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8" r:id="rId2"/>
    <p:sldId id="327" r:id="rId3"/>
    <p:sldId id="286" r:id="rId4"/>
    <p:sldId id="287" r:id="rId5"/>
    <p:sldId id="288" r:id="rId6"/>
    <p:sldId id="302" r:id="rId7"/>
    <p:sldId id="289" r:id="rId8"/>
    <p:sldId id="260" r:id="rId9"/>
    <p:sldId id="262" r:id="rId10"/>
    <p:sldId id="265" r:id="rId11"/>
    <p:sldId id="316" r:id="rId12"/>
    <p:sldId id="317" r:id="rId13"/>
    <p:sldId id="318" r:id="rId14"/>
    <p:sldId id="319" r:id="rId15"/>
    <p:sldId id="269" r:id="rId16"/>
    <p:sldId id="272" r:id="rId17"/>
    <p:sldId id="278" r:id="rId18"/>
    <p:sldId id="276" r:id="rId19"/>
    <p:sldId id="369" r:id="rId20"/>
    <p:sldId id="320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handoutMaster" Target="handoutMasters/handout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05AC3A-22F2-4E5D-91D4-BB614496F220}" type="datetimeFigureOut">
              <a:rPr lang="en-GB" smtClean="0"/>
              <a:t>21/08/2022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9239C-5BBA-4037-A0BA-DC5994478E11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39239C-5BBA-4037-A0BA-DC5994478E11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maximum-nesting-depth-of-the-parentheses/" TargetMode="External" /><Relationship Id="rId2" Type="http://schemas.openxmlformats.org/officeDocument/2006/relationships/hyperlink" Target="https://leetcode.com/problems/number-of-students-unable-to-eat-lunch/" TargetMode="Externa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codeforces.com/contest/1277/problem/B" TargetMode="External" /><Relationship Id="rId3" Type="http://schemas.openxmlformats.org/officeDocument/2006/relationships/hyperlink" Target="https://leetcode.com/problems/valid-parentheses/" TargetMode="External" /><Relationship Id="rId7" Type="http://schemas.openxmlformats.org/officeDocument/2006/relationships/hyperlink" Target="https://codeforces.com/problemset/problem/1345/B" TargetMode="External" /><Relationship Id="rId2" Type="http://schemas.openxmlformats.org/officeDocument/2006/relationships/hyperlink" Target="https://leetcode.com/problems/number-of-students-unable-to-eat-lunch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leetcode.com/problems/kth-largest-element-in-a-stream/" TargetMode="External" /><Relationship Id="rId5" Type="http://schemas.openxmlformats.org/officeDocument/2006/relationships/hyperlink" Target="https://leetcode.com/problems/min-stack/" TargetMode="External" /><Relationship Id="rId4" Type="http://schemas.openxmlformats.org/officeDocument/2006/relationships/hyperlink" Target="https://leetcode.com/problems/maximum-nesting-depth-of-the-parentheses/" TargetMode="Externa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cpp/container" TargetMode="External" /><Relationship Id="rId2" Type="http://schemas.openxmlformats.org/officeDocument/2006/relationships/hyperlink" Target="https://www.cppreference.com/Cpp_STL_ReferenceManual.pdf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stackoverflow.com/questions/2620862/using-custom-stdset-comparator" TargetMode="External" /><Relationship Id="rId5" Type="http://schemas.openxmlformats.org/officeDocument/2006/relationships/hyperlink" Target="https://baptiste-wicht.com/posts/2012/12/cpp-benchmark-vector-list-deque.html" TargetMode="External" /><Relationship Id="rId4" Type="http://schemas.openxmlformats.org/officeDocument/2006/relationships/hyperlink" Target="https://devdocs.io/cpp/algorithm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docs.io/cpp/algorithm/lower_bound" TargetMode="External" /><Relationship Id="rId2" Type="http://schemas.openxmlformats.org/officeDocument/2006/relationships/hyperlink" Target="https://baptiste-wicht.com/posts/2012/12/cpp-benchmark-vector-list-deque.html" TargetMode="External" /><Relationship Id="rId1" Type="http://schemas.openxmlformats.org/officeDocument/2006/relationships/slideLayout" Target="../slideLayouts/slideLayout2.xml" /><Relationship Id="rId5" Type="http://schemas.openxmlformats.org/officeDocument/2006/relationships/hyperlink" Target="https://codeforces.com/blog/entry/11080_x000B_" TargetMode="External" /><Relationship Id="rId4" Type="http://schemas.openxmlformats.org/officeDocument/2006/relationships/hyperlink" Target="https://devdocs.io/cpp/algorithm/upper_bound" TargetMode="Externa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"/>
          <p:cNvSpPr/>
          <p:nvPr/>
        </p:nvSpPr>
        <p:spPr>
          <a:xfrm>
            <a:off x="527381" y="4485117"/>
            <a:ext cx="7246000" cy="1925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5865" b="0" i="0" u="none" strike="noStrike" cap="none">
                <a:solidFill>
                  <a:schemeClr val="dk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</a:br>
            <a:endParaRPr sz="5865" b="1" i="0" u="none" strike="noStrike" cap="none">
              <a:solidFill>
                <a:srgbClr val="B2E3FF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4705401" y="4857907"/>
            <a:ext cx="2781200" cy="77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65" b="1" i="0" u="none" strike="noStrike" cap="none" dirty="0" err="1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Srivaths</a:t>
            </a:r>
            <a:r>
              <a:rPr lang="en-US" sz="4265" b="1" i="0" u="none" strike="noStrike" cap="none" dirty="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 P</a:t>
            </a:r>
          </a:p>
        </p:txBody>
      </p:sp>
      <p:sp>
        <p:nvSpPr>
          <p:cNvPr id="214" name="Google Shape;214;p1"/>
          <p:cNvSpPr/>
          <p:nvPr/>
        </p:nvSpPr>
        <p:spPr>
          <a:xfrm>
            <a:off x="3580216" y="1761940"/>
            <a:ext cx="5031600" cy="1228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 dirty="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C++ </a:t>
            </a:r>
            <a:r>
              <a:rPr lang="en-IN" altLang="en-US" sz="7200" b="1" i="0" u="none" strike="noStrike" cap="none" dirty="0">
                <a:solidFill>
                  <a:schemeClr val="bg1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rPr>
              <a:t>STL</a:t>
            </a:r>
            <a:endParaRPr lang="en-US" sz="7200" b="1" i="0" u="none" strike="noStrike" cap="none" dirty="0">
              <a:solidFill>
                <a:schemeClr val="bg1"/>
              </a:solidFill>
              <a:latin typeface="Trebuchet MS" panose="020B0603020202020204"/>
              <a:ea typeface="Trebuchet MS" panose="020B0603020202020204"/>
              <a:cs typeface="Trebuchet MS" panose="020B0603020202020204"/>
              <a:sym typeface="Trebuchet MS" panose="020B0603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dirty="0" err="1"/>
              <a:t>Deque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24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Deque</a:t>
            </a:r>
            <a:r>
              <a:rPr lang="en-US" dirty="0"/>
              <a:t> is very similar to vectors, but it supports insertion and deletion of elements from both sides of the </a:t>
            </a:r>
            <a:r>
              <a:rPr lang="en-US" dirty="0" err="1"/>
              <a:t>deque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Deque</a:t>
            </a:r>
            <a:r>
              <a:rPr lang="en-US" dirty="0"/>
              <a:t> functions (excluding vector functions):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Deques are marginally slower than vectors in terms of performance.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080383" y="4063581"/>
            <a:ext cx="2697480" cy="82994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d.push_front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d.pop_front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981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Priority queue is similar to queue, except that the popped item will be sorted in increasing order.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It takes O(</a:t>
            </a:r>
            <a:r>
              <a:rPr lang="en-IN" altLang="en-US" dirty="0">
                <a:sym typeface="+mn-ea"/>
              </a:rPr>
              <a:t>l</a:t>
            </a:r>
            <a:r>
              <a:rPr lang="en-US" dirty="0" err="1">
                <a:sym typeface="+mn-ea"/>
              </a:rPr>
              <a:t>og</a:t>
            </a:r>
            <a:r>
              <a:rPr lang="en-IN" altLang="en-US" dirty="0" err="1">
                <a:sym typeface="+mn-ea"/>
              </a:rPr>
              <a:t> N</a:t>
            </a:r>
            <a:r>
              <a:rPr lang="en-US" dirty="0">
                <a:sym typeface="+mn-ea"/>
              </a:rPr>
              <a:t>) time to push and pop elements</a:t>
            </a:r>
            <a:r>
              <a:rPr lang="en-GB" dirty="0">
                <a:sym typeface="+mn-ea"/>
              </a:rPr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Priority queue can store duplicates, similar to </a:t>
            </a:r>
            <a:r>
              <a:rPr lang="en-US" dirty="0" err="1">
                <a:sym typeface="+mn-ea"/>
              </a:rPr>
              <a:t>multiset</a:t>
            </a:r>
            <a:r>
              <a:rPr lang="en-US" dirty="0">
                <a:sym typeface="+mn-ea"/>
              </a:rPr>
              <a:t>.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Queue</a:t>
            </a:r>
            <a:endParaRPr lang="en-GB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27027" y="5199127"/>
            <a:ext cx="7957185" cy="41402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priority_queue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vector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decltype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(&amp;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)&gt; 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pq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1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1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981200" y="1600200"/>
            <a:ext cx="8229600" cy="4724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Indexing is impossible in </a:t>
            </a:r>
            <a:r>
              <a:rPr lang="en-US" dirty="0" err="1">
                <a:sym typeface="+mn-ea"/>
              </a:rPr>
              <a:t>priority_queue</a:t>
            </a:r>
            <a:r>
              <a:rPr lang="en-US" dirty="0">
                <a:sym typeface="+mn-ea"/>
              </a:rPr>
              <a:t>, and binary search cannot be performed on it.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Priority queues are faster than sets as they have a lower constant factor.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ym typeface="+mn-ea"/>
              </a:rPr>
              <a:t>Syntax: 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914400"/>
          </a:xfrm>
        </p:spPr>
        <p:txBody>
          <a:bodyPr/>
          <a:lstStyle/>
          <a:p>
            <a:r>
              <a:rPr lang="en-US" dirty="0"/>
              <a:t>STL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STL functions on containers usually perform some algorithm on an iterator, or a range [L, R) where L and </a:t>
            </a:r>
            <a:r>
              <a:rPr lang="en-US" dirty="0" err="1"/>
              <a:t>R are</a:t>
            </a:r>
            <a:r>
              <a:rPr lang="en-US" dirty="0"/>
              <a:t> iterators.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functions might also need a custom function. For example, custom comparators are passed as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They might also need input of a value. For example, if we are looking for an element, we need to enter the target as a parameter.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STL functions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640" y="1600200"/>
            <a:ext cx="6015355" cy="4526280"/>
          </a:xfrm>
        </p:spPr>
        <p:txBody>
          <a:bodyPr/>
          <a:lstStyle/>
          <a:p>
            <a:r>
              <a:rPr lang="en-US" dirty="0"/>
              <a:t>sort</a:t>
            </a:r>
          </a:p>
          <a:p>
            <a:r>
              <a:rPr lang="en-US" dirty="0" err="1"/>
              <a:t>min_element</a:t>
            </a:r>
            <a:r>
              <a:rPr lang="en-US" dirty="0"/>
              <a:t>, </a:t>
            </a:r>
            <a:r>
              <a:rPr lang="en-US" dirty="0" err="1"/>
              <a:t>max_element</a:t>
            </a:r>
            <a:endParaRPr lang="en-US" dirty="0"/>
          </a:p>
          <a:p>
            <a:r>
              <a:rPr lang="en-US" dirty="0"/>
              <a:t>reverse</a:t>
            </a:r>
          </a:p>
          <a:p>
            <a:r>
              <a:rPr lang="en-US" dirty="0"/>
              <a:t>find, count</a:t>
            </a:r>
          </a:p>
          <a:p>
            <a:r>
              <a:rPr lang="en-US" dirty="0"/>
              <a:t>fill, iota</a:t>
            </a:r>
          </a:p>
          <a:p>
            <a:r>
              <a:rPr lang="en-US" dirty="0"/>
              <a:t>unique, accumulate</a:t>
            </a:r>
          </a:p>
          <a:p>
            <a:r>
              <a:rPr lang="en-US" dirty="0" err="1"/>
              <a:t>is_sorted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9631"/>
            <a:ext cx="8229600" cy="944628"/>
          </a:xfrm>
        </p:spPr>
        <p:txBody>
          <a:bodyPr/>
          <a:lstStyle/>
          <a:p>
            <a:r>
              <a:rPr lang="en-US" dirty="0"/>
              <a:t>STL binary search function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3902"/>
            <a:ext cx="8229600" cy="49785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STL binary search functions are:</a:t>
            </a:r>
          </a:p>
          <a:p>
            <a:pPr lvl="1"/>
            <a:r>
              <a:rPr lang="en-US" dirty="0" err="1"/>
              <a:t>binary_search</a:t>
            </a:r>
            <a:r>
              <a:rPr lang="en-US" dirty="0"/>
              <a:t>: Returns a </a:t>
            </a:r>
            <a:r>
              <a:rPr lang="en-US" dirty="0" err="1"/>
              <a:t>bool</a:t>
            </a:r>
            <a:r>
              <a:rPr lang="en-US" dirty="0"/>
              <a:t> denoting whether an element is present or not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lower_bound</a:t>
            </a:r>
            <a:r>
              <a:rPr lang="en-US" dirty="0"/>
              <a:t>: Returns the iterator of the first element greater or equal to the given target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/>
              <a:t>upper_bound</a:t>
            </a:r>
            <a:r>
              <a:rPr lang="en-US" dirty="0"/>
              <a:t>: Returns the iterator of the first element greater than the given target</a:t>
            </a:r>
          </a:p>
          <a:p>
            <a:pPr lvl="1"/>
            <a:endParaRPr lang="en-US" dirty="0"/>
          </a:p>
          <a:p>
            <a:pPr marL="57150" indent="0">
              <a:buNone/>
            </a:pPr>
            <a:r>
              <a:rPr lang="en-US" dirty="0"/>
              <a:t>The syntax for all of them is similar to:</a:t>
            </a:r>
          </a:p>
          <a:p>
            <a:pPr marL="5715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68104" y="5863580"/>
            <a:ext cx="6888480" cy="4603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function(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begin_it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end_it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target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99631"/>
            <a:ext cx="8229600" cy="944628"/>
          </a:xfrm>
        </p:spPr>
        <p:txBody>
          <a:bodyPr/>
          <a:lstStyle/>
          <a:p>
            <a:r>
              <a:rPr lang="en-US" dirty="0"/>
              <a:t>Binary search on sorted </a:t>
            </a:r>
            <a:r>
              <a:rPr lang="en-US" dirty="0" err="1"/>
              <a:t>datatypes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73902"/>
            <a:ext cx="8229600" cy="4978559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000" dirty="0"/>
              <a:t>When a </a:t>
            </a:r>
            <a:r>
              <a:rPr lang="en-US" sz="3000" dirty="0" err="1"/>
              <a:t>datatype</a:t>
            </a:r>
            <a:r>
              <a:rPr lang="en-US" sz="3000" dirty="0"/>
              <a:t> is sorted by default the binary search functions are in-built into the </a:t>
            </a:r>
            <a:r>
              <a:rPr lang="en-US" sz="3000" dirty="0" err="1"/>
              <a:t>datatype</a:t>
            </a:r>
            <a:r>
              <a:rPr lang="en-US" sz="3000" dirty="0"/>
              <a:t>.</a:t>
            </a:r>
          </a:p>
          <a:p>
            <a:pPr marL="57150" indent="0">
              <a:buNone/>
            </a:pPr>
            <a:endParaRPr lang="en-US" sz="3000" dirty="0"/>
          </a:p>
          <a:p>
            <a:pPr marL="57150" indent="0">
              <a:buNone/>
            </a:pPr>
            <a:br>
              <a:rPr lang="en-US" sz="3000" dirty="0"/>
            </a:br>
            <a:r>
              <a:rPr lang="en-US" sz="3000" dirty="0"/>
              <a:t>Always prefer the in-built version opposed to the STL functions when </a:t>
            </a:r>
            <a:r>
              <a:rPr lang="en-US" sz="3000" i="1" dirty="0"/>
              <a:t>random access</a:t>
            </a:r>
            <a:r>
              <a:rPr lang="en-US" sz="3000" dirty="0"/>
              <a:t> is not possible, as the time complexity is likely to be better.</a:t>
            </a:r>
          </a:p>
          <a:p>
            <a:pPr marL="57150" indent="0">
              <a:buNone/>
            </a:pPr>
            <a:endParaRPr lang="en-US" sz="3000" dirty="0"/>
          </a:p>
          <a:p>
            <a:pPr marL="57150" indent="0">
              <a:buNone/>
            </a:pPr>
            <a:r>
              <a:rPr lang="en-US" sz="2500" dirty="0"/>
              <a:t>Note that the comparator is taken as the provided comparator. It cannot be modified.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33600" y="2419266"/>
            <a:ext cx="7517130" cy="47561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auto 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it = </a:t>
            </a:r>
            <a:r>
              <a:rPr kumimoji="0" lang="en-US" sz="2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sorted_type.lower_bound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(target)</a:t>
            </a:r>
            <a:r>
              <a:rPr kumimoji="0" lang="en-US" sz="2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Solving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+mj-lt"/>
              <a:buNone/>
            </a:pPr>
            <a:r>
              <a:rPr lang="en-IN" sz="2700" dirty="0"/>
              <a:t>Challenge problems:</a:t>
            </a:r>
          </a:p>
          <a:p>
            <a:pPr marL="514350" indent="-514350">
              <a:buFont typeface="+mj-lt"/>
              <a:buAutoNum type="arabicPeriod"/>
            </a:pPr>
            <a:endParaRPr lang="en-IN" sz="2700" dirty="0"/>
          </a:p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2"/>
              </a:rPr>
              <a:t>https://leetcode.com/problems/number-of-students-unable-to-eat-lunch/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r>
              <a:rPr lang="en-IN" sz="2700" dirty="0">
                <a:hlinkClick r:id="rId3"/>
              </a:rPr>
              <a:t>https://leetcode.com/problems/maximum-nesting-depth-of-the-parentheses/</a:t>
            </a:r>
            <a:endParaRPr lang="en-IN" sz="2700" dirty="0"/>
          </a:p>
          <a:p>
            <a:pPr marL="514350" indent="-514350">
              <a:buFont typeface="+mj-lt"/>
              <a:buAutoNum type="arabicPeriod"/>
            </a:pPr>
            <a:endParaRPr lang="en-IN" sz="27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ym typeface="+mn-ea"/>
              </a:rPr>
              <a:t>Problem Solving</a:t>
            </a:r>
            <a:r>
              <a:rPr lang="en-US" dirty="0"/>
              <a:t>: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981200" y="1600200"/>
            <a:ext cx="82296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ym typeface="+mn-ea"/>
                <a:hlinkClick r:id="rId2"/>
              </a:rPr>
              <a:t>h</a:t>
            </a:r>
            <a:r>
              <a:rPr lang="en-IN" altLang="en-GB" sz="2000" dirty="0">
                <a:solidFill>
                  <a:schemeClr val="tx1"/>
                </a:solidFill>
                <a:sym typeface="+mn-ea"/>
                <a:hlinkClick r:id="rId3" action="ppaction://hlinkfile"/>
              </a:rPr>
              <a:t>ttps://leetcode.com/problems/valid-parentheses/</a:t>
            </a: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ym typeface="+mn-ea"/>
                <a:hlinkClick r:id="rId4"/>
              </a:rPr>
              <a:t>h</a:t>
            </a:r>
            <a:r>
              <a:rPr lang="en-IN" altLang="en-GB" sz="2000" dirty="0">
                <a:solidFill>
                  <a:schemeClr val="tx1"/>
                </a:solidFill>
                <a:sym typeface="+mn-ea"/>
                <a:hlinkClick r:id="rId5" action="ppaction://hlinkfile"/>
              </a:rPr>
              <a:t>ttps://leetcode.com/problems/min-stack/</a:t>
            </a: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GB" sz="2000" dirty="0">
                <a:sym typeface="+mn-ea"/>
                <a:hlinkClick r:id="rId6" action="ppaction://hlinkfile"/>
              </a:rPr>
              <a:t>h</a:t>
            </a:r>
            <a:r>
              <a:rPr lang="en-IN" altLang="en-GB" sz="2000" dirty="0">
                <a:solidFill>
                  <a:schemeClr val="tx1"/>
                </a:solidFill>
                <a:sym typeface="+mn-ea"/>
                <a:hlinkClick r:id="rId7" action="ppaction://hlinkfile"/>
              </a:rPr>
              <a:t>ttps://codeforces.com/problemset/problem/1345/B</a:t>
            </a: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GB" sz="2400" dirty="0">
                <a:sym typeface="+mn-ea"/>
              </a:rPr>
              <a:t>Challenge Problems:</a:t>
            </a:r>
            <a:endParaRPr lang="en-IN" altLang="en-GB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000" dirty="0">
                <a:sym typeface="+mn-ea"/>
                <a:hlinkClick r:id="rId2"/>
              </a:rPr>
              <a:t>https://leetcode.com/problems/number-of-students-unable-to-eat-lunch/</a:t>
            </a:r>
            <a:endParaRPr lang="en-IN" sz="2000" dirty="0"/>
          </a:p>
          <a:p>
            <a:pPr marL="0" indent="0">
              <a:buNone/>
            </a:pPr>
            <a:r>
              <a:rPr lang="en-IN" sz="2000" dirty="0">
                <a:sym typeface="+mn-ea"/>
                <a:hlinkClick r:id="rId4"/>
              </a:rPr>
              <a:t>https://leetcode.com/problems/maximum-nesting-depth-of-the-parentheses/</a:t>
            </a:r>
          </a:p>
          <a:p>
            <a:pPr marL="0" indent="0">
              <a:buNone/>
            </a:pPr>
            <a:r>
              <a:rPr lang="en-IN" altLang="en-GB" sz="2000" dirty="0">
                <a:sym typeface="+mn-ea"/>
                <a:hlinkClick r:id="rId6" action="ppaction://hlinkfile"/>
              </a:rPr>
              <a:t>https://leetcode.com/problems/kth-largest-element-in-a-stream/</a:t>
            </a:r>
            <a:endParaRPr lang="en-IN" alt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altLang="en-GB" sz="2000" dirty="0">
                <a:sym typeface="+mn-ea"/>
                <a:hlinkClick r:id="rId8" action="ppaction://hlinkfile"/>
              </a:rPr>
              <a:t>https://codeforces.com/contest/1277/problem/B</a:t>
            </a:r>
            <a:endParaRPr 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ym typeface="+mn-ea"/>
                <a:hlinkClick r:id="rId2"/>
              </a:rPr>
              <a:t>https://www.cppreference.com/Cpp_STL_ReferenceManual.pdf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+mn-ea"/>
                <a:hlinkClick r:id="rId3"/>
              </a:rPr>
              <a:t>https://devdocs.io/cpp/container</a:t>
            </a:r>
            <a:r>
              <a:rPr lang="en-GB" sz="2400" dirty="0">
                <a:sym typeface="+mn-ea"/>
              </a:rPr>
              <a:t> (for STL containers)</a:t>
            </a: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+mn-ea"/>
                <a:hlinkClick r:id="rId4"/>
              </a:rPr>
              <a:t>https://devdocs.io/cpp/algorithm</a:t>
            </a:r>
            <a:r>
              <a:rPr lang="en-GB" sz="2400" dirty="0">
                <a:sym typeface="+mn-ea"/>
              </a:rPr>
              <a:t> (for STL algorithms)</a:t>
            </a:r>
            <a:endParaRPr lang="en-GB" sz="2400" dirty="0"/>
          </a:p>
          <a:p>
            <a:pPr marL="0" indent="0">
              <a:buNone/>
            </a:pPr>
            <a:endParaRPr lang="en-US" sz="2400" dirty="0">
              <a:hlinkClick r:id="rId5" action="ppaction://hlinkfile"/>
            </a:endParaRPr>
          </a:p>
          <a:p>
            <a:pPr marL="0" indent="0">
              <a:buNone/>
            </a:pPr>
            <a:r>
              <a:rPr lang="en-US" sz="2400" dirty="0">
                <a:hlinkClick r:id="rId6" action="ppaction://hlinkfile"/>
              </a:rPr>
              <a:t>https://stackoverflow.com/questions/2620862/using-custom-stdset-comparator</a:t>
            </a:r>
            <a:r>
              <a:rPr lang="en-IN" altLang="en-US" sz="2400" dirty="0"/>
              <a:t> (For custom set comparators)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IN" altLang="en-US" sz="2400" dirty="0">
                <a:sym typeface="+mn-ea"/>
              </a:rPr>
              <a:t>T</a:t>
            </a:r>
            <a:r>
              <a:rPr lang="en-US" sz="2400" dirty="0">
                <a:sym typeface="+mn-ea"/>
              </a:rPr>
              <a:t>ry to learn about various other algorithms such as transform, rotate, etc.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>
            <a:spLocks noGrp="1"/>
          </p:cNvSpPr>
          <p:nvPr>
            <p:ph type="title"/>
          </p:nvPr>
        </p:nvSpPr>
        <p:spPr>
          <a:xfrm>
            <a:off x="1754320" y="457340"/>
            <a:ext cx="868334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120"/>
              <a:buNone/>
            </a:pPr>
            <a:r>
              <a:rPr lang="en-US" sz="6600" dirty="0"/>
              <a:t>Goal</a:t>
            </a:r>
          </a:p>
        </p:txBody>
      </p:sp>
      <p:sp>
        <p:nvSpPr>
          <p:cNvPr id="226" name="Google Shape;226;p3"/>
          <p:cNvSpPr txBox="1">
            <a:spLocks noGrp="1"/>
          </p:cNvSpPr>
          <p:nvPr>
            <p:ph idx="1"/>
          </p:nvPr>
        </p:nvSpPr>
        <p:spPr>
          <a:xfrm>
            <a:off x="719403" y="1667379"/>
            <a:ext cx="10081120" cy="4722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535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To </a:t>
            </a:r>
            <a:r>
              <a:rPr lang="en-IN" altLang="en-US" sz="4535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review</a:t>
            </a:r>
            <a:r>
              <a:rPr lang="en-US" sz="4535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:</a:t>
            </a:r>
          </a:p>
          <a:p>
            <a:pPr lvl="1">
              <a:spcBef>
                <a:spcPts val="0"/>
              </a:spcBef>
            </a:pPr>
            <a:r>
              <a:rPr lang="en-US" sz="3400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lang="en-IN" altLang="en-US" sz="3400" dirty="0">
                <a:latin typeface="Calibri Light" panose="020F0302020204030204"/>
                <a:ea typeface="Calibri Light" panose="020F0302020204030204"/>
                <a:cs typeface="Calibri Light" panose="020F0302020204030204"/>
              </a:rPr>
              <a:t> </a:t>
            </a:r>
            <a:r>
              <a:rPr lang="en-IN" altLang="en-US" sz="3400" dirty="0">
                <a:latin typeface="Calibri Light" panose="020F0302020204030204"/>
                <a:ea typeface="+mn-lt"/>
                <a:cs typeface="+mn-lt"/>
              </a:rPr>
              <a:t>Pair, Vector, Set, Map</a:t>
            </a:r>
            <a:endParaRPr lang="en-IN" altLang="en-US" dirty="0">
              <a:latin typeface="Calibri Light" panose="020F0302020204030204"/>
              <a:ea typeface="+mn-lt"/>
              <a:cs typeface="+mn-lt"/>
            </a:endParaRPr>
          </a:p>
          <a:p>
            <a:pPr marL="0" lvl="0" indent="0">
              <a:spcBef>
                <a:spcPts val="735"/>
              </a:spcBef>
              <a:buSzPct val="130000"/>
              <a:buNone/>
            </a:pPr>
            <a:endParaRPr lang="en-IN" altLang="en-US" dirty="0">
              <a:latin typeface="Calibri Light" panose="020F0302020204030204"/>
              <a:ea typeface="+mn-lt"/>
              <a:cs typeface="+mn-lt"/>
            </a:endParaRPr>
          </a:p>
          <a:p>
            <a:pPr marL="0" lvl="0" indent="0">
              <a:spcBef>
                <a:spcPts val="735"/>
              </a:spcBef>
              <a:buSzPct val="130000"/>
              <a:buNone/>
            </a:pPr>
            <a:r>
              <a:rPr lang="en-IN" altLang="en-US" sz="4540" dirty="0">
                <a:latin typeface="Calibri Light" panose="020F0302020204030204"/>
                <a:ea typeface="+mn-lt"/>
                <a:cs typeface="+mn-lt"/>
              </a:rPr>
              <a:t>To learn:</a:t>
            </a:r>
          </a:p>
          <a:p>
            <a:pPr lvl="1">
              <a:spcBef>
                <a:spcPts val="735"/>
              </a:spcBef>
              <a:buSzPct val="130000"/>
            </a:pPr>
            <a:r>
              <a:rPr lang="en-IN" altLang="en-US" sz="3400" dirty="0">
                <a:latin typeface="Calibri Light" panose="020F0302020204030204"/>
                <a:ea typeface="+mn-lt"/>
                <a:cs typeface="+mn-lt"/>
              </a:rPr>
              <a:t>  Stack, Queue, Deque, Priority Queue</a:t>
            </a:r>
          </a:p>
          <a:p>
            <a:pPr lvl="1">
              <a:spcBef>
                <a:spcPts val="735"/>
              </a:spcBef>
              <a:buSzPct val="130000"/>
            </a:pPr>
            <a:r>
              <a:rPr lang="en-IN" altLang="en-US" sz="3400" dirty="0">
                <a:latin typeface="Calibri Light" panose="020F0302020204030204"/>
                <a:ea typeface="Calibri" panose="020F0502020204030204"/>
                <a:cs typeface="Calibri" panose="020F0502020204030204"/>
              </a:rPr>
              <a:t>  Common STL functions, binary search on datatypes.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648200"/>
          </a:xfrm>
        </p:spPr>
        <p:txBody>
          <a:bodyPr>
            <a:normAutofit lnSpcReduction="20000"/>
          </a:bodyPr>
          <a:lstStyle/>
          <a:p>
            <a:r>
              <a:rPr lang="en-US" sz="2600" dirty="0">
                <a:hlinkClick r:id="rId2" action="ppaction://hlinkfile"/>
              </a:rPr>
              <a:t>https://baptiste-wicht.com/posts/2012/12/cpp-benchmark-vector-list-deque.html</a:t>
            </a:r>
            <a:br>
              <a:rPr lang="en-US" sz="2600" dirty="0"/>
            </a:br>
            <a:br>
              <a:rPr lang="en-US" sz="2600" dirty="0"/>
            </a:br>
            <a:r>
              <a:rPr lang="en-US" sz="2600" dirty="0"/>
              <a:t>Comparision of time taken for different datatypes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hlinkClick r:id="rId3" action="ppaction://hlinkfile"/>
              </a:rPr>
              <a:t>https://devdocs.io/cpp/algorithm/lower_bound</a:t>
            </a:r>
            <a:br>
              <a:rPr lang="en-US" sz="2600" dirty="0"/>
            </a:br>
            <a:r>
              <a:rPr lang="en-US" sz="2600" dirty="0">
                <a:hlinkClick r:id="rId4" action="ppaction://hlinkfile"/>
              </a:rPr>
              <a:t>https://devdocs.io/cpp/algorithm/upper_bound</a:t>
            </a:r>
            <a:br>
              <a:rPr lang="en-US" sz="2600" dirty="0"/>
            </a:br>
            <a:br>
              <a:rPr lang="en-US" sz="2600" dirty="0"/>
            </a:br>
            <a:r>
              <a:rPr lang="en-IN" altLang="en-US" sz="2600" dirty="0"/>
              <a:t>Binary search functions</a:t>
            </a: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>
                <a:sym typeface="+mn-ea"/>
                <a:hlinkClick r:id="rId5" action="ppaction://hlinkfile"/>
              </a:rPr>
              <a:t>https://codeforces.com/blog/entry/11080</a:t>
            </a:r>
            <a:br>
              <a:rPr lang="en-US" sz="2600" dirty="0">
                <a:sym typeface="+mn-ea"/>
                <a:hlinkClick r:id="rId5" action="ppaction://hlinkfile"/>
              </a:rPr>
            </a:br>
            <a:r>
              <a:rPr lang="en-US" sz="2600" dirty="0"/>
              <a:t>PBDS (Policy Based Data Structure)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54762"/>
          </a:xfrm>
        </p:spPr>
        <p:txBody>
          <a:bodyPr/>
          <a:lstStyle/>
          <a:p>
            <a:r>
              <a:rPr lang="en-US" dirty="0"/>
              <a:t>Thanks for watching!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381000"/>
            <a:ext cx="8229600" cy="868362"/>
          </a:xfrm>
        </p:spPr>
        <p:txBody>
          <a:bodyPr>
            <a:noAutofit/>
          </a:bodyPr>
          <a:lstStyle/>
          <a:p>
            <a:r>
              <a:rPr lang="en-US" sz="6000" dirty="0"/>
              <a:t>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Pairs are very useful when dealing with two related values. For example, storing a range [L, R].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Pairs have inbuilt comparators such as &lt;, &gt;, etc.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Usage: 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76600" y="4154518"/>
            <a:ext cx="6287770" cy="1153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B5B6E3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pair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&gt; p = {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1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7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}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cout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p.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first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9373A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// outputs 1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cout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p.</a:t>
            </a:r>
            <a:r>
              <a:rPr lang="en-US" sz="2300" dirty="0" err="1">
                <a:solidFill>
                  <a:srgbClr val="9373A5"/>
                </a:solidFill>
                <a:latin typeface="Consolas" panose="020B0609020204030204" charset="0"/>
                <a:cs typeface="Arial" panose="020B0604020202020204" pitchFamily="34" charset="0"/>
              </a:rPr>
              <a:t>second</a:t>
            </a:r>
            <a:r>
              <a:rPr lang="en-US" sz="2300" dirty="0">
                <a:solidFill>
                  <a:srgbClr val="9373A5"/>
                </a:solidFill>
                <a:latin typeface="Consolas" panose="020B0609020204030204" charset="0"/>
                <a:cs typeface="Arial" panose="020B0604020202020204" pitchFamily="34" charset="0"/>
              </a:rPr>
              <a:t>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5F8C8A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&lt;&lt;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endl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 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// outputs 7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68362"/>
          </a:xfrm>
        </p:spPr>
        <p:txBody>
          <a:bodyPr>
            <a:noAutofit/>
          </a:bodyPr>
          <a:lstStyle/>
          <a:p>
            <a:r>
              <a:rPr lang="en-US" sz="6000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Vectors store an ordered collection of data. Unlike arrays, vectors can be resized. They also have far more features than arrays.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Useful vector functions: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066970" y="3949055"/>
            <a:ext cx="5163185" cy="221488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v.begin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v.end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v.rbegin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v.rend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v.push_back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val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v.pop_back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v.empty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v.size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</a:br>
            <a:r>
              <a:rPr lang="en-US" sz="2300" dirty="0" err="1">
                <a:solidFill>
                  <a:srgbClr val="A9B7C6"/>
                </a:solidFill>
                <a:latin typeface="Consolas" panose="020B0609020204030204" charset="0"/>
                <a:cs typeface="Consolas" panose="020B0609020204030204" charset="0"/>
              </a:rPr>
              <a:t>v.insert</a:t>
            </a:r>
            <a:r>
              <a:rPr lang="en-US" sz="2300" dirty="0">
                <a:solidFill>
                  <a:srgbClr val="A9B7C6"/>
                </a:solidFill>
                <a:latin typeface="Consolas" panose="020B0609020204030204" charset="0"/>
                <a:cs typeface="Consolas" panose="020B0609020204030204" charset="0"/>
              </a:rPr>
              <a:t>(it</a:t>
            </a:r>
            <a:r>
              <a:rPr lang="en-US" sz="2300" dirty="0">
                <a:solidFill>
                  <a:srgbClr val="CC7832"/>
                </a:solidFill>
                <a:latin typeface="Consolas" panose="020B0609020204030204" charset="0"/>
                <a:cs typeface="Consolas" panose="020B0609020204030204" charset="0"/>
              </a:rPr>
              <a:t>, </a:t>
            </a:r>
            <a:r>
              <a:rPr lang="en-US" sz="2300" dirty="0" err="1">
                <a:solidFill>
                  <a:srgbClr val="A9B7C6"/>
                </a:solidFill>
                <a:latin typeface="Consolas" panose="020B0609020204030204" charset="0"/>
                <a:cs typeface="Consolas" panose="020B0609020204030204" charset="0"/>
              </a:rPr>
              <a:t>val</a:t>
            </a:r>
            <a:r>
              <a:rPr lang="en-US" sz="2300" dirty="0">
                <a:solidFill>
                  <a:srgbClr val="A9B7C6"/>
                </a:solidFill>
                <a:latin typeface="Consolas" panose="020B0609020204030204" charset="0"/>
                <a:cs typeface="Consolas" panose="020B0609020204030204" charset="0"/>
              </a:rPr>
              <a:t>), </a:t>
            </a: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v.erase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(it)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b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</a:br>
            <a:r>
              <a:rPr kumimoji="0" lang="en-US" sz="23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v.clear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()</a:t>
            </a:r>
            <a:r>
              <a:rPr kumimoji="0" lang="en-US" sz="23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Consolas" panose="020B0609020204030204" charset="0"/>
              </a:rPr>
              <a:t>;</a:t>
            </a:r>
            <a:endParaRPr kumimoji="0" 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charset="0"/>
              <a:cs typeface="Consolas" panose="020B0609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68362"/>
          </a:xfrm>
        </p:spPr>
        <p:txBody>
          <a:bodyPr>
            <a:noAutofit/>
          </a:bodyPr>
          <a:lstStyle/>
          <a:p>
            <a:r>
              <a:rPr lang="en-IN" altLang="en-US" sz="6600" dirty="0"/>
              <a:t>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altLang="en-US" sz="2700" dirty="0"/>
              <a:t>Sets are used to store values without indexing.</a:t>
            </a:r>
            <a:endParaRPr lang="en-US" sz="2700" u="sng" dirty="0"/>
          </a:p>
          <a:p>
            <a:endParaRPr lang="en-US" sz="2700" u="sng" dirty="0"/>
          </a:p>
          <a:p>
            <a:r>
              <a:rPr lang="en-US" sz="2700" u="sng" dirty="0"/>
              <a:t>Sets</a:t>
            </a:r>
            <a:r>
              <a:rPr lang="en-US" sz="2700" dirty="0"/>
              <a:t> store unique values in a sorted order. </a:t>
            </a:r>
            <a:br>
              <a:rPr lang="en-US" sz="2700" dirty="0"/>
            </a:br>
            <a:r>
              <a:rPr lang="en-GB" sz="2700" dirty="0"/>
              <a:t>Search, removal, insertion of an element is O(</a:t>
            </a:r>
            <a:r>
              <a:rPr lang="en-GB" sz="2700" dirty="0" err="1"/>
              <a:t>log N</a:t>
            </a:r>
            <a:r>
              <a:rPr lang="en-GB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u="sng" dirty="0">
                <a:sym typeface="+mn-ea"/>
              </a:rPr>
              <a:t>Unordered Sets</a:t>
            </a:r>
            <a:r>
              <a:rPr lang="en-IN" altLang="en-US" sz="2700" dirty="0">
                <a:sym typeface="+mn-ea"/>
              </a:rPr>
              <a:t> </a:t>
            </a:r>
            <a:r>
              <a:rPr lang="en-US" sz="2700" dirty="0">
                <a:sym typeface="+mn-ea"/>
              </a:rPr>
              <a:t>store unique values, in any order.</a:t>
            </a:r>
            <a:br>
              <a:rPr 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O(1).</a:t>
            </a:r>
            <a:br>
              <a:rPr lang="en-GB" sz="2700" dirty="0">
                <a:sym typeface="+mn-ea"/>
              </a:rPr>
            </a:br>
            <a:endParaRPr lang="en-US" sz="2700" dirty="0">
              <a:sym typeface="+mn-ea"/>
            </a:endParaRPr>
          </a:p>
          <a:p>
            <a:r>
              <a:rPr lang="en-IN" altLang="en-US" sz="2700" u="sng" dirty="0">
                <a:sym typeface="+mn-ea"/>
              </a:rPr>
              <a:t>Multisets</a:t>
            </a:r>
            <a:r>
              <a:rPr lang="en-IN" altLang="en-US" sz="2700" dirty="0">
                <a:sym typeface="+mn-ea"/>
              </a:rPr>
              <a:t> can store multiple values in a sorted order.</a:t>
            </a:r>
            <a:br>
              <a:rPr lang="en-IN" alt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</a:t>
            </a:r>
            <a:r>
              <a:rPr lang="en-GB" sz="2700" dirty="0" err="1">
                <a:sym typeface="+mn-ea"/>
              </a:rPr>
              <a:t>log N</a:t>
            </a:r>
            <a:r>
              <a:rPr lang="en-GB" sz="2700" dirty="0">
                <a:sym typeface="+mn-ea"/>
              </a:rPr>
              <a:t>).</a:t>
            </a:r>
          </a:p>
          <a:p>
            <a:endParaRPr lang="en-US" sz="2700" dirty="0"/>
          </a:p>
          <a:p>
            <a:r>
              <a:rPr lang="en-IN" altLang="en-US" sz="2700" u="sng" dirty="0">
                <a:sym typeface="+mn-ea"/>
              </a:rPr>
              <a:t>Unordered multisets</a:t>
            </a:r>
            <a:r>
              <a:rPr lang="en-IN" altLang="en-US" sz="2700" dirty="0">
                <a:sym typeface="+mn-ea"/>
              </a:rPr>
              <a:t> store multiple values, in any order.</a:t>
            </a:r>
            <a:br>
              <a:rPr lang="en-IN" alt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</a:t>
            </a:r>
            <a:r>
              <a:rPr lang="en-IN" altLang="en-GB" sz="2700" dirty="0" err="1">
                <a:sym typeface="+mn-ea"/>
              </a:rPr>
              <a:t>1</a:t>
            </a:r>
            <a:r>
              <a:rPr lang="en-GB" sz="2700" dirty="0">
                <a:sym typeface="+mn-ea"/>
              </a:rPr>
              <a:t>).</a:t>
            </a:r>
            <a:endParaRPr lang="en-IN" altLang="en-US" sz="2700" dirty="0">
              <a:sym typeface="+mn-ea"/>
            </a:endParaRPr>
          </a:p>
          <a:p>
            <a:pPr marL="0" indent="0">
              <a:buNone/>
            </a:pPr>
            <a:endParaRPr lang="en-US" sz="2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68362"/>
          </a:xfrm>
        </p:spPr>
        <p:txBody>
          <a:bodyPr>
            <a:noAutofit/>
          </a:bodyPr>
          <a:lstStyle/>
          <a:p>
            <a:r>
              <a:rPr lang="en-IN" altLang="en-US" sz="6000" dirty="0"/>
              <a:t>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8229600" cy="533400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altLang="en-US" sz="2700" dirty="0"/>
              <a:t>Maps are similar to an array, where index can be anything.</a:t>
            </a:r>
            <a:endParaRPr lang="en-IN" altLang="en-US" sz="2700" u="sng" dirty="0"/>
          </a:p>
          <a:p>
            <a:endParaRPr lang="en-IN" altLang="en-US" sz="2700" u="sng" dirty="0"/>
          </a:p>
          <a:p>
            <a:r>
              <a:rPr lang="en-IN" altLang="en-US" sz="2700" u="sng" dirty="0"/>
              <a:t>Maps</a:t>
            </a:r>
            <a:r>
              <a:rPr lang="en-US" sz="2700" dirty="0"/>
              <a:t> store unique </a:t>
            </a:r>
            <a:r>
              <a:rPr lang="en-IN" altLang="en-US" sz="2700" dirty="0"/>
              <a:t>keys in sorted order.</a:t>
            </a:r>
            <a:br>
              <a:rPr lang="en-IN" altLang="en-US" sz="2700" dirty="0"/>
            </a:br>
            <a:r>
              <a:rPr lang="en-GB" sz="2700" dirty="0"/>
              <a:t>Search, removal, insertion of an element is O(</a:t>
            </a:r>
            <a:r>
              <a:rPr lang="en-GB" sz="2700" dirty="0" err="1"/>
              <a:t>log N</a:t>
            </a:r>
            <a:r>
              <a:rPr lang="en-GB" sz="2700" dirty="0"/>
              <a:t>).</a:t>
            </a:r>
            <a:endParaRPr lang="en-US" sz="2700" dirty="0"/>
          </a:p>
          <a:p>
            <a:pPr marL="0" indent="0">
              <a:buNone/>
            </a:pPr>
            <a:endParaRPr lang="en-US" sz="2700" dirty="0"/>
          </a:p>
          <a:p>
            <a:r>
              <a:rPr lang="en-US" sz="2700" u="sng" dirty="0">
                <a:sym typeface="+mn-ea"/>
              </a:rPr>
              <a:t>Unordered </a:t>
            </a:r>
            <a:r>
              <a:rPr lang="en-IN" altLang="en-US" sz="2700" u="sng" dirty="0">
                <a:sym typeface="+mn-ea"/>
              </a:rPr>
              <a:t>Maps</a:t>
            </a:r>
            <a:r>
              <a:rPr lang="en-IN" altLang="en-US" sz="2700" dirty="0">
                <a:sym typeface="+mn-ea"/>
              </a:rPr>
              <a:t> </a:t>
            </a:r>
            <a:r>
              <a:rPr lang="en-US" sz="2700" dirty="0">
                <a:sym typeface="+mn-ea"/>
              </a:rPr>
              <a:t>store unique </a:t>
            </a:r>
            <a:r>
              <a:rPr lang="en-IN" altLang="en-US" sz="2700" dirty="0">
                <a:sym typeface="+mn-ea"/>
              </a:rPr>
              <a:t>keys, in any order.</a:t>
            </a:r>
            <a:br>
              <a:rPr 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O(1).</a:t>
            </a:r>
            <a:br>
              <a:rPr lang="en-GB" sz="2700" dirty="0">
                <a:sym typeface="+mn-ea"/>
              </a:rPr>
            </a:br>
            <a:endParaRPr lang="en-US" sz="2700" dirty="0">
              <a:sym typeface="+mn-ea"/>
            </a:endParaRPr>
          </a:p>
          <a:p>
            <a:r>
              <a:rPr lang="en-IN" altLang="en-US" sz="2700" u="sng" dirty="0">
                <a:sym typeface="+mn-ea"/>
              </a:rPr>
              <a:t>Multimaps</a:t>
            </a:r>
            <a:r>
              <a:rPr lang="en-IN" altLang="en-US" sz="2700" dirty="0">
                <a:sym typeface="+mn-ea"/>
              </a:rPr>
              <a:t> can store multiple keys in a sorted order.</a:t>
            </a:r>
            <a:br>
              <a:rPr lang="en-IN" alt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</a:t>
            </a:r>
            <a:r>
              <a:rPr lang="en-GB" sz="2700" dirty="0" err="1">
                <a:sym typeface="+mn-ea"/>
              </a:rPr>
              <a:t>log N</a:t>
            </a:r>
            <a:r>
              <a:rPr lang="en-GB" sz="2700" dirty="0">
                <a:sym typeface="+mn-ea"/>
              </a:rPr>
              <a:t>).</a:t>
            </a:r>
          </a:p>
          <a:p>
            <a:endParaRPr lang="en-US" sz="2700" dirty="0"/>
          </a:p>
          <a:p>
            <a:r>
              <a:rPr lang="en-IN" altLang="en-US" sz="2700" u="sng" dirty="0">
                <a:sym typeface="+mn-ea"/>
              </a:rPr>
              <a:t>Unordered multimaps</a:t>
            </a:r>
            <a:r>
              <a:rPr lang="en-IN" altLang="en-US" sz="2700" dirty="0">
                <a:sym typeface="+mn-ea"/>
              </a:rPr>
              <a:t> store multiple keys, in any order.</a:t>
            </a:r>
            <a:br>
              <a:rPr lang="en-IN" altLang="en-US" sz="2700" dirty="0">
                <a:sym typeface="+mn-ea"/>
              </a:rPr>
            </a:br>
            <a:r>
              <a:rPr lang="en-GB" sz="2700" dirty="0">
                <a:sym typeface="+mn-ea"/>
              </a:rPr>
              <a:t>Search, removal, insertion of an element is O(</a:t>
            </a:r>
            <a:r>
              <a:rPr lang="en-IN" altLang="en-GB" sz="2700" dirty="0" err="1">
                <a:sym typeface="+mn-ea"/>
              </a:rPr>
              <a:t>1</a:t>
            </a:r>
            <a:r>
              <a:rPr lang="en-GB" sz="2700" dirty="0">
                <a:sym typeface="+mn-ea"/>
              </a:rPr>
              <a:t>).</a:t>
            </a:r>
            <a:endParaRPr lang="en-IN" altLang="en-US" sz="2700" dirty="0">
              <a:sym typeface="+mn-ea"/>
            </a:endParaRPr>
          </a:p>
          <a:p>
            <a:endParaRPr lang="en-US" sz="2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Custom comparators for set/map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1981200" y="1219200"/>
            <a:ext cx="8229600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ym typeface="+mn-ea"/>
              </a:rPr>
              <a:t>For set</a:t>
            </a:r>
            <a:r>
              <a:rPr lang="en-IN" altLang="en-US" dirty="0">
                <a:sym typeface="+mn-ea"/>
              </a:rPr>
              <a:t>/map</a:t>
            </a:r>
            <a:r>
              <a:rPr lang="en-US" dirty="0">
                <a:sym typeface="+mn-ea"/>
              </a:rPr>
              <a:t> to work for some </a:t>
            </a:r>
            <a:r>
              <a:rPr lang="en-US" dirty="0" err="1">
                <a:sym typeface="+mn-ea"/>
              </a:rPr>
              <a:t>datatype</a:t>
            </a:r>
            <a:r>
              <a:rPr lang="en-US" dirty="0">
                <a:sym typeface="+mn-ea"/>
              </a:rPr>
              <a:t>, the </a:t>
            </a:r>
            <a:r>
              <a:rPr lang="en-US" dirty="0" err="1">
                <a:sym typeface="+mn-ea"/>
              </a:rPr>
              <a:t>datatype</a:t>
            </a:r>
            <a:r>
              <a:rPr lang="en-US" dirty="0">
                <a:sym typeface="+mn-ea"/>
              </a:rPr>
              <a:t> must have “&lt;” function implemented.</a:t>
            </a:r>
          </a:p>
          <a:p>
            <a:pPr marL="0" indent="0">
              <a:buNone/>
            </a:pPr>
            <a:endParaRPr lang="en-IN" altLang="en-US" dirty="0"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sym typeface="+mn-ea"/>
              </a:rPr>
              <a:t>Otherwise, it must have a</a:t>
            </a:r>
            <a:r>
              <a:rPr lang="en-US" dirty="0">
                <a:sym typeface="+mn-ea"/>
              </a:rPr>
              <a:t> custom comparator</a:t>
            </a:r>
            <a:r>
              <a:rPr lang="en-IN" altLang="en-US" dirty="0">
                <a:sym typeface="+mn-ea"/>
              </a:rPr>
              <a:t> passed to the declaration as follows:</a:t>
            </a:r>
          </a:p>
          <a:p>
            <a:pPr marL="0" indent="0">
              <a:buNone/>
            </a:pPr>
            <a:endParaRPr lang="en-IN" altLang="en-US" dirty="0">
              <a:sym typeface="+mn-ea"/>
            </a:endParaRPr>
          </a:p>
          <a:p>
            <a:pPr marL="0" indent="0">
              <a:buNone/>
            </a:pPr>
            <a:endParaRPr lang="en-IN" altLang="en-US" dirty="0">
              <a:sym typeface="+mn-ea"/>
            </a:endParaRPr>
          </a:p>
          <a:p>
            <a:pPr marL="0" indent="0">
              <a:buNone/>
            </a:pPr>
            <a:r>
              <a:rPr lang="en-IN" altLang="en-US" dirty="0">
                <a:sym typeface="+mn-ea"/>
              </a:rPr>
              <a:t>Where </a:t>
            </a:r>
            <a:r>
              <a:rPr lang="en-IN" altLang="en-US" dirty="0">
                <a:latin typeface="Consolas" panose="020B0609020204030204" charset="0"/>
                <a:cs typeface="Consolas" panose="020B0609020204030204" charset="0"/>
                <a:sym typeface="+mn-ea"/>
              </a:rPr>
              <a:t>cmp</a:t>
            </a:r>
            <a:r>
              <a:rPr lang="en-IN" altLang="en-US" dirty="0">
                <a:sym typeface="+mn-ea"/>
              </a:rPr>
              <a:t> is the custom comparator.</a:t>
            </a:r>
          </a:p>
          <a:p>
            <a:pPr marL="0" indent="0">
              <a:buNone/>
            </a:pPr>
            <a:r>
              <a:rPr lang="en-IN" altLang="en-US">
                <a:sym typeface="+mn-ea"/>
              </a:rPr>
              <a:t>The same syntax follows for map as well.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666967" y="3962559"/>
            <a:ext cx="5994400" cy="49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set&lt;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908B25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int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decltype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)*&gt; 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cmp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;</a:t>
            </a:r>
            <a:endParaRPr kumimoji="0" 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8438"/>
            <a:ext cx="10972800" cy="1143000"/>
          </a:xfrm>
        </p:spPr>
        <p:txBody>
          <a:bodyPr/>
          <a:lstStyle/>
          <a:p>
            <a:r>
              <a:rPr lang="en-US" dirty="0"/>
              <a:t>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0"/>
            <a:ext cx="8229600" cy="4800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Stack is a </a:t>
            </a:r>
            <a:r>
              <a:rPr lang="en-US" i="1" dirty="0"/>
              <a:t>container adapter</a:t>
            </a:r>
            <a:r>
              <a:rPr lang="en-US" dirty="0"/>
              <a:t> that uses LIFO.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They can only push at the end and pop from the end. Stacks do not support indexing.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Only useful stack operations: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9944" y="4880074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s.size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s.empty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s.push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s.pop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s.top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endParaRPr kumimoji="0" lang="en-IN" altLang="en-US" sz="2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Queue are very similar to stacks, except they use FIFO instead of LIFO.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Only useful queue operations: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u="sng" dirty="0"/>
              <a:t>Both stack and queue use </a:t>
            </a:r>
            <a:r>
              <a:rPr lang="en-US" sz="2600" u="sng" dirty="0" err="1"/>
              <a:t>deque</a:t>
            </a:r>
            <a:r>
              <a:rPr lang="en-US" sz="2600" u="sng" dirty="0"/>
              <a:t> as default container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109944" y="3787396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q.size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q.empty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q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.push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, 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q.pop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b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</a:br>
            <a:r>
              <a:rPr lang="en-US" sz="2600" dirty="0" err="1">
                <a:solidFill>
                  <a:srgbClr val="A9B7C6"/>
                </a:solidFill>
                <a:latin typeface="Consolas" panose="020B0609020204030204" charset="0"/>
                <a:cs typeface="Arial" panose="020B0604020202020204" pitchFamily="34" charset="0"/>
              </a:rPr>
              <a:t>q</a:t>
            </a:r>
            <a:r>
              <a:rPr kumimoji="0" lang="en-US" sz="2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.front</a:t>
            </a:r>
            <a:r>
              <a:rPr kumimoji="0" lang="en-US" sz="2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charset="0"/>
                <a:cs typeface="Arial" panose="020B0604020202020204" pitchFamily="34" charset="0"/>
              </a:rPr>
              <a:t>()</a:t>
            </a:r>
            <a:endParaRPr kumimoji="0" lang="en-IN" altLang="en-US" sz="2600" b="0" i="0" u="none" strike="noStrike" cap="none" normalizeH="0" baseline="0" dirty="0">
              <a:ln>
                <a:noFill/>
              </a:ln>
              <a:solidFill>
                <a:srgbClr val="A9B7C6"/>
              </a:solidFill>
              <a:effectLst/>
              <a:latin typeface="Consolas" panose="020B060902020403020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5620</Words>
  <Application>Microsoft Office PowerPoint</Application>
  <PresentationFormat>Widescreen</PresentationFormat>
  <Paragraphs>199</Paragraphs>
  <Slides>21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Goal</vt:lpstr>
      <vt:lpstr>Pair</vt:lpstr>
      <vt:lpstr>Vector</vt:lpstr>
      <vt:lpstr>Set</vt:lpstr>
      <vt:lpstr>Map</vt:lpstr>
      <vt:lpstr>Custom comparators for set/map</vt:lpstr>
      <vt:lpstr>Stack</vt:lpstr>
      <vt:lpstr>Queue</vt:lpstr>
      <vt:lpstr>Deque</vt:lpstr>
      <vt:lpstr>Priority Queue</vt:lpstr>
      <vt:lpstr>Priority Queue</vt:lpstr>
      <vt:lpstr>STL functions</vt:lpstr>
      <vt:lpstr>Useful STL functions</vt:lpstr>
      <vt:lpstr>STL binary search function</vt:lpstr>
      <vt:lpstr>Binary search on sorted datatypes</vt:lpstr>
      <vt:lpstr>Problem Solving</vt:lpstr>
      <vt:lpstr>Problem Solving:</vt:lpstr>
      <vt:lpstr>Resources:</vt:lpstr>
      <vt:lpstr>Resources: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STL (Part 2)</dc:title>
  <dc:creator/>
  <cp:lastModifiedBy>Rajesh Kumar Sahoo</cp:lastModifiedBy>
  <cp:revision>310</cp:revision>
  <dcterms:created xsi:type="dcterms:W3CDTF">2006-08-16T00:00:00Z</dcterms:created>
  <dcterms:modified xsi:type="dcterms:W3CDTF">2022-08-21T14:15:42Z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C9B11FB4E2B947E6AC7B3965632F0BF0</vt:lpwstr>
  </property>
  <property fmtid="{D5CDD505-2E9C-101B-9397-08002B2CF9AE}" pid="3" name="KSOProductBuildVer">
    <vt:lpwstr>1033-11.2.0.11254</vt:lpwstr>
  </property>
</Properties>
</file>