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Nunit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C4879F-A94E-4ACE-AD1B-B21FD0ED7A34}">
  <a:tblStyle styleId="{BFC4879F-A94E-4ACE-AD1B-B21FD0ED7A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Nunito-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Nunito-italic.fntdata"/><Relationship Id="rId6" Type="http://schemas.openxmlformats.org/officeDocument/2006/relationships/notesMaster" Target="notesMasters/notesMaster1.xml"/><Relationship Id="rId18" Type="http://schemas.openxmlformats.org/officeDocument/2006/relationships/font" Target="fonts/Nunito-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637f593f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5637f593f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5637f593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5637f593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5637f593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5637f593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13-14 Priyansh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5637f593f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5637f593f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5637f593f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5637f593f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5637f593f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5637f593f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637f593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637f593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637f593f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637f593f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5637f593f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5637f593f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codeforces.com/edu/course/2/lesson/6/3/practice/contest/285083/problem/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120150" y="1421650"/>
            <a:ext cx="6606600" cy="195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Arial"/>
                <a:ea typeface="Arial"/>
                <a:cs typeface="Arial"/>
                <a:sym typeface="Arial"/>
              </a:rPr>
              <a:t>Binary Search </a:t>
            </a:r>
            <a:endParaRPr b="1">
              <a:latin typeface="Arial"/>
              <a:ea typeface="Arial"/>
              <a:cs typeface="Arial"/>
              <a:sym typeface="Arial"/>
            </a:endParaRPr>
          </a:p>
          <a:p>
            <a:pPr indent="0" lvl="0" marL="0" rtl="0" algn="ctr">
              <a:spcBef>
                <a:spcPts val="0"/>
              </a:spcBef>
              <a:spcAft>
                <a:spcPts val="0"/>
              </a:spcAft>
              <a:buNone/>
            </a:pPr>
            <a:r>
              <a:rPr b="1" lang="en">
                <a:latin typeface="Arial"/>
                <a:ea typeface="Arial"/>
                <a:cs typeface="Arial"/>
                <a:sym typeface="Arial"/>
              </a:rPr>
              <a:t>Problem Solving + </a:t>
            </a:r>
            <a:endParaRPr b="1">
              <a:latin typeface="Arial"/>
              <a:ea typeface="Arial"/>
              <a:cs typeface="Arial"/>
              <a:sym typeface="Arial"/>
            </a:endParaRPr>
          </a:p>
          <a:p>
            <a:pPr indent="0" lvl="0" marL="0" rtl="0" algn="ctr">
              <a:spcBef>
                <a:spcPts val="0"/>
              </a:spcBef>
              <a:spcAft>
                <a:spcPts val="0"/>
              </a:spcAft>
              <a:buNone/>
            </a:pPr>
            <a:r>
              <a:rPr b="1" lang="en">
                <a:latin typeface="Arial"/>
                <a:ea typeface="Arial"/>
                <a:cs typeface="Arial"/>
                <a:sym typeface="Arial"/>
              </a:rPr>
              <a:t>Interactive Problems</a:t>
            </a:r>
            <a:endParaRPr b="1">
              <a:latin typeface="Arial"/>
              <a:ea typeface="Arial"/>
              <a:cs typeface="Arial"/>
              <a:sym typeface="Arial"/>
            </a:endParaRPr>
          </a:p>
        </p:txBody>
      </p:sp>
      <p:sp>
        <p:nvSpPr>
          <p:cNvPr id="129" name="Google Shape;129;p13"/>
          <p:cNvSpPr txBox="1"/>
          <p:nvPr/>
        </p:nvSpPr>
        <p:spPr>
          <a:xfrm>
            <a:off x="6119575" y="3797050"/>
            <a:ext cx="2771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FFFFFF"/>
                </a:solidFill>
              </a:rPr>
              <a:t>-Priyansh Agarwal</a:t>
            </a:r>
            <a:endParaRPr sz="20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548650" y="388400"/>
            <a:ext cx="8149500" cy="43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latin typeface="Arial"/>
                <a:ea typeface="Arial"/>
                <a:cs typeface="Arial"/>
                <a:sym typeface="Arial"/>
              </a:rPr>
              <a:t>Remember these 2 concepts and you will solve almost all Interactive Problems:</a:t>
            </a:r>
            <a:endParaRPr sz="2500">
              <a:latin typeface="Arial"/>
              <a:ea typeface="Arial"/>
              <a:cs typeface="Arial"/>
              <a:sym typeface="Arial"/>
            </a:endParaRPr>
          </a:p>
          <a:p>
            <a:pPr indent="0" lvl="0" marL="0" rtl="0" algn="l">
              <a:spcBef>
                <a:spcPts val="0"/>
              </a:spcBef>
              <a:spcAft>
                <a:spcPts val="0"/>
              </a:spcAft>
              <a:buNone/>
            </a:pPr>
            <a:r>
              <a:t/>
            </a:r>
            <a:endParaRPr sz="2500">
              <a:latin typeface="Arial"/>
              <a:ea typeface="Arial"/>
              <a:cs typeface="Arial"/>
              <a:sym typeface="Arial"/>
            </a:endParaRPr>
          </a:p>
          <a:p>
            <a:pPr indent="-387350" lvl="0" marL="457200" rtl="0" algn="l">
              <a:spcBef>
                <a:spcPts val="0"/>
              </a:spcBef>
              <a:spcAft>
                <a:spcPts val="0"/>
              </a:spcAft>
              <a:buSzPts val="2500"/>
              <a:buFont typeface="Arial"/>
              <a:buChar char="●"/>
            </a:pPr>
            <a:r>
              <a:rPr lang="en" sz="2500">
                <a:latin typeface="Arial"/>
                <a:ea typeface="Arial"/>
                <a:cs typeface="Arial"/>
                <a:sym typeface="Arial"/>
              </a:rPr>
              <a:t>Binary Search / Ternary Search</a:t>
            </a:r>
            <a:endParaRPr sz="2500">
              <a:latin typeface="Arial"/>
              <a:ea typeface="Arial"/>
              <a:cs typeface="Arial"/>
              <a:sym typeface="Arial"/>
            </a:endParaRPr>
          </a:p>
          <a:p>
            <a:pPr indent="-387350" lvl="0" marL="457200" rtl="0" algn="l">
              <a:spcBef>
                <a:spcPts val="0"/>
              </a:spcBef>
              <a:spcAft>
                <a:spcPts val="0"/>
              </a:spcAft>
              <a:buSzPts val="2500"/>
              <a:buFont typeface="Arial"/>
              <a:buChar char="●"/>
            </a:pPr>
            <a:r>
              <a:rPr lang="en" sz="2500">
                <a:latin typeface="Arial"/>
                <a:ea typeface="Arial"/>
                <a:cs typeface="Arial"/>
                <a:sym typeface="Arial"/>
              </a:rPr>
              <a:t>Randomization - Non deterministic, but once you solve a lot of problems using this, you will realise the power of this thing. Really easy to code and gives amazing results.</a:t>
            </a:r>
            <a:endParaRPr sz="2500">
              <a:latin typeface="Arial"/>
              <a:ea typeface="Arial"/>
              <a:cs typeface="Arial"/>
              <a:sym typeface="Arial"/>
            </a:endParaRPr>
          </a:p>
          <a:p>
            <a:pPr indent="0" lvl="0" marL="0" rtl="0" algn="l">
              <a:spcBef>
                <a:spcPts val="0"/>
              </a:spcBef>
              <a:spcAft>
                <a:spcPts val="0"/>
              </a:spcAft>
              <a:buNone/>
            </a:pPr>
            <a:r>
              <a:t/>
            </a:r>
            <a:endParaRPr sz="2500">
              <a:latin typeface="Arial"/>
              <a:ea typeface="Arial"/>
              <a:cs typeface="Arial"/>
              <a:sym typeface="Arial"/>
            </a:endParaRPr>
          </a:p>
          <a:p>
            <a:pPr indent="0" lvl="0" marL="0" rtl="0" algn="l">
              <a:spcBef>
                <a:spcPts val="0"/>
              </a:spcBef>
              <a:spcAft>
                <a:spcPts val="0"/>
              </a:spcAft>
              <a:buNone/>
            </a:pPr>
            <a:r>
              <a:rPr lang="en" sz="2500">
                <a:latin typeface="Arial"/>
                <a:ea typeface="Arial"/>
                <a:cs typeface="Arial"/>
                <a:sym typeface="Arial"/>
              </a:rPr>
              <a:t>Side Note: Practice a lot of Constructive algo problems to improve your thinking for interactive problems.</a:t>
            </a:r>
            <a:endParaRPr sz="25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464108" y="142252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Arial"/>
                <a:ea typeface="Arial"/>
                <a:cs typeface="Arial"/>
                <a:sym typeface="Arial"/>
              </a:rPr>
              <a:t>Binary Search Advanced Revision</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nvSpPr>
        <p:spPr>
          <a:xfrm>
            <a:off x="1484750" y="2923525"/>
            <a:ext cx="6472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endParaRPr>
          </a:p>
        </p:txBody>
      </p:sp>
      <p:sp>
        <p:nvSpPr>
          <p:cNvPr id="140" name="Google Shape;140;p15"/>
          <p:cNvSpPr txBox="1"/>
          <p:nvPr/>
        </p:nvSpPr>
        <p:spPr>
          <a:xfrm>
            <a:off x="544100" y="290100"/>
            <a:ext cx="4069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u="sng">
                <a:solidFill>
                  <a:schemeClr val="hlink"/>
                </a:solidFill>
                <a:hlinkClick r:id="rId3"/>
              </a:rPr>
              <a:t>Get Together Problem</a:t>
            </a:r>
            <a:endParaRPr sz="3000">
              <a:solidFill>
                <a:schemeClr val="lt1"/>
              </a:solidFill>
            </a:endParaRPr>
          </a:p>
        </p:txBody>
      </p:sp>
      <p:sp>
        <p:nvSpPr>
          <p:cNvPr id="141" name="Google Shape;141;p15"/>
          <p:cNvSpPr txBox="1"/>
          <p:nvPr/>
        </p:nvSpPr>
        <p:spPr>
          <a:xfrm>
            <a:off x="696500" y="1155775"/>
            <a:ext cx="80490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rPr>
              <a:t>There are n people standing in a line. Each of them has a X</a:t>
            </a:r>
            <a:r>
              <a:rPr baseline="-25000" lang="en" sz="2000">
                <a:solidFill>
                  <a:schemeClr val="lt1"/>
                </a:solidFill>
              </a:rPr>
              <a:t>i </a:t>
            </a:r>
            <a:r>
              <a:rPr lang="en" sz="2000">
                <a:solidFill>
                  <a:schemeClr val="lt1"/>
                </a:solidFill>
              </a:rPr>
              <a:t>(Current Position) and V</a:t>
            </a:r>
            <a:r>
              <a:rPr baseline="-25000" lang="en" sz="2000">
                <a:solidFill>
                  <a:schemeClr val="lt1"/>
                </a:solidFill>
              </a:rPr>
              <a:t>i</a:t>
            </a:r>
            <a:r>
              <a:rPr lang="en" sz="2000">
                <a:solidFill>
                  <a:schemeClr val="lt1"/>
                </a:solidFill>
              </a:rPr>
              <a:t> (Maximum Speed allowed). All of them want to gather at a single point. Find the minimum time required for them to do so.</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en" sz="2000">
                <a:solidFill>
                  <a:schemeClr val="lt1"/>
                </a:solidFill>
              </a:rPr>
              <a:t>Eg. </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t/>
            </a:r>
            <a:endParaRPr sz="2000">
              <a:solidFill>
                <a:schemeClr val="lt1"/>
              </a:solidFill>
            </a:endParaRPr>
          </a:p>
          <a:p>
            <a:pPr indent="0" lvl="0" marL="0" rtl="0" algn="l">
              <a:spcBef>
                <a:spcPts val="0"/>
              </a:spcBef>
              <a:spcAft>
                <a:spcPts val="0"/>
              </a:spcAft>
              <a:buNone/>
            </a:pPr>
            <a:r>
              <a:rPr lang="en" sz="2000">
                <a:solidFill>
                  <a:schemeClr val="lt1"/>
                </a:solidFill>
              </a:rPr>
              <a:t>Ans: It is optimal that the first person starts moving to the left and the 3rd person starts moving to the right. They will meet at 6 in 5 seconds and other 2 people would also be able to reach 6 in less than 5 seconds (obvious looking at their speed). So, the answer is 5 seconds</a:t>
            </a:r>
            <a:endParaRPr sz="2000">
              <a:solidFill>
                <a:schemeClr val="lt1"/>
              </a:solidFill>
            </a:endParaRPr>
          </a:p>
        </p:txBody>
      </p:sp>
      <p:sp>
        <p:nvSpPr>
          <p:cNvPr id="142" name="Google Shape;142;p15"/>
          <p:cNvSpPr/>
          <p:nvPr/>
        </p:nvSpPr>
        <p:spPr>
          <a:xfrm>
            <a:off x="1519275" y="3241900"/>
            <a:ext cx="6231000" cy="120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a:off x="2157900" y="3121075"/>
            <a:ext cx="448800" cy="414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4778500" y="3121075"/>
            <a:ext cx="448800" cy="414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a:off x="3118575" y="3095200"/>
            <a:ext cx="448800" cy="414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6671225" y="3095200"/>
            <a:ext cx="448800" cy="4143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nvSpPr>
        <p:spPr>
          <a:xfrm>
            <a:off x="1989525" y="2485375"/>
            <a:ext cx="1035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{1, 1}</a:t>
            </a:r>
            <a:endParaRPr sz="2400"/>
          </a:p>
        </p:txBody>
      </p:sp>
      <p:sp>
        <p:nvSpPr>
          <p:cNvPr id="148" name="Google Shape;148;p15"/>
          <p:cNvSpPr txBox="1"/>
          <p:nvPr/>
        </p:nvSpPr>
        <p:spPr>
          <a:xfrm>
            <a:off x="2990600" y="2485375"/>
            <a:ext cx="1295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{3, 20}</a:t>
            </a:r>
            <a:endParaRPr sz="2400"/>
          </a:p>
        </p:txBody>
      </p:sp>
      <p:sp>
        <p:nvSpPr>
          <p:cNvPr id="149" name="Google Shape;149;p15"/>
          <p:cNvSpPr txBox="1"/>
          <p:nvPr/>
        </p:nvSpPr>
        <p:spPr>
          <a:xfrm>
            <a:off x="4637500" y="2458900"/>
            <a:ext cx="1356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{11, 1}</a:t>
            </a:r>
            <a:endParaRPr sz="2400"/>
          </a:p>
        </p:txBody>
      </p:sp>
      <p:sp>
        <p:nvSpPr>
          <p:cNvPr id="150" name="Google Shape;150;p15"/>
          <p:cNvSpPr txBox="1"/>
          <p:nvPr/>
        </p:nvSpPr>
        <p:spPr>
          <a:xfrm>
            <a:off x="6530225" y="2466175"/>
            <a:ext cx="1649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{13, 20}</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ctrTitle"/>
          </p:nvPr>
        </p:nvSpPr>
        <p:spPr>
          <a:xfrm>
            <a:off x="311708" y="149872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Arial"/>
                <a:ea typeface="Arial"/>
                <a:cs typeface="Arial"/>
                <a:sym typeface="Arial"/>
              </a:rPr>
              <a:t>Interactive Problems</a:t>
            </a:r>
            <a:endParaRPr>
              <a:latin typeface="Arial"/>
              <a:ea typeface="Arial"/>
              <a:cs typeface="Arial"/>
              <a:sym typeface="Arial"/>
            </a:endParaRPr>
          </a:p>
          <a:p>
            <a:pPr indent="0" lvl="0" marL="0" rtl="0" algn="ctr">
              <a:spcBef>
                <a:spcPts val="0"/>
              </a:spcBef>
              <a:spcAft>
                <a:spcPts val="0"/>
              </a:spcAft>
              <a:buNone/>
            </a:pPr>
            <a:r>
              <a:rPr lang="en">
                <a:latin typeface="Arial"/>
                <a:ea typeface="Arial"/>
                <a:cs typeface="Arial"/>
                <a:sym typeface="Arial"/>
              </a:rPr>
              <a:t>Introduction</a:t>
            </a:r>
            <a:endParaRPr>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819150" y="617000"/>
            <a:ext cx="7505700" cy="4330200"/>
          </a:xfrm>
          <a:prstGeom prst="rect">
            <a:avLst/>
          </a:prstGeom>
        </p:spPr>
        <p:txBody>
          <a:bodyPr anchorCtr="0" anchor="t" bIns="91425" lIns="91425" spcFirstLastPara="1" rIns="91425" wrap="square" tIns="91425">
            <a:noAutofit/>
          </a:bodyPr>
          <a:lstStyle/>
          <a:p>
            <a:pPr indent="-374650" lvl="0" marL="457200" rtl="0" algn="l">
              <a:lnSpc>
                <a:spcPct val="150000"/>
              </a:lnSpc>
              <a:spcBef>
                <a:spcPts val="0"/>
              </a:spcBef>
              <a:spcAft>
                <a:spcPts val="0"/>
              </a:spcAft>
              <a:buSzPts val="2300"/>
              <a:buFont typeface="Arial"/>
              <a:buChar char="●"/>
            </a:pPr>
            <a:r>
              <a:rPr lang="en" sz="2300">
                <a:latin typeface="Arial"/>
                <a:ea typeface="Arial"/>
                <a:cs typeface="Arial"/>
                <a:sym typeface="Arial"/>
              </a:rPr>
              <a:t>Makes you do stuff ONLINE.</a:t>
            </a:r>
            <a:endParaRPr sz="2300">
              <a:latin typeface="Arial"/>
              <a:ea typeface="Arial"/>
              <a:cs typeface="Arial"/>
              <a:sym typeface="Arial"/>
            </a:endParaRPr>
          </a:p>
          <a:p>
            <a:pPr indent="-374650" lvl="0" marL="457200" rtl="0" algn="l">
              <a:lnSpc>
                <a:spcPct val="150000"/>
              </a:lnSpc>
              <a:spcBef>
                <a:spcPts val="0"/>
              </a:spcBef>
              <a:spcAft>
                <a:spcPts val="0"/>
              </a:spcAft>
              <a:buSzPts val="2300"/>
              <a:buFont typeface="Arial"/>
              <a:buChar char="●"/>
            </a:pPr>
            <a:r>
              <a:rPr lang="en" sz="2300">
                <a:latin typeface="Arial"/>
                <a:ea typeface="Arial"/>
                <a:cs typeface="Arial"/>
                <a:sym typeface="Arial"/>
              </a:rPr>
              <a:t>All you have to do is read the problem clearly, understand the constraints, number of queries allowed and them come up with an algorithm that gets you the answer quickly without exceeding those constraints.</a:t>
            </a:r>
            <a:endParaRPr sz="2300">
              <a:latin typeface="Arial"/>
              <a:ea typeface="Arial"/>
              <a:cs typeface="Arial"/>
              <a:sym typeface="Arial"/>
            </a:endParaRPr>
          </a:p>
          <a:p>
            <a:pPr indent="-374650" lvl="0" marL="457200" rtl="0" algn="l">
              <a:lnSpc>
                <a:spcPct val="150000"/>
              </a:lnSpc>
              <a:spcBef>
                <a:spcPts val="0"/>
              </a:spcBef>
              <a:spcAft>
                <a:spcPts val="0"/>
              </a:spcAft>
              <a:buClr>
                <a:srgbClr val="000000"/>
              </a:buClr>
              <a:buSzPts val="2300"/>
              <a:buFont typeface="Arial"/>
              <a:buChar char="●"/>
            </a:pPr>
            <a:r>
              <a:rPr lang="en" sz="2300">
                <a:solidFill>
                  <a:srgbClr val="000000"/>
                </a:solidFill>
                <a:latin typeface="Arial"/>
                <a:ea typeface="Arial"/>
                <a:cs typeface="Arial"/>
                <a:sym typeface="Arial"/>
              </a:rPr>
              <a:t>MOST IMPORTANT: Flush the output after every print statement.</a:t>
            </a:r>
            <a:endParaRPr sz="23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311700" y="381000"/>
            <a:ext cx="8520600" cy="44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50">
                <a:latin typeface="Arial"/>
                <a:ea typeface="Arial"/>
                <a:cs typeface="Arial"/>
                <a:sym typeface="Arial"/>
              </a:rPr>
              <a:t>Problem: </a:t>
            </a:r>
            <a:endParaRPr sz="2750">
              <a:latin typeface="Arial"/>
              <a:ea typeface="Arial"/>
              <a:cs typeface="Arial"/>
              <a:sym typeface="Arial"/>
            </a:endParaRPr>
          </a:p>
          <a:p>
            <a:pPr indent="0" lvl="0" marL="0" rtl="0" algn="l">
              <a:spcBef>
                <a:spcPts val="0"/>
              </a:spcBef>
              <a:spcAft>
                <a:spcPts val="0"/>
              </a:spcAft>
              <a:buNone/>
            </a:pPr>
            <a:r>
              <a:rPr lang="en" sz="2750">
                <a:latin typeface="Arial"/>
                <a:ea typeface="Arial"/>
                <a:cs typeface="Arial"/>
                <a:sym typeface="Arial"/>
              </a:rPr>
              <a:t>There is a hidden number. You can guess a number and the computer will tell you if the number is equal to the hidden number, greater or smaller. Find the number quickly. When found, print </a:t>
            </a:r>
            <a:r>
              <a:rPr lang="en" sz="2750">
                <a:solidFill>
                  <a:srgbClr val="000000"/>
                </a:solidFill>
                <a:latin typeface="Arial"/>
                <a:ea typeface="Arial"/>
                <a:cs typeface="Arial"/>
                <a:sym typeface="Arial"/>
              </a:rPr>
              <a:t>! X</a:t>
            </a:r>
            <a:r>
              <a:rPr lang="en" sz="2750">
                <a:latin typeface="Arial"/>
                <a:ea typeface="Arial"/>
                <a:cs typeface="Arial"/>
                <a:sym typeface="Arial"/>
              </a:rPr>
              <a:t> as your answer.</a:t>
            </a:r>
            <a:endParaRPr sz="2750">
              <a:latin typeface="Arial"/>
              <a:ea typeface="Arial"/>
              <a:cs typeface="Arial"/>
              <a:sym typeface="Arial"/>
            </a:endParaRPr>
          </a:p>
          <a:p>
            <a:pPr indent="0" lvl="0" marL="0" rtl="0" algn="l">
              <a:spcBef>
                <a:spcPts val="0"/>
              </a:spcBef>
              <a:spcAft>
                <a:spcPts val="0"/>
              </a:spcAft>
              <a:buNone/>
            </a:pPr>
            <a:r>
              <a:t/>
            </a:r>
            <a:endParaRPr sz="2750">
              <a:latin typeface="Arial"/>
              <a:ea typeface="Arial"/>
              <a:cs typeface="Arial"/>
              <a:sym typeface="Arial"/>
            </a:endParaRPr>
          </a:p>
          <a:p>
            <a:pPr indent="0" lvl="0" marL="0" rtl="0" algn="l">
              <a:spcBef>
                <a:spcPts val="0"/>
              </a:spcBef>
              <a:spcAft>
                <a:spcPts val="0"/>
              </a:spcAft>
              <a:buNone/>
            </a:pPr>
            <a:r>
              <a:rPr lang="en" sz="2200">
                <a:latin typeface="Arial"/>
                <a:ea typeface="Arial"/>
                <a:cs typeface="Arial"/>
                <a:sym typeface="Arial"/>
              </a:rPr>
              <a:t>Example Query: If the hidden number is </a:t>
            </a:r>
            <a:r>
              <a:rPr lang="en" sz="2200">
                <a:solidFill>
                  <a:srgbClr val="000000"/>
                </a:solidFill>
                <a:latin typeface="Arial"/>
                <a:ea typeface="Arial"/>
                <a:cs typeface="Arial"/>
                <a:sym typeface="Arial"/>
              </a:rPr>
              <a:t>10</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 2 </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&lt;</a:t>
            </a:r>
            <a:r>
              <a:rPr lang="en" sz="2200">
                <a:latin typeface="Arial"/>
                <a:ea typeface="Arial"/>
                <a:cs typeface="Arial"/>
                <a:sym typeface="Arial"/>
              </a:rPr>
              <a:t>  The computer replies with ‘&lt;’ because clearly 2 &lt; 10.</a:t>
            </a:r>
            <a:endParaRPr sz="2200">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 10</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a:t>
            </a:r>
            <a:r>
              <a:rPr lang="en" sz="2200">
                <a:latin typeface="Arial"/>
                <a:ea typeface="Arial"/>
                <a:cs typeface="Arial"/>
                <a:sym typeface="Arial"/>
              </a:rPr>
              <a:t> The computer replies with ‘=’ because 10 = 10</a:t>
            </a:r>
            <a:endParaRPr sz="2200">
              <a:latin typeface="Arial"/>
              <a:ea typeface="Arial"/>
              <a:cs typeface="Arial"/>
              <a:sym typeface="Arial"/>
            </a:endParaRPr>
          </a:p>
          <a:p>
            <a:pPr indent="0" lvl="0" marL="0" rtl="0" algn="l">
              <a:spcBef>
                <a:spcPts val="0"/>
              </a:spcBef>
              <a:spcAft>
                <a:spcPts val="0"/>
              </a:spcAft>
              <a:buNone/>
            </a:pPr>
            <a:r>
              <a:t/>
            </a:r>
            <a:endParaRPr sz="1650">
              <a:latin typeface="Arial"/>
              <a:ea typeface="Arial"/>
              <a:cs typeface="Arial"/>
              <a:sym typeface="Arial"/>
            </a:endParaRPr>
          </a:p>
          <a:p>
            <a:pPr indent="0" lvl="0" marL="0" rtl="0" algn="l">
              <a:spcBef>
                <a:spcPts val="0"/>
              </a:spcBef>
              <a:spcAft>
                <a:spcPts val="0"/>
              </a:spcAft>
              <a:buNone/>
            </a:pPr>
            <a:r>
              <a:t/>
            </a:r>
            <a:endParaRPr sz="1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2115525" y="207475"/>
            <a:ext cx="43317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Arial"/>
                <a:ea typeface="Arial"/>
                <a:cs typeface="Arial"/>
                <a:sym typeface="Arial"/>
              </a:rPr>
              <a:t>Hidden Number = 10</a:t>
            </a:r>
            <a:endParaRPr sz="3000">
              <a:latin typeface="Arial"/>
              <a:ea typeface="Arial"/>
              <a:cs typeface="Arial"/>
              <a:sym typeface="Arial"/>
            </a:endParaRPr>
          </a:p>
          <a:p>
            <a:pPr indent="0" lvl="0" marL="0" rtl="0" algn="ctr">
              <a:spcBef>
                <a:spcPts val="0"/>
              </a:spcBef>
              <a:spcAft>
                <a:spcPts val="0"/>
              </a:spcAft>
              <a:buNone/>
            </a:pPr>
            <a:r>
              <a:t/>
            </a:r>
            <a:endParaRPr sz="3000">
              <a:latin typeface="Arial"/>
              <a:ea typeface="Arial"/>
              <a:cs typeface="Arial"/>
              <a:sym typeface="Arial"/>
            </a:endParaRPr>
          </a:p>
          <a:p>
            <a:pPr indent="0" lvl="0" marL="0" rtl="0" algn="ctr">
              <a:spcBef>
                <a:spcPts val="0"/>
              </a:spcBef>
              <a:spcAft>
                <a:spcPts val="0"/>
              </a:spcAft>
              <a:buNone/>
            </a:pPr>
            <a:r>
              <a:t/>
            </a:r>
            <a:endParaRPr sz="3000">
              <a:solidFill>
                <a:schemeClr val="accent4"/>
              </a:solidFill>
              <a:latin typeface="Arial"/>
              <a:ea typeface="Arial"/>
              <a:cs typeface="Arial"/>
              <a:sym typeface="Arial"/>
            </a:endParaRPr>
          </a:p>
        </p:txBody>
      </p:sp>
      <p:graphicFrame>
        <p:nvGraphicFramePr>
          <p:cNvPr id="171" name="Google Shape;171;p19"/>
          <p:cNvGraphicFramePr/>
          <p:nvPr/>
        </p:nvGraphicFramePr>
        <p:xfrm>
          <a:off x="952500" y="834400"/>
          <a:ext cx="3000000" cy="3000000"/>
        </p:xfrm>
        <a:graphic>
          <a:graphicData uri="http://schemas.openxmlformats.org/drawingml/2006/table">
            <a:tbl>
              <a:tblPr>
                <a:noFill/>
                <a:tableStyleId>{BFC4879F-A94E-4ACE-AD1B-B21FD0ED7A34}</a:tableStyleId>
              </a:tblPr>
              <a:tblGrid>
                <a:gridCol w="2557675"/>
                <a:gridCol w="2557675"/>
                <a:gridCol w="2557675"/>
              </a:tblGrid>
              <a:tr h="426700">
                <a:tc>
                  <a:txBody>
                    <a:bodyPr/>
                    <a:lstStyle/>
                    <a:p>
                      <a:pPr indent="0" lvl="0" marL="0" rtl="0" algn="l">
                        <a:spcBef>
                          <a:spcPts val="0"/>
                        </a:spcBef>
                        <a:spcAft>
                          <a:spcPts val="0"/>
                        </a:spcAft>
                        <a:buNone/>
                      </a:pPr>
                      <a:r>
                        <a:rPr lang="en" sz="1600">
                          <a:solidFill>
                            <a:srgbClr val="0000FF"/>
                          </a:solidFill>
                        </a:rPr>
                        <a:t>Your query</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 2</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rPr lang="en" sz="1600"/>
                        <a:t>2 is less than 10</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Computer’s Answer</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&lt;</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Your query</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 8  </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rPr lang="en" sz="1600"/>
                        <a:t>8 is still less than 10</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Computer’s Answer</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&lt;</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Your query</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 11</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rPr lang="en" sz="1600"/>
                        <a:t>11 is greater than 10</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Computer’s Answer</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&gt; </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Your query</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 10</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rPr lang="en" sz="1600"/>
                        <a:t>Found it</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Computer’s Answer</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Printing the Final Answer</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 10</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380950" y="228600"/>
            <a:ext cx="8520600" cy="473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750">
                <a:latin typeface="Arial"/>
                <a:ea typeface="Arial"/>
                <a:cs typeface="Arial"/>
                <a:sym typeface="Arial"/>
              </a:rPr>
              <a:t>Problem:</a:t>
            </a:r>
            <a:endParaRPr sz="2750">
              <a:latin typeface="Arial"/>
              <a:ea typeface="Arial"/>
              <a:cs typeface="Arial"/>
              <a:sym typeface="Arial"/>
            </a:endParaRPr>
          </a:p>
          <a:p>
            <a:pPr indent="0" lvl="0" marL="0" rtl="0" algn="l">
              <a:spcBef>
                <a:spcPts val="0"/>
              </a:spcBef>
              <a:spcAft>
                <a:spcPts val="0"/>
              </a:spcAft>
              <a:buNone/>
            </a:pPr>
            <a:r>
              <a:rPr lang="en" sz="2750">
                <a:latin typeface="Arial"/>
                <a:ea typeface="Arial"/>
                <a:cs typeface="Arial"/>
                <a:sym typeface="Arial"/>
              </a:rPr>
              <a:t>There is a hidden array of integers, you need to find any index of the majority element or report that no such element exists. You can ask for any index and the computer will tell you if that index contains the majority element or not. </a:t>
            </a:r>
            <a:endParaRPr sz="2750">
              <a:latin typeface="Arial"/>
              <a:ea typeface="Arial"/>
              <a:cs typeface="Arial"/>
              <a:sym typeface="Arial"/>
            </a:endParaRPr>
          </a:p>
          <a:p>
            <a:pPr indent="0" lvl="0" marL="0" rtl="0" algn="l">
              <a:spcBef>
                <a:spcPts val="0"/>
              </a:spcBef>
              <a:spcAft>
                <a:spcPts val="0"/>
              </a:spcAft>
              <a:buNone/>
            </a:pPr>
            <a:r>
              <a:t/>
            </a:r>
            <a:endParaRPr>
              <a:latin typeface="Arial"/>
              <a:ea typeface="Arial"/>
              <a:cs typeface="Arial"/>
              <a:sym typeface="Arial"/>
            </a:endParaRPr>
          </a:p>
          <a:p>
            <a:pPr indent="0" lvl="0" marL="0" rtl="0" algn="l">
              <a:spcBef>
                <a:spcPts val="0"/>
              </a:spcBef>
              <a:spcAft>
                <a:spcPts val="0"/>
              </a:spcAft>
              <a:buNone/>
            </a:pPr>
            <a:r>
              <a:rPr lang="en" sz="2200">
                <a:latin typeface="Arial"/>
                <a:ea typeface="Arial"/>
                <a:cs typeface="Arial"/>
                <a:sym typeface="Arial"/>
              </a:rPr>
              <a:t>Example Query: Hidden array </a:t>
            </a:r>
            <a:r>
              <a:rPr lang="en" sz="2200">
                <a:solidFill>
                  <a:srgbClr val="000000"/>
                </a:solidFill>
                <a:latin typeface="Arial"/>
                <a:ea typeface="Arial"/>
                <a:cs typeface="Arial"/>
                <a:sym typeface="Arial"/>
              </a:rPr>
              <a:t>[10, 11, 10]</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 2</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0</a:t>
            </a:r>
            <a:r>
              <a:rPr lang="en" sz="2200">
                <a:solidFill>
                  <a:srgbClr val="00FFFF"/>
                </a:solidFill>
                <a:latin typeface="Arial"/>
                <a:ea typeface="Arial"/>
                <a:cs typeface="Arial"/>
                <a:sym typeface="Arial"/>
              </a:rPr>
              <a:t> </a:t>
            </a:r>
            <a:r>
              <a:rPr lang="en" sz="2200">
                <a:latin typeface="Arial"/>
                <a:ea typeface="Arial"/>
                <a:cs typeface="Arial"/>
                <a:sym typeface="Arial"/>
              </a:rPr>
              <a:t>2nd index contains 11 and it is not the majority element.</a:t>
            </a:r>
            <a:endParaRPr sz="2200">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 1</a:t>
            </a:r>
            <a:endParaRPr sz="2200">
              <a:solidFill>
                <a:srgbClr val="000000"/>
              </a:solidFill>
              <a:latin typeface="Arial"/>
              <a:ea typeface="Arial"/>
              <a:cs typeface="Arial"/>
              <a:sym typeface="Arial"/>
            </a:endParaRPr>
          </a:p>
          <a:p>
            <a:pPr indent="0" lvl="0" marL="0" rtl="0" algn="l">
              <a:spcBef>
                <a:spcPts val="0"/>
              </a:spcBef>
              <a:spcAft>
                <a:spcPts val="0"/>
              </a:spcAft>
              <a:buNone/>
            </a:pPr>
            <a:r>
              <a:rPr lang="en" sz="2200">
                <a:solidFill>
                  <a:srgbClr val="000000"/>
                </a:solidFill>
                <a:latin typeface="Arial"/>
                <a:ea typeface="Arial"/>
                <a:cs typeface="Arial"/>
                <a:sym typeface="Arial"/>
              </a:rPr>
              <a:t>1 </a:t>
            </a:r>
            <a:r>
              <a:rPr lang="en" sz="2200">
                <a:latin typeface="Arial"/>
                <a:ea typeface="Arial"/>
                <a:cs typeface="Arial"/>
                <a:sym typeface="Arial"/>
              </a:rPr>
              <a:t>1st index contains 10 and it is the majority element</a:t>
            </a:r>
            <a:endParaRPr sz="22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249900" y="207475"/>
            <a:ext cx="87903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Arial"/>
                <a:ea typeface="Arial"/>
                <a:cs typeface="Arial"/>
                <a:sym typeface="Arial"/>
              </a:rPr>
              <a:t>Hidden Array = [9, 10, 9, 9, 9, 10, 11, 10, 9, 9]</a:t>
            </a:r>
            <a:endParaRPr sz="3000">
              <a:latin typeface="Arial"/>
              <a:ea typeface="Arial"/>
              <a:cs typeface="Arial"/>
              <a:sym typeface="Arial"/>
            </a:endParaRPr>
          </a:p>
          <a:p>
            <a:pPr indent="0" lvl="0" marL="0" rtl="0" algn="ctr">
              <a:spcBef>
                <a:spcPts val="0"/>
              </a:spcBef>
              <a:spcAft>
                <a:spcPts val="0"/>
              </a:spcAft>
              <a:buNone/>
            </a:pPr>
            <a:r>
              <a:t/>
            </a:r>
            <a:endParaRPr sz="3000">
              <a:latin typeface="Arial"/>
              <a:ea typeface="Arial"/>
              <a:cs typeface="Arial"/>
              <a:sym typeface="Arial"/>
            </a:endParaRPr>
          </a:p>
          <a:p>
            <a:pPr indent="0" lvl="0" marL="0" rtl="0" algn="ctr">
              <a:spcBef>
                <a:spcPts val="0"/>
              </a:spcBef>
              <a:spcAft>
                <a:spcPts val="0"/>
              </a:spcAft>
              <a:buNone/>
            </a:pPr>
            <a:r>
              <a:t/>
            </a:r>
            <a:endParaRPr sz="3000">
              <a:solidFill>
                <a:schemeClr val="accent4"/>
              </a:solidFill>
              <a:latin typeface="Arial"/>
              <a:ea typeface="Arial"/>
              <a:cs typeface="Arial"/>
              <a:sym typeface="Arial"/>
            </a:endParaRPr>
          </a:p>
        </p:txBody>
      </p:sp>
      <p:graphicFrame>
        <p:nvGraphicFramePr>
          <p:cNvPr id="182" name="Google Shape;182;p21"/>
          <p:cNvGraphicFramePr/>
          <p:nvPr/>
        </p:nvGraphicFramePr>
        <p:xfrm>
          <a:off x="735488" y="870025"/>
          <a:ext cx="3000000" cy="3000000"/>
        </p:xfrm>
        <a:graphic>
          <a:graphicData uri="http://schemas.openxmlformats.org/drawingml/2006/table">
            <a:tbl>
              <a:tblPr>
                <a:noFill/>
                <a:tableStyleId>{BFC4879F-A94E-4ACE-AD1B-B21FD0ED7A34}</a:tableStyleId>
              </a:tblPr>
              <a:tblGrid>
                <a:gridCol w="2557675"/>
                <a:gridCol w="2557675"/>
                <a:gridCol w="2557675"/>
              </a:tblGrid>
              <a:tr h="426700">
                <a:tc>
                  <a:txBody>
                    <a:bodyPr/>
                    <a:lstStyle/>
                    <a:p>
                      <a:pPr indent="0" lvl="0" marL="0" rtl="0" algn="l">
                        <a:spcBef>
                          <a:spcPts val="0"/>
                        </a:spcBef>
                        <a:spcAft>
                          <a:spcPts val="0"/>
                        </a:spcAft>
                        <a:buNone/>
                      </a:pPr>
                      <a:r>
                        <a:rPr lang="en" sz="1600">
                          <a:solidFill>
                            <a:srgbClr val="0000FF"/>
                          </a:solidFill>
                        </a:rPr>
                        <a:t>Your query</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 2</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rPr lang="en" sz="1600"/>
                        <a:t>10 is not majority element</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Computer’s Answer</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0</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Your query</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 8</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rPr lang="en" sz="1600"/>
                        <a:t>11 is not majority element</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Computer’s Answer</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0</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Your query</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 1</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rPr lang="en" sz="1600"/>
                        <a:t>9 is majority element</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Computer’s Answer</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1 </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t/>
                      </a:r>
                      <a:endParaRPr sz="1600"/>
                    </a:p>
                  </a:txBody>
                  <a:tcPr marT="91425" marB="91425" marR="91425" marL="91425"/>
                </a:tc>
              </a:tr>
              <a:tr h="426700">
                <a:tc>
                  <a:txBody>
                    <a:bodyPr/>
                    <a:lstStyle/>
                    <a:p>
                      <a:pPr indent="0" lvl="0" marL="0" rtl="0" algn="l">
                        <a:spcBef>
                          <a:spcPts val="0"/>
                        </a:spcBef>
                        <a:spcAft>
                          <a:spcPts val="0"/>
                        </a:spcAft>
                        <a:buNone/>
                      </a:pPr>
                      <a:r>
                        <a:rPr lang="en" sz="1600">
                          <a:solidFill>
                            <a:srgbClr val="0000FF"/>
                          </a:solidFill>
                        </a:rPr>
                        <a:t>Printing the Final Answer</a:t>
                      </a:r>
                      <a:endParaRPr sz="1600">
                        <a:solidFill>
                          <a:srgbClr val="0000FF"/>
                        </a:solidFill>
                      </a:endParaRPr>
                    </a:p>
                  </a:txBody>
                  <a:tcPr marT="91425" marB="91425" marR="91425" marL="91425"/>
                </a:tc>
                <a:tc>
                  <a:txBody>
                    <a:bodyPr/>
                    <a:lstStyle/>
                    <a:p>
                      <a:pPr indent="0" lvl="0" marL="0" rtl="0" algn="l">
                        <a:spcBef>
                          <a:spcPts val="0"/>
                        </a:spcBef>
                        <a:spcAft>
                          <a:spcPts val="0"/>
                        </a:spcAft>
                        <a:buNone/>
                      </a:pPr>
                      <a:r>
                        <a:rPr lang="en" sz="1600">
                          <a:solidFill>
                            <a:srgbClr val="CC0000"/>
                          </a:solidFill>
                        </a:rPr>
                        <a:t>! 1</a:t>
                      </a:r>
                      <a:endParaRPr sz="1600">
                        <a:solidFill>
                          <a:srgbClr val="CC0000"/>
                        </a:solidFill>
                      </a:endParaRPr>
                    </a:p>
                  </a:txBody>
                  <a:tcPr marT="91425" marB="91425" marR="91425" marL="91425"/>
                </a:tc>
                <a:tc>
                  <a:txBody>
                    <a:bodyPr/>
                    <a:lstStyle/>
                    <a:p>
                      <a:pPr indent="0" lvl="0" marL="0" rtl="0" algn="l">
                        <a:spcBef>
                          <a:spcPts val="0"/>
                        </a:spcBef>
                        <a:spcAft>
                          <a:spcPts val="0"/>
                        </a:spcAft>
                        <a:buNone/>
                      </a:pPr>
                      <a:r>
                        <a:t/>
                      </a:r>
                      <a:endParaRPr sz="1600">
                        <a:solidFill>
                          <a:srgbClr val="FFFF00"/>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