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1" r:id="rId20"/>
    <p:sldId id="273" r:id="rId21"/>
    <p:sldId id="272" r:id="rId22"/>
  </p:sldIdLst>
  <p:sldSz cx="9144000" cy="6858000" type="screen4x3"/>
  <p:notesSz cx="6858000" cy="9144000"/>
  <p:embeddedFontLst>
    <p:embeddedFont>
      <p:font typeface="Cambria" panose="02040503050406030204"/>
      <p:regular r:id="rId27"/>
    </p:embeddedFont>
    <p:embeddedFont>
      <p:font typeface="Calibri" panose="020F0502020204030204"/>
      <p:regular r:id="rId28"/>
      <p:bold r:id="rId29"/>
      <p:italic r:id="rId30"/>
      <p:boldItalic r:id="rId31"/>
    </p:embeddedFont>
    <p:embeddedFont>
      <p:font typeface="Consolas" panose="020B060902020403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 panose="02040503050406030204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 panose="02040503050406030204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 panose="02040503050406030204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 panose="02040503050406030204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  <a:defRPr sz="4600" b="0" i="0" u="none" strike="noStrike" cap="none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/>
              <a:buChar char="•"/>
              <a:defRPr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codeforces.com/problemset/problem/1619/A" TargetMode="External"/><Relationship Id="rId4" Type="http://schemas.openxmlformats.org/officeDocument/2006/relationships/hyperlink" Target="https://cses.fi/problemset/task/1069" TargetMode="External"/><Relationship Id="rId3" Type="http://schemas.openxmlformats.org/officeDocument/2006/relationships/hyperlink" Target="https://codeforces.com/problemset/problem/677/A" TargetMode="External"/><Relationship Id="rId2" Type="http://schemas.openxmlformats.org/officeDocument/2006/relationships/hyperlink" Target="https://cses.fi/problemset/task/1083" TargetMode="External"/><Relationship Id="rId1" Type="http://schemas.openxmlformats.org/officeDocument/2006/relationships/hyperlink" Target="https://codeforces.com/problemset/problem/110/A" TargetMode="Externa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devdocs.io/" TargetMode="External"/><Relationship Id="rId3" Type="http://schemas.openxmlformats.org/officeDocument/2006/relationships/hyperlink" Target="https://usaco.guide/general/fast-io?lang=cpp" TargetMode="External"/><Relationship Id="rId2" Type="http://schemas.openxmlformats.org/officeDocument/2006/relationships/hyperlink" Target="https://www.programiz.com/cpp-programming/multidimensional-arrays" TargetMode="External"/><Relationship Id="rId1" Type="http://schemas.openxmlformats.org/officeDocument/2006/relationships/hyperlink" Target="https://www.tutorialspoint.com/cplusplus/cpp_namespaces.ht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676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4600"/>
              <a:buFont typeface="Cambria" panose="02040503050406030204"/>
              <a:buNone/>
            </a:pPr>
            <a:r>
              <a:rPr lang="en-US" b="1">
                <a:solidFill>
                  <a:srgbClr val="515151"/>
                </a:solidFill>
              </a:rPr>
              <a:t>C++ Basics (Part 2)</a:t>
            </a:r>
            <a:br>
              <a:rPr lang="en-US" b="1">
                <a:solidFill>
                  <a:srgbClr val="515151"/>
                </a:solidFill>
              </a:rPr>
            </a:br>
            <a:endParaRPr b="1">
              <a:solidFill>
                <a:srgbClr val="515151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876800" y="5410200"/>
            <a:ext cx="24684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Srivaths</a:t>
            </a:r>
            <a:endParaRPr sz="5400" b="1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/>
              <a:t>Range of integer types</a:t>
            </a:r>
            <a:endParaRPr lang="en-US"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34315" y="1709063"/>
            <a:ext cx="8229600" cy="49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500" dirty="0"/>
              <a:t>: (</a:t>
            </a: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-2</a:t>
            </a:r>
            <a:r>
              <a:rPr lang="en-US" sz="2500" baseline="300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31</a:t>
            </a:r>
            <a:r>
              <a:rPr lang="en-US" sz="2500" dirty="0"/>
              <a:t>) to (</a:t>
            </a: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US" sz="2500" baseline="300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31 </a:t>
            </a: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– 1</a:t>
            </a:r>
            <a:r>
              <a:rPr lang="en-US" sz="2500" dirty="0"/>
              <a:t>)</a:t>
            </a:r>
            <a:br>
              <a:rPr lang="en-US" sz="2500" dirty="0"/>
            </a:b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2^31</a:t>
            </a:r>
            <a:r>
              <a:rPr lang="en-US" sz="2500" dirty="0"/>
              <a:t> is a bit higher than </a:t>
            </a: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2*10</a:t>
            </a:r>
            <a:r>
              <a:rPr lang="en-US" sz="2500" baseline="300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endParaRPr sz="2500" dirty="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500"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long int</a:t>
            </a:r>
            <a:r>
              <a:rPr lang="en-US" sz="2500" dirty="0"/>
              <a:t>: Almost always same as int</a:t>
            </a:r>
            <a:endParaRPr sz="2500" dirty="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500"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long </a:t>
            </a:r>
            <a:r>
              <a:rPr lang="en-US" sz="2500" dirty="0" err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long</a:t>
            </a: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int</a:t>
            </a:r>
            <a:r>
              <a:rPr lang="en-US" sz="2500" dirty="0"/>
              <a:t>: (</a:t>
            </a: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-2</a:t>
            </a:r>
            <a:r>
              <a:rPr lang="en-US" sz="2500" baseline="300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63</a:t>
            </a:r>
            <a:r>
              <a:rPr lang="en-US" sz="2500" dirty="0"/>
              <a:t>) to (</a:t>
            </a: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US" sz="2500" baseline="300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63 </a:t>
            </a: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– 1</a:t>
            </a:r>
            <a:r>
              <a:rPr lang="en-US" sz="2500" dirty="0"/>
              <a:t>)</a:t>
            </a:r>
            <a:br>
              <a:rPr lang="en-US" sz="2500" dirty="0"/>
            </a:b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2^63</a:t>
            </a:r>
            <a:r>
              <a:rPr lang="en-US" sz="2500" dirty="0"/>
              <a:t> is a bit higher than </a:t>
            </a:r>
            <a:r>
              <a:rPr lang="en-US" sz="25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9*10</a:t>
            </a:r>
            <a:r>
              <a:rPr lang="en-US" sz="2500" baseline="30000" dirty="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18</a:t>
            </a:r>
            <a:endParaRPr sz="2500" dirty="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500"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500" dirty="0"/>
              <a:t>Limits of datatypes can be found in the header file &lt;limits&gt;</a:t>
            </a:r>
            <a:endParaRPr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 dirty="0"/>
              <a:t>Namespace</a:t>
            </a:r>
            <a:endParaRPr dirty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A namespace is a scope of the program that can store various useful functions and variables.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Two ways to use namespaces:</a:t>
            </a:r>
            <a:endParaRPr sz="2800" dirty="0"/>
          </a:p>
          <a:p>
            <a:pPr marL="342900" lvl="0" indent="-2286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Use scope resolution operator “::” (double colon) to use the values inside the namespace</a:t>
            </a:r>
            <a:endParaRPr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Type 			   at the start of the file</a:t>
            </a:r>
            <a:r>
              <a:rPr lang="en-US" sz="2800" dirty="0"/>
              <a:t>.</a:t>
            </a:r>
            <a:endParaRPr dirty="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Namespaces are used to avoid conflicting names.</a:t>
            </a:r>
            <a:endParaRPr dirty="0"/>
          </a:p>
        </p:txBody>
      </p:sp>
      <p:sp>
        <p:nvSpPr>
          <p:cNvPr id="152" name="Google Shape;152;p23"/>
          <p:cNvSpPr/>
          <p:nvPr/>
        </p:nvSpPr>
        <p:spPr>
          <a:xfrm>
            <a:off x="1595120" y="4478020"/>
            <a:ext cx="2726055" cy="40005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Consolas" panose="020B0609020204030204" charset="0"/>
              <a:buNone/>
            </a:pP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using namespace </a:t>
            </a:r>
            <a:r>
              <a:rPr lang="en-US" sz="1700" b="0" i="0" u="none" strike="noStrike" cap="none" dirty="0">
                <a:solidFill>
                  <a:srgbClr val="B5B6E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name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457200" y="438577"/>
            <a:ext cx="8229600" cy="7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 dirty="0"/>
              <a:t>Header files</a:t>
            </a:r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457200" y="2670175"/>
            <a:ext cx="8229600" cy="379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Pre-existing header files:</a:t>
            </a:r>
            <a:br>
              <a:rPr lang="en-US" sz="2500" dirty="0"/>
            </a:br>
            <a:r>
              <a:rPr lang="en-US" sz="2500" dirty="0"/>
              <a:t>Files provided by the compiler for a variety of purposes.</a:t>
            </a:r>
            <a:br>
              <a:rPr lang="en-US" sz="2500" dirty="0"/>
            </a:br>
            <a:endParaRPr sz="2500" dirty="0"/>
          </a:p>
          <a:p>
            <a:pPr marL="342900" lvl="0" indent="-2286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User-defined header files: Files written by the user.</a:t>
            </a:r>
            <a:br>
              <a:rPr lang="en-US" sz="2500" dirty="0"/>
            </a:br>
            <a:r>
              <a:rPr lang="en-US" sz="2500" dirty="0"/>
              <a:t>Can be used for templates, or to make code less complex.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endParaRPr sz="25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dirty="0"/>
              <a:t>Syntax:</a:t>
            </a:r>
            <a:endParaRPr dirty="0"/>
          </a:p>
        </p:txBody>
      </p:sp>
      <p:sp>
        <p:nvSpPr>
          <p:cNvPr id="159" name="Google Shape;159;p24"/>
          <p:cNvSpPr txBox="1"/>
          <p:nvPr/>
        </p:nvSpPr>
        <p:spPr>
          <a:xfrm>
            <a:off x="609600" y="1463458"/>
            <a:ext cx="734122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Header files store C++ variables, functions, etc.</a:t>
            </a:r>
            <a:endParaRPr lang="en-US" sz="2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be shared with multiple files</a:t>
            </a:r>
            <a:endParaRPr sz="2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1905000" y="5243195"/>
            <a:ext cx="2521585" cy="46164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529"/>
              </a:buClr>
              <a:buSzPts val="2400"/>
              <a:buFont typeface="Consolas" panose="020B0609020204030204" charset="0"/>
              <a:buNone/>
            </a:pPr>
            <a:r>
              <a:rPr lang="en-US" sz="1700" b="0" i="0" u="none" strike="noStrike" cap="none" dirty="0">
                <a:solidFill>
                  <a:srgbClr val="BBB52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#include </a:t>
            </a:r>
            <a:r>
              <a:rPr lang="en-US" sz="1700" b="0" i="0" u="none" strike="noStrike" cap="none" dirty="0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&lt;filename&gt;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457200" y="414973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ambria" panose="02040503050406030204"/>
              <a:buNone/>
            </a:pPr>
            <a:r>
              <a:rPr lang="en-US" sz="3800"/>
              <a:t>Header file for</a:t>
            </a:r>
            <a:br>
              <a:rPr lang="en-US" sz="3800"/>
            </a:br>
            <a:r>
              <a:rPr lang="en-US" sz="3800"/>
              <a:t>Competitive Programming</a:t>
            </a:r>
            <a:endParaRPr sz="3800"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457200" y="1740535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0" lvl="0" indent="0" algn="l" rtl="0">
              <a:spcBef>
                <a:spcPts val="540"/>
              </a:spcBef>
              <a:spcAft>
                <a:spcPts val="0"/>
              </a:spcAft>
              <a:buSzPts val="2700"/>
              <a:buNone/>
            </a:pPr>
            <a:endParaRPr sz="2700" dirty="0"/>
          </a:p>
          <a:p>
            <a:pPr marL="0" lvl="0" indent="0" algn="l" rtl="0">
              <a:spcBef>
                <a:spcPts val="540"/>
              </a:spcBef>
              <a:spcAft>
                <a:spcPts val="0"/>
              </a:spcAft>
              <a:buSzPts val="2700"/>
              <a:buNone/>
            </a:pPr>
            <a:r>
              <a:rPr lang="en-US" sz="2700" dirty="0"/>
              <a:t>Pros:</a:t>
            </a:r>
            <a:endParaRPr sz="2700"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Includes every standard library and STL headers. Therefore, it saves time spent coding during contests.</a:t>
            </a:r>
            <a:endParaRPr dirty="0"/>
          </a:p>
          <a:p>
            <a:pPr marL="0" lvl="0" indent="0" algn="l" rtl="0">
              <a:spcBef>
                <a:spcPts val="540"/>
              </a:spcBef>
              <a:spcAft>
                <a:spcPts val="0"/>
              </a:spcAft>
              <a:buSzPts val="2700"/>
              <a:buNone/>
            </a:pPr>
            <a:endParaRPr sz="2700" dirty="0"/>
          </a:p>
          <a:p>
            <a:pPr marL="0" lvl="0" indent="0" algn="l" rtl="0">
              <a:spcBef>
                <a:spcPts val="540"/>
              </a:spcBef>
              <a:spcAft>
                <a:spcPts val="0"/>
              </a:spcAft>
              <a:buSzPts val="2700"/>
              <a:buNone/>
            </a:pPr>
            <a:r>
              <a:rPr lang="en-US" sz="2700" dirty="0"/>
              <a:t>Cons: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Increases compile time (Doesn’t matter for CP)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Does not work with compilers other than GNU C++</a:t>
            </a:r>
            <a:endParaRPr dirty="0"/>
          </a:p>
        </p:txBody>
      </p:sp>
      <p:sp>
        <p:nvSpPr>
          <p:cNvPr id="167" name="Google Shape;167;p25"/>
          <p:cNvSpPr/>
          <p:nvPr/>
        </p:nvSpPr>
        <p:spPr>
          <a:xfrm>
            <a:off x="533400" y="2070904"/>
            <a:ext cx="3337264" cy="50783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529"/>
              </a:buClr>
              <a:buSzPts val="2700"/>
              <a:buFont typeface="Consolas" panose="020B0609020204030204" charset="0"/>
              <a:buNone/>
            </a:pPr>
            <a:r>
              <a:rPr lang="en-US" sz="1700" b="0" i="0" u="none" strike="noStrike" cap="none" dirty="0">
                <a:solidFill>
                  <a:srgbClr val="BBB52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#include </a:t>
            </a:r>
            <a:r>
              <a:rPr lang="en-US" sz="1700" b="0" i="0" u="none" strike="noStrike" cap="none" dirty="0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&lt;bits/</a:t>
            </a:r>
            <a:r>
              <a:rPr lang="en-US" sz="1700" b="0" i="0" u="none" strike="noStrike" cap="none" dirty="0" err="1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stdc</a:t>
            </a:r>
            <a:r>
              <a:rPr lang="en-US" sz="1700" b="0" i="0" u="none" strike="noStrike" cap="none" dirty="0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++.h&gt;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/>
              <a:t>Fast I/O</a:t>
            </a:r>
            <a:endParaRPr lang="en-US"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60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Removes sync between cout and printf.</a:t>
            </a:r>
            <a:endParaRPr lang="en-US" sz="260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br>
              <a:rPr lang="en-US" sz="2600"/>
            </a:br>
            <a:br>
              <a:rPr lang="en-US" sz="2600"/>
            </a:br>
            <a:r>
              <a:rPr lang="en-US" sz="2600"/>
              <a:t>Removes sync between cout and cin.</a:t>
            </a:r>
            <a:endParaRPr lang="en-US" sz="260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br>
              <a:rPr lang="en-US" sz="2600"/>
            </a:br>
            <a:br>
              <a:rPr lang="en-US" sz="2600"/>
            </a:br>
            <a:r>
              <a:rPr lang="en-IN" altLang="en-US" sz="2600"/>
              <a:t>“</a:t>
            </a:r>
            <a:r>
              <a:rPr lang="en-US" sz="2600"/>
              <a:t>endl</a:t>
            </a:r>
            <a:r>
              <a:rPr lang="en-IN" altLang="en-US" sz="2600"/>
              <a:t>”</a:t>
            </a:r>
            <a:r>
              <a:rPr lang="en-US" sz="2600"/>
              <a:t> forces the input buffer to flush.</a:t>
            </a:r>
            <a:br>
              <a:rPr lang="en-US" sz="2600"/>
            </a:br>
            <a:r>
              <a:rPr lang="en-US" sz="2600"/>
              <a:t>When using fastio, use ‘\n’ rather than endl</a:t>
            </a:r>
            <a:endParaRPr lang="en-US" sz="260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 sz="260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solidFill>
                  <a:srgbClr val="FF0000"/>
                </a:solidFill>
              </a:rPr>
              <a:t>Avoid using fast I/O when debugging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533400" y="1702435"/>
            <a:ext cx="3576320" cy="43116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CD1"/>
              </a:buClr>
              <a:buSzPts val="2200"/>
              <a:buFont typeface="Consolas" panose="020B0609020204030204" charset="0"/>
              <a:buNone/>
            </a:pPr>
            <a:r>
              <a:rPr lang="en-US" sz="1700" b="0" i="0" u="none" strike="noStrike" cap="none" dirty="0" err="1">
                <a:solidFill>
                  <a:srgbClr val="B9BCD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ios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::</a:t>
            </a:r>
            <a:r>
              <a:rPr lang="en-US" sz="1700" b="0" i="0" u="none" strike="noStrike" cap="none" dirty="0" err="1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sync_with_stdio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false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)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533400" y="2971800"/>
            <a:ext cx="1885950" cy="43116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200"/>
              <a:buFont typeface="Consolas" panose="020B0609020204030204" charset="0"/>
              <a:buNone/>
            </a:pPr>
            <a:r>
              <a:rPr lang="en-US" sz="1700" b="0" i="0" u="none" strike="noStrike" cap="none" dirty="0" err="1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cin.tie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</a:t>
            </a:r>
            <a:r>
              <a:rPr lang="en-US" sz="1700" b="0" i="0" u="none" strike="noStrike" cap="none" dirty="0">
                <a:solidFill>
                  <a:srgbClr val="908B25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NULL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)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537845" y="4199255"/>
            <a:ext cx="1649730" cy="43116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200"/>
              <a:buFont typeface="Consolas" panose="020B0609020204030204" charset="0"/>
              <a:buNone/>
            </a:pPr>
            <a:r>
              <a:rPr lang="en-US" sz="1700" b="0" i="0" u="none" strike="noStrike" cap="none" dirty="0" err="1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endl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vs ‘\n’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/>
              <a:t>Check your understanding 2</a:t>
            </a:r>
            <a:endParaRPr lang="en-US"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Cambria" panose="02040503050406030204"/>
              <a:buAutoNum type="arabicPeriod"/>
            </a:pPr>
            <a:r>
              <a:rPr lang="en-US" sz="2800" dirty="0"/>
              <a:t>Given an </a:t>
            </a:r>
            <a:r>
              <a:rPr lang="en-US" sz="2800" dirty="0" err="1"/>
              <a:t>NxM</a:t>
            </a:r>
            <a:r>
              <a:rPr lang="en-US" sz="2800" dirty="0"/>
              <a:t> grid (use vectors), write a function to reverse each row and return the final grid</a:t>
            </a:r>
            <a:endParaRPr lang="en-US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Cambria" panose="02040503050406030204"/>
              <a:buAutoNum type="arabicPeriod"/>
            </a:pPr>
            <a:endParaRPr lang="en-US" sz="2800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Cambria" panose="02040503050406030204"/>
              <a:buAutoNum type="arabicPeriod"/>
            </a:pPr>
            <a:r>
              <a:rPr lang="en-US" sz="2800" dirty="0"/>
              <a:t>Find the indices of the “peaks” of a given array. An element which is greater than both adjacent elements is called a peak. (Ignore the first and last elements)</a:t>
            </a:r>
            <a:endParaRPr lang="en-US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Cambria" panose="02040503050406030204"/>
              <a:buAutoNum type="arabicPeriod"/>
            </a:pPr>
            <a:endParaRPr lang="en-US" sz="2800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Cambria" panose="02040503050406030204"/>
              <a:buAutoNum type="arabicPeriod"/>
            </a:pPr>
            <a:r>
              <a:rPr lang="en-US" sz="2800" dirty="0"/>
              <a:t>Given an array and a number K, rotate the array to the left K times (0 &lt;= K &lt; N)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For example [1, 2, 3, 4, 5] and K = 2 -&gt; [3, 4, 5, 1, 2]</a:t>
            </a:r>
            <a:endParaRPr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 dirty="0"/>
              <a:t>My template:</a:t>
            </a:r>
            <a:endParaRPr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17638"/>
            <a:ext cx="6362639" cy="45397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charset="0"/>
              </a:rPr>
              <a:t>#include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charset="0"/>
              </a:rPr>
              <a:t>&lt;bits/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charset="0"/>
              </a:rPr>
              <a:t>stdc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charset="0"/>
              </a:rPr>
              <a:t>++.h&gt;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using namespace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std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charset="0"/>
              </a:rPr>
              <a:t>#define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endl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charset="0"/>
              </a:rPr>
              <a:t>'\n'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charset="0"/>
              </a:rPr>
              <a:t>#define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long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long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const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MOD =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1e9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+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7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const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INF =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LLONG_MAX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&gt;&gt;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signed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main() {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ios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::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sync_with_stdio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false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cin.tie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NULL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tc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cin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&gt;&gt;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tc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while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tc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--) {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}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 dirty="0"/>
              <a:t>Problems: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 dirty="0"/>
              <a:t>Array problems:</a:t>
            </a:r>
            <a:endParaRPr sz="2500" u="sng" dirty="0">
              <a:solidFill>
                <a:schemeClr val="hlink"/>
              </a:solidFill>
              <a:hlinkClick r:id="rId1"/>
            </a:endParaRPr>
          </a:p>
          <a:p>
            <a:pPr marL="342900" lvl="0" indent="-2286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 u="sng" dirty="0">
                <a:solidFill>
                  <a:schemeClr val="hlink"/>
                </a:solidFill>
                <a:hlinkClick r:id="rId1"/>
              </a:rPr>
              <a:t>https://codeforces.com/problemset/problem/110/A</a:t>
            </a:r>
            <a:endParaRPr sz="2500" dirty="0"/>
          </a:p>
          <a:p>
            <a:pPr marL="342900" lvl="0" indent="-2286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 u="sng" dirty="0">
                <a:solidFill>
                  <a:schemeClr val="hlink"/>
                </a:solidFill>
                <a:hlinkClick r:id="rId2"/>
              </a:rPr>
              <a:t>https://cses.fi/problemset/task/1083</a:t>
            </a:r>
            <a:endParaRPr sz="2500" dirty="0"/>
          </a:p>
          <a:p>
            <a:pPr marL="342900" lvl="0" indent="-2286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 u="sng" dirty="0">
                <a:solidFill>
                  <a:schemeClr val="hlink"/>
                </a:solidFill>
                <a:hlinkClick r:id="rId3"/>
              </a:rPr>
              <a:t>https://codeforces.com/problemset/problem/677/A</a:t>
            </a:r>
            <a:endParaRPr sz="2500" dirty="0"/>
          </a:p>
          <a:p>
            <a:pPr marL="114300" lvl="0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endParaRPr sz="2500" dirty="0"/>
          </a:p>
          <a:p>
            <a:pPr marL="114300" lvl="0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sz="2500" dirty="0"/>
              <a:t>String problems:</a:t>
            </a:r>
            <a:endParaRPr sz="2500" dirty="0"/>
          </a:p>
          <a:p>
            <a:pPr marL="342900" indent="-228600">
              <a:spcBef>
                <a:spcPts val="500"/>
              </a:spcBef>
              <a:buSzPts val="2500"/>
            </a:pPr>
            <a:r>
              <a:rPr lang="en-US" sz="2500" u="sng">
                <a:solidFill>
                  <a:schemeClr val="hlink"/>
                </a:solidFill>
                <a:hlinkClick r:id="rId4"/>
              </a:rPr>
              <a:t>https://cses.fi/problemset/task/1069</a:t>
            </a:r>
            <a:endParaRPr lang="en-US" sz="2500"/>
          </a:p>
          <a:p>
            <a:pPr marL="342900" lvl="0" indent="-2286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 u="sng">
                <a:solidFill>
                  <a:schemeClr val="hlink"/>
                </a:solidFill>
                <a:hlinkClick r:id="rId5"/>
              </a:rPr>
              <a:t>https</a:t>
            </a:r>
            <a:r>
              <a:rPr lang="en-US" sz="2500" u="sng" dirty="0">
                <a:solidFill>
                  <a:schemeClr val="hlink"/>
                </a:solidFill>
                <a:hlinkClick r:id="rId5"/>
              </a:rPr>
              <a:t>://codeforces.com/problemset/problem/1619/A</a:t>
            </a:r>
            <a:endParaRPr sz="2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28"/>
          <p:cNvSpPr txBox="1"/>
          <p:nvPr/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 panose="02040503050406030204"/>
              <a:buNone/>
              <a:defRPr sz="6600" b="0" i="0" u="none" strike="noStrike" cap="none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4600"/>
            </a:pPr>
            <a:r>
              <a:rPr lang="en-US" sz="4600" dirty="0"/>
              <a:t>Resources:</a:t>
            </a:r>
            <a:endParaRPr lang="en-US" sz="4600" dirty="0"/>
          </a:p>
        </p:txBody>
      </p:sp>
      <p:sp>
        <p:nvSpPr>
          <p:cNvPr id="5" name="Google Shape;188;p28"/>
          <p:cNvSpPr txBox="1"/>
          <p:nvPr/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C8B8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C8B8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C8B8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C8B8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C8B8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C8B8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C8B8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C8B8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C8B8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indent="-342900">
              <a:spcBef>
                <a:spcPts val="0"/>
              </a:spcBef>
              <a:buSzPts val="2500"/>
              <a:buFont typeface="Arial" panose="020B0604020202020204" pitchFamily="34" charset="0"/>
              <a:buChar char="•"/>
            </a:pPr>
            <a:r>
              <a:rPr lang="en-GB" sz="2400" dirty="0">
                <a:hlinkClick r:id="rId1"/>
              </a:rPr>
              <a:t>https://www.tutorialspoint.com/cplusplus/cpp_namespaces.htm</a:t>
            </a:r>
            <a:r>
              <a:rPr lang="en-GB" sz="2400" dirty="0"/>
              <a:t> (for namespaces)</a:t>
            </a:r>
            <a:endParaRPr lang="en-GB" sz="2400" dirty="0"/>
          </a:p>
          <a:p>
            <a:pPr indent="-342900">
              <a:spcBef>
                <a:spcPts val="0"/>
              </a:spcBef>
              <a:buSzPts val="2500"/>
              <a:buFont typeface="Arial" panose="020B0604020202020204" pitchFamily="34" charset="0"/>
              <a:buChar char="•"/>
            </a:pPr>
            <a:endParaRPr lang="en-GB" sz="2400" dirty="0"/>
          </a:p>
          <a:p>
            <a:pPr indent="-342900">
              <a:spcBef>
                <a:spcPts val="0"/>
              </a:spcBef>
              <a:buSzPts val="2500"/>
              <a:buFont typeface="Arial" panose="020B0604020202020204" pitchFamily="34" charset="0"/>
              <a:buChar char="•"/>
            </a:pPr>
            <a:r>
              <a:rPr lang="en-GB" sz="2400" dirty="0">
                <a:hlinkClick r:id="rId2"/>
              </a:rPr>
              <a:t>https://www.programiz.com/cpp-programming/multidimensional-arrays</a:t>
            </a:r>
            <a:br>
              <a:rPr lang="en-GB" sz="2400" dirty="0"/>
            </a:br>
            <a:r>
              <a:rPr lang="en-GB" sz="2400" dirty="0"/>
              <a:t>(multi-dimensional arrays)</a:t>
            </a:r>
            <a:endParaRPr lang="en-GB" sz="2400" dirty="0"/>
          </a:p>
          <a:p>
            <a:pPr indent="-342900">
              <a:spcBef>
                <a:spcPts val="0"/>
              </a:spcBef>
              <a:buSzPts val="2500"/>
              <a:buFont typeface="Arial" panose="020B0604020202020204" pitchFamily="34" charset="0"/>
              <a:buChar char="•"/>
            </a:pPr>
            <a:endParaRPr lang="en-GB" sz="2400" dirty="0"/>
          </a:p>
          <a:p>
            <a:pPr indent="-342900">
              <a:spcBef>
                <a:spcPts val="0"/>
              </a:spcBef>
              <a:buSzPts val="2500"/>
              <a:buFont typeface="Arial" panose="020B0604020202020204" pitchFamily="34" charset="0"/>
              <a:buChar char="•"/>
            </a:pPr>
            <a:r>
              <a:rPr lang="en-GB" sz="2400" dirty="0">
                <a:hlinkClick r:id="rId3"/>
              </a:rPr>
              <a:t>https://usaco.guide/general/fast-io?lang=cpp</a:t>
            </a:r>
            <a:r>
              <a:rPr lang="en-GB" sz="2400" dirty="0"/>
              <a:t> (fast I/O)</a:t>
            </a:r>
            <a:endParaRPr lang="en-GB" sz="2400" dirty="0"/>
          </a:p>
          <a:p>
            <a:pPr indent="-342900">
              <a:spcBef>
                <a:spcPts val="0"/>
              </a:spcBef>
              <a:buSzPts val="2500"/>
              <a:buFont typeface="Arial" panose="020B0604020202020204" pitchFamily="34" charset="0"/>
              <a:buChar char="•"/>
            </a:pPr>
            <a:endParaRPr lang="en-GB" sz="2400" dirty="0"/>
          </a:p>
          <a:p>
            <a:pPr indent="-342900">
              <a:spcBef>
                <a:spcPts val="0"/>
              </a:spcBef>
              <a:buSzPts val="2500"/>
              <a:buFont typeface="Arial" panose="020B0604020202020204" pitchFamily="34" charset="0"/>
              <a:buChar char="•"/>
            </a:pPr>
            <a:r>
              <a:rPr lang="en-GB" sz="2400" dirty="0">
                <a:hlinkClick r:id="rId4"/>
              </a:rPr>
              <a:t>https://devdocs.io/</a:t>
            </a:r>
            <a:r>
              <a:rPr lang="en-GB" sz="2400" dirty="0"/>
              <a:t> (docs for all in-built features)</a:t>
            </a:r>
            <a:endParaRPr lang="en-GB" sz="2400" dirty="0"/>
          </a:p>
          <a:p>
            <a:pPr indent="-342900">
              <a:spcBef>
                <a:spcPts val="0"/>
              </a:spcBef>
              <a:buSzPts val="2500"/>
              <a:buFont typeface="Arial" panose="020B0604020202020204" pitchFamily="34" charset="0"/>
              <a:buChar char="•"/>
            </a:pPr>
            <a:endParaRPr lang="en-GB" sz="2400" dirty="0"/>
          </a:p>
          <a:p>
            <a:pPr indent="-342900">
              <a:spcBef>
                <a:spcPts val="0"/>
              </a:spcBef>
              <a:buSzPts val="2500"/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7620000" cy="103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mbria" panose="02040503050406030204"/>
              <a:buNone/>
            </a:pPr>
            <a:r>
              <a:rPr lang="en-US" sz="4400" dirty="0"/>
              <a:t>Thanks </a:t>
            </a:r>
            <a:r>
              <a:rPr lang="en-US" sz="4400"/>
              <a:t>for watching!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/>
              <a:t>Goal</a:t>
            </a:r>
            <a:endParaRPr lang="en-US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200" dirty="0"/>
              <a:t>To understand:</a:t>
            </a:r>
            <a:endParaRPr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Arrays and Vectors</a:t>
            </a:r>
            <a:endParaRPr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Strings</a:t>
            </a:r>
            <a:endParaRPr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Functions</a:t>
            </a:r>
            <a:endParaRPr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Range of datatypes</a:t>
            </a:r>
            <a:endParaRPr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Headers and Namespaces</a:t>
            </a:r>
            <a:endParaRPr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Competitive Programming tricks</a:t>
            </a:r>
            <a:endParaRPr lang="en-US" sz="2800"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Basic C++ Template for CP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 dirty="0"/>
              <a:t>Arrays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 sz="3100" dirty="0"/>
              <a:t>An array is a collection of multiple items of the same datatype.</a:t>
            </a:r>
            <a:endParaRPr lang="en-US"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100"/>
              <a:buNone/>
            </a:pPr>
            <a:endParaRPr dirty="0"/>
          </a:p>
          <a:p>
            <a:pPr marL="342900" lvl="0" indent="-228600" algn="l" rtl="0">
              <a:spcBef>
                <a:spcPts val="62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Arrays are ordered.</a:t>
            </a:r>
            <a:endParaRPr sz="2700" dirty="0"/>
          </a:p>
          <a:p>
            <a:pPr marL="342900" lvl="0" indent="-228600" algn="l" rtl="0">
              <a:spcBef>
                <a:spcPts val="62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The size of an array cannot be changed.</a:t>
            </a:r>
            <a:endParaRPr dirty="0"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endParaRPr sz="3100" dirty="0"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 sz="3100" dirty="0"/>
              <a:t>Syntax:</a:t>
            </a:r>
            <a:endParaRPr dirty="0"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endParaRPr sz="3100" dirty="0"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endParaRPr sz="3100" dirty="0"/>
          </a:p>
        </p:txBody>
      </p:sp>
      <p:sp>
        <p:nvSpPr>
          <p:cNvPr id="100" name="Google Shape;100;p15"/>
          <p:cNvSpPr/>
          <p:nvPr/>
        </p:nvSpPr>
        <p:spPr>
          <a:xfrm>
            <a:off x="1905000" y="4594225"/>
            <a:ext cx="2461895" cy="44640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8B25"/>
              </a:buClr>
              <a:buSzPts val="2300"/>
              <a:buFont typeface="Consolas" panose="020B0609020204030204" charset="0"/>
              <a:buNone/>
            </a:pPr>
            <a:r>
              <a:rPr lang="en-US" sz="1700" dirty="0">
                <a:solidFill>
                  <a:srgbClr val="908B25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d</a:t>
            </a:r>
            <a:r>
              <a:rPr lang="en-US" sz="1700" b="0" i="0" u="none" strike="noStrike" cap="none" dirty="0">
                <a:solidFill>
                  <a:srgbClr val="908B25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atatype 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name[</a:t>
            </a:r>
            <a:r>
              <a:rPr lang="en-US" sz="1700" b="0" i="0" u="none" strike="noStrike" cap="none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size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]</a:t>
            </a:r>
            <a:endParaRPr lang="en-IN" altLang="en-US" sz="1700" b="0" i="0" u="none" strike="noStrike" cap="none" dirty="0">
              <a:solidFill>
                <a:srgbClr val="A9B7C6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  <a:sym typeface="Consolas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 dirty="0"/>
              <a:t>Vectors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 sz="2900" dirty="0"/>
              <a:t>Very similar to arrays, but more convenient.</a:t>
            </a:r>
            <a:endParaRPr lang="en-US"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</a:pPr>
            <a:endParaRPr dirty="0"/>
          </a:p>
          <a:p>
            <a:pPr marL="342900" lvl="0" indent="-228600" algn="l" rtl="0">
              <a:spcBef>
                <a:spcPts val="54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Size of a vector can be changed.</a:t>
            </a:r>
            <a:endParaRPr dirty="0"/>
          </a:p>
          <a:p>
            <a:pPr marL="342900" lvl="0" indent="-228600" algn="l" rtl="0">
              <a:spcBef>
                <a:spcPts val="54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Supports many features arrays don’t.</a:t>
            </a:r>
            <a:endParaRPr dirty="0"/>
          </a:p>
          <a:p>
            <a:pPr marL="342900" lvl="0" indent="-228600" algn="l" rtl="0">
              <a:spcBef>
                <a:spcPts val="54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Vectors are slower, and take more memory than arrays.</a:t>
            </a:r>
            <a:endParaRPr dirty="0"/>
          </a:p>
          <a:p>
            <a:pPr marL="342900" lvl="0" indent="-57150" algn="l" rtl="0">
              <a:spcBef>
                <a:spcPts val="540"/>
              </a:spcBef>
              <a:spcAft>
                <a:spcPts val="0"/>
              </a:spcAft>
              <a:buSzPts val="2700"/>
              <a:buNone/>
            </a:pPr>
            <a:endParaRPr sz="2700" dirty="0"/>
          </a:p>
          <a:p>
            <a:pPr marL="0" lvl="0" indent="0" algn="l" rtl="0">
              <a:spcBef>
                <a:spcPts val="540"/>
              </a:spcBef>
              <a:spcAft>
                <a:spcPts val="0"/>
              </a:spcAft>
              <a:buSzPts val="2700"/>
              <a:buNone/>
            </a:pPr>
            <a:r>
              <a:rPr lang="en-US" sz="2700" dirty="0"/>
              <a:t>Syntax:</a:t>
            </a:r>
            <a:endParaRPr sz="2700" dirty="0"/>
          </a:p>
        </p:txBody>
      </p:sp>
      <p:sp>
        <p:nvSpPr>
          <p:cNvPr id="107" name="Google Shape;107;p16"/>
          <p:cNvSpPr/>
          <p:nvPr/>
        </p:nvSpPr>
        <p:spPr>
          <a:xfrm>
            <a:off x="1706592" y="4843142"/>
            <a:ext cx="5679629" cy="41549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rgbClr val="B5B6E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vector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&lt;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datatype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&gt; name(</a:t>
            </a:r>
            <a:r>
              <a:rPr lang="en-US" sz="1700" b="0" i="0" u="none" strike="noStrike" cap="none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size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, </a:t>
            </a:r>
            <a:r>
              <a:rPr lang="en-US" sz="1700" b="0" i="0" u="none" strike="noStrike" cap="none" dirty="0" err="1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default_value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)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/>
              <a:t>Multi-Dimensional Array/Vector</a:t>
            </a:r>
            <a:endParaRPr lang="en-GB" sz="4000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600" dirty="0"/>
              <a:t>Two dimensional array syntax:</a:t>
            </a:r>
            <a:br>
              <a:rPr lang="en-US" sz="2600" dirty="0"/>
            </a:br>
            <a:r>
              <a:rPr lang="en-US" sz="2600" dirty="0"/>
              <a:t>For example                         creates a 4x6 grid of </a:t>
            </a:r>
            <a:r>
              <a:rPr lang="en-US" sz="2600" dirty="0" err="1"/>
              <a:t>int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Two dimensional vector syntax:</a:t>
            </a: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For example:</a:t>
            </a: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The above creates a 4x6 grid with default value -1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189220" y="1692910"/>
            <a:ext cx="1749425" cy="3524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type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a[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][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999490" y="3355340"/>
            <a:ext cx="5833745" cy="3524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vector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vector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type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&gt;&gt; v(</a:t>
            </a:r>
            <a:r>
              <a:rPr lang="en-US" sz="17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</a:rPr>
              <a:t>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vector&lt;</a:t>
            </a:r>
            <a:r>
              <a:rPr lang="en-US" sz="1700" dirty="0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type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</a:t>
            </a: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,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dv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759710" y="2103120"/>
            <a:ext cx="1679575" cy="3219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arr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4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][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6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999490" y="4545330"/>
            <a:ext cx="5545455" cy="3524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vector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vector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&gt;&gt; v(</a:t>
            </a:r>
            <a:r>
              <a:rPr lang="en-US" sz="17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</a:rPr>
              <a:t>4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vector&lt;</a:t>
            </a:r>
            <a:r>
              <a:rPr lang="en-US" sz="1700" dirty="0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&gt;(</a:t>
            </a:r>
            <a:r>
              <a:rPr lang="en-US" sz="17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</a:rPr>
              <a:t>6</a:t>
            </a: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,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-1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/>
              <a:t>Strings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 sz="3100"/>
              <a:t>Similar to </a:t>
            </a:r>
            <a:r>
              <a:rPr lang="en-IN" altLang="en-US" sz="3100"/>
              <a:t>a </a:t>
            </a:r>
            <a:r>
              <a:rPr lang="en-US" sz="3100"/>
              <a:t>vector</a:t>
            </a:r>
            <a:r>
              <a:rPr lang="en-IN" altLang="en-US" sz="3100"/>
              <a:t> of characters</a:t>
            </a:r>
            <a:r>
              <a:rPr lang="en-US" sz="3100"/>
              <a:t>, but supports string operations as well</a:t>
            </a:r>
            <a:r>
              <a:rPr lang="en-IN" altLang="en-US" sz="3100"/>
              <a:t>.</a:t>
            </a:r>
            <a:br>
              <a:rPr lang="en-US" sz="3100"/>
            </a:br>
            <a:endParaRPr sz="310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Can only store characters</a:t>
            </a:r>
            <a:endParaRPr lang="en-US" sz="280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Has string-specific functions (e.g. string addition)</a:t>
            </a:r>
            <a:endParaRPr lang="en-US" sz="280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Can be printed easily</a:t>
            </a:r>
            <a:endParaRPr lang="en-US"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Syntax: </a:t>
            </a:r>
            <a:endParaRPr sz="2800"/>
          </a:p>
        </p:txBody>
      </p:sp>
      <p:sp>
        <p:nvSpPr>
          <p:cNvPr id="120" name="Google Shape;120;p18"/>
          <p:cNvSpPr/>
          <p:nvPr/>
        </p:nvSpPr>
        <p:spPr>
          <a:xfrm>
            <a:off x="1826260" y="5196840"/>
            <a:ext cx="4469765" cy="41529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rgbClr val="B5B6E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string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name(</a:t>
            </a:r>
            <a:r>
              <a:rPr lang="en-US" sz="1700" b="0" i="0" u="none" strike="noStrike" cap="none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size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, </a:t>
            </a:r>
            <a:r>
              <a:rPr lang="en-US" sz="1700" b="0" i="0" u="none" strike="noStrike" cap="none" dirty="0" err="1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default_character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)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/>
              <a:t>Functions</a:t>
            </a:r>
            <a:endParaRPr lang="en-US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Functions are reusable blocks of code that can be run whenever called.</a:t>
            </a: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They can take in parameters (input) and return a value (output).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Syntax: </a:t>
            </a:r>
            <a:endParaRPr dirty="0"/>
          </a:p>
        </p:txBody>
      </p:sp>
      <p:sp>
        <p:nvSpPr>
          <p:cNvPr id="127" name="Google Shape;127;p19"/>
          <p:cNvSpPr/>
          <p:nvPr/>
        </p:nvSpPr>
        <p:spPr>
          <a:xfrm>
            <a:off x="1798320" y="4481195"/>
            <a:ext cx="5499100" cy="138493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100"/>
              <a:buFont typeface="Consolas" panose="020B0609020204030204" charset="0"/>
              <a:buNone/>
            </a:pPr>
            <a:r>
              <a:rPr lang="en-US" sz="1700" b="0" i="0" u="none" strike="noStrike" cap="none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return_type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</a:t>
            </a:r>
            <a:r>
              <a:rPr lang="en-US" sz="1700" b="0" i="0" u="none" strike="noStrike" cap="none" dirty="0">
                <a:solidFill>
                  <a:srgbClr val="FFC66D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name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d1 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param1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, d2 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param2, …) {</a:t>
            </a:r>
            <a:b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17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// result must be same as </a:t>
            </a:r>
            <a:r>
              <a:rPr lang="en-US" sz="1700" b="0" i="0" u="none" strike="noStrike" cap="none" dirty="0" err="1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return_type</a:t>
            </a:r>
            <a:br>
              <a:rPr lang="en-US" sz="17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17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return </a:t>
            </a: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result</a:t>
            </a:r>
            <a: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</a:t>
            </a:r>
            <a:br>
              <a:rPr lang="en-US" sz="17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17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57200" y="398463"/>
            <a:ext cx="7620000" cy="124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IN" altLang="en-US" dirty="0"/>
              <a:t>U</a:t>
            </a:r>
            <a:r>
              <a:rPr lang="en-US" dirty="0"/>
              <a:t>seful STL functions for</a:t>
            </a:r>
            <a:br>
              <a:rPr lang="en-US" dirty="0"/>
            </a:br>
            <a:r>
              <a:rPr lang="en-US" dirty="0"/>
              <a:t>Arrays</a:t>
            </a:r>
            <a:r>
              <a:rPr lang="en-IN" altLang="en-US" dirty="0"/>
              <a:t>/</a:t>
            </a:r>
            <a:r>
              <a:rPr lang="en-US" dirty="0"/>
              <a:t>Vectors</a:t>
            </a:r>
            <a:r>
              <a:rPr lang="en-IN" altLang="en-US" dirty="0"/>
              <a:t>/</a:t>
            </a:r>
            <a:r>
              <a:rPr lang="en-US" dirty="0"/>
              <a:t>Strings</a:t>
            </a:r>
            <a:endParaRPr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457200" y="1724025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000" dirty="0"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000" dirty="0"/>
              <a:t> sort</a:t>
            </a:r>
            <a:endParaRPr sz="3000" dirty="0"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000" dirty="0"/>
              <a:t> reverse</a:t>
            </a:r>
            <a:endParaRPr sz="3000" dirty="0"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000" dirty="0"/>
              <a:t> </a:t>
            </a:r>
            <a:r>
              <a:rPr lang="en-US" sz="3000" dirty="0" err="1"/>
              <a:t>min_element</a:t>
            </a:r>
            <a:endParaRPr sz="3000" dirty="0"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000" dirty="0"/>
              <a:t> </a:t>
            </a:r>
            <a:r>
              <a:rPr lang="en-US" sz="3000" dirty="0" err="1"/>
              <a:t>max_element</a:t>
            </a:r>
            <a:endParaRPr sz="3000" dirty="0"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000" dirty="0"/>
              <a:t> </a:t>
            </a:r>
            <a:r>
              <a:rPr lang="en-US" sz="3000" dirty="0" err="1"/>
              <a:t>to_string</a:t>
            </a:r>
            <a:r>
              <a:rPr lang="en-US" sz="3000" dirty="0"/>
              <a:t> (Converts integers to string)</a:t>
            </a: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 panose="02040503050406030204"/>
              <a:buNone/>
            </a:pPr>
            <a:r>
              <a:rPr lang="en-US"/>
              <a:t>Check your understanding 1</a:t>
            </a:r>
            <a:endParaRPr lang="en-US"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3000"/>
              <a:buFont typeface="Cambria" panose="02040503050406030204"/>
              <a:buAutoNum type="arabicPeriod"/>
            </a:pPr>
            <a:r>
              <a:rPr lang="en-US" sz="3000" dirty="0"/>
              <a:t>Find the sum of the given array</a:t>
            </a:r>
            <a:endParaRPr lang="en-US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3000"/>
              <a:buFont typeface="Cambria" panose="02040503050406030204"/>
              <a:buAutoNum type="arabicPeriod"/>
            </a:pPr>
            <a:endParaRPr lang="en-US" sz="3000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3000"/>
              <a:buFont typeface="Cambria" panose="02040503050406030204"/>
              <a:buAutoNum type="arabicPeriod"/>
            </a:pPr>
            <a:r>
              <a:rPr lang="en-US" sz="3000" dirty="0"/>
              <a:t>Write a function to output the minimum and maximum element of an array</a:t>
            </a:r>
            <a:endParaRPr lang="en-US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3000"/>
              <a:buFont typeface="Cambria" panose="02040503050406030204"/>
              <a:buAutoNum type="arabicPeriod"/>
            </a:pPr>
            <a:endParaRPr lang="en-US" sz="3000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3000"/>
              <a:buFont typeface="Cambria" panose="02040503050406030204"/>
              <a:buAutoNum type="arabicPeriod"/>
            </a:pPr>
            <a:r>
              <a:rPr lang="en-US" sz="3000" dirty="0"/>
              <a:t>Create a grid of size </a:t>
            </a:r>
            <a:r>
              <a:rPr lang="en-US" sz="3000" dirty="0" err="1"/>
              <a:t>NxM</a:t>
            </a:r>
            <a:r>
              <a:rPr lang="en-US" sz="3000" dirty="0"/>
              <a:t> and fill it such that such that grid[</a:t>
            </a:r>
            <a:r>
              <a:rPr lang="en-US" sz="3000" dirty="0" err="1"/>
              <a:t>i</a:t>
            </a:r>
            <a:r>
              <a:rPr lang="en-US" sz="3000" dirty="0"/>
              <a:t>][j] is </a:t>
            </a:r>
            <a:r>
              <a:rPr lang="en-US" sz="3000" dirty="0" err="1"/>
              <a:t>i</a:t>
            </a:r>
            <a:r>
              <a:rPr lang="en-US" sz="3000" dirty="0"/>
              <a:t>*j (0-based indexing)</a:t>
            </a:r>
            <a:endParaRPr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4377</Words>
  <Application>WPS Presentation</Application>
  <PresentationFormat>On-screen Show (4:3)</PresentationFormat>
  <Paragraphs>189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Arial</vt:lpstr>
      <vt:lpstr>Cambria</vt:lpstr>
      <vt:lpstr>Calibri</vt:lpstr>
      <vt:lpstr>JetBrains Mono</vt:lpstr>
      <vt:lpstr>Courier New</vt:lpstr>
      <vt:lpstr>JetBrains Mono</vt:lpstr>
      <vt:lpstr>Microsoft YaHei</vt:lpstr>
      <vt:lpstr>Arial Unicode MS</vt:lpstr>
      <vt:lpstr>Consolas</vt:lpstr>
      <vt:lpstr>Adjacency</vt:lpstr>
      <vt:lpstr>C++ Basics (Part 2) </vt:lpstr>
      <vt:lpstr>Goal</vt:lpstr>
      <vt:lpstr>Arrays</vt:lpstr>
      <vt:lpstr>Vectors</vt:lpstr>
      <vt:lpstr>Multi-Dimensional Array/Vector</vt:lpstr>
      <vt:lpstr>Strings</vt:lpstr>
      <vt:lpstr>Functions</vt:lpstr>
      <vt:lpstr>Some useful STL functions for Arrays, Vectors, and Strings</vt:lpstr>
      <vt:lpstr>Check your understanding 1</vt:lpstr>
      <vt:lpstr>Range of integer types</vt:lpstr>
      <vt:lpstr>Namespace</vt:lpstr>
      <vt:lpstr>Header files</vt:lpstr>
      <vt:lpstr>Header file for Competitive Programming</vt:lpstr>
      <vt:lpstr>Fast I/O</vt:lpstr>
      <vt:lpstr>Check your understanding 2</vt:lpstr>
      <vt:lpstr>My template:</vt:lpstr>
      <vt:lpstr>Problems:</vt:lpstr>
      <vt:lpstr>PowerPoint 演示文稿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Basics (Part 2) </dc:title>
  <dc:creator/>
  <cp:lastModifiedBy>sriva</cp:lastModifiedBy>
  <cp:revision>62</cp:revision>
  <dcterms:created xsi:type="dcterms:W3CDTF">2022-08-28T06:16:33Z</dcterms:created>
  <dcterms:modified xsi:type="dcterms:W3CDTF">2022-08-28T10:33:33Z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18D06EC10BB74ED586A763BC7B75A5C8</vt:lpwstr>
  </property>
  <property fmtid="{D5CDD505-2E9C-101B-9397-08002B2CF9AE}" pid="3" name="KSOProductBuildVer">
    <vt:lpwstr>1033-11.2.0.11254</vt:lpwstr>
  </property>
</Properties>
</file>