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01" r:id="rId4"/>
    <p:sldId id="302" r:id="rId5"/>
    <p:sldId id="303" r:id="rId6"/>
    <p:sldId id="304" r:id="rId7"/>
    <p:sldId id="300" r:id="rId8"/>
    <p:sldId id="276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oeis.org/" TargetMode="Externa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codeforces.com/problemset/problem/1617/B" TargetMode="External"/><Relationship Id="rId4" Type="http://schemas.openxmlformats.org/officeDocument/2006/relationships/hyperlink" Target="https://codeforces.com/problemset/problem/1471/A" TargetMode="External"/><Relationship Id="rId3" Type="http://schemas.openxmlformats.org/officeDocument/2006/relationships/hyperlink" Target="https://codeforces.com/problemset/problem/1474/B" TargetMode="External"/><Relationship Id="rId2" Type="http://schemas.openxmlformats.org/officeDocument/2006/relationships/hyperlink" Target="https://cses.fi/problemset/task/1081" TargetMode="External"/><Relationship Id="rId1" Type="http://schemas.openxmlformats.org/officeDocument/2006/relationships/hyperlink" Target="https://cses.fi/problemset/task/1712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ocs.google.com/forms/d/e/1FAIpQLSdgV2lscu_LaXe1-mobccTZ4ooeVkIsa6G08hqf-tEfLUx1CA/viewfor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/>
              <a:t>Problem Solving</a:t>
            </a:r>
            <a:br>
              <a:rPr lang="en-IN" altLang="en-US" dirty="0"/>
            </a:br>
            <a:r>
              <a:rPr lang="en-IN" altLang="en-US" dirty="0"/>
              <a:t>(Number Theory)</a:t>
            </a:r>
            <a:endParaRPr lang="en-I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altLang="en-US">
                <a:solidFill>
                  <a:schemeClr val="bg1">
                    <a:lumMod val="50000"/>
                  </a:schemeClr>
                </a:solidFill>
              </a:rPr>
              <a:t>Srivaths P</a:t>
            </a:r>
            <a:endParaRPr lang="en-IN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Greatest Common Divisor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𝐺𝐶𝐷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is the Greatest Common Divisor of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/>
                  <a:t>.</a:t>
                </a: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𝐿𝐶𝑀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is the Least Common Multiple of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/>
                  <a:t>.</a:t>
                </a: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To calculate GCD efficiently, we can use the Euclidean Algorithm.</a:t>
                </a: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>
                    <a:sym typeface="+mn-ea"/>
                  </a:rPr>
                  <a:t>Euclidean Algorithm </a:t>
                </a:r>
                <a:r>
                  <a:rPr lang="en-IN" dirty="0"/>
                  <a:t>states that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𝐺𝐶𝐷</m:t>
                    </m:r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𝐺𝐶𝐷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When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/>
                  <a:t>, the solution is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/>
                  <a:t>.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Euclidean Algorithm – Code</a:t>
            </a:r>
            <a:endParaRPr lang="en-IN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2230755" y="1825625"/>
            <a:ext cx="17629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Recursive:</a:t>
            </a:r>
            <a:endParaRPr lang="en-IN" dirty="0"/>
          </a:p>
        </p:txBody>
      </p:sp>
      <p:sp>
        <p:nvSpPr>
          <p:cNvPr id="7" name="Content Placeholder 2"/>
          <p:cNvSpPr txBox="1"/>
          <p:nvPr/>
        </p:nvSpPr>
        <p:spPr>
          <a:xfrm>
            <a:off x="8405495" y="1825625"/>
            <a:ext cx="152273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Iterative:</a:t>
            </a:r>
            <a:endParaRPr lang="en-IN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38200" y="2547794"/>
            <a:ext cx="4548505" cy="16300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</a:rPr>
              <a:t>int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charset="0"/>
              </a:rPr>
              <a:t>gcd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charset="0"/>
              </a:rPr>
              <a:t>_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(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</a:rPr>
              <a:t>int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a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,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</a:rPr>
              <a:t>int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b) {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   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if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(a ==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</a:rPr>
              <a:t>0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)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return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b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    return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gcd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_(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b%a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,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a)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}</a:t>
            </a:r>
            <a:endParaRPr kumimoji="0" lang="en-IN" altLang="en-US" sz="25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979831" y="2547370"/>
            <a:ext cx="4373880" cy="35534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</a:rPr>
              <a:t>int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charset="0"/>
              </a:rPr>
              <a:t>gcd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charset="0"/>
              </a:rPr>
              <a:t>_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(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</a:rPr>
              <a:t>int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a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,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</a:rPr>
              <a:t>int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b) {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   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while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(a) {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       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</a:rPr>
              <a:t>int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t = a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       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a = b % a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       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b = 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   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}</a:t>
            </a:r>
            <a:endParaRPr lang="en-US" altLang="en-US" sz="2500" dirty="0">
              <a:solidFill>
                <a:srgbClr val="A9B7C6"/>
              </a:solidFill>
              <a:latin typeface="Consolas" panose="020B060902020403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   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return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b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  <a:t>;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</a:rPr>
              <a:t>}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Least Common Multiple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𝐿𝐶𝑀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IN" dirty="0"/>
                  <a:t> can be calculated as</a:t>
                </a:r>
                <a:endParaRPr lang="en-IN" dirty="0"/>
              </a:p>
              <a:p>
                <a:pPr marL="0" indent="0" algn="ctr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𝐺𝐶𝐷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pPr marL="0" indent="0" algn="ctr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 of GCD / LCM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𝐺𝐶𝐷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IN" dirty="0"/>
                  <a:t> can be represented as product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⁡(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for each prime factor.</a:t>
                </a:r>
                <a:endParaRPr lang="en-IN" dirty="0"/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𝐿𝐶𝑀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IN" dirty="0"/>
                  <a:t> can be represented as product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⁡(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for each prime factor.</a:t>
                </a:r>
                <a:endParaRPr lang="en-IN" dirty="0"/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𝐺𝐶</m:t>
                    </m:r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IN" dirty="0"/>
                  <a:t> is the same as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𝐺𝐶𝐷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𝐺𝐶𝐷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𝐺𝐶𝐷</m:t>
                        </m:r>
                        <m:d>
                          <m:d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…)</m:t>
                    </m:r>
                  </m:oMath>
                </a14:m>
                <a:endParaRPr lang="en-IN" dirty="0"/>
              </a:p>
              <a:p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𝐿𝐶𝑀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IN" dirty="0"/>
                  <a:t> is the same as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𝐿𝐶𝑀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𝐿𝐶𝑀</m:t>
                        </m:r>
                        <m:d>
                          <m:dPr>
                            <m:ctrlPr>
                              <a:rPr lang="en-I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𝐿𝐶𝑀</m:t>
                            </m:r>
                            <m:d>
                              <m:d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I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I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  <m:r>
                              <a:rPr lang="en-I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en-IN" dirty="0">
                  <a:ea typeface="Cambria Math" panose="02040503050406030204" pitchFamily="18" charset="0"/>
                </a:endParaRPr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𝐺𝐶𝐷</m:t>
                    </m:r>
                    <m:d>
                      <m:dPr>
                        <m:ctrlP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𝐿𝐶𝑀</m:t>
                    </m:r>
                    <m:d>
                      <m:dPr>
                        <m:ctrlP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IN" dirty="0"/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𝐺𝐶𝐷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I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46" b="-19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OEIS - Online Encyclopedia of Integer Sequences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>
                <a:sym typeface="+mn-ea"/>
              </a:rPr>
              <a:t>Link: </a:t>
            </a:r>
            <a:r>
              <a:rPr lang="en-US">
                <a:hlinkClick r:id="rId1" tooltip="" action="ppaction://hlinkfile"/>
              </a:rPr>
              <a:t>https://oeis.org/</a:t>
            </a:r>
            <a:endParaRPr lang="en-US">
              <a:hlinkClick r:id="rId1" tooltip="" action="ppaction://hlinkfile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IN" altLang="en-US"/>
              <a:t>OEIS can be used to find the formula of an integer sequence with just the first few values (which could be computed using brute-force or manually by hand).</a:t>
            </a:r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Problem Solving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hlinkClick r:id="rId1" tooltip="" action="ppaction://hlinkfile"/>
              </a:rPr>
              <a:t>https://cses.fi/problemset/task/1712</a:t>
            </a:r>
            <a:endParaRPr lang="en-US">
              <a:hlinkClick r:id="rId1" tooltip="" action="ppaction://hlinkfile"/>
            </a:endParaRPr>
          </a:p>
          <a:p>
            <a:r>
              <a:rPr lang="en-US">
                <a:hlinkClick r:id="rId2" tooltip="" action="ppaction://hlinkfile"/>
              </a:rPr>
              <a:t>https://cses.fi/problemset/task/1081</a:t>
            </a:r>
            <a:endParaRPr lang="en-US">
              <a:hlinkClick r:id="rId2" tooltip="" action="ppaction://hlinkfile"/>
            </a:endParaRPr>
          </a:p>
          <a:p>
            <a:r>
              <a:rPr lang="en-IN" dirty="0">
                <a:sym typeface="+mn-ea"/>
                <a:hlinkClick r:id="rId3" tooltip="" action="ppaction://hlinkfile"/>
              </a:rPr>
              <a:t>https://codeforces.com/problemset/problem/1474/B</a:t>
            </a:r>
            <a:endParaRPr lang="en-US">
              <a:hlinkClick r:id="rId2" tooltip="" action="ppaction://hlinkfile"/>
            </a:endParaRPr>
          </a:p>
          <a:p>
            <a:r>
              <a:rPr lang="en-IN" dirty="0">
                <a:sym typeface="+mn-ea"/>
                <a:hlinkClick r:id="rId4"/>
              </a:rPr>
              <a:t>https://codeforces.com/problemset/problem/1471/A</a:t>
            </a:r>
            <a:endParaRPr lang="en-IN" dirty="0"/>
          </a:p>
          <a:p>
            <a:r>
              <a:rPr lang="en-IN" dirty="0">
                <a:sym typeface="+mn-ea"/>
                <a:hlinkClick r:id="rId5"/>
              </a:rPr>
              <a:t>https://codeforces.com/problemset/problem/1617/B</a:t>
            </a:r>
            <a:endParaRPr lang="en-IN" dirty="0">
              <a:sym typeface="+mn-ea"/>
              <a:hlinkClick r:id="rId5"/>
            </a:endParaRP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49095"/>
            <a:ext cx="10515600" cy="1543685"/>
          </a:xfrm>
        </p:spPr>
        <p:txBody>
          <a:bodyPr/>
          <a:p>
            <a:pPr algn="ctr"/>
            <a:r>
              <a:rPr lang="en-IN" altLang="en-US"/>
              <a:t>Thanks for Watching!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69790"/>
            <a:ext cx="10515600" cy="1435735"/>
          </a:xfrm>
        </p:spPr>
        <p:txBody>
          <a:bodyPr>
            <a:normAutofit/>
          </a:bodyPr>
          <a:p>
            <a:pPr marL="0" indent="0" algn="ctr">
              <a:buNone/>
            </a:pPr>
            <a:r>
              <a:rPr lang="en-IN" altLang="en-US">
                <a:sym typeface="+mn-ea"/>
              </a:rPr>
              <a:t>Feedback form:</a:t>
            </a:r>
            <a:br>
              <a:rPr lang="en-IN" altLang="en-US">
                <a:sym typeface="+mn-ea"/>
              </a:rPr>
            </a:br>
            <a:r>
              <a:rPr lang="en-IN" altLang="en-US">
                <a:sym typeface="+mn-ea"/>
                <a:hlinkClick r:id="rId1" tooltip="" action="ppaction://hlinkfile"/>
              </a:rPr>
              <a:t>https://docs.google.com/forms/d/e/1FAIpQLSdgV2lscu_LaXe1-mobccTZ4ooeVkIsa6G08hqf-tEfLUx1CA/viewform</a:t>
            </a:r>
            <a:endParaRPr lang="en-IN" altLang="en-US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1677</Words>
  <Application>WPS Presentation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Consolas</vt:lpstr>
      <vt:lpstr>Cambria Math</vt:lpstr>
      <vt:lpstr>Calibri Light</vt:lpstr>
      <vt:lpstr>Calibri</vt:lpstr>
      <vt:lpstr>Microsoft YaHei</vt:lpstr>
      <vt:lpstr>Arial Unicode MS</vt:lpstr>
      <vt:lpstr>Office Theme</vt:lpstr>
      <vt:lpstr>Binary Search  + Problem Solving</vt:lpstr>
      <vt:lpstr>Greatest Common Divisor</vt:lpstr>
      <vt:lpstr>Euclidean Algorithm – Code</vt:lpstr>
      <vt:lpstr>Least Common Multiple</vt:lpstr>
      <vt:lpstr>Properties of GCD / LCM</vt:lpstr>
      <vt:lpstr>PowerPoint 演示文稿</vt:lpstr>
      <vt:lpstr>Problem Solving</vt:lpstr>
      <vt:lpstr>Thanks for Watching!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- 1</dc:title>
  <dc:creator/>
  <cp:lastModifiedBy>sriva</cp:lastModifiedBy>
  <cp:revision>121</cp:revision>
  <dcterms:created xsi:type="dcterms:W3CDTF">2022-08-28T06:54:00Z</dcterms:created>
  <dcterms:modified xsi:type="dcterms:W3CDTF">2022-09-25T09:46:36Z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A40C900863E34309AB11141DB2720900</vt:lpwstr>
  </property>
  <property fmtid="{D5CDD505-2E9C-101B-9397-08002B2CF9AE}" pid="3" name="KSOProductBuildVer">
    <vt:lpwstr>1033-11.2.0.11341</vt:lpwstr>
  </property>
</Properties>
</file>