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8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7.xml"/><Relationship Id="rId43" Type="http://schemas.openxmlformats.org/officeDocument/2006/relationships/font" Target="fonts/Nuni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2c4160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462c41604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2c4160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462c416045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129b12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463129b12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e223c61a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e223c61a7_0_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2c4160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462c416045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63129b12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463129b12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63129b12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463129b12d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129b12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463129b12d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e223c61a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e223c61a7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129b12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463129b12d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129b12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463129b12d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63129b12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463129b12d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129b12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463129b12d_1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63129b12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463129b12d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63129b12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463129b12d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129b12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463129b12d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129b12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463129b12d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63129b12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63129b12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63129b12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463129b12d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2c4160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462c41604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e223c61a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fe223c61a7_0_4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63129b12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463129b12d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2c4160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462c41604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2c4160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462c41604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62c4160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462c41604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2c4160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462c41604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2c4160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462c41604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2c4160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462c41604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poj.com/problems/DIVSUM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hackerearth.com/practice/math/number-theory/basic-number-theory-1/tutoria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p-algorithms.com/algebra/binary-exp.html#algorithm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p-algorithms.com/algebra/binary-exp.html#algorith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p-algorithms.com/algebra/euclid-algorithm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hyperlink" Target="https://cp-algorithms.com/algebra/euclid-algorithm.html#time-complexity" TargetMode="External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p-algorithms.com/algebra/phi-function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p-algorithms.com/algebra/phi-function.html#etf_1_to_n" TargetMode="External"/><Relationship Id="rId4" Type="http://schemas.openxmlformats.org/officeDocument/2006/relationships/hyperlink" Target="https://cp-algorithms.com/algebra/phi-function.html#divsu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p-algorithms.com/algebra/phi-function.html#application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cses.fi/problemset/task/171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p-algorithms.com/algebra/phi-function.html#applica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p-algorithms.com/algebra/extended-euclid-algorithm.html#algorith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rilliant.org/wiki/bezouts-identit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codechef.com/problems/COPR16G" TargetMode="External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p-algorithms.com/algebra/factorization.html" TargetMode="External"/><Relationship Id="rId4" Type="http://schemas.openxmlformats.org/officeDocument/2006/relationships/hyperlink" Target="https://cp-algorithms.com/algebra/factorizatio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p-algorithms.com/algebra/sieve-of-eratosthenes.html" TargetMode="External"/><Relationship Id="rId4" Type="http://schemas.openxmlformats.org/officeDocument/2006/relationships/hyperlink" Target="https://cp-algorithms.com/algebra/primality_tests.html#miller-rabin-primality-test" TargetMode="External"/><Relationship Id="rId5" Type="http://schemas.openxmlformats.org/officeDocument/2006/relationships/hyperlink" Target="https://cp-algorithms.com/algebra/sieve-of-eratosthenes.html#asymptotic-analysi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399592" y="2864499"/>
            <a:ext cx="9377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</a:t>
            </a:r>
            <a:r>
              <a:rPr b="1" i="0" lang="en-IN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Theory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00691" y="534567"/>
            <a:ext cx="116913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and Sum of Divisors from Prime Factorization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Problem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e1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 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Divisors: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d(n) = (e1 + 1) * (e2 + 1) * … * (ek + 1)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of Divisors: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825" y="4688622"/>
            <a:ext cx="571495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500691" y="534567"/>
            <a:ext cx="11691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 + B) % M = ((A % M) + (B % M)) % 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 - B) % M = ((A % M) - (B % M) + M) % 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 * B) % M = ((A % M) * (B % M)) % 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 / B) % M = ((A % M) * (B</a:t>
            </a:r>
            <a:r>
              <a:rPr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M)) % 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B</a:t>
            </a:r>
            <a:r>
              <a:rPr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M = Modular Inverse (Later in the lecture)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500691" y="360942"/>
            <a:ext cx="116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Modular Exponentiation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875" y="1195100"/>
            <a:ext cx="8868176" cy="35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830575" y="1693925"/>
            <a:ext cx="18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830575" y="5365575"/>
            <a:ext cx="495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O(log(n))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500691" y="360942"/>
            <a:ext cx="116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Modular Exponentiation: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14537" t="0"/>
          <a:stretch/>
        </p:blipFill>
        <p:spPr>
          <a:xfrm>
            <a:off x="132675" y="3567000"/>
            <a:ext cx="5804009" cy="273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329900" y="1196025"/>
            <a:ext cx="1156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 (Don’t forget to take MOD when mentioned in problem)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902" y="3567000"/>
            <a:ext cx="5553524" cy="27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1765700" y="2425663"/>
            <a:ext cx="288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7653325" y="2517363"/>
            <a:ext cx="288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561366" y="413192"/>
            <a:ext cx="1169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Euclidean Algorithm: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150" y="1146650"/>
            <a:ext cx="6538025" cy="16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423" y="3818300"/>
            <a:ext cx="5504076" cy="20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561375" y="1485575"/>
            <a:ext cx="18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Theorem: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61375" y="2213150"/>
            <a:ext cx="288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00700" y="5990775"/>
            <a:ext cx="767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O(log(min(a, b))) </a:t>
            </a:r>
            <a:r>
              <a:rPr lang="en-IN" sz="32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Proof</a:t>
            </a:r>
            <a:endParaRPr sz="3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3632" y="3819900"/>
            <a:ext cx="4108543" cy="20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2242113" y="2996938"/>
            <a:ext cx="288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7686550" y="2997738"/>
            <a:ext cx="288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1399592" y="2864499"/>
            <a:ext cx="937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Euler’s Totient Function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500691" y="140067"/>
            <a:ext cx="1169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Totient Function: </a:t>
            </a:r>
            <a:r>
              <a:rPr b="1" lang="en-IN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study further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phi(N) = number of values X such that X &lt;= N and gcd(X, N) = 1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phi(N) is a multiplicative function. Multiplicative?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75" y="1481525"/>
            <a:ext cx="11905051" cy="53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500691" y="534567"/>
            <a:ext cx="11691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Totient Function: 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 b="0" l="10944" r="7502" t="0"/>
          <a:stretch/>
        </p:blipFill>
        <p:spPr>
          <a:xfrm>
            <a:off x="2093825" y="2184850"/>
            <a:ext cx="8730076" cy="43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1183950" y="1601650"/>
            <a:ext cx="32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500691" y="534567"/>
            <a:ext cx="11691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Totient Function: 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600" y="2366900"/>
            <a:ext cx="8179750" cy="4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1108075" y="1504175"/>
            <a:ext cx="32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500691" y="534567"/>
            <a:ext cx="116913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Totient Function: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Bonus (Homework):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Find phi(x) for all numbers from 1 to N. </a:t>
            </a:r>
            <a:r>
              <a:rPr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Divisor sum property. </a:t>
            </a:r>
            <a:r>
              <a:rPr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713416" y="365992"/>
            <a:ext cx="116913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i="0" sz="3200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Factorization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 Factorization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Sieve of Eratosthenes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Divisors, Sum of Divisors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Arithmetic, Exponentiation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Euclidean Algorithm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Totient Function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Theorem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Fermat’s Little Theorem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inear Diophantine Equations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Inverse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1399592" y="2864499"/>
            <a:ext cx="937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Euler’s and Fermat’s Theorem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500691" y="534567"/>
            <a:ext cx="1169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Theorem and Fermat’s Theorem: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4">
            <a:alphaModFix/>
          </a:blip>
          <a:srcRect b="0" l="10121" r="19346" t="0"/>
          <a:stretch/>
        </p:blipFill>
        <p:spPr>
          <a:xfrm>
            <a:off x="4062700" y="1213800"/>
            <a:ext cx="7840924" cy="14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825" y="2928300"/>
            <a:ext cx="677291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1574875" y="1574875"/>
            <a:ext cx="302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Theorem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1637925" y="3144288"/>
            <a:ext cx="302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Fermat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Theorem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651075" y="4892175"/>
            <a:ext cx="625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Problem:  </a:t>
            </a:r>
            <a:r>
              <a:rPr lang="en-IN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Link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/>
        </p:nvSpPr>
        <p:spPr>
          <a:xfrm>
            <a:off x="500691" y="534567"/>
            <a:ext cx="1169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Euler’s Theorem and Fermat’s Theorem: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500700" y="1587825"/>
            <a:ext cx="8016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this to find Multiplicative Modular Inverse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find X such that AX = 1 mod M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know A</a:t>
            </a:r>
            <a:r>
              <a:rPr baseline="30000"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phi(M)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 mod M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= A</a:t>
            </a:r>
            <a:r>
              <a:rPr baseline="30000"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phi(M) - 1</a:t>
            </a:r>
            <a:endParaRPr baseline="-25000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 to Find X now?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 not a prime: O(sqrtM) + O(log(phi(M)))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 is a prime: O(1) + O(log(M - 2))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1399592" y="2864499"/>
            <a:ext cx="937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Extended Euclidean Algorithm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500691" y="534567"/>
            <a:ext cx="116913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Algorithm: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 to study further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find solutions for equation: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ax + by = gcd(a, b)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pplications: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find GCD of two numbers.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modulo inverse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solutions to Linear Diophantine Equations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/>
        </p:nvSpPr>
        <p:spPr>
          <a:xfrm>
            <a:off x="500691" y="702117"/>
            <a:ext cx="116913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Solving equation ax + by = gcd(a, b) for given (a, b)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ax + by = g 			[equation 1]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 solve a different equation: bx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(a mod b) * y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g 		[equation 2]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 b = b - (a / b) * b 		[Floor division] 			[equation 3]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ax + by = bx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(a - (a / b) * b) y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ay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b (x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(a / b)y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		[combining 1, 2 and 3]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, y = x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(a / b) * y</a:t>
            </a:r>
            <a:r>
              <a:rPr baseline="-2500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75" y="102025"/>
            <a:ext cx="9195074" cy="619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569650" y="994075"/>
            <a:ext cx="323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569650" y="5284375"/>
            <a:ext cx="8488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ax + by = g, and b = 0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solution: x = 1 and y = 0, as gcd(a, 0) = a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390925" y="346250"/>
            <a:ext cx="1171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13" y="2463275"/>
            <a:ext cx="7440616" cy="37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390925" y="346250"/>
            <a:ext cx="11821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 Implementation:</a:t>
            </a:r>
            <a:endParaRPr b="1"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Same as that of normal Euclidean Algorithm. This time we are also keeping track of x and 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Invariant: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gcd(a, b, x, y) will return gcd(a, b) but will also update (x, y) for the solution of ax + by = gcd(a, b)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/>
        </p:nvSpPr>
        <p:spPr>
          <a:xfrm>
            <a:off x="1399592" y="2864499"/>
            <a:ext cx="937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Linear Diophantine Equations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289251" y="233275"/>
            <a:ext cx="1002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Solving linear diophantine equation using EEA: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 solution for the equation ax + by = c (Note here c might not be gcd(a, b)).   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356266" y="1478661"/>
            <a:ext cx="11150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degenerate case that need to be taken care of is when a=b=0. It is easy to see that we either have no solutions or infinitely many solutions, depending on whether c=0 or not. In the rest of this article, we will ignore this case.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know there exist a solution for the equation: ax + by = gcd(a, b) Why? </a:t>
            </a:r>
            <a:r>
              <a:rPr lang="en-I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Proof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ax + by = g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multiply by c/g both side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ax + by = c	( c should be a multiple of g for solution to exist )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1399592" y="2864499"/>
            <a:ext cx="937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Revision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289251" y="233275"/>
            <a:ext cx="1002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Solving linear diophantine equation using EEA: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 solution for the equation ax + by = c (Note here c might not be gcd(a, b)).   </a:t>
            </a:r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356266" y="1235886"/>
            <a:ext cx="111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356279" y="1435568"/>
            <a:ext cx="60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>
            <a:off x="356277" y="5864479"/>
            <a:ext cx="609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Bonus Problem</a:t>
            </a:r>
            <a:r>
              <a:rPr lang="en-IN" sz="2000">
                <a:solidFill>
                  <a:schemeClr val="lt1"/>
                </a:solidFill>
              </a:rPr>
              <a:t> </a:t>
            </a:r>
            <a:br>
              <a:rPr lang="en-IN" sz="2000">
                <a:solidFill>
                  <a:schemeClr val="lt1"/>
                </a:solidFill>
              </a:rPr>
            </a:br>
            <a:r>
              <a:rPr lang="en-IN" sz="2000">
                <a:solidFill>
                  <a:schemeClr val="lt1"/>
                </a:solidFill>
              </a:rPr>
              <a:t>Read about chicken nugget theorem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13" name="Google Shape;3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476" y="1871375"/>
            <a:ext cx="10230726" cy="37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/>
        </p:nvSpPr>
        <p:spPr>
          <a:xfrm>
            <a:off x="1399592" y="2864499"/>
            <a:ext cx="937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I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Modular Inverse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289251" y="233275"/>
            <a:ext cx="91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Modulo Inverse of a number using EEA:</a:t>
            </a:r>
            <a:endParaRPr b="1" sz="3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_a such that		 (a * _a) % m = 1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 the equation: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ax + my = 1,  (there exist a solution only when gcd(a, m) = 1)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ax = 1 mod m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_a = x.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Implementation: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925" y="3383475"/>
            <a:ext cx="6811925" cy="3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500691" y="534567"/>
            <a:ext cx="116913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Factorization: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all factors of a number 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way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every number for factor from 1 to N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Factors occur in pairs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P * Q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Without loss of generality if P &lt; Q  =&gt; P &lt;= sqrt(N)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 way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for every P from 1 to sqrt(N). Q = N / P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O(sqrtN)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500691" y="534567"/>
            <a:ext cx="116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Factorization: Find all factors of a number 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(Efficient way)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37" y="2368800"/>
            <a:ext cx="10370627" cy="3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500691" y="534567"/>
            <a:ext cx="11691300" cy="6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Prime </a:t>
            </a: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Factorization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Represent N as 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k1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k2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 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km</a:t>
            </a:r>
            <a:endParaRPr b="1" baseline="30000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way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all factors of N.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each number for prime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how many times each prime divides N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 way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one of the prime factors of N can be &gt; sqrt(N)</a:t>
            </a:r>
            <a:endParaRPr baseline="30000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Iterate from 2 to sqrt(N)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if current number divides N. If yes, keep dividing N by that number as many times as possible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Invariant: any new number that will divide N now will be a prime number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O(sqrtN)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500691" y="534567"/>
            <a:ext cx="116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 Factorization: Represent N as 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k1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k2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 p</a:t>
            </a:r>
            <a:r>
              <a:rPr b="1" baseline="-25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baseline="3000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km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(Efficient way)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75" y="2278699"/>
            <a:ext cx="10799501" cy="38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500691" y="534567"/>
            <a:ext cx="11691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Sieve of Eratosthenes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Find all prime numbers from 1 to 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way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Iterate from 1 to N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if current number is prime: O(sqrtN) or O(logN) using </a:t>
            </a:r>
            <a:r>
              <a:rPr lang="en-IN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Miller Rabin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O(NrootN), Space: O(1)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 way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Iterate from 2 to N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 marking numbers as non primes by iterating on multiples of primes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current number (X) is unmarked -&gt; X is Prime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 all multiples of X as non-prime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O(Nlog(logN)), Space: O(N). </a:t>
            </a:r>
            <a:r>
              <a:rPr lang="en-IN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Proof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500691" y="534567"/>
            <a:ext cx="116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Sieve of Eratosthenes: Find all prime numbers from 1 to 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(Efficient way)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699" y="2241725"/>
            <a:ext cx="9283299" cy="41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