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316" r:id="rId21"/>
    <p:sldId id="274" r:id="rId22"/>
    <p:sldId id="275" r:id="rId23"/>
    <p:sldId id="276" r:id="rId24"/>
    <p:sldId id="277" r:id="rId25"/>
    <p:sldId id="278" r:id="rId26"/>
    <p:sldId id="279" r:id="rId27"/>
    <p:sldId id="280" r:id="rId28"/>
    <p:sldId id="306" r:id="rId29"/>
    <p:sldId id="307" r:id="rId30"/>
    <p:sldId id="281" r:id="rId31"/>
    <p:sldId id="283" r:id="rId32"/>
    <p:sldId id="284" r:id="rId33"/>
    <p:sldId id="285" r:id="rId34"/>
    <p:sldId id="287" r:id="rId35"/>
    <p:sldId id="308" r:id="rId36"/>
    <p:sldId id="309" r:id="rId37"/>
    <p:sldId id="310" r:id="rId38"/>
    <p:sldId id="311" r:id="rId39"/>
    <p:sldId id="312" r:id="rId40"/>
    <p:sldId id="288" r:id="rId41"/>
    <p:sldId id="289" r:id="rId42"/>
    <p:sldId id="313" r:id="rId43"/>
    <p:sldId id="314" r:id="rId44"/>
    <p:sldId id="317" r:id="rId45"/>
    <p:sldId id="315" r:id="rId46"/>
    <p:sldId id="291" r:id="rId47"/>
    <p:sldId id="290"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06" autoAdjust="0"/>
  </p:normalViewPr>
  <p:slideViewPr>
    <p:cSldViewPr snapToGrid="0">
      <p:cViewPr varScale="1">
        <p:scale>
          <a:sx n="71" d="100"/>
          <a:sy n="71" d="100"/>
        </p:scale>
        <p:origin x="696"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24:02.488"/>
    </inkml:context>
    <inkml:brush xml:id="br0">
      <inkml:brushProperty name="width" value="0.1" units="cm"/>
      <inkml:brushProperty name="height" value="0.1" units="cm"/>
      <inkml:brushProperty name="color" value="#33CCFF"/>
    </inkml:brush>
  </inkml:definitions>
  <inkml:trace contextRef="#ctx0" brushRef="#br0">1 0 24575,'6'0'0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4T13:37:18.339"/>
    </inkml:context>
    <inkml:brush xml:id="br0">
      <inkml:brushProperty name="width" value="0.1" units="cm"/>
      <inkml:brushProperty name="height" value="0.1" units="cm"/>
      <inkml:brushProperty name="color" value="#FFC114"/>
      <inkml:brushProperty name="ignorePressure" value="1"/>
    </inkml:brush>
  </inkml:definitions>
  <inkml:trace contextRef="#ctx0" brushRef="#br0">1 0,'8923'0,"-8886"0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4T13:37:46.278"/>
    </inkml:context>
    <inkml:brush xml:id="br0">
      <inkml:brushProperty name="width" value="0.1" units="cm"/>
      <inkml:brushProperty name="height" value="0.1" units="cm"/>
      <inkml:brushProperty name="color" value="#FFC114"/>
      <inkml:brushProperty name="ignorePressure" value="1"/>
    </inkml:brush>
  </inkml:definitions>
  <inkml:trace contextRef="#ctx0" brushRef="#br0">0 12192,'0'-12138,"0"12085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4T13:38:19.863"/>
    </inkml:context>
    <inkml:brush xml:id="br0">
      <inkml:brushProperty name="width" value="0.1" units="cm"/>
      <inkml:brushProperty name="height" value="0.1" units="cm"/>
      <inkml:brushProperty name="color" value="#FFC114"/>
      <inkml:brushProperty name="ignorePressure" value="1"/>
    </inkml:brush>
  </inkml:definitions>
  <inkml:trace contextRef="#ctx0" brushRef="#br0">1 0,'9003'0,"-9012"0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4T13:38:34.767"/>
    </inkml:context>
    <inkml:brush xml:id="br0">
      <inkml:brushProperty name="width" value="0.1" units="cm"/>
      <inkml:brushProperty name="height" value="0.1" units="cm"/>
      <inkml:brushProperty name="color" value="#FFC114"/>
      <inkml:brushProperty name="ignorePressure" value="1"/>
    </inkml:brush>
  </inkml:definitions>
  <inkml:trace contextRef="#ctx0" brushRef="#br0">0 422,'0'-6,"0"-28,0-27,0-16,0-7,0-3,0 14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38:39.120"/>
    </inkml:context>
    <inkml:brush xml:id="br0">
      <inkml:brushProperty name="width" value="0.1" units="cm"/>
      <inkml:brushProperty name="height" value="0.1" units="cm"/>
      <inkml:brushProperty name="color" value="#FFC114"/>
    </inkml:brush>
  </inkml:definitions>
  <inkml:trace contextRef="#ctx0" brushRef="#br0">1 1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39:31.463"/>
    </inkml:context>
    <inkml:brush xml:id="br0">
      <inkml:brushProperty name="width" value="0.05" units="cm"/>
      <inkml:brushProperty name="height" value="0.05" units="cm"/>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4T13:26:37.421"/>
    </inkml:context>
    <inkml:brush xml:id="br0">
      <inkml:brushProperty name="width" value="0.1" units="cm"/>
      <inkml:brushProperty name="height" value="0.1" units="cm"/>
      <inkml:brushProperty name="color" value="#FFC00D"/>
      <inkml:brushProperty name="ignorePressure" value="1"/>
    </inkml:brush>
  </inkml:definitions>
  <inkml:trace contextRef="#ctx0" brushRef="#br0">0 0,'0'1591,"0"-1541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4T13:26:59.245"/>
    </inkml:context>
    <inkml:brush xml:id="br0">
      <inkml:brushProperty name="width" value="0.1" units="cm"/>
      <inkml:brushProperty name="height" value="0.1" units="cm"/>
      <inkml:brushProperty name="color" value="#FFC00D"/>
      <inkml:brushProperty name="ignorePressure" value="1"/>
    </inkml:brush>
  </inkml:definitions>
  <inkml:trace contextRef="#ctx0" brushRef="#br0">1 1,'0'4548,"0"-4497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4T13:27:30.988"/>
    </inkml:context>
    <inkml:brush xml:id="br0">
      <inkml:brushProperty name="width" value="0.1" units="cm"/>
      <inkml:brushProperty name="height" value="0.1" units="cm"/>
      <inkml:brushProperty name="color" value="#FFC00D"/>
      <inkml:brushProperty name="ignorePressure" value="1"/>
    </inkml:brush>
  </inkml:definitions>
  <inkml:trace contextRef="#ctx0" brushRef="#br0">1 0,'2379'0,"-2364"0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4T13:27:49.673"/>
    </inkml:context>
    <inkml:brush xml:id="br0">
      <inkml:brushProperty name="width" value="0.1" units="cm"/>
      <inkml:brushProperty name="height" value="0.1" units="cm"/>
      <inkml:brushProperty name="color" value="#FFC00D"/>
      <inkml:brushProperty name="ignorePressure" value="1"/>
    </inkml:brush>
  </inkml:definitions>
  <inkml:trace contextRef="#ctx0" brushRef="#br0">6668 1,'-6644'0,"6620"0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4T13:28:08.163"/>
    </inkml:context>
    <inkml:brush xml:id="br0">
      <inkml:brushProperty name="width" value="0.1" units="cm"/>
      <inkml:brushProperty name="height" value="0.1" units="cm"/>
      <inkml:brushProperty name="color" value="#FFC00D"/>
      <inkml:brushProperty name="ignorePressure" value="1"/>
    </inkml:brush>
  </inkml:definitions>
  <inkml:trace contextRef="#ctx0" brushRef="#br0">1 1,'2044'0,"-2020"0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4T13:28:15.941"/>
    </inkml:context>
    <inkml:brush xml:id="br0">
      <inkml:brushProperty name="width" value="0.1" units="cm"/>
      <inkml:brushProperty name="height" value="0.1" units="cm"/>
      <inkml:brushProperty name="color" value="#FFC00D"/>
      <inkml:brushProperty name="ignorePressure" value="1"/>
    </inkml:brush>
  </inkml:definitions>
  <inkml:trace contextRef="#ctx0" brushRef="#br0">0 1,'2392'0,"-2360"0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4T13:28:44.089"/>
    </inkml:context>
    <inkml:brush xml:id="br0">
      <inkml:brushProperty name="width" value="0.1" units="cm"/>
      <inkml:brushProperty name="height" value="0.1" units="cm"/>
      <inkml:brushProperty name="color" value="#FFC00D"/>
      <inkml:brushProperty name="ignorePressure" value="1"/>
    </inkml:brush>
  </inkml:definitions>
  <inkml:trace contextRef="#ctx0" brushRef="#br0">1 2760,'0'-2724,"0"2688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4T13:29:10.965"/>
    </inkml:context>
    <inkml:brush xml:id="br0">
      <inkml:brushProperty name="width" value="0.1" units="cm"/>
      <inkml:brushProperty name="height" value="0.1" units="cm"/>
      <inkml:brushProperty name="color" value="#FFC00D"/>
      <inkml:brushProperty name="ignorePressure" value="1"/>
    </inkml:brush>
  </inkml:definitions>
  <inkml:trace contextRef="#ctx0" brushRef="#br0">5634 1,'-5617'0,"5600"0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a:t>12/5/2022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78000"/>
          </a:blip>
          <a:srcRect/>
          <a:tile tx="0" ty="0" sx="100000" sy="100000" flip="none" algn="tl"/>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a:pPr/>
              <a:t>12/5/2022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9.xml"/><Relationship Id="rId4" Type="http://schemas.openxmlformats.org/officeDocument/2006/relationships/image" Target="../media/image27.jpg"/></Relationships>
</file>

<file path=ppt/slides/_rels/slide4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33.png"/><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28.png"/><Relationship Id="rId21" Type="http://schemas.openxmlformats.org/officeDocument/2006/relationships/image" Target="../media/image37.png"/><Relationship Id="rId7" Type="http://schemas.openxmlformats.org/officeDocument/2006/relationships/image" Target="../media/image30.png"/><Relationship Id="rId12" Type="http://schemas.openxmlformats.org/officeDocument/2006/relationships/customXml" Target="../ink/ink6.xml"/><Relationship Id="rId17" Type="http://schemas.openxmlformats.org/officeDocument/2006/relationships/image" Target="../media/image35.png"/><Relationship Id="rId25" Type="http://schemas.openxmlformats.org/officeDocument/2006/relationships/image" Target="../media/image39.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41.png"/><Relationship Id="rId1" Type="http://schemas.openxmlformats.org/officeDocument/2006/relationships/slideLayout" Target="../slideLayouts/slideLayout9.xml"/><Relationship Id="rId6" Type="http://schemas.openxmlformats.org/officeDocument/2006/relationships/customXml" Target="../ink/ink3.xml"/><Relationship Id="rId11" Type="http://schemas.openxmlformats.org/officeDocument/2006/relationships/image" Target="../media/image32.png"/><Relationship Id="rId24" Type="http://schemas.openxmlformats.org/officeDocument/2006/relationships/customXml" Target="../ink/ink12.xml"/><Relationship Id="rId5" Type="http://schemas.openxmlformats.org/officeDocument/2006/relationships/image" Target="../media/image29.png"/><Relationship Id="rId15" Type="http://schemas.openxmlformats.org/officeDocument/2006/relationships/image" Target="../media/image34.png"/><Relationship Id="rId23" Type="http://schemas.openxmlformats.org/officeDocument/2006/relationships/image" Target="../media/image38.png"/><Relationship Id="rId28" Type="http://schemas.openxmlformats.org/officeDocument/2006/relationships/customXml" Target="../ink/ink14.xml"/><Relationship Id="rId10" Type="http://schemas.openxmlformats.org/officeDocument/2006/relationships/customXml" Target="../ink/ink5.xml"/><Relationship Id="rId19" Type="http://schemas.openxmlformats.org/officeDocument/2006/relationships/image" Target="../media/image36.png"/><Relationship Id="rId31" Type="http://schemas.openxmlformats.org/officeDocument/2006/relationships/image" Target="../media/image42.png"/><Relationship Id="rId4" Type="http://schemas.openxmlformats.org/officeDocument/2006/relationships/customXml" Target="../ink/ink2.xml"/><Relationship Id="rId9" Type="http://schemas.openxmlformats.org/officeDocument/2006/relationships/image" Target="../media/image31.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40.png"/><Relationship Id="rId30" Type="http://schemas.openxmlformats.org/officeDocument/2006/relationships/customXml" Target="../ink/ink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DCE755E-7A5F-BB02-EDDC-03CDEC452672}"/>
              </a:ext>
            </a:extLst>
          </p:cNvPr>
          <p:cNvPicPr>
            <a:picLocks noGrp="1" noChangeAspect="1"/>
          </p:cNvPicPr>
          <p:nvPr>
            <p:ph idx="1"/>
          </p:nvPr>
        </p:nvPicPr>
        <p:blipFill>
          <a:blip r:embed="rId2"/>
          <a:stretch>
            <a:fillRect/>
          </a:stretch>
        </p:blipFill>
        <p:spPr>
          <a:xfrm>
            <a:off x="1146705" y="466069"/>
            <a:ext cx="3277378" cy="2680543"/>
          </a:xfrm>
        </p:spPr>
      </p:pic>
      <p:sp>
        <p:nvSpPr>
          <p:cNvPr id="12" name="TextBox 11">
            <a:extLst>
              <a:ext uri="{FF2B5EF4-FFF2-40B4-BE49-F238E27FC236}">
                <a16:creationId xmlns:a16="http://schemas.microsoft.com/office/drawing/2014/main" id="{AF5E357E-EE35-F06D-ECEF-8B97EF310CB2}"/>
              </a:ext>
            </a:extLst>
          </p:cNvPr>
          <p:cNvSpPr txBox="1"/>
          <p:nvPr/>
        </p:nvSpPr>
        <p:spPr>
          <a:xfrm>
            <a:off x="6314857" y="1008529"/>
            <a:ext cx="4545106" cy="1107996"/>
          </a:xfrm>
          <a:prstGeom prst="rect">
            <a:avLst/>
          </a:prstGeom>
          <a:noFill/>
        </p:spPr>
        <p:txBody>
          <a:bodyPr wrap="square" rtlCol="0">
            <a:spAutoFit/>
          </a:bodyPr>
          <a:lstStyle/>
          <a:p>
            <a:r>
              <a:rPr lang="en-IN" sz="6600">
                <a:solidFill>
                  <a:srgbClr val="FFC000"/>
                </a:solidFill>
              </a:rPr>
              <a:t>Wi-Fi Car</a:t>
            </a:r>
          </a:p>
        </p:txBody>
      </p:sp>
      <p:sp>
        <p:nvSpPr>
          <p:cNvPr id="13" name="TextBox 12">
            <a:extLst>
              <a:ext uri="{FF2B5EF4-FFF2-40B4-BE49-F238E27FC236}">
                <a16:creationId xmlns:a16="http://schemas.microsoft.com/office/drawing/2014/main" id="{84DC7DE1-DC8F-35EC-96C1-E85D2538866B}"/>
              </a:ext>
            </a:extLst>
          </p:cNvPr>
          <p:cNvSpPr txBox="1"/>
          <p:nvPr/>
        </p:nvSpPr>
        <p:spPr>
          <a:xfrm>
            <a:off x="4975413" y="2608729"/>
            <a:ext cx="6710082" cy="707886"/>
          </a:xfrm>
          <a:prstGeom prst="rect">
            <a:avLst/>
          </a:prstGeom>
          <a:noFill/>
        </p:spPr>
        <p:txBody>
          <a:bodyPr wrap="square" rtlCol="0">
            <a:spAutoFit/>
          </a:bodyPr>
          <a:lstStyle/>
          <a:p>
            <a:r>
              <a:rPr lang="en-IN" sz="4000">
                <a:solidFill>
                  <a:schemeClr val="tx2">
                    <a:lumMod val="75000"/>
                  </a:schemeClr>
                </a:solidFill>
              </a:rPr>
              <a:t>Professor: - </a:t>
            </a:r>
            <a:r>
              <a:rPr lang="en-IN" sz="4000">
                <a:solidFill>
                  <a:srgbClr val="FFFF00"/>
                </a:solidFill>
              </a:rPr>
              <a:t>Dr. Dastagiri Reddy</a:t>
            </a:r>
          </a:p>
        </p:txBody>
      </p:sp>
      <p:sp>
        <p:nvSpPr>
          <p:cNvPr id="14" name="TextBox 13">
            <a:extLst>
              <a:ext uri="{FF2B5EF4-FFF2-40B4-BE49-F238E27FC236}">
                <a16:creationId xmlns:a16="http://schemas.microsoft.com/office/drawing/2014/main" id="{1DDF338E-BFF0-1A38-E6EA-9EF132D4380E}"/>
              </a:ext>
            </a:extLst>
          </p:cNvPr>
          <p:cNvSpPr txBox="1"/>
          <p:nvPr/>
        </p:nvSpPr>
        <p:spPr>
          <a:xfrm>
            <a:off x="4975413" y="3541386"/>
            <a:ext cx="6884893" cy="1815882"/>
          </a:xfrm>
          <a:prstGeom prst="rect">
            <a:avLst/>
          </a:prstGeom>
          <a:noFill/>
        </p:spPr>
        <p:txBody>
          <a:bodyPr wrap="square" rtlCol="0">
            <a:spAutoFit/>
          </a:bodyPr>
          <a:lstStyle/>
          <a:p>
            <a:r>
              <a:rPr lang="en-IN" sz="2800">
                <a:solidFill>
                  <a:schemeClr val="tx2">
                    <a:lumMod val="75000"/>
                  </a:schemeClr>
                </a:solidFill>
              </a:rPr>
              <a:t>An Effort by: -</a:t>
            </a:r>
          </a:p>
          <a:p>
            <a:r>
              <a:rPr lang="en-IN" sz="2800"/>
              <a:t>                  </a:t>
            </a:r>
            <a:r>
              <a:rPr lang="en-IN" sz="2800">
                <a:solidFill>
                  <a:schemeClr val="tx2">
                    <a:lumMod val="75000"/>
                  </a:schemeClr>
                </a:solidFill>
              </a:rPr>
              <a:t>1-</a:t>
            </a:r>
            <a:r>
              <a:rPr lang="en-IN" sz="2800"/>
              <a:t> </a:t>
            </a:r>
            <a:r>
              <a:rPr lang="en-IN" sz="2800">
                <a:solidFill>
                  <a:srgbClr val="FFFF00"/>
                </a:solidFill>
              </a:rPr>
              <a:t>Amar Pratap Singh (2110509)</a:t>
            </a:r>
          </a:p>
          <a:p>
            <a:r>
              <a:rPr lang="en-IN" sz="2800"/>
              <a:t>                  </a:t>
            </a:r>
            <a:r>
              <a:rPr lang="en-IN" sz="2800">
                <a:solidFill>
                  <a:schemeClr val="tx2">
                    <a:lumMod val="75000"/>
                  </a:schemeClr>
                </a:solidFill>
              </a:rPr>
              <a:t>2-</a:t>
            </a:r>
            <a:r>
              <a:rPr lang="en-IN" sz="2800"/>
              <a:t> </a:t>
            </a:r>
            <a:r>
              <a:rPr lang="en-IN" sz="2800">
                <a:solidFill>
                  <a:srgbClr val="FFFF00"/>
                </a:solidFill>
              </a:rPr>
              <a:t>Anurag C Narboli (2110512)</a:t>
            </a:r>
          </a:p>
          <a:p>
            <a:r>
              <a:rPr lang="en-IN" sz="2800"/>
              <a:t>                  </a:t>
            </a:r>
            <a:r>
              <a:rPr lang="en-IN" sz="2800">
                <a:solidFill>
                  <a:schemeClr val="tx2">
                    <a:lumMod val="75000"/>
                  </a:schemeClr>
                </a:solidFill>
              </a:rPr>
              <a:t>3-</a:t>
            </a:r>
            <a:r>
              <a:rPr lang="en-IN" sz="2800"/>
              <a:t> </a:t>
            </a:r>
            <a:r>
              <a:rPr lang="en-IN" sz="2800">
                <a:solidFill>
                  <a:srgbClr val="FFFF00"/>
                </a:solidFill>
              </a:rPr>
              <a:t>Bharat Singh (2110301)</a:t>
            </a:r>
          </a:p>
        </p:txBody>
      </p:sp>
      <p:pic>
        <p:nvPicPr>
          <p:cNvPr id="3" name="Picture 2">
            <a:extLst>
              <a:ext uri="{FF2B5EF4-FFF2-40B4-BE49-F238E27FC236}">
                <a16:creationId xmlns:a16="http://schemas.microsoft.com/office/drawing/2014/main" id="{7917C7EB-8F34-A2A9-CEEA-0E27C76562AE}"/>
              </a:ext>
            </a:extLst>
          </p:cNvPr>
          <p:cNvPicPr>
            <a:picLocks noChangeAspect="1"/>
          </p:cNvPicPr>
          <p:nvPr/>
        </p:nvPicPr>
        <p:blipFill>
          <a:blip r:embed="rId3"/>
          <a:stretch>
            <a:fillRect/>
          </a:stretch>
        </p:blipFill>
        <p:spPr>
          <a:xfrm>
            <a:off x="1146706" y="3316614"/>
            <a:ext cx="3277378" cy="3366574"/>
          </a:xfrm>
          <a:prstGeom prst="rect">
            <a:avLst/>
          </a:prstGeom>
        </p:spPr>
      </p:pic>
    </p:spTree>
    <p:extLst>
      <p:ext uri="{BB962C8B-B14F-4D97-AF65-F5344CB8AC3E}">
        <p14:creationId xmlns:p14="http://schemas.microsoft.com/office/powerpoint/2010/main" val="15646749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par>
                                <p:cTn id="21" presetID="45"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2000"/>
                                        <p:tgtEl>
                                          <p:spTgt spid="12"/>
                                        </p:tgtEl>
                                      </p:cBhvr>
                                    </p:animEffect>
                                    <p:anim calcmode="lin" valueType="num">
                                      <p:cBhvr>
                                        <p:cTn id="24" dur="2000" fill="hold"/>
                                        <p:tgtEl>
                                          <p:spTgt spid="12"/>
                                        </p:tgtEl>
                                        <p:attrNameLst>
                                          <p:attrName>ppt_w</p:attrName>
                                        </p:attrNameLst>
                                      </p:cBhvr>
                                      <p:tavLst>
                                        <p:tav tm="0" fmla="#ppt_w*sin(2.5*pi*$)">
                                          <p:val>
                                            <p:fltVal val="0"/>
                                          </p:val>
                                        </p:tav>
                                        <p:tav tm="100000">
                                          <p:val>
                                            <p:fltVal val="1"/>
                                          </p:val>
                                        </p:tav>
                                      </p:tavLst>
                                    </p:anim>
                                    <p:anim calcmode="lin" valueType="num">
                                      <p:cBhvr>
                                        <p:cTn id="25" dur="2000" fill="hold"/>
                                        <p:tgtEl>
                                          <p:spTgt spid="12"/>
                                        </p:tgtEl>
                                        <p:attrNameLst>
                                          <p:attrName>ppt_h</p:attrName>
                                        </p:attrNameLst>
                                      </p:cBhvr>
                                      <p:tavLst>
                                        <p:tav tm="0">
                                          <p:val>
                                            <p:strVal val="#ppt_h"/>
                                          </p:val>
                                        </p:tav>
                                        <p:tav tm="100000">
                                          <p:val>
                                            <p:strVal val="#ppt_h"/>
                                          </p:val>
                                        </p:tav>
                                      </p:tavLst>
                                    </p:anim>
                                  </p:childTnLst>
                                </p:cTn>
                              </p:par>
                              <p:par>
                                <p:cTn id="26" presetID="8" presetClass="emph" presetSubtype="0" fill="hold" grpId="0" nodeType="withEffect">
                                  <p:stCondLst>
                                    <p:cond delay="0"/>
                                  </p:stCondLst>
                                  <p:childTnLst>
                                    <p:animRot by="21600000">
                                      <p:cBhvr>
                                        <p:cTn id="27" dur="2000" fill="hold"/>
                                        <p:tgtEl>
                                          <p:spTgt spid="13"/>
                                        </p:tgtEl>
                                        <p:attrNameLst>
                                          <p:attrName>r</p:attrName>
                                        </p:attrNameLst>
                                      </p:cBhvr>
                                    </p:animRot>
                                  </p:childTnLst>
                                </p:cTn>
                              </p:par>
                              <p:par>
                                <p:cTn id="28" presetID="34" presetClass="emph" presetSubtype="0" fill="hold" grpId="0" nodeType="withEffect">
                                  <p:stCondLst>
                                    <p:cond delay="0"/>
                                  </p:stCondLst>
                                  <p:iterate type="lt">
                                    <p:tmPct val="10000"/>
                                  </p:iterate>
                                  <p:childTnLst>
                                    <p:animMotion origin="layout" path="M 0.0 0.0 L 0.0 -0.07213" pathEditMode="relative" ptsTypes="">
                                      <p:cBhvr>
                                        <p:cTn id="29" dur="200" accel="50000" decel="50000" autoRev="1" fill="hold">
                                          <p:stCondLst>
                                            <p:cond delay="0"/>
                                          </p:stCondLst>
                                        </p:cTn>
                                        <p:tgtEl>
                                          <p:spTgt spid="14"/>
                                        </p:tgtEl>
                                        <p:attrNameLst>
                                          <p:attrName>ppt_x</p:attrName>
                                          <p:attrName>ppt_y</p:attrName>
                                        </p:attrNameLst>
                                      </p:cBhvr>
                                    </p:animMotion>
                                    <p:animRot by="1500000">
                                      <p:cBhvr>
                                        <p:cTn id="30" dur="100" fill="hold">
                                          <p:stCondLst>
                                            <p:cond delay="0"/>
                                          </p:stCondLst>
                                        </p:cTn>
                                        <p:tgtEl>
                                          <p:spTgt spid="14"/>
                                        </p:tgtEl>
                                        <p:attrNameLst>
                                          <p:attrName>r</p:attrName>
                                        </p:attrNameLst>
                                      </p:cBhvr>
                                    </p:animRot>
                                    <p:animRot by="-1500000">
                                      <p:cBhvr>
                                        <p:cTn id="31" dur="100" fill="hold">
                                          <p:stCondLst>
                                            <p:cond delay="100"/>
                                          </p:stCondLst>
                                        </p:cTn>
                                        <p:tgtEl>
                                          <p:spTgt spid="14"/>
                                        </p:tgtEl>
                                        <p:attrNameLst>
                                          <p:attrName>r</p:attrName>
                                        </p:attrNameLst>
                                      </p:cBhvr>
                                    </p:animRot>
                                    <p:animRot by="-1500000">
                                      <p:cBhvr>
                                        <p:cTn id="32" dur="100" fill="hold">
                                          <p:stCondLst>
                                            <p:cond delay="200"/>
                                          </p:stCondLst>
                                        </p:cTn>
                                        <p:tgtEl>
                                          <p:spTgt spid="14"/>
                                        </p:tgtEl>
                                        <p:attrNameLst>
                                          <p:attrName>r</p:attrName>
                                        </p:attrNameLst>
                                      </p:cBhvr>
                                    </p:animRot>
                                    <p:animRot by="1500000">
                                      <p:cBhvr>
                                        <p:cTn id="33" dur="100" fill="hold">
                                          <p:stCondLst>
                                            <p:cond delay="30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5794EF-49B2-BBF3-16FF-354F0088BDE7}"/>
              </a:ext>
            </a:extLst>
          </p:cNvPr>
          <p:cNvPicPr>
            <a:picLocks noChangeAspect="1"/>
          </p:cNvPicPr>
          <p:nvPr/>
        </p:nvPicPr>
        <p:blipFill>
          <a:blip r:embed="rId2"/>
          <a:stretch>
            <a:fillRect/>
          </a:stretch>
        </p:blipFill>
        <p:spPr>
          <a:xfrm>
            <a:off x="1169894" y="228601"/>
            <a:ext cx="10105664" cy="6414246"/>
          </a:xfrm>
          <a:prstGeom prst="rect">
            <a:avLst/>
          </a:prstGeom>
        </p:spPr>
      </p:pic>
    </p:spTree>
    <p:extLst>
      <p:ext uri="{BB962C8B-B14F-4D97-AF65-F5344CB8AC3E}">
        <p14:creationId xmlns:p14="http://schemas.microsoft.com/office/powerpoint/2010/main" val="959795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23813D-F328-FE5E-BD0A-5D401A272128}"/>
              </a:ext>
            </a:extLst>
          </p:cNvPr>
          <p:cNvSpPr txBox="1"/>
          <p:nvPr/>
        </p:nvSpPr>
        <p:spPr>
          <a:xfrm>
            <a:off x="4737847" y="484094"/>
            <a:ext cx="2716305" cy="830997"/>
          </a:xfrm>
          <a:prstGeom prst="rect">
            <a:avLst/>
          </a:prstGeom>
          <a:noFill/>
        </p:spPr>
        <p:txBody>
          <a:bodyPr wrap="square" rtlCol="0">
            <a:spAutoFit/>
          </a:bodyPr>
          <a:lstStyle/>
          <a:p>
            <a:r>
              <a:rPr lang="en-IN" sz="4800" u="sng">
                <a:solidFill>
                  <a:srgbClr val="FFC000"/>
                </a:solidFill>
              </a:rPr>
              <a:t>GPIO</a:t>
            </a:r>
            <a:r>
              <a:rPr lang="en-IN" sz="4800">
                <a:solidFill>
                  <a:srgbClr val="FFC000"/>
                </a:solidFill>
              </a:rPr>
              <a:t> </a:t>
            </a:r>
            <a:r>
              <a:rPr lang="en-IN" sz="4800" u="sng">
                <a:solidFill>
                  <a:srgbClr val="FFC000"/>
                </a:solidFill>
              </a:rPr>
              <a:t>Pins</a:t>
            </a:r>
          </a:p>
        </p:txBody>
      </p:sp>
      <p:sp>
        <p:nvSpPr>
          <p:cNvPr id="3" name="TextBox 2">
            <a:extLst>
              <a:ext uri="{FF2B5EF4-FFF2-40B4-BE49-F238E27FC236}">
                <a16:creationId xmlns:a16="http://schemas.microsoft.com/office/drawing/2014/main" id="{215F2F40-3276-95C6-E78C-63B24D2D2810}"/>
              </a:ext>
            </a:extLst>
          </p:cNvPr>
          <p:cNvSpPr txBox="1"/>
          <p:nvPr/>
        </p:nvSpPr>
        <p:spPr>
          <a:xfrm>
            <a:off x="1322293" y="2390855"/>
            <a:ext cx="9547412" cy="2554545"/>
          </a:xfrm>
          <a:prstGeom prst="rect">
            <a:avLst/>
          </a:prstGeom>
          <a:noFill/>
        </p:spPr>
        <p:txBody>
          <a:bodyPr wrap="square" rtlCol="0">
            <a:spAutoFit/>
          </a:bodyPr>
          <a:lstStyle/>
          <a:p>
            <a:pPr algn="just"/>
            <a:r>
              <a:rPr lang="en-US" sz="3200" b="0" i="0">
                <a:solidFill>
                  <a:schemeClr val="tx2">
                    <a:lumMod val="75000"/>
                  </a:schemeClr>
                </a:solidFill>
                <a:effectLst/>
                <a:latin typeface="Segoe UI" panose="020B0502040204020203" pitchFamily="34" charset="0"/>
              </a:rPr>
              <a:t>ESP32 development board has 25 GPIO pins which can be assigned to various functions programmatically. Each digital enabled GPIO can be configured to internal pull-up or pull-down, or set to high impedance.</a:t>
            </a:r>
            <a:endParaRPr lang="en-IN" sz="3200">
              <a:solidFill>
                <a:schemeClr val="tx2">
                  <a:lumMod val="75000"/>
                </a:schemeClr>
              </a:solidFill>
            </a:endParaRPr>
          </a:p>
        </p:txBody>
      </p:sp>
    </p:spTree>
    <p:extLst>
      <p:ext uri="{BB962C8B-B14F-4D97-AF65-F5344CB8AC3E}">
        <p14:creationId xmlns:p14="http://schemas.microsoft.com/office/powerpoint/2010/main" val="1730499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4E22-3C69-15F5-0343-E64A6E4ACA95}"/>
              </a:ext>
            </a:extLst>
          </p:cNvPr>
          <p:cNvSpPr txBox="1"/>
          <p:nvPr/>
        </p:nvSpPr>
        <p:spPr>
          <a:xfrm>
            <a:off x="1571064" y="753035"/>
            <a:ext cx="9049871" cy="769441"/>
          </a:xfrm>
          <a:prstGeom prst="rect">
            <a:avLst/>
          </a:prstGeom>
          <a:noFill/>
        </p:spPr>
        <p:txBody>
          <a:bodyPr wrap="square" rtlCol="0">
            <a:spAutoFit/>
          </a:bodyPr>
          <a:lstStyle/>
          <a:p>
            <a:r>
              <a:rPr lang="en-US" sz="4400" b="0" i="0" u="sng">
                <a:solidFill>
                  <a:srgbClr val="FFC000"/>
                </a:solidFill>
                <a:effectLst/>
                <a:latin typeface="Segoe UI" panose="020B0502040204020203" pitchFamily="34" charset="0"/>
              </a:rPr>
              <a:t>Which</a:t>
            </a:r>
            <a:r>
              <a:rPr lang="en-US" sz="4400" b="0" i="0">
                <a:solidFill>
                  <a:srgbClr val="FFC000"/>
                </a:solidFill>
                <a:effectLst/>
                <a:latin typeface="Segoe UI" panose="020B0502040204020203" pitchFamily="34" charset="0"/>
              </a:rPr>
              <a:t> </a:t>
            </a:r>
            <a:r>
              <a:rPr lang="en-US" sz="4400" b="0" i="0" u="sng">
                <a:solidFill>
                  <a:srgbClr val="FFC000"/>
                </a:solidFill>
                <a:effectLst/>
                <a:latin typeface="Segoe UI" panose="020B0502040204020203" pitchFamily="34" charset="0"/>
              </a:rPr>
              <a:t>ESP32</a:t>
            </a:r>
            <a:r>
              <a:rPr lang="en-US" sz="4400" b="0" i="0">
                <a:solidFill>
                  <a:srgbClr val="FFC000"/>
                </a:solidFill>
                <a:effectLst/>
                <a:latin typeface="Segoe UI" panose="020B0502040204020203" pitchFamily="34" charset="0"/>
              </a:rPr>
              <a:t> </a:t>
            </a:r>
            <a:r>
              <a:rPr lang="en-US" sz="4400" b="0" i="0" u="sng">
                <a:solidFill>
                  <a:srgbClr val="FFC000"/>
                </a:solidFill>
                <a:effectLst/>
                <a:latin typeface="Segoe UI" panose="020B0502040204020203" pitchFamily="34" charset="0"/>
              </a:rPr>
              <a:t>GPIOs</a:t>
            </a:r>
            <a:r>
              <a:rPr lang="en-US" sz="4400" b="0" i="0">
                <a:solidFill>
                  <a:srgbClr val="FFC000"/>
                </a:solidFill>
                <a:effectLst/>
                <a:latin typeface="Segoe UI" panose="020B0502040204020203" pitchFamily="34" charset="0"/>
              </a:rPr>
              <a:t> </a:t>
            </a:r>
            <a:r>
              <a:rPr lang="en-US" sz="4400" b="0" i="0" u="sng">
                <a:solidFill>
                  <a:srgbClr val="FFC000"/>
                </a:solidFill>
                <a:effectLst/>
                <a:latin typeface="Segoe UI" panose="020B0502040204020203" pitchFamily="34" charset="0"/>
              </a:rPr>
              <a:t>are</a:t>
            </a:r>
            <a:r>
              <a:rPr lang="en-US" sz="4400" b="0" i="0">
                <a:solidFill>
                  <a:srgbClr val="FFC000"/>
                </a:solidFill>
                <a:effectLst/>
                <a:latin typeface="Segoe UI" panose="020B0502040204020203" pitchFamily="34" charset="0"/>
              </a:rPr>
              <a:t> </a:t>
            </a:r>
            <a:r>
              <a:rPr lang="en-US" sz="4400" b="0" i="0" u="sng">
                <a:solidFill>
                  <a:srgbClr val="FFC000"/>
                </a:solidFill>
                <a:effectLst/>
                <a:latin typeface="Segoe UI" panose="020B0502040204020203" pitchFamily="34" charset="0"/>
              </a:rPr>
              <a:t>safe</a:t>
            </a:r>
            <a:r>
              <a:rPr lang="en-US" sz="4400" b="0" i="0">
                <a:solidFill>
                  <a:srgbClr val="FFC000"/>
                </a:solidFill>
                <a:effectLst/>
                <a:latin typeface="Segoe UI" panose="020B0502040204020203" pitchFamily="34" charset="0"/>
              </a:rPr>
              <a:t> </a:t>
            </a:r>
            <a:r>
              <a:rPr lang="en-US" sz="4400" b="0" i="0" u="sng">
                <a:solidFill>
                  <a:srgbClr val="FFC000"/>
                </a:solidFill>
                <a:effectLst/>
                <a:latin typeface="Segoe UI" panose="020B0502040204020203" pitchFamily="34" charset="0"/>
              </a:rPr>
              <a:t>to</a:t>
            </a:r>
            <a:r>
              <a:rPr lang="en-US" sz="4400" b="0" i="0">
                <a:solidFill>
                  <a:srgbClr val="FFC000"/>
                </a:solidFill>
                <a:effectLst/>
                <a:latin typeface="Segoe UI" panose="020B0502040204020203" pitchFamily="34" charset="0"/>
              </a:rPr>
              <a:t> </a:t>
            </a:r>
            <a:r>
              <a:rPr lang="en-US" sz="4400" b="0" i="0" u="sng">
                <a:solidFill>
                  <a:srgbClr val="FFC000"/>
                </a:solidFill>
                <a:effectLst/>
                <a:latin typeface="Segoe UI" panose="020B0502040204020203" pitchFamily="34" charset="0"/>
              </a:rPr>
              <a:t>use</a:t>
            </a:r>
            <a:r>
              <a:rPr lang="en-US" sz="4400" b="0" i="0">
                <a:solidFill>
                  <a:srgbClr val="FFC000"/>
                </a:solidFill>
                <a:effectLst/>
                <a:latin typeface="Segoe UI" panose="020B0502040204020203" pitchFamily="34" charset="0"/>
              </a:rPr>
              <a:t>?</a:t>
            </a:r>
          </a:p>
        </p:txBody>
      </p:sp>
      <p:sp>
        <p:nvSpPr>
          <p:cNvPr id="3" name="TextBox 2">
            <a:extLst>
              <a:ext uri="{FF2B5EF4-FFF2-40B4-BE49-F238E27FC236}">
                <a16:creationId xmlns:a16="http://schemas.microsoft.com/office/drawing/2014/main" id="{D71CFF51-489A-1578-FF4F-C1E94AD6F4A6}"/>
              </a:ext>
            </a:extLst>
          </p:cNvPr>
          <p:cNvSpPr txBox="1"/>
          <p:nvPr/>
        </p:nvSpPr>
        <p:spPr>
          <a:xfrm>
            <a:off x="1234887" y="1788459"/>
            <a:ext cx="9722223" cy="3785652"/>
          </a:xfrm>
          <a:prstGeom prst="rect">
            <a:avLst/>
          </a:prstGeom>
          <a:noFill/>
        </p:spPr>
        <p:txBody>
          <a:bodyPr wrap="square" rtlCol="0">
            <a:spAutoFit/>
          </a:bodyPr>
          <a:lstStyle/>
          <a:p>
            <a:pPr algn="just"/>
            <a:r>
              <a:rPr lang="en-US" sz="4000" b="0" i="0">
                <a:solidFill>
                  <a:schemeClr val="tx2">
                    <a:lumMod val="75000"/>
                  </a:schemeClr>
                </a:solidFill>
                <a:effectLst/>
                <a:latin typeface="Segoe UI" panose="020B0502040204020203" pitchFamily="34" charset="0"/>
              </a:rPr>
              <a:t>Because the ESP32 has many pins with specific functions, they may not be suitable for some projects. The following page shows which pins are safe to use and which pins require more attention before using them.</a:t>
            </a:r>
            <a:endParaRPr lang="en-IN" sz="4000">
              <a:solidFill>
                <a:schemeClr val="tx2">
                  <a:lumMod val="75000"/>
                </a:schemeClr>
              </a:solidFill>
            </a:endParaRPr>
          </a:p>
        </p:txBody>
      </p:sp>
    </p:spTree>
    <p:extLst>
      <p:ext uri="{BB962C8B-B14F-4D97-AF65-F5344CB8AC3E}">
        <p14:creationId xmlns:p14="http://schemas.microsoft.com/office/powerpoint/2010/main" val="1805068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682614-B8E8-C39C-607F-D0DB6F52B483}"/>
              </a:ext>
            </a:extLst>
          </p:cNvPr>
          <p:cNvSpPr txBox="1"/>
          <p:nvPr/>
        </p:nvSpPr>
        <p:spPr>
          <a:xfrm>
            <a:off x="2465294" y="309283"/>
            <a:ext cx="7261411" cy="923330"/>
          </a:xfrm>
          <a:prstGeom prst="rect">
            <a:avLst/>
          </a:prstGeom>
          <a:noFill/>
        </p:spPr>
        <p:txBody>
          <a:bodyPr wrap="square" rtlCol="0">
            <a:spAutoFit/>
          </a:bodyPr>
          <a:lstStyle/>
          <a:p>
            <a:r>
              <a:rPr lang="en-IN" sz="5400" u="sng">
                <a:solidFill>
                  <a:srgbClr val="FFC000"/>
                </a:solidFill>
              </a:rPr>
              <a:t>Pins</a:t>
            </a:r>
            <a:r>
              <a:rPr lang="en-IN" sz="5400">
                <a:solidFill>
                  <a:srgbClr val="FFC000"/>
                </a:solidFill>
              </a:rPr>
              <a:t> </a:t>
            </a:r>
            <a:r>
              <a:rPr lang="en-IN" sz="5400" u="sng">
                <a:solidFill>
                  <a:srgbClr val="FFC000"/>
                </a:solidFill>
              </a:rPr>
              <a:t>which</a:t>
            </a:r>
            <a:r>
              <a:rPr lang="en-IN" sz="5400">
                <a:solidFill>
                  <a:srgbClr val="FFC000"/>
                </a:solidFill>
              </a:rPr>
              <a:t> </a:t>
            </a:r>
            <a:r>
              <a:rPr lang="en-IN" sz="5400" u="sng">
                <a:solidFill>
                  <a:srgbClr val="FFC000"/>
                </a:solidFill>
              </a:rPr>
              <a:t>are</a:t>
            </a:r>
            <a:r>
              <a:rPr lang="en-IN" sz="5400">
                <a:solidFill>
                  <a:srgbClr val="FFC000"/>
                </a:solidFill>
              </a:rPr>
              <a:t> </a:t>
            </a:r>
            <a:r>
              <a:rPr lang="en-IN" sz="5400" u="sng">
                <a:solidFill>
                  <a:srgbClr val="FFC000"/>
                </a:solidFill>
              </a:rPr>
              <a:t>safe</a:t>
            </a:r>
            <a:r>
              <a:rPr lang="en-IN" sz="5400">
                <a:solidFill>
                  <a:srgbClr val="FFC000"/>
                </a:solidFill>
              </a:rPr>
              <a:t> </a:t>
            </a:r>
            <a:r>
              <a:rPr lang="en-IN" sz="5400" u="sng">
                <a:solidFill>
                  <a:srgbClr val="FFC000"/>
                </a:solidFill>
              </a:rPr>
              <a:t>to</a:t>
            </a:r>
            <a:r>
              <a:rPr lang="en-IN" sz="5400">
                <a:solidFill>
                  <a:srgbClr val="FFC000"/>
                </a:solidFill>
              </a:rPr>
              <a:t> </a:t>
            </a:r>
            <a:r>
              <a:rPr lang="en-IN" sz="5400" u="sng">
                <a:solidFill>
                  <a:srgbClr val="FFC000"/>
                </a:solidFill>
              </a:rPr>
              <a:t>use</a:t>
            </a:r>
          </a:p>
        </p:txBody>
      </p:sp>
      <p:pic>
        <p:nvPicPr>
          <p:cNvPr id="5" name="Picture 4">
            <a:extLst>
              <a:ext uri="{FF2B5EF4-FFF2-40B4-BE49-F238E27FC236}">
                <a16:creationId xmlns:a16="http://schemas.microsoft.com/office/drawing/2014/main" id="{A82D6B2D-14D1-85D9-A497-67F10E8E9173}"/>
              </a:ext>
            </a:extLst>
          </p:cNvPr>
          <p:cNvPicPr>
            <a:picLocks noChangeAspect="1"/>
          </p:cNvPicPr>
          <p:nvPr/>
        </p:nvPicPr>
        <p:blipFill>
          <a:blip r:embed="rId2"/>
          <a:stretch>
            <a:fillRect/>
          </a:stretch>
        </p:blipFill>
        <p:spPr>
          <a:xfrm rot="5400000">
            <a:off x="3475785" y="-569538"/>
            <a:ext cx="5240427" cy="9049871"/>
          </a:xfrm>
          <a:prstGeom prst="rect">
            <a:avLst/>
          </a:prstGeom>
        </p:spPr>
      </p:pic>
    </p:spTree>
    <p:extLst>
      <p:ext uri="{BB962C8B-B14F-4D97-AF65-F5344CB8AC3E}">
        <p14:creationId xmlns:p14="http://schemas.microsoft.com/office/powerpoint/2010/main" val="2399359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1727D7-742E-A55F-C1F2-9B8B871579BA}"/>
              </a:ext>
            </a:extLst>
          </p:cNvPr>
          <p:cNvSpPr txBox="1"/>
          <p:nvPr/>
        </p:nvSpPr>
        <p:spPr>
          <a:xfrm>
            <a:off x="4320988" y="376518"/>
            <a:ext cx="3550023" cy="830997"/>
          </a:xfrm>
          <a:prstGeom prst="rect">
            <a:avLst/>
          </a:prstGeom>
          <a:noFill/>
        </p:spPr>
        <p:txBody>
          <a:bodyPr wrap="square" rtlCol="0">
            <a:spAutoFit/>
          </a:bodyPr>
          <a:lstStyle/>
          <a:p>
            <a:r>
              <a:rPr lang="en-IN" sz="4800" u="sng">
                <a:solidFill>
                  <a:srgbClr val="FFC000"/>
                </a:solidFill>
              </a:rPr>
              <a:t>POWER</a:t>
            </a:r>
            <a:r>
              <a:rPr lang="en-IN" sz="4800">
                <a:solidFill>
                  <a:srgbClr val="FFC000"/>
                </a:solidFill>
              </a:rPr>
              <a:t> </a:t>
            </a:r>
            <a:r>
              <a:rPr lang="en-IN" sz="4800" u="sng">
                <a:solidFill>
                  <a:srgbClr val="FFC000"/>
                </a:solidFill>
              </a:rPr>
              <a:t>PINS</a:t>
            </a:r>
          </a:p>
        </p:txBody>
      </p:sp>
      <p:sp>
        <p:nvSpPr>
          <p:cNvPr id="3" name="TextBox 2">
            <a:extLst>
              <a:ext uri="{FF2B5EF4-FFF2-40B4-BE49-F238E27FC236}">
                <a16:creationId xmlns:a16="http://schemas.microsoft.com/office/drawing/2014/main" id="{44E69F9D-200D-C2CC-9469-4AC8AF523EE2}"/>
              </a:ext>
            </a:extLst>
          </p:cNvPr>
          <p:cNvSpPr txBox="1"/>
          <p:nvPr/>
        </p:nvSpPr>
        <p:spPr>
          <a:xfrm>
            <a:off x="1210236" y="1207515"/>
            <a:ext cx="5580530" cy="4832092"/>
          </a:xfrm>
          <a:prstGeom prst="rect">
            <a:avLst/>
          </a:prstGeom>
          <a:noFill/>
        </p:spPr>
        <p:txBody>
          <a:bodyPr wrap="square" rtlCol="0">
            <a:spAutoFit/>
          </a:bodyPr>
          <a:lstStyle/>
          <a:p>
            <a:pPr algn="just"/>
            <a:r>
              <a:rPr lang="en-US" sz="2800" b="0" i="0">
                <a:solidFill>
                  <a:schemeClr val="tx2">
                    <a:lumMod val="75000"/>
                  </a:schemeClr>
                </a:solidFill>
                <a:effectLst/>
                <a:latin typeface="Segoe UI" panose="020B0502040204020203" pitchFamily="34" charset="0"/>
              </a:rPr>
              <a:t>There are two power pins viz. VIN pin &amp; 3.3V pin. The VIN pin can be used to directly supply the ESP32 and its peripherals,  regulated 5V can be given to the microcontroller. The 3.3V pin is the output of an on-board voltage regulator. This pin can be used to supply power to external components. GND is a ground pin of ESP32 development board.</a:t>
            </a:r>
            <a:endParaRPr lang="en-IN" sz="2800">
              <a:solidFill>
                <a:schemeClr val="tx2">
                  <a:lumMod val="75000"/>
                </a:schemeClr>
              </a:solidFill>
            </a:endParaRPr>
          </a:p>
        </p:txBody>
      </p:sp>
      <p:pic>
        <p:nvPicPr>
          <p:cNvPr id="6" name="Picture 5">
            <a:extLst>
              <a:ext uri="{FF2B5EF4-FFF2-40B4-BE49-F238E27FC236}">
                <a16:creationId xmlns:a16="http://schemas.microsoft.com/office/drawing/2014/main" id="{5C841738-AB74-D00C-C646-C6E5D4EDE5AB}"/>
              </a:ext>
            </a:extLst>
          </p:cNvPr>
          <p:cNvPicPr>
            <a:picLocks noChangeAspect="1"/>
          </p:cNvPicPr>
          <p:nvPr/>
        </p:nvPicPr>
        <p:blipFill>
          <a:blip r:embed="rId2"/>
          <a:stretch>
            <a:fillRect/>
          </a:stretch>
        </p:blipFill>
        <p:spPr>
          <a:xfrm>
            <a:off x="7431739" y="1418899"/>
            <a:ext cx="4374779" cy="4734586"/>
          </a:xfrm>
          <a:prstGeom prst="rect">
            <a:avLst/>
          </a:prstGeom>
        </p:spPr>
      </p:pic>
    </p:spTree>
    <p:extLst>
      <p:ext uri="{BB962C8B-B14F-4D97-AF65-F5344CB8AC3E}">
        <p14:creationId xmlns:p14="http://schemas.microsoft.com/office/powerpoint/2010/main" val="2168047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9E14D3-4195-AE95-DAF4-516E755D2475}"/>
              </a:ext>
            </a:extLst>
          </p:cNvPr>
          <p:cNvSpPr txBox="1"/>
          <p:nvPr/>
        </p:nvSpPr>
        <p:spPr>
          <a:xfrm>
            <a:off x="4536141" y="564776"/>
            <a:ext cx="3119718" cy="769441"/>
          </a:xfrm>
          <a:prstGeom prst="rect">
            <a:avLst/>
          </a:prstGeom>
          <a:noFill/>
        </p:spPr>
        <p:txBody>
          <a:bodyPr wrap="square" rtlCol="0">
            <a:spAutoFit/>
          </a:bodyPr>
          <a:lstStyle/>
          <a:p>
            <a:r>
              <a:rPr lang="en-IN" sz="4400" b="1" u="sng">
                <a:solidFill>
                  <a:srgbClr val="FFC000"/>
                </a:solidFill>
              </a:rPr>
              <a:t>PWM</a:t>
            </a:r>
            <a:r>
              <a:rPr lang="en-IN" sz="4400" b="1">
                <a:solidFill>
                  <a:srgbClr val="FFC000"/>
                </a:solidFill>
              </a:rPr>
              <a:t> </a:t>
            </a:r>
            <a:r>
              <a:rPr lang="en-IN" sz="4400" b="1" u="sng">
                <a:solidFill>
                  <a:srgbClr val="FFC000"/>
                </a:solidFill>
              </a:rPr>
              <a:t>PINS</a:t>
            </a:r>
          </a:p>
        </p:txBody>
      </p:sp>
      <p:sp>
        <p:nvSpPr>
          <p:cNvPr id="3" name="TextBox 2">
            <a:extLst>
              <a:ext uri="{FF2B5EF4-FFF2-40B4-BE49-F238E27FC236}">
                <a16:creationId xmlns:a16="http://schemas.microsoft.com/office/drawing/2014/main" id="{29B5243B-6D78-6C93-E929-2AA25CC11D3F}"/>
              </a:ext>
            </a:extLst>
          </p:cNvPr>
          <p:cNvSpPr txBox="1"/>
          <p:nvPr/>
        </p:nvSpPr>
        <p:spPr>
          <a:xfrm>
            <a:off x="1492624" y="1818312"/>
            <a:ext cx="3966882" cy="3970318"/>
          </a:xfrm>
          <a:prstGeom prst="rect">
            <a:avLst/>
          </a:prstGeom>
          <a:noFill/>
        </p:spPr>
        <p:txBody>
          <a:bodyPr wrap="square" rtlCol="0">
            <a:spAutoFit/>
          </a:bodyPr>
          <a:lstStyle/>
          <a:p>
            <a:pPr algn="just"/>
            <a:r>
              <a:rPr lang="en-US" sz="2800" b="0" i="0">
                <a:solidFill>
                  <a:schemeClr val="tx2">
                    <a:lumMod val="75000"/>
                  </a:schemeClr>
                </a:solidFill>
                <a:effectLst/>
                <a:latin typeface="Segoe UI" panose="020B0502040204020203" pitchFamily="34" charset="0"/>
              </a:rPr>
              <a:t>The board has 25 channels (Nearly All GPIO pins) of PWM pins controlled by Pulse Width Modulation (PWM) controller. The PWM output can be used for driving digital motors and LEDs.</a:t>
            </a:r>
            <a:endParaRPr lang="en-IN" sz="2800">
              <a:solidFill>
                <a:schemeClr val="tx2">
                  <a:lumMod val="75000"/>
                </a:schemeClr>
              </a:solidFill>
            </a:endParaRPr>
          </a:p>
        </p:txBody>
      </p:sp>
      <p:pic>
        <p:nvPicPr>
          <p:cNvPr id="6" name="Picture 5">
            <a:extLst>
              <a:ext uri="{FF2B5EF4-FFF2-40B4-BE49-F238E27FC236}">
                <a16:creationId xmlns:a16="http://schemas.microsoft.com/office/drawing/2014/main" id="{03C00457-6C0E-4064-1C5F-1671FC161FC0}"/>
              </a:ext>
            </a:extLst>
          </p:cNvPr>
          <p:cNvPicPr>
            <a:picLocks noChangeAspect="1"/>
          </p:cNvPicPr>
          <p:nvPr/>
        </p:nvPicPr>
        <p:blipFill>
          <a:blip r:embed="rId2"/>
          <a:stretch>
            <a:fillRect/>
          </a:stretch>
        </p:blipFill>
        <p:spPr>
          <a:xfrm>
            <a:off x="6095999" y="1679604"/>
            <a:ext cx="5038165" cy="4613619"/>
          </a:xfrm>
          <a:prstGeom prst="rect">
            <a:avLst/>
          </a:prstGeom>
        </p:spPr>
      </p:pic>
    </p:spTree>
    <p:extLst>
      <p:ext uri="{BB962C8B-B14F-4D97-AF65-F5344CB8AC3E}">
        <p14:creationId xmlns:p14="http://schemas.microsoft.com/office/powerpoint/2010/main" val="3893060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3B14DB-F8BE-41B9-0FEC-828AAE8E1642}"/>
              </a:ext>
            </a:extLst>
          </p:cNvPr>
          <p:cNvSpPr txBox="1"/>
          <p:nvPr/>
        </p:nvSpPr>
        <p:spPr>
          <a:xfrm>
            <a:off x="4477871" y="250460"/>
            <a:ext cx="3236258" cy="769441"/>
          </a:xfrm>
          <a:prstGeom prst="rect">
            <a:avLst/>
          </a:prstGeom>
          <a:noFill/>
        </p:spPr>
        <p:txBody>
          <a:bodyPr wrap="square" rtlCol="0">
            <a:spAutoFit/>
          </a:bodyPr>
          <a:lstStyle/>
          <a:p>
            <a:r>
              <a:rPr lang="en-IN" sz="4400" b="1" u="sng">
                <a:solidFill>
                  <a:srgbClr val="FFC000"/>
                </a:solidFill>
              </a:rPr>
              <a:t>Arduino</a:t>
            </a:r>
            <a:r>
              <a:rPr lang="en-IN" sz="4400">
                <a:solidFill>
                  <a:srgbClr val="FFC000"/>
                </a:solidFill>
              </a:rPr>
              <a:t> </a:t>
            </a:r>
            <a:r>
              <a:rPr lang="en-IN" sz="4400" b="1" u="sng">
                <a:solidFill>
                  <a:srgbClr val="FFC000"/>
                </a:solidFill>
              </a:rPr>
              <a:t>IDE</a:t>
            </a:r>
          </a:p>
        </p:txBody>
      </p:sp>
      <p:sp>
        <p:nvSpPr>
          <p:cNvPr id="3" name="TextBox 2">
            <a:extLst>
              <a:ext uri="{FF2B5EF4-FFF2-40B4-BE49-F238E27FC236}">
                <a16:creationId xmlns:a16="http://schemas.microsoft.com/office/drawing/2014/main" id="{165D1944-175B-6FD1-61D2-4FA2BD026048}"/>
              </a:ext>
            </a:extLst>
          </p:cNvPr>
          <p:cNvSpPr txBox="1"/>
          <p:nvPr/>
        </p:nvSpPr>
        <p:spPr>
          <a:xfrm>
            <a:off x="1398495" y="1043731"/>
            <a:ext cx="9654988" cy="4185761"/>
          </a:xfrm>
          <a:prstGeom prst="rect">
            <a:avLst/>
          </a:prstGeom>
          <a:noFill/>
        </p:spPr>
        <p:txBody>
          <a:bodyPr wrap="square" rtlCol="0">
            <a:spAutoFit/>
          </a:bodyPr>
          <a:lstStyle/>
          <a:p>
            <a:pPr algn="just"/>
            <a:r>
              <a:rPr lang="en-US" sz="3600" b="0" i="0">
                <a:solidFill>
                  <a:schemeClr val="tx2">
                    <a:lumMod val="75000"/>
                  </a:schemeClr>
                </a:solidFill>
                <a:effectLst/>
                <a:latin typeface="Helvetica" panose="020B0604020202020204" pitchFamily="34" charset="0"/>
              </a:rPr>
              <a:t>There’s an add-on for the Arduino IDE that allows to program the ESP32 using the Arduino IDE and its programming language.</a:t>
            </a:r>
          </a:p>
          <a:p>
            <a:pPr algn="just"/>
            <a:endParaRPr lang="en-US" sz="3600" b="1" i="0">
              <a:solidFill>
                <a:schemeClr val="tx2">
                  <a:lumMod val="60000"/>
                  <a:lumOff val="40000"/>
                </a:schemeClr>
              </a:solidFill>
              <a:effectLst/>
              <a:latin typeface="Helvetica" panose="020B0604020202020204" pitchFamily="34" charset="0"/>
            </a:endParaRPr>
          </a:p>
          <a:p>
            <a:r>
              <a:rPr lang="en-US" sz="3600" b="1" i="0">
                <a:solidFill>
                  <a:srgbClr val="FFFF00"/>
                </a:solidFill>
                <a:effectLst/>
                <a:latin typeface="Helvetica" panose="020B0604020202020204" pitchFamily="34" charset="0"/>
              </a:rPr>
              <a:t>Installing the ESP32 Board in Arduino IDE</a:t>
            </a:r>
          </a:p>
          <a:p>
            <a:r>
              <a:rPr lang="en-US" sz="3600">
                <a:solidFill>
                  <a:schemeClr val="tx2">
                    <a:lumMod val="75000"/>
                  </a:schemeClr>
                </a:solidFill>
                <a:latin typeface="Helvetica" panose="020B0604020202020204" pitchFamily="34" charset="0"/>
              </a:rPr>
              <a:t>Arduino IDE &gt;File&gt;Preferences</a:t>
            </a:r>
          </a:p>
          <a:p>
            <a:r>
              <a:rPr lang="en-IN" sz="3600" b="0" i="0">
                <a:solidFill>
                  <a:srgbClr val="FFFF00"/>
                </a:solidFill>
                <a:effectLst/>
                <a:latin typeface="Helvetica" panose="020B0604020202020204" pitchFamily="34" charset="0"/>
              </a:rPr>
              <a:t>Additional Board Manager URLs:-</a:t>
            </a:r>
          </a:p>
          <a:p>
            <a:endParaRPr lang="en-IN" sz="1400" b="0" i="0">
              <a:solidFill>
                <a:srgbClr val="FFFF00"/>
              </a:solidFill>
              <a:effectLst/>
              <a:latin typeface="Helvetica" panose="020B0604020202020204" pitchFamily="34" charset="0"/>
            </a:endParaRPr>
          </a:p>
        </p:txBody>
      </p:sp>
      <p:sp>
        <p:nvSpPr>
          <p:cNvPr id="10" name="Rectangle 6">
            <a:extLst>
              <a:ext uri="{FF2B5EF4-FFF2-40B4-BE49-F238E27FC236}">
                <a16:creationId xmlns:a16="http://schemas.microsoft.com/office/drawing/2014/main" id="{B5FF0B72-A30A-24E7-693B-2807A3A29191}"/>
              </a:ext>
            </a:extLst>
          </p:cNvPr>
          <p:cNvSpPr>
            <a:spLocks noChangeArrowheads="1"/>
          </p:cNvSpPr>
          <p:nvPr/>
        </p:nvSpPr>
        <p:spPr bwMode="auto">
          <a:xfrm>
            <a:off x="1559859" y="5248781"/>
            <a:ext cx="8901953" cy="609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accent2">
                    <a:lumMod val="60000"/>
                    <a:lumOff val="40000"/>
                  </a:schemeClr>
                </a:solidFill>
                <a:effectLst/>
                <a:latin typeface="Consolas" panose="020B0609020204030204" pitchFamily="49" charset="0"/>
              </a:rPr>
              <a:t>https://dl.espressif.com/dl/package_esp32_index.json</a:t>
            </a:r>
            <a:endParaRPr kumimoji="0" lang="en-US" altLang="en-US" sz="2400" b="0" i="0" u="none" strike="noStrike" cap="none" normalizeH="0" baseline="0">
              <a:ln>
                <a:noFill/>
              </a:ln>
              <a:solidFill>
                <a:schemeClr val="accent2">
                  <a:lumMod val="60000"/>
                  <a:lumOff val="40000"/>
                </a:schemeClr>
              </a:solidFill>
              <a:effectLst/>
              <a:latin typeface="Arial" panose="020B0604020202020204" pitchFamily="34" charset="0"/>
            </a:endParaRPr>
          </a:p>
        </p:txBody>
      </p:sp>
    </p:spTree>
    <p:extLst>
      <p:ext uri="{BB962C8B-B14F-4D97-AF65-F5344CB8AC3E}">
        <p14:creationId xmlns:p14="http://schemas.microsoft.com/office/powerpoint/2010/main" val="90527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C74FC2C-7181-37C1-20D6-FF356BDEA624}"/>
              </a:ext>
            </a:extLst>
          </p:cNvPr>
          <p:cNvPicPr>
            <a:picLocks noChangeAspect="1"/>
          </p:cNvPicPr>
          <p:nvPr/>
        </p:nvPicPr>
        <p:blipFill>
          <a:blip r:embed="rId2"/>
          <a:stretch>
            <a:fillRect/>
          </a:stretch>
        </p:blipFill>
        <p:spPr>
          <a:xfrm>
            <a:off x="824334" y="388607"/>
            <a:ext cx="1991003" cy="5460864"/>
          </a:xfrm>
          <a:prstGeom prst="rect">
            <a:avLst/>
          </a:prstGeom>
        </p:spPr>
      </p:pic>
      <p:pic>
        <p:nvPicPr>
          <p:cNvPr id="13" name="Picture 12">
            <a:extLst>
              <a:ext uri="{FF2B5EF4-FFF2-40B4-BE49-F238E27FC236}">
                <a16:creationId xmlns:a16="http://schemas.microsoft.com/office/drawing/2014/main" id="{5A6B5490-1737-2C74-C0DB-11D508E4100E}"/>
              </a:ext>
            </a:extLst>
          </p:cNvPr>
          <p:cNvPicPr>
            <a:picLocks noChangeAspect="1"/>
          </p:cNvPicPr>
          <p:nvPr/>
        </p:nvPicPr>
        <p:blipFill>
          <a:blip r:embed="rId3"/>
          <a:stretch>
            <a:fillRect/>
          </a:stretch>
        </p:blipFill>
        <p:spPr>
          <a:xfrm>
            <a:off x="2931459" y="388607"/>
            <a:ext cx="8436207" cy="5460864"/>
          </a:xfrm>
          <a:prstGeom prst="rect">
            <a:avLst/>
          </a:prstGeom>
        </p:spPr>
      </p:pic>
    </p:spTree>
    <p:extLst>
      <p:ext uri="{BB962C8B-B14F-4D97-AF65-F5344CB8AC3E}">
        <p14:creationId xmlns:p14="http://schemas.microsoft.com/office/powerpoint/2010/main" val="544487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990A33-A575-7BA8-E01C-C8655E0E843C}"/>
              </a:ext>
            </a:extLst>
          </p:cNvPr>
          <p:cNvPicPr>
            <a:picLocks noChangeAspect="1"/>
          </p:cNvPicPr>
          <p:nvPr/>
        </p:nvPicPr>
        <p:blipFill>
          <a:blip r:embed="rId2"/>
          <a:stretch>
            <a:fillRect/>
          </a:stretch>
        </p:blipFill>
        <p:spPr>
          <a:xfrm>
            <a:off x="690230" y="874058"/>
            <a:ext cx="5889918" cy="5701553"/>
          </a:xfrm>
          <a:prstGeom prst="rect">
            <a:avLst/>
          </a:prstGeom>
        </p:spPr>
      </p:pic>
      <p:pic>
        <p:nvPicPr>
          <p:cNvPr id="4" name="Picture 3">
            <a:extLst>
              <a:ext uri="{FF2B5EF4-FFF2-40B4-BE49-F238E27FC236}">
                <a16:creationId xmlns:a16="http://schemas.microsoft.com/office/drawing/2014/main" id="{361C0AE5-DB22-CC5D-21AA-762CC3628C5E}"/>
              </a:ext>
            </a:extLst>
          </p:cNvPr>
          <p:cNvPicPr>
            <a:picLocks noChangeAspect="1"/>
          </p:cNvPicPr>
          <p:nvPr/>
        </p:nvPicPr>
        <p:blipFill>
          <a:blip r:embed="rId3"/>
          <a:stretch>
            <a:fillRect/>
          </a:stretch>
        </p:blipFill>
        <p:spPr>
          <a:xfrm>
            <a:off x="6714605" y="874058"/>
            <a:ext cx="5253277" cy="5472954"/>
          </a:xfrm>
          <a:prstGeom prst="rect">
            <a:avLst/>
          </a:prstGeom>
        </p:spPr>
      </p:pic>
      <p:sp>
        <p:nvSpPr>
          <p:cNvPr id="5" name="TextBox 4">
            <a:extLst>
              <a:ext uri="{FF2B5EF4-FFF2-40B4-BE49-F238E27FC236}">
                <a16:creationId xmlns:a16="http://schemas.microsoft.com/office/drawing/2014/main" id="{F2E5D320-310B-97CB-5BAA-1F0ED2D7DC38}"/>
              </a:ext>
            </a:extLst>
          </p:cNvPr>
          <p:cNvSpPr txBox="1"/>
          <p:nvPr/>
        </p:nvSpPr>
        <p:spPr>
          <a:xfrm>
            <a:off x="3796553" y="107576"/>
            <a:ext cx="4755776" cy="584775"/>
          </a:xfrm>
          <a:prstGeom prst="rect">
            <a:avLst/>
          </a:prstGeom>
          <a:noFill/>
        </p:spPr>
        <p:txBody>
          <a:bodyPr wrap="square" rtlCol="0">
            <a:spAutoFit/>
          </a:bodyPr>
          <a:lstStyle/>
          <a:p>
            <a:r>
              <a:rPr lang="en-IN" sz="3200" b="1" u="sng">
                <a:solidFill>
                  <a:srgbClr val="FFC000"/>
                </a:solidFill>
              </a:rPr>
              <a:t>Installing</a:t>
            </a:r>
            <a:r>
              <a:rPr lang="en-IN" sz="3200" b="1">
                <a:solidFill>
                  <a:srgbClr val="FFC000"/>
                </a:solidFill>
              </a:rPr>
              <a:t> </a:t>
            </a:r>
            <a:r>
              <a:rPr lang="en-IN" sz="3200" b="1" u="sng">
                <a:solidFill>
                  <a:srgbClr val="FFC000"/>
                </a:solidFill>
              </a:rPr>
              <a:t>the</a:t>
            </a:r>
            <a:r>
              <a:rPr lang="en-IN" sz="3200" b="1">
                <a:solidFill>
                  <a:srgbClr val="FFC000"/>
                </a:solidFill>
              </a:rPr>
              <a:t> </a:t>
            </a:r>
            <a:r>
              <a:rPr lang="en-IN" sz="3200" b="1" u="sng">
                <a:solidFill>
                  <a:srgbClr val="FFC000"/>
                </a:solidFill>
              </a:rPr>
              <a:t>ESP32</a:t>
            </a:r>
            <a:r>
              <a:rPr lang="en-IN" sz="3200" b="1">
                <a:solidFill>
                  <a:srgbClr val="FFC000"/>
                </a:solidFill>
              </a:rPr>
              <a:t> </a:t>
            </a:r>
            <a:r>
              <a:rPr lang="en-IN" sz="3200" b="1" u="sng">
                <a:solidFill>
                  <a:srgbClr val="FFC000"/>
                </a:solidFill>
              </a:rPr>
              <a:t>board</a:t>
            </a:r>
          </a:p>
        </p:txBody>
      </p:sp>
    </p:spTree>
    <p:extLst>
      <p:ext uri="{BB962C8B-B14F-4D97-AF65-F5344CB8AC3E}">
        <p14:creationId xmlns:p14="http://schemas.microsoft.com/office/powerpoint/2010/main" val="65573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B84DC8-8EFE-BFD2-9419-52F576895565}"/>
              </a:ext>
            </a:extLst>
          </p:cNvPr>
          <p:cNvPicPr>
            <a:picLocks noChangeAspect="1"/>
          </p:cNvPicPr>
          <p:nvPr/>
        </p:nvPicPr>
        <p:blipFill>
          <a:blip r:embed="rId2"/>
          <a:stretch>
            <a:fillRect/>
          </a:stretch>
        </p:blipFill>
        <p:spPr>
          <a:xfrm>
            <a:off x="648236" y="887506"/>
            <a:ext cx="4999529" cy="5580529"/>
          </a:xfrm>
          <a:prstGeom prst="rect">
            <a:avLst/>
          </a:prstGeom>
        </p:spPr>
      </p:pic>
      <p:pic>
        <p:nvPicPr>
          <p:cNvPr id="5" name="Picture 4">
            <a:extLst>
              <a:ext uri="{FF2B5EF4-FFF2-40B4-BE49-F238E27FC236}">
                <a16:creationId xmlns:a16="http://schemas.microsoft.com/office/drawing/2014/main" id="{B30CD123-7B62-68E4-D4F5-AD954D174B49}"/>
              </a:ext>
            </a:extLst>
          </p:cNvPr>
          <p:cNvPicPr>
            <a:picLocks noChangeAspect="1"/>
          </p:cNvPicPr>
          <p:nvPr/>
        </p:nvPicPr>
        <p:blipFill>
          <a:blip r:embed="rId3"/>
          <a:stretch>
            <a:fillRect/>
          </a:stretch>
        </p:blipFill>
        <p:spPr>
          <a:xfrm>
            <a:off x="6096000" y="887506"/>
            <a:ext cx="4999528" cy="5459505"/>
          </a:xfrm>
          <a:prstGeom prst="rect">
            <a:avLst/>
          </a:prstGeom>
        </p:spPr>
      </p:pic>
      <p:sp>
        <p:nvSpPr>
          <p:cNvPr id="6" name="TextBox 5">
            <a:extLst>
              <a:ext uri="{FF2B5EF4-FFF2-40B4-BE49-F238E27FC236}">
                <a16:creationId xmlns:a16="http://schemas.microsoft.com/office/drawing/2014/main" id="{CD1E45CD-09FB-A610-A791-CECCFF9737AA}"/>
              </a:ext>
            </a:extLst>
          </p:cNvPr>
          <p:cNvSpPr txBox="1"/>
          <p:nvPr/>
        </p:nvSpPr>
        <p:spPr>
          <a:xfrm>
            <a:off x="4018429" y="97577"/>
            <a:ext cx="4155141" cy="584775"/>
          </a:xfrm>
          <a:prstGeom prst="rect">
            <a:avLst/>
          </a:prstGeom>
          <a:noFill/>
        </p:spPr>
        <p:txBody>
          <a:bodyPr wrap="square" rtlCol="0">
            <a:spAutoFit/>
          </a:bodyPr>
          <a:lstStyle/>
          <a:p>
            <a:r>
              <a:rPr lang="en-IN" sz="3200" b="1" u="sng">
                <a:solidFill>
                  <a:srgbClr val="FFC000"/>
                </a:solidFill>
              </a:rPr>
              <a:t>Selecting</a:t>
            </a:r>
            <a:r>
              <a:rPr lang="en-IN" sz="3200">
                <a:solidFill>
                  <a:srgbClr val="FFC000"/>
                </a:solidFill>
              </a:rPr>
              <a:t> </a:t>
            </a:r>
            <a:r>
              <a:rPr lang="en-IN" sz="3200" b="1" u="sng">
                <a:solidFill>
                  <a:srgbClr val="FFC000"/>
                </a:solidFill>
              </a:rPr>
              <a:t>ESP32</a:t>
            </a:r>
            <a:r>
              <a:rPr lang="en-IN" sz="3200">
                <a:solidFill>
                  <a:srgbClr val="FFC000"/>
                </a:solidFill>
              </a:rPr>
              <a:t> </a:t>
            </a:r>
            <a:r>
              <a:rPr lang="en-IN" sz="3200" b="1" u="sng">
                <a:solidFill>
                  <a:srgbClr val="FFC000"/>
                </a:solidFill>
              </a:rPr>
              <a:t>Board</a:t>
            </a:r>
          </a:p>
        </p:txBody>
      </p:sp>
    </p:spTree>
    <p:extLst>
      <p:ext uri="{BB962C8B-B14F-4D97-AF65-F5344CB8AC3E}">
        <p14:creationId xmlns:p14="http://schemas.microsoft.com/office/powerpoint/2010/main" val="1339285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C49C7D-D391-0B3C-6A1E-DB098969ADE2}"/>
              </a:ext>
            </a:extLst>
          </p:cNvPr>
          <p:cNvSpPr txBox="1"/>
          <p:nvPr/>
        </p:nvSpPr>
        <p:spPr>
          <a:xfrm>
            <a:off x="1008529" y="539097"/>
            <a:ext cx="1331259" cy="6001643"/>
          </a:xfrm>
          <a:prstGeom prst="rect">
            <a:avLst/>
          </a:prstGeom>
          <a:noFill/>
        </p:spPr>
        <p:txBody>
          <a:bodyPr wrap="square" rtlCol="0">
            <a:spAutoFit/>
          </a:bodyPr>
          <a:lstStyle/>
          <a:p>
            <a:pPr algn="ctr"/>
            <a:r>
              <a:rPr lang="en-IN" sz="3200" b="1"/>
              <a:t>I</a:t>
            </a:r>
          </a:p>
          <a:p>
            <a:pPr algn="ctr"/>
            <a:r>
              <a:rPr lang="en-IN" sz="3200" b="1"/>
              <a:t>N</a:t>
            </a:r>
          </a:p>
          <a:p>
            <a:pPr algn="ctr"/>
            <a:r>
              <a:rPr lang="en-IN" sz="3200" b="1"/>
              <a:t>T</a:t>
            </a:r>
          </a:p>
          <a:p>
            <a:pPr algn="ctr"/>
            <a:r>
              <a:rPr lang="en-IN" sz="3200" b="1"/>
              <a:t>R</a:t>
            </a:r>
          </a:p>
          <a:p>
            <a:pPr algn="ctr"/>
            <a:r>
              <a:rPr lang="en-IN" sz="3200" b="1"/>
              <a:t>O</a:t>
            </a:r>
          </a:p>
          <a:p>
            <a:pPr algn="ctr"/>
            <a:r>
              <a:rPr lang="en-IN" sz="3200" b="1"/>
              <a:t>D</a:t>
            </a:r>
          </a:p>
          <a:p>
            <a:pPr algn="ctr"/>
            <a:r>
              <a:rPr lang="en-IN" sz="3200" b="1"/>
              <a:t>U</a:t>
            </a:r>
          </a:p>
          <a:p>
            <a:pPr algn="ctr"/>
            <a:r>
              <a:rPr lang="en-IN" sz="3200" b="1"/>
              <a:t>C</a:t>
            </a:r>
          </a:p>
          <a:p>
            <a:pPr algn="ctr"/>
            <a:r>
              <a:rPr lang="en-IN" sz="3200" b="1"/>
              <a:t>T</a:t>
            </a:r>
          </a:p>
          <a:p>
            <a:pPr algn="ctr"/>
            <a:r>
              <a:rPr lang="en-IN" sz="3200" b="1"/>
              <a:t>I</a:t>
            </a:r>
          </a:p>
          <a:p>
            <a:pPr algn="ctr"/>
            <a:r>
              <a:rPr lang="en-IN" sz="3200" b="1"/>
              <a:t>O</a:t>
            </a:r>
          </a:p>
          <a:p>
            <a:pPr algn="ctr"/>
            <a:r>
              <a:rPr lang="en-IN" sz="3200" b="1"/>
              <a:t>N</a:t>
            </a:r>
          </a:p>
        </p:txBody>
      </p:sp>
      <p:sp>
        <p:nvSpPr>
          <p:cNvPr id="6" name="TextBox 5">
            <a:extLst>
              <a:ext uri="{FF2B5EF4-FFF2-40B4-BE49-F238E27FC236}">
                <a16:creationId xmlns:a16="http://schemas.microsoft.com/office/drawing/2014/main" id="{571A2C6A-D27D-A066-0E46-ACC111468DA4}"/>
              </a:ext>
            </a:extLst>
          </p:cNvPr>
          <p:cNvSpPr txBox="1"/>
          <p:nvPr/>
        </p:nvSpPr>
        <p:spPr>
          <a:xfrm>
            <a:off x="2953871" y="1062318"/>
            <a:ext cx="8229600" cy="4585871"/>
          </a:xfrm>
          <a:prstGeom prst="rect">
            <a:avLst/>
          </a:prstGeom>
          <a:noFill/>
        </p:spPr>
        <p:txBody>
          <a:bodyPr wrap="square" rtlCol="0">
            <a:spAutoFit/>
          </a:bodyPr>
          <a:lstStyle/>
          <a:p>
            <a:r>
              <a:rPr lang="en-US" sz="3600" b="1">
                <a:solidFill>
                  <a:srgbClr val="FFFF00"/>
                </a:solidFill>
              </a:rPr>
              <a:t>WIFI Controlled Car – Arduino Concept </a:t>
            </a:r>
          </a:p>
          <a:p>
            <a:endParaRPr lang="en-US" sz="2800"/>
          </a:p>
          <a:p>
            <a:pPr algn="just"/>
            <a:r>
              <a:rPr lang="en-US" sz="2800">
                <a:solidFill>
                  <a:schemeClr val="tx2">
                    <a:lumMod val="75000"/>
                  </a:schemeClr>
                </a:solidFill>
              </a:rPr>
              <a:t>“Cars are built employing a variety of transmission methods, But what about a car that can be controlled over WIFI.” </a:t>
            </a:r>
          </a:p>
          <a:p>
            <a:pPr algn="just"/>
            <a:endParaRPr lang="en-US" sz="2400">
              <a:solidFill>
                <a:schemeClr val="tx2">
                  <a:lumMod val="75000"/>
                </a:schemeClr>
              </a:solidFill>
            </a:endParaRPr>
          </a:p>
          <a:p>
            <a:pPr algn="just"/>
            <a:r>
              <a:rPr lang="en-US" sz="2400">
                <a:solidFill>
                  <a:schemeClr val="tx2">
                    <a:lumMod val="75000"/>
                  </a:schemeClr>
                </a:solidFill>
              </a:rPr>
              <a:t>WIFI is the most promising technology right now, and developers are always working to improve it. This technology is prevalent today and will be for many years to come. WIFI with low power consumption has also been developed. So lets concentrate on this technology today. Creating a car that can be controlled via WIFI.</a:t>
            </a:r>
            <a:endParaRPr lang="en-IN" sz="2400">
              <a:solidFill>
                <a:schemeClr val="tx2">
                  <a:lumMod val="75000"/>
                </a:schemeClr>
              </a:solidFill>
            </a:endParaRPr>
          </a:p>
        </p:txBody>
      </p:sp>
    </p:spTree>
    <p:extLst>
      <p:ext uri="{BB962C8B-B14F-4D97-AF65-F5344CB8AC3E}">
        <p14:creationId xmlns:p14="http://schemas.microsoft.com/office/powerpoint/2010/main" val="269679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988993-A061-9CF4-D9C4-C186D94D474E}"/>
              </a:ext>
            </a:extLst>
          </p:cNvPr>
          <p:cNvSpPr txBox="1"/>
          <p:nvPr/>
        </p:nvSpPr>
        <p:spPr>
          <a:xfrm>
            <a:off x="1315570" y="363071"/>
            <a:ext cx="9560859" cy="1323439"/>
          </a:xfrm>
          <a:prstGeom prst="rect">
            <a:avLst/>
          </a:prstGeom>
          <a:noFill/>
        </p:spPr>
        <p:txBody>
          <a:bodyPr wrap="square" rtlCol="0">
            <a:spAutoFit/>
          </a:bodyPr>
          <a:lstStyle/>
          <a:p>
            <a:pPr algn="ctr"/>
            <a:r>
              <a:rPr lang="en-US" sz="4000" b="1" u="sng">
                <a:solidFill>
                  <a:srgbClr val="FFC000"/>
                </a:solidFill>
              </a:rPr>
              <a:t>Including</a:t>
            </a:r>
            <a:r>
              <a:rPr lang="en-US" sz="4000" b="1">
                <a:solidFill>
                  <a:srgbClr val="FFC000"/>
                </a:solidFill>
              </a:rPr>
              <a:t> </a:t>
            </a:r>
            <a:r>
              <a:rPr lang="en-US" sz="4000" b="1" u="sng">
                <a:solidFill>
                  <a:srgbClr val="FFC000"/>
                </a:solidFill>
              </a:rPr>
              <a:t>the</a:t>
            </a:r>
            <a:r>
              <a:rPr lang="en-US" sz="4000" b="1">
                <a:solidFill>
                  <a:srgbClr val="FFC000"/>
                </a:solidFill>
              </a:rPr>
              <a:t> </a:t>
            </a:r>
            <a:r>
              <a:rPr lang="en-US" sz="4000" b="1" u="sng">
                <a:solidFill>
                  <a:srgbClr val="FFC000"/>
                </a:solidFill>
              </a:rPr>
              <a:t>following</a:t>
            </a:r>
            <a:r>
              <a:rPr lang="en-US" sz="4000" b="1">
                <a:solidFill>
                  <a:srgbClr val="FFC000"/>
                </a:solidFill>
              </a:rPr>
              <a:t> </a:t>
            </a:r>
            <a:r>
              <a:rPr lang="en-US" sz="4000" b="1" u="sng">
                <a:solidFill>
                  <a:srgbClr val="FFC000"/>
                </a:solidFill>
              </a:rPr>
              <a:t>libraries</a:t>
            </a:r>
            <a:r>
              <a:rPr lang="en-US" sz="4000" b="1">
                <a:solidFill>
                  <a:srgbClr val="FFC000"/>
                </a:solidFill>
              </a:rPr>
              <a:t> </a:t>
            </a:r>
            <a:r>
              <a:rPr lang="en-US" sz="4000" b="1" u="sng">
                <a:solidFill>
                  <a:srgbClr val="FFC000"/>
                </a:solidFill>
              </a:rPr>
              <a:t>is</a:t>
            </a:r>
            <a:r>
              <a:rPr lang="en-US" sz="4000" b="1">
                <a:solidFill>
                  <a:srgbClr val="FFC000"/>
                </a:solidFill>
              </a:rPr>
              <a:t> </a:t>
            </a:r>
            <a:r>
              <a:rPr lang="en-US" sz="4000" b="1" u="sng">
                <a:solidFill>
                  <a:srgbClr val="FFC000"/>
                </a:solidFill>
              </a:rPr>
              <a:t>a</a:t>
            </a:r>
            <a:r>
              <a:rPr lang="en-US" sz="4000" b="1">
                <a:solidFill>
                  <a:srgbClr val="FFC000"/>
                </a:solidFill>
              </a:rPr>
              <a:t> </a:t>
            </a:r>
            <a:r>
              <a:rPr lang="en-US" sz="4000" b="1" u="sng">
                <a:solidFill>
                  <a:srgbClr val="FFC000"/>
                </a:solidFill>
              </a:rPr>
              <a:t>must</a:t>
            </a:r>
            <a:r>
              <a:rPr lang="en-US" sz="4000" b="1">
                <a:solidFill>
                  <a:srgbClr val="FFC000"/>
                </a:solidFill>
              </a:rPr>
              <a:t> </a:t>
            </a:r>
            <a:r>
              <a:rPr lang="en-US" sz="4000" b="1" u="sng">
                <a:solidFill>
                  <a:srgbClr val="FFC000"/>
                </a:solidFill>
              </a:rPr>
              <a:t>to</a:t>
            </a:r>
            <a:r>
              <a:rPr lang="en-US" sz="4000" b="1">
                <a:solidFill>
                  <a:srgbClr val="FFC000"/>
                </a:solidFill>
              </a:rPr>
              <a:t> </a:t>
            </a:r>
            <a:r>
              <a:rPr lang="en-US" sz="4000" b="1" u="sng">
                <a:solidFill>
                  <a:srgbClr val="FFC000"/>
                </a:solidFill>
              </a:rPr>
              <a:t>use</a:t>
            </a:r>
            <a:r>
              <a:rPr lang="en-US" sz="4000" b="1">
                <a:solidFill>
                  <a:srgbClr val="FFC000"/>
                </a:solidFill>
              </a:rPr>
              <a:t> </a:t>
            </a:r>
            <a:r>
              <a:rPr lang="en-US" sz="4000" b="1" u="sng">
                <a:solidFill>
                  <a:srgbClr val="FFC000"/>
                </a:solidFill>
              </a:rPr>
              <a:t>the</a:t>
            </a:r>
            <a:r>
              <a:rPr lang="en-US" sz="4000" b="1">
                <a:solidFill>
                  <a:srgbClr val="FFC000"/>
                </a:solidFill>
              </a:rPr>
              <a:t> </a:t>
            </a:r>
            <a:r>
              <a:rPr lang="en-US" sz="4000" b="1" u="sng">
                <a:solidFill>
                  <a:srgbClr val="FFC000"/>
                </a:solidFill>
              </a:rPr>
              <a:t>IoT</a:t>
            </a:r>
            <a:r>
              <a:rPr lang="en-US" sz="4000" b="1">
                <a:solidFill>
                  <a:srgbClr val="FFC000"/>
                </a:solidFill>
              </a:rPr>
              <a:t> </a:t>
            </a:r>
            <a:r>
              <a:rPr lang="en-US" sz="4000" b="1" u="sng">
                <a:solidFill>
                  <a:srgbClr val="FFC000"/>
                </a:solidFill>
              </a:rPr>
              <a:t>functions</a:t>
            </a:r>
            <a:r>
              <a:rPr lang="en-US" sz="4000" b="1">
                <a:solidFill>
                  <a:srgbClr val="FFC000"/>
                </a:solidFill>
              </a:rPr>
              <a:t> </a:t>
            </a:r>
            <a:r>
              <a:rPr lang="en-US" sz="4000" b="1" u="sng">
                <a:solidFill>
                  <a:srgbClr val="FFC000"/>
                </a:solidFill>
              </a:rPr>
              <a:t>and</a:t>
            </a:r>
            <a:r>
              <a:rPr lang="en-US" sz="4000" b="1">
                <a:solidFill>
                  <a:srgbClr val="FFC000"/>
                </a:solidFill>
              </a:rPr>
              <a:t> </a:t>
            </a:r>
            <a:r>
              <a:rPr lang="en-US" sz="4000" b="1" u="sng">
                <a:solidFill>
                  <a:srgbClr val="FFC000"/>
                </a:solidFill>
              </a:rPr>
              <a:t>features</a:t>
            </a:r>
            <a:r>
              <a:rPr lang="en-US" sz="4000" b="1">
                <a:solidFill>
                  <a:srgbClr val="FFC000"/>
                </a:solidFill>
              </a:rPr>
              <a:t> </a:t>
            </a:r>
            <a:r>
              <a:rPr lang="en-US" sz="4000" b="1" u="sng">
                <a:solidFill>
                  <a:srgbClr val="FFC000"/>
                </a:solidFill>
              </a:rPr>
              <a:t>of</a:t>
            </a:r>
            <a:r>
              <a:rPr lang="en-US" sz="4000" b="1">
                <a:solidFill>
                  <a:srgbClr val="FFC000"/>
                </a:solidFill>
              </a:rPr>
              <a:t> </a:t>
            </a:r>
            <a:r>
              <a:rPr lang="en-US" sz="4000" b="1" u="sng">
                <a:solidFill>
                  <a:srgbClr val="FFC000"/>
                </a:solidFill>
              </a:rPr>
              <a:t>ESP32</a:t>
            </a:r>
            <a:endParaRPr lang="en-IN" sz="4000" u="sng">
              <a:solidFill>
                <a:srgbClr val="FFC000"/>
              </a:solidFill>
            </a:endParaRPr>
          </a:p>
        </p:txBody>
      </p:sp>
      <p:sp>
        <p:nvSpPr>
          <p:cNvPr id="6" name="TextBox 5">
            <a:extLst>
              <a:ext uri="{FF2B5EF4-FFF2-40B4-BE49-F238E27FC236}">
                <a16:creationId xmlns:a16="http://schemas.microsoft.com/office/drawing/2014/main" id="{A982AE02-D36F-9CD0-8862-9CB05F3141B4}"/>
              </a:ext>
            </a:extLst>
          </p:cNvPr>
          <p:cNvSpPr txBox="1"/>
          <p:nvPr/>
        </p:nvSpPr>
        <p:spPr>
          <a:xfrm>
            <a:off x="1129553" y="2669756"/>
            <a:ext cx="10125635" cy="3231654"/>
          </a:xfrm>
          <a:prstGeom prst="rect">
            <a:avLst/>
          </a:prstGeom>
          <a:noFill/>
        </p:spPr>
        <p:txBody>
          <a:bodyPr wrap="square" rtlCol="0">
            <a:spAutoFit/>
          </a:bodyPr>
          <a:lstStyle/>
          <a:p>
            <a:r>
              <a:rPr lang="en-IN" sz="3600">
                <a:solidFill>
                  <a:schemeClr val="tx2">
                    <a:lumMod val="75000"/>
                  </a:schemeClr>
                </a:solidFill>
              </a:rPr>
              <a:t>1-WiFi</a:t>
            </a:r>
          </a:p>
          <a:p>
            <a:r>
              <a:rPr lang="en-IN" sz="3600">
                <a:solidFill>
                  <a:schemeClr val="tx2">
                    <a:lumMod val="75000"/>
                  </a:schemeClr>
                </a:solidFill>
              </a:rPr>
              <a:t>2- ESPAsyncWebServer</a:t>
            </a:r>
          </a:p>
          <a:p>
            <a:r>
              <a:rPr lang="en-IN" sz="3600">
                <a:solidFill>
                  <a:schemeClr val="tx2">
                    <a:lumMod val="75000"/>
                  </a:schemeClr>
                </a:solidFill>
              </a:rPr>
              <a:t>3- analogWrite</a:t>
            </a:r>
          </a:p>
          <a:p>
            <a:r>
              <a:rPr lang="en-IN" sz="36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4- ESPAsyncTCP</a:t>
            </a: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(“ESPAsyncWebServer” library depends on “ESP32AsyncTCP” so “ESP32AsyncTCP” library also need to be installed.)</a:t>
            </a:r>
            <a:endParaRPr lang="en-IN" sz="240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3600">
              <a:solidFill>
                <a:schemeClr val="tx2">
                  <a:lumMod val="75000"/>
                </a:schemeClr>
              </a:solidFill>
            </a:endParaRPr>
          </a:p>
        </p:txBody>
      </p:sp>
    </p:spTree>
    <p:extLst>
      <p:ext uri="{BB962C8B-B14F-4D97-AF65-F5344CB8AC3E}">
        <p14:creationId xmlns:p14="http://schemas.microsoft.com/office/powerpoint/2010/main" val="2939398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947D7A-8F20-12D6-1B96-03B085594EAB}"/>
              </a:ext>
            </a:extLst>
          </p:cNvPr>
          <p:cNvSpPr txBox="1"/>
          <p:nvPr/>
        </p:nvSpPr>
        <p:spPr>
          <a:xfrm>
            <a:off x="3937747" y="295835"/>
            <a:ext cx="4316506" cy="646331"/>
          </a:xfrm>
          <a:prstGeom prst="rect">
            <a:avLst/>
          </a:prstGeom>
          <a:noFill/>
        </p:spPr>
        <p:txBody>
          <a:bodyPr wrap="square" rtlCol="0">
            <a:spAutoFit/>
          </a:bodyPr>
          <a:lstStyle/>
          <a:p>
            <a:r>
              <a:rPr lang="en-IN" sz="3600" b="1" u="sng">
                <a:solidFill>
                  <a:srgbClr val="FFC000"/>
                </a:solidFill>
              </a:rPr>
              <a:t>Programming</a:t>
            </a:r>
            <a:r>
              <a:rPr lang="en-IN" sz="3600" b="1">
                <a:solidFill>
                  <a:srgbClr val="FFC000"/>
                </a:solidFill>
              </a:rPr>
              <a:t> </a:t>
            </a:r>
            <a:r>
              <a:rPr lang="en-IN" sz="3600" b="1" u="sng">
                <a:solidFill>
                  <a:srgbClr val="FFC000"/>
                </a:solidFill>
              </a:rPr>
              <a:t>Codes</a:t>
            </a:r>
          </a:p>
        </p:txBody>
      </p:sp>
      <p:sp>
        <p:nvSpPr>
          <p:cNvPr id="3" name="TextBox 2">
            <a:extLst>
              <a:ext uri="{FF2B5EF4-FFF2-40B4-BE49-F238E27FC236}">
                <a16:creationId xmlns:a16="http://schemas.microsoft.com/office/drawing/2014/main" id="{D4DBF49E-7EF1-62C0-D0BE-049F623892A4}"/>
              </a:ext>
            </a:extLst>
          </p:cNvPr>
          <p:cNvSpPr txBox="1"/>
          <p:nvPr/>
        </p:nvSpPr>
        <p:spPr>
          <a:xfrm>
            <a:off x="1048871" y="1196788"/>
            <a:ext cx="9870141" cy="5355312"/>
          </a:xfrm>
          <a:prstGeom prst="rect">
            <a:avLst/>
          </a:prstGeom>
          <a:solidFill>
            <a:schemeClr val="bg1">
              <a:lumMod val="65000"/>
              <a:lumOff val="35000"/>
            </a:schemeClr>
          </a:solidFill>
        </p:spPr>
        <p:txBody>
          <a:bodyPr wrap="square" rtlCol="0">
            <a:spAutoFit/>
          </a:bodyPr>
          <a:lstStyle/>
          <a:p>
            <a:r>
              <a:rPr lang="en-US">
                <a:solidFill>
                  <a:schemeClr val="tx2">
                    <a:lumMod val="75000"/>
                  </a:schemeClr>
                </a:solidFill>
              </a:rPr>
              <a:t>//Including the following libraries is a must to use the IoT functions and features of esp32</a:t>
            </a:r>
          </a:p>
          <a:p>
            <a:r>
              <a:rPr lang="en-US">
                <a:solidFill>
                  <a:schemeClr val="tx2">
                    <a:lumMod val="75000"/>
                  </a:schemeClr>
                </a:solidFill>
              </a:rPr>
              <a:t>#include "WiFi.h"</a:t>
            </a:r>
          </a:p>
          <a:p>
            <a:r>
              <a:rPr lang="en-US">
                <a:solidFill>
                  <a:schemeClr val="tx2">
                    <a:lumMod val="75000"/>
                  </a:schemeClr>
                </a:solidFill>
              </a:rPr>
              <a:t>#include "ESPAsyncWebServer.h"</a:t>
            </a:r>
          </a:p>
          <a:p>
            <a:r>
              <a:rPr lang="en-US">
                <a:solidFill>
                  <a:schemeClr val="tx2">
                    <a:lumMod val="75000"/>
                  </a:schemeClr>
                </a:solidFill>
              </a:rPr>
              <a:t>#include "analogWrite.h"</a:t>
            </a:r>
          </a:p>
          <a:p>
            <a:endParaRPr lang="en-US">
              <a:solidFill>
                <a:schemeClr val="tx2">
                  <a:lumMod val="75000"/>
                </a:schemeClr>
              </a:solidFill>
            </a:endParaRPr>
          </a:p>
          <a:p>
            <a:endParaRPr lang="en-US">
              <a:solidFill>
                <a:schemeClr val="tx2">
                  <a:lumMod val="75000"/>
                </a:schemeClr>
              </a:solidFill>
            </a:endParaRPr>
          </a:p>
          <a:p>
            <a:r>
              <a:rPr lang="en-US">
                <a:solidFill>
                  <a:schemeClr val="tx2">
                    <a:lumMod val="75000"/>
                  </a:schemeClr>
                </a:solidFill>
              </a:rPr>
              <a:t>const char* ssid = "Wi-Fi Car"; // This will show up when mobile WIFI is on</a:t>
            </a:r>
          </a:p>
          <a:p>
            <a:r>
              <a:rPr lang="en-US">
                <a:solidFill>
                  <a:schemeClr val="tx2">
                    <a:lumMod val="75000"/>
                  </a:schemeClr>
                </a:solidFill>
              </a:rPr>
              <a:t>const char* password = "EMTProject";  // change to more unique password</a:t>
            </a:r>
          </a:p>
          <a:p>
            <a:endParaRPr lang="en-US">
              <a:solidFill>
                <a:schemeClr val="tx2">
                  <a:lumMod val="75000"/>
                </a:schemeClr>
              </a:solidFill>
            </a:endParaRPr>
          </a:p>
          <a:p>
            <a:r>
              <a:rPr lang="en-US">
                <a:solidFill>
                  <a:schemeClr val="tx2">
                    <a:lumMod val="75000"/>
                  </a:schemeClr>
                </a:solidFill>
              </a:rPr>
              <a:t>AsyncWebServer server(80); // These will start the webserver // If you don't know much, Ignore this line</a:t>
            </a:r>
          </a:p>
          <a:p>
            <a:endParaRPr lang="en-US">
              <a:solidFill>
                <a:schemeClr val="tx2">
                  <a:lumMod val="75000"/>
                </a:schemeClr>
              </a:solidFill>
            </a:endParaRPr>
          </a:p>
          <a:p>
            <a:r>
              <a:rPr lang="en-US">
                <a:solidFill>
                  <a:schemeClr val="tx2">
                    <a:lumMod val="75000"/>
                  </a:schemeClr>
                </a:solidFill>
              </a:rPr>
              <a:t>// These pins are the Enable pins of the L293D motor driver which connects to esp32 </a:t>
            </a:r>
            <a:r>
              <a:rPr lang="en-US" err="1">
                <a:solidFill>
                  <a:schemeClr val="tx2">
                    <a:lumMod val="75000"/>
                  </a:schemeClr>
                </a:solidFill>
              </a:rPr>
              <a:t>gpio</a:t>
            </a:r>
            <a:r>
              <a:rPr lang="en-US">
                <a:solidFill>
                  <a:schemeClr val="tx2">
                    <a:lumMod val="75000"/>
                  </a:schemeClr>
                </a:solidFill>
              </a:rPr>
              <a:t> pins to implement the PWM function</a:t>
            </a:r>
          </a:p>
          <a:p>
            <a:r>
              <a:rPr lang="en-US">
                <a:solidFill>
                  <a:schemeClr val="tx2">
                    <a:lumMod val="75000"/>
                  </a:schemeClr>
                </a:solidFill>
              </a:rPr>
              <a:t>int enable1_2 = 21; // choose the GPIO pin of esp32;</a:t>
            </a:r>
          </a:p>
          <a:p>
            <a:r>
              <a:rPr lang="en-US">
                <a:solidFill>
                  <a:schemeClr val="tx2">
                    <a:lumMod val="75000"/>
                  </a:schemeClr>
                </a:solidFill>
              </a:rPr>
              <a:t>int enable3_4 = 22; // choose the GPIO pin of esp32; </a:t>
            </a:r>
          </a:p>
          <a:p>
            <a:endParaRPr lang="en-US">
              <a:solidFill>
                <a:schemeClr val="tx2">
                  <a:lumMod val="75000"/>
                </a:schemeClr>
              </a:solidFill>
            </a:endParaRPr>
          </a:p>
          <a:p>
            <a:r>
              <a:rPr lang="en-US">
                <a:solidFill>
                  <a:schemeClr val="tx2">
                    <a:lumMod val="75000"/>
                  </a:schemeClr>
                </a:solidFill>
              </a:rPr>
              <a:t>// These pins are the input pins of l293d on the left side</a:t>
            </a:r>
          </a:p>
          <a:p>
            <a:r>
              <a:rPr lang="en-US">
                <a:solidFill>
                  <a:schemeClr val="tx2">
                    <a:lumMod val="75000"/>
                  </a:schemeClr>
                </a:solidFill>
              </a:rPr>
              <a:t>int inp1 = 16; // Choose your GPIO pin of esp32 for the input 1</a:t>
            </a:r>
          </a:p>
          <a:p>
            <a:r>
              <a:rPr lang="en-US">
                <a:solidFill>
                  <a:schemeClr val="tx2">
                    <a:lumMod val="75000"/>
                  </a:schemeClr>
                </a:solidFill>
              </a:rPr>
              <a:t>int inp2 = 17; // Choose your GPIO pin of esp32 for the input 2</a:t>
            </a:r>
          </a:p>
        </p:txBody>
      </p:sp>
    </p:spTree>
    <p:extLst>
      <p:ext uri="{BB962C8B-B14F-4D97-AF65-F5344CB8AC3E}">
        <p14:creationId xmlns:p14="http://schemas.microsoft.com/office/powerpoint/2010/main" val="1414977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2DEBF3-8BCB-C823-114E-653073D974B6}"/>
              </a:ext>
            </a:extLst>
          </p:cNvPr>
          <p:cNvSpPr txBox="1"/>
          <p:nvPr/>
        </p:nvSpPr>
        <p:spPr>
          <a:xfrm>
            <a:off x="1281952" y="282388"/>
            <a:ext cx="9628095" cy="6186309"/>
          </a:xfrm>
          <a:prstGeom prst="rect">
            <a:avLst/>
          </a:prstGeom>
          <a:solidFill>
            <a:schemeClr val="bg1">
              <a:lumMod val="65000"/>
              <a:lumOff val="35000"/>
            </a:schemeClr>
          </a:solidFill>
        </p:spPr>
        <p:txBody>
          <a:bodyPr wrap="square" rtlCol="0">
            <a:spAutoFit/>
          </a:bodyPr>
          <a:lstStyle/>
          <a:p>
            <a:r>
              <a:rPr lang="en-US">
                <a:solidFill>
                  <a:schemeClr val="tx2">
                    <a:lumMod val="75000"/>
                  </a:schemeClr>
                </a:solidFill>
              </a:rPr>
              <a:t>// These pins are the input pins of l293d on the right side</a:t>
            </a:r>
          </a:p>
          <a:p>
            <a:r>
              <a:rPr lang="en-US">
                <a:solidFill>
                  <a:schemeClr val="tx2">
                    <a:lumMod val="75000"/>
                  </a:schemeClr>
                </a:solidFill>
              </a:rPr>
              <a:t>int inp3 = 18; // Choose your GPIO pin of esp32 for the input 3</a:t>
            </a:r>
          </a:p>
          <a:p>
            <a:r>
              <a:rPr lang="en-US">
                <a:solidFill>
                  <a:schemeClr val="tx2">
                    <a:lumMod val="75000"/>
                  </a:schemeClr>
                </a:solidFill>
              </a:rPr>
              <a:t>int inp4 = 19; // Choose your GPIO pin of esp32 for the input 4 </a:t>
            </a:r>
          </a:p>
          <a:p>
            <a:endParaRPr lang="en-US">
              <a:solidFill>
                <a:schemeClr val="tx2">
                  <a:lumMod val="75000"/>
                </a:schemeClr>
              </a:solidFill>
            </a:endParaRPr>
          </a:p>
          <a:p>
            <a:endParaRPr lang="en-US">
              <a:solidFill>
                <a:schemeClr val="tx2">
                  <a:lumMod val="75000"/>
                </a:schemeClr>
              </a:solidFill>
            </a:endParaRPr>
          </a:p>
          <a:p>
            <a:r>
              <a:rPr lang="en-US">
                <a:solidFill>
                  <a:schemeClr val="tx2">
                    <a:lumMod val="75000"/>
                  </a:schemeClr>
                </a:solidFill>
              </a:rPr>
              <a:t>int led = 2; // until now you must know what is the inbuilt led pin number of esp32. </a:t>
            </a:r>
          </a:p>
          <a:p>
            <a:endParaRPr lang="en-US">
              <a:solidFill>
                <a:schemeClr val="tx2">
                  <a:lumMod val="75000"/>
                </a:schemeClr>
              </a:solidFill>
            </a:endParaRPr>
          </a:p>
          <a:p>
            <a:r>
              <a:rPr lang="en-US">
                <a:solidFill>
                  <a:schemeClr val="tx2">
                    <a:lumMod val="75000"/>
                  </a:schemeClr>
                </a:solidFill>
              </a:rPr>
              <a:t>  </a:t>
            </a:r>
          </a:p>
          <a:p>
            <a:r>
              <a:rPr lang="en-US">
                <a:solidFill>
                  <a:schemeClr val="tx2">
                    <a:lumMod val="75000"/>
                  </a:schemeClr>
                </a:solidFill>
              </a:rPr>
              <a:t>void setup(){</a:t>
            </a:r>
          </a:p>
          <a:p>
            <a:r>
              <a:rPr lang="en-US">
                <a:solidFill>
                  <a:schemeClr val="tx2">
                    <a:lumMod val="75000"/>
                  </a:schemeClr>
                </a:solidFill>
              </a:rPr>
              <a:t>  </a:t>
            </a:r>
          </a:p>
          <a:p>
            <a:r>
              <a:rPr lang="en-US">
                <a:solidFill>
                  <a:schemeClr val="tx2">
                    <a:lumMod val="75000"/>
                  </a:schemeClr>
                </a:solidFill>
              </a:rPr>
              <a:t>  pinMode(enable1_2, OUTPUT);</a:t>
            </a:r>
          </a:p>
          <a:p>
            <a:r>
              <a:rPr lang="en-US">
                <a:solidFill>
                  <a:schemeClr val="tx2">
                    <a:lumMod val="75000"/>
                  </a:schemeClr>
                </a:solidFill>
              </a:rPr>
              <a:t>  pinMode(enable3_4, OUTPUT);</a:t>
            </a:r>
          </a:p>
          <a:p>
            <a:endParaRPr lang="en-US">
              <a:solidFill>
                <a:schemeClr val="tx2">
                  <a:lumMod val="75000"/>
                </a:schemeClr>
              </a:solidFill>
            </a:endParaRPr>
          </a:p>
          <a:p>
            <a:endParaRPr lang="en-US">
              <a:solidFill>
                <a:schemeClr val="tx2">
                  <a:lumMod val="75000"/>
                </a:schemeClr>
              </a:solidFill>
            </a:endParaRPr>
          </a:p>
          <a:p>
            <a:r>
              <a:rPr lang="en-US">
                <a:solidFill>
                  <a:schemeClr val="tx2">
                    <a:lumMod val="75000"/>
                  </a:schemeClr>
                </a:solidFill>
              </a:rPr>
              <a:t>  // The inputs</a:t>
            </a:r>
          </a:p>
          <a:p>
            <a:r>
              <a:rPr lang="en-US">
                <a:solidFill>
                  <a:schemeClr val="tx2">
                    <a:lumMod val="75000"/>
                  </a:schemeClr>
                </a:solidFill>
              </a:rPr>
              <a:t>  pinMode(inp1, OUTPUT);</a:t>
            </a:r>
          </a:p>
          <a:p>
            <a:r>
              <a:rPr lang="en-US">
                <a:solidFill>
                  <a:schemeClr val="tx2">
                    <a:lumMod val="75000"/>
                  </a:schemeClr>
                </a:solidFill>
              </a:rPr>
              <a:t>  pinMode(inp2, OUTPUT);</a:t>
            </a:r>
          </a:p>
          <a:p>
            <a:r>
              <a:rPr lang="en-US">
                <a:solidFill>
                  <a:schemeClr val="tx2">
                    <a:lumMod val="75000"/>
                  </a:schemeClr>
                </a:solidFill>
              </a:rPr>
              <a:t>  pinMode(inp3, OUTPUT);</a:t>
            </a:r>
          </a:p>
          <a:p>
            <a:r>
              <a:rPr lang="en-US">
                <a:solidFill>
                  <a:schemeClr val="tx2">
                    <a:lumMod val="75000"/>
                  </a:schemeClr>
                </a:solidFill>
              </a:rPr>
              <a:t>  pinMode(inp4, OUTPUT);</a:t>
            </a:r>
          </a:p>
          <a:p>
            <a:endParaRPr lang="en-US">
              <a:solidFill>
                <a:schemeClr val="tx2">
                  <a:lumMod val="75000"/>
                </a:schemeClr>
              </a:solidFill>
            </a:endParaRPr>
          </a:p>
          <a:p>
            <a:endParaRPr lang="en-US">
              <a:solidFill>
                <a:schemeClr val="tx2">
                  <a:lumMod val="75000"/>
                </a:schemeClr>
              </a:solidFill>
            </a:endParaRPr>
          </a:p>
          <a:p>
            <a:r>
              <a:rPr lang="en-US">
                <a:solidFill>
                  <a:schemeClr val="tx2">
                    <a:lumMod val="75000"/>
                  </a:schemeClr>
                </a:solidFill>
              </a:rPr>
              <a:t>  pinMode(led, OUTPUT);</a:t>
            </a:r>
            <a:endParaRPr lang="en-IN">
              <a:solidFill>
                <a:schemeClr val="tx2">
                  <a:lumMod val="75000"/>
                </a:schemeClr>
              </a:solidFill>
            </a:endParaRPr>
          </a:p>
        </p:txBody>
      </p:sp>
    </p:spTree>
    <p:extLst>
      <p:ext uri="{BB962C8B-B14F-4D97-AF65-F5344CB8AC3E}">
        <p14:creationId xmlns:p14="http://schemas.microsoft.com/office/powerpoint/2010/main" val="450137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49DB24-0751-E3D3-1740-906A21F6069E}"/>
              </a:ext>
            </a:extLst>
          </p:cNvPr>
          <p:cNvSpPr txBox="1"/>
          <p:nvPr/>
        </p:nvSpPr>
        <p:spPr>
          <a:xfrm>
            <a:off x="1062318" y="117693"/>
            <a:ext cx="9789458" cy="6463308"/>
          </a:xfrm>
          <a:prstGeom prst="rect">
            <a:avLst/>
          </a:prstGeom>
          <a:solidFill>
            <a:schemeClr val="bg1">
              <a:lumMod val="65000"/>
              <a:lumOff val="35000"/>
            </a:schemeClr>
          </a:solidFill>
        </p:spPr>
        <p:txBody>
          <a:bodyPr wrap="square" rtlCol="0">
            <a:spAutoFit/>
          </a:bodyPr>
          <a:lstStyle/>
          <a:p>
            <a:r>
              <a:rPr lang="en-US">
                <a:solidFill>
                  <a:schemeClr val="tx2">
                    <a:lumMod val="75000"/>
                  </a:schemeClr>
                </a:solidFill>
              </a:rPr>
              <a:t>// We use the following function to run the bot at variable speed.</a:t>
            </a:r>
          </a:p>
          <a:p>
            <a:r>
              <a:rPr lang="en-US">
                <a:solidFill>
                  <a:schemeClr val="tx2">
                    <a:lumMod val="75000"/>
                  </a:schemeClr>
                </a:solidFill>
              </a:rPr>
              <a:t>  analogWrite(enable1_2, 255); // analog write "255" corresponds to digital write "1"</a:t>
            </a:r>
          </a:p>
          <a:p>
            <a:r>
              <a:rPr lang="en-US">
                <a:solidFill>
                  <a:schemeClr val="tx2">
                    <a:lumMod val="75000"/>
                  </a:schemeClr>
                </a:solidFill>
              </a:rPr>
              <a:t>  analogWrite(enable3_4, 255);</a:t>
            </a:r>
          </a:p>
          <a:p>
            <a:r>
              <a:rPr lang="en-US">
                <a:solidFill>
                  <a:schemeClr val="tx2">
                    <a:lumMod val="75000"/>
                  </a:schemeClr>
                </a:solidFill>
              </a:rPr>
              <a:t>  </a:t>
            </a:r>
          </a:p>
          <a:p>
            <a:endParaRPr lang="en-US">
              <a:solidFill>
                <a:schemeClr val="tx2">
                  <a:lumMod val="75000"/>
                </a:schemeClr>
              </a:solidFill>
            </a:endParaRPr>
          </a:p>
          <a:p>
            <a:r>
              <a:rPr lang="en-US">
                <a:solidFill>
                  <a:schemeClr val="tx2">
                    <a:lumMod val="75000"/>
                  </a:schemeClr>
                </a:solidFill>
              </a:rPr>
              <a:t>  WiFi.softAP(ssid, password);  // This sets your esp32's name as per above mentioned</a:t>
            </a:r>
          </a:p>
          <a:p>
            <a:endParaRPr lang="en-US">
              <a:solidFill>
                <a:schemeClr val="tx2">
                  <a:lumMod val="75000"/>
                </a:schemeClr>
              </a:solidFill>
            </a:endParaRPr>
          </a:p>
          <a:p>
            <a:r>
              <a:rPr lang="en-US">
                <a:solidFill>
                  <a:schemeClr val="tx2">
                    <a:lumMod val="75000"/>
                  </a:schemeClr>
                </a:solidFill>
              </a:rPr>
              <a:t>  IPAddress IP = WiFi.softAPIP();</a:t>
            </a:r>
          </a:p>
          <a:p>
            <a:endParaRPr lang="en-US">
              <a:solidFill>
                <a:schemeClr val="tx2">
                  <a:lumMod val="75000"/>
                </a:schemeClr>
              </a:solidFill>
            </a:endParaRPr>
          </a:p>
          <a:p>
            <a:r>
              <a:rPr lang="en-US">
                <a:solidFill>
                  <a:schemeClr val="tx2">
                    <a:lumMod val="75000"/>
                  </a:schemeClr>
                </a:solidFill>
              </a:rPr>
              <a:t>// A bit of WEB DEV stuff </a:t>
            </a:r>
          </a:p>
          <a:p>
            <a:r>
              <a:rPr lang="en-US">
                <a:solidFill>
                  <a:schemeClr val="tx2">
                    <a:lumMod val="75000"/>
                  </a:schemeClr>
                </a:solidFill>
              </a:rPr>
              <a:t>  server.on("/control", HTTP_GET, [](AsyncWebServerRequest *request){</a:t>
            </a:r>
          </a:p>
          <a:p>
            <a:r>
              <a:rPr lang="en-US">
                <a:solidFill>
                  <a:schemeClr val="tx2">
                    <a:lumMod val="75000"/>
                  </a:schemeClr>
                </a:solidFill>
              </a:rPr>
              <a:t>    </a:t>
            </a:r>
          </a:p>
          <a:p>
            <a:r>
              <a:rPr lang="en-US">
                <a:solidFill>
                  <a:schemeClr val="tx2">
                    <a:lumMod val="75000"/>
                  </a:schemeClr>
                </a:solidFill>
              </a:rPr>
              <a:t>    if(request-&gt;hasArg("up")){</a:t>
            </a:r>
          </a:p>
          <a:p>
            <a:r>
              <a:rPr lang="en-US">
                <a:solidFill>
                  <a:schemeClr val="tx2">
                    <a:lumMod val="75000"/>
                  </a:schemeClr>
                </a:solidFill>
              </a:rPr>
              <a:t>      // You have to develop the logic that, when the Button "up" on the webpage is pressed, Then the esp32 executes the following commands</a:t>
            </a:r>
          </a:p>
          <a:p>
            <a:r>
              <a:rPr lang="en-US">
                <a:solidFill>
                  <a:schemeClr val="tx2">
                    <a:lumMod val="75000"/>
                  </a:schemeClr>
                </a:solidFill>
              </a:rPr>
              <a:t>      // Refer to the this for the webpage photo</a:t>
            </a:r>
          </a:p>
          <a:p>
            <a:r>
              <a:rPr lang="en-US">
                <a:solidFill>
                  <a:schemeClr val="tx2">
                    <a:lumMod val="75000"/>
                  </a:schemeClr>
                </a:solidFill>
              </a:rPr>
              <a:t>      digitalWrite(inp1, HIGH);</a:t>
            </a:r>
          </a:p>
          <a:p>
            <a:r>
              <a:rPr lang="en-US">
                <a:solidFill>
                  <a:schemeClr val="tx2">
                    <a:lumMod val="75000"/>
                  </a:schemeClr>
                </a:solidFill>
              </a:rPr>
              <a:t>      digitalWrite(inp2, LOW);</a:t>
            </a:r>
          </a:p>
          <a:p>
            <a:r>
              <a:rPr lang="en-US">
                <a:solidFill>
                  <a:schemeClr val="tx2">
                    <a:lumMod val="75000"/>
                  </a:schemeClr>
                </a:solidFill>
              </a:rPr>
              <a:t>      digitalWrite(inp3, HIGH);</a:t>
            </a:r>
          </a:p>
          <a:p>
            <a:r>
              <a:rPr lang="en-US">
                <a:solidFill>
                  <a:schemeClr val="tx2">
                    <a:lumMod val="75000"/>
                  </a:schemeClr>
                </a:solidFill>
              </a:rPr>
              <a:t>      digitalWrite(inp4, LOW);</a:t>
            </a:r>
          </a:p>
          <a:p>
            <a:endParaRPr lang="en-US">
              <a:solidFill>
                <a:schemeClr val="tx2">
                  <a:lumMod val="75000"/>
                </a:schemeClr>
              </a:solidFill>
            </a:endParaRPr>
          </a:p>
          <a:p>
            <a:r>
              <a:rPr lang="en-US">
                <a:solidFill>
                  <a:schemeClr val="tx2">
                    <a:lumMod val="75000"/>
                  </a:schemeClr>
                </a:solidFill>
              </a:rPr>
              <a:t>      digitalWrite(led, HIGH);</a:t>
            </a:r>
          </a:p>
          <a:p>
            <a:r>
              <a:rPr lang="en-US">
                <a:solidFill>
                  <a:schemeClr val="tx2">
                    <a:lumMod val="75000"/>
                  </a:schemeClr>
                </a:solidFill>
              </a:rPr>
              <a:t>    }</a:t>
            </a:r>
            <a:endParaRPr lang="en-IN">
              <a:solidFill>
                <a:schemeClr val="tx2">
                  <a:lumMod val="75000"/>
                </a:schemeClr>
              </a:solidFill>
            </a:endParaRPr>
          </a:p>
        </p:txBody>
      </p:sp>
    </p:spTree>
    <p:extLst>
      <p:ext uri="{BB962C8B-B14F-4D97-AF65-F5344CB8AC3E}">
        <p14:creationId xmlns:p14="http://schemas.microsoft.com/office/powerpoint/2010/main" val="3063412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5620E-824C-ADF5-BDCC-2AECFE7B0940}"/>
              </a:ext>
            </a:extLst>
          </p:cNvPr>
          <p:cNvSpPr txBox="1"/>
          <p:nvPr/>
        </p:nvSpPr>
        <p:spPr>
          <a:xfrm>
            <a:off x="1250576" y="197346"/>
            <a:ext cx="9964270" cy="6463308"/>
          </a:xfrm>
          <a:prstGeom prst="rect">
            <a:avLst/>
          </a:prstGeom>
          <a:solidFill>
            <a:schemeClr val="bg1">
              <a:lumMod val="65000"/>
              <a:lumOff val="35000"/>
            </a:schemeClr>
          </a:solidFill>
        </p:spPr>
        <p:txBody>
          <a:bodyPr wrap="square" rtlCol="0">
            <a:spAutoFit/>
          </a:bodyPr>
          <a:lstStyle/>
          <a:p>
            <a:r>
              <a:rPr lang="en-IN">
                <a:solidFill>
                  <a:schemeClr val="tx2">
                    <a:lumMod val="75000"/>
                  </a:schemeClr>
                </a:solidFill>
              </a:rPr>
              <a:t> if(request-&gt;hasArg("down")){</a:t>
            </a:r>
          </a:p>
          <a:p>
            <a:r>
              <a:rPr lang="en-IN">
                <a:solidFill>
                  <a:schemeClr val="tx2">
                    <a:lumMod val="75000"/>
                  </a:schemeClr>
                </a:solidFill>
              </a:rPr>
              <a:t>      digitalWrite(inp1, LOW);</a:t>
            </a:r>
          </a:p>
          <a:p>
            <a:r>
              <a:rPr lang="en-IN">
                <a:solidFill>
                  <a:schemeClr val="tx2">
                    <a:lumMod val="75000"/>
                  </a:schemeClr>
                </a:solidFill>
              </a:rPr>
              <a:t>      digitalWrite(inp2, HIGH);</a:t>
            </a:r>
          </a:p>
          <a:p>
            <a:r>
              <a:rPr lang="en-IN">
                <a:solidFill>
                  <a:schemeClr val="tx2">
                    <a:lumMod val="75000"/>
                  </a:schemeClr>
                </a:solidFill>
              </a:rPr>
              <a:t>      digitalWrite(inp3, LOW);</a:t>
            </a:r>
          </a:p>
          <a:p>
            <a:r>
              <a:rPr lang="en-IN">
                <a:solidFill>
                  <a:schemeClr val="tx2">
                    <a:lumMod val="75000"/>
                  </a:schemeClr>
                </a:solidFill>
              </a:rPr>
              <a:t>      digitalWrite(inp4, HIGH);</a:t>
            </a:r>
          </a:p>
          <a:p>
            <a:r>
              <a:rPr lang="en-IN">
                <a:solidFill>
                  <a:schemeClr val="tx2">
                    <a:lumMod val="75000"/>
                  </a:schemeClr>
                </a:solidFill>
              </a:rPr>
              <a:t>      digitalWrite(led, HIGH);</a:t>
            </a:r>
          </a:p>
          <a:p>
            <a:r>
              <a:rPr lang="en-IN">
                <a:solidFill>
                  <a:schemeClr val="tx2">
                    <a:lumMod val="75000"/>
                  </a:schemeClr>
                </a:solidFill>
              </a:rPr>
              <a:t>    }</a:t>
            </a:r>
          </a:p>
          <a:p>
            <a:endParaRPr lang="en-IN">
              <a:solidFill>
                <a:schemeClr val="tx2">
                  <a:lumMod val="75000"/>
                </a:schemeClr>
              </a:solidFill>
            </a:endParaRPr>
          </a:p>
          <a:p>
            <a:r>
              <a:rPr lang="en-IN">
                <a:solidFill>
                  <a:schemeClr val="tx2">
                    <a:lumMod val="75000"/>
                  </a:schemeClr>
                </a:solidFill>
              </a:rPr>
              <a:t>    if(request-&gt;hasArg("left")){</a:t>
            </a:r>
          </a:p>
          <a:p>
            <a:r>
              <a:rPr lang="en-IN">
                <a:solidFill>
                  <a:schemeClr val="tx2">
                    <a:lumMod val="75000"/>
                  </a:schemeClr>
                </a:solidFill>
              </a:rPr>
              <a:t>      digitalWrite(inp1, HIGH);</a:t>
            </a:r>
          </a:p>
          <a:p>
            <a:r>
              <a:rPr lang="en-IN">
                <a:solidFill>
                  <a:schemeClr val="tx2">
                    <a:lumMod val="75000"/>
                  </a:schemeClr>
                </a:solidFill>
              </a:rPr>
              <a:t>      digitalWrite(inp2, LOW);</a:t>
            </a:r>
          </a:p>
          <a:p>
            <a:r>
              <a:rPr lang="en-IN">
                <a:solidFill>
                  <a:schemeClr val="tx2">
                    <a:lumMod val="75000"/>
                  </a:schemeClr>
                </a:solidFill>
              </a:rPr>
              <a:t>      digitalWrite(inp3, LOW);</a:t>
            </a:r>
          </a:p>
          <a:p>
            <a:r>
              <a:rPr lang="en-IN">
                <a:solidFill>
                  <a:schemeClr val="tx2">
                    <a:lumMod val="75000"/>
                  </a:schemeClr>
                </a:solidFill>
              </a:rPr>
              <a:t>      digitalWrite(inp4, HIGH);</a:t>
            </a:r>
          </a:p>
          <a:p>
            <a:r>
              <a:rPr lang="en-IN">
                <a:solidFill>
                  <a:schemeClr val="tx2">
                    <a:lumMod val="75000"/>
                  </a:schemeClr>
                </a:solidFill>
              </a:rPr>
              <a:t>      digitalWrite(led, HIGH);</a:t>
            </a:r>
          </a:p>
          <a:p>
            <a:r>
              <a:rPr lang="en-IN">
                <a:solidFill>
                  <a:schemeClr val="tx2">
                    <a:lumMod val="75000"/>
                  </a:schemeClr>
                </a:solidFill>
              </a:rPr>
              <a:t>    }</a:t>
            </a:r>
          </a:p>
          <a:p>
            <a:r>
              <a:rPr lang="en-IN">
                <a:solidFill>
                  <a:schemeClr val="tx2">
                    <a:lumMod val="75000"/>
                  </a:schemeClr>
                </a:solidFill>
              </a:rPr>
              <a:t>    </a:t>
            </a:r>
          </a:p>
          <a:p>
            <a:r>
              <a:rPr lang="en-IN">
                <a:solidFill>
                  <a:schemeClr val="tx2">
                    <a:lumMod val="75000"/>
                  </a:schemeClr>
                </a:solidFill>
              </a:rPr>
              <a:t>    if(request-&gt;hasArg("right")){</a:t>
            </a:r>
          </a:p>
          <a:p>
            <a:r>
              <a:rPr lang="en-IN">
                <a:solidFill>
                  <a:schemeClr val="tx2">
                    <a:lumMod val="75000"/>
                  </a:schemeClr>
                </a:solidFill>
              </a:rPr>
              <a:t>      digitalWrite(inp1, LOW);</a:t>
            </a:r>
          </a:p>
          <a:p>
            <a:r>
              <a:rPr lang="en-IN">
                <a:solidFill>
                  <a:schemeClr val="tx2">
                    <a:lumMod val="75000"/>
                  </a:schemeClr>
                </a:solidFill>
              </a:rPr>
              <a:t>      digitalWrite(inp2, HIGH);</a:t>
            </a:r>
          </a:p>
          <a:p>
            <a:r>
              <a:rPr lang="en-IN">
                <a:solidFill>
                  <a:schemeClr val="tx2">
                    <a:lumMod val="75000"/>
                  </a:schemeClr>
                </a:solidFill>
              </a:rPr>
              <a:t>      digitalWrite(inp3, HIGH);</a:t>
            </a:r>
          </a:p>
          <a:p>
            <a:r>
              <a:rPr lang="en-IN">
                <a:solidFill>
                  <a:schemeClr val="tx2">
                    <a:lumMod val="75000"/>
                  </a:schemeClr>
                </a:solidFill>
              </a:rPr>
              <a:t>      digitalWrite(inp4, LOW);</a:t>
            </a:r>
          </a:p>
          <a:p>
            <a:r>
              <a:rPr lang="en-IN">
                <a:solidFill>
                  <a:schemeClr val="tx2">
                    <a:lumMod val="75000"/>
                  </a:schemeClr>
                </a:solidFill>
              </a:rPr>
              <a:t>      digitalWrite(led, HIGH);</a:t>
            </a:r>
          </a:p>
          <a:p>
            <a:r>
              <a:rPr lang="en-IN">
                <a:solidFill>
                  <a:schemeClr val="tx2">
                    <a:lumMod val="75000"/>
                  </a:schemeClr>
                </a:solidFill>
              </a:rPr>
              <a:t>    }</a:t>
            </a:r>
          </a:p>
        </p:txBody>
      </p:sp>
    </p:spTree>
    <p:extLst>
      <p:ext uri="{BB962C8B-B14F-4D97-AF65-F5344CB8AC3E}">
        <p14:creationId xmlns:p14="http://schemas.microsoft.com/office/powerpoint/2010/main" val="64477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DBF50C-FABD-8771-1957-AC7677FBFFC7}"/>
              </a:ext>
            </a:extLst>
          </p:cNvPr>
          <p:cNvSpPr txBox="1"/>
          <p:nvPr/>
        </p:nvSpPr>
        <p:spPr>
          <a:xfrm>
            <a:off x="1329017" y="0"/>
            <a:ext cx="9533965" cy="6740307"/>
          </a:xfrm>
          <a:prstGeom prst="rect">
            <a:avLst/>
          </a:prstGeom>
          <a:solidFill>
            <a:schemeClr val="bg1">
              <a:lumMod val="65000"/>
              <a:lumOff val="35000"/>
            </a:schemeClr>
          </a:solidFill>
        </p:spPr>
        <p:txBody>
          <a:bodyPr wrap="square" rtlCol="0">
            <a:spAutoFit/>
          </a:bodyPr>
          <a:lstStyle/>
          <a:p>
            <a:r>
              <a:rPr lang="en-IN">
                <a:solidFill>
                  <a:schemeClr val="tx2">
                    <a:lumMod val="75000"/>
                  </a:schemeClr>
                </a:solidFill>
              </a:rPr>
              <a:t> if(request-&gt;hasArg("stop")){ </a:t>
            </a:r>
          </a:p>
          <a:p>
            <a:r>
              <a:rPr lang="en-IN">
                <a:solidFill>
                  <a:schemeClr val="tx2">
                    <a:lumMod val="75000"/>
                  </a:schemeClr>
                </a:solidFill>
              </a:rPr>
              <a:t>// if '255' is the equivalent to digital '1', and '0' is eqvivalent to digial '0', We vary the pwm values to vary the speed of the motor</a:t>
            </a:r>
          </a:p>
          <a:p>
            <a:r>
              <a:rPr lang="en-IN">
                <a:solidFill>
                  <a:schemeClr val="tx2">
                    <a:lumMod val="75000"/>
                  </a:schemeClr>
                </a:solidFill>
              </a:rPr>
              <a:t>      analogWrite(enable1_2, 0);   </a:t>
            </a:r>
          </a:p>
          <a:p>
            <a:r>
              <a:rPr lang="en-IN">
                <a:solidFill>
                  <a:schemeClr val="tx2">
                    <a:lumMod val="75000"/>
                  </a:schemeClr>
                </a:solidFill>
              </a:rPr>
              <a:t>      analogWrite(enable3_4, 0);</a:t>
            </a:r>
          </a:p>
          <a:p>
            <a:r>
              <a:rPr lang="en-IN">
                <a:solidFill>
                  <a:schemeClr val="tx2">
                    <a:lumMod val="75000"/>
                  </a:schemeClr>
                </a:solidFill>
              </a:rPr>
              <a:t>      digitalWrite(inp1, LOW);</a:t>
            </a:r>
          </a:p>
          <a:p>
            <a:r>
              <a:rPr lang="en-IN">
                <a:solidFill>
                  <a:schemeClr val="tx2">
                    <a:lumMod val="75000"/>
                  </a:schemeClr>
                </a:solidFill>
              </a:rPr>
              <a:t>      digitalWrite(inp2, LOW);</a:t>
            </a:r>
          </a:p>
          <a:p>
            <a:r>
              <a:rPr lang="en-IN">
                <a:solidFill>
                  <a:schemeClr val="tx2">
                    <a:lumMod val="75000"/>
                  </a:schemeClr>
                </a:solidFill>
              </a:rPr>
              <a:t>      digitalWrite(inp3, LOW);</a:t>
            </a:r>
          </a:p>
          <a:p>
            <a:r>
              <a:rPr lang="en-IN">
                <a:solidFill>
                  <a:schemeClr val="tx2">
                    <a:lumMod val="75000"/>
                  </a:schemeClr>
                </a:solidFill>
              </a:rPr>
              <a:t>      digitalWrite(inp4, LOW); </a:t>
            </a:r>
          </a:p>
          <a:p>
            <a:r>
              <a:rPr lang="en-IN">
                <a:solidFill>
                  <a:schemeClr val="tx2">
                    <a:lumMod val="75000"/>
                  </a:schemeClr>
                </a:solidFill>
              </a:rPr>
              <a:t>      digitalWrite(led, LOW);</a:t>
            </a:r>
          </a:p>
          <a:p>
            <a:r>
              <a:rPr lang="en-IN">
                <a:solidFill>
                  <a:schemeClr val="tx2">
                    <a:lumMod val="75000"/>
                  </a:schemeClr>
                </a:solidFill>
              </a:rPr>
              <a:t>    }</a:t>
            </a:r>
          </a:p>
          <a:p>
            <a:endParaRPr lang="en-IN">
              <a:solidFill>
                <a:schemeClr val="tx2">
                  <a:lumMod val="75000"/>
                </a:schemeClr>
              </a:solidFill>
            </a:endParaRPr>
          </a:p>
          <a:p>
            <a:r>
              <a:rPr lang="en-IN">
                <a:solidFill>
                  <a:schemeClr val="tx2">
                    <a:lumMod val="75000"/>
                  </a:schemeClr>
                </a:solidFill>
              </a:rPr>
              <a:t>    if(request-&gt;hasArg("start")){</a:t>
            </a:r>
          </a:p>
          <a:p>
            <a:r>
              <a:rPr lang="en-IN">
                <a:solidFill>
                  <a:schemeClr val="tx2">
                    <a:lumMod val="75000"/>
                  </a:schemeClr>
                </a:solidFill>
              </a:rPr>
              <a:t>      analogWrite(enable1_2, 255 );</a:t>
            </a:r>
          </a:p>
          <a:p>
            <a:r>
              <a:rPr lang="en-IN">
                <a:solidFill>
                  <a:schemeClr val="tx2">
                    <a:lumMod val="75000"/>
                  </a:schemeClr>
                </a:solidFill>
              </a:rPr>
              <a:t>      analogWrite(enable3_4, 255); </a:t>
            </a:r>
          </a:p>
          <a:p>
            <a:r>
              <a:rPr lang="en-IN">
                <a:solidFill>
                  <a:schemeClr val="tx2">
                    <a:lumMod val="75000"/>
                  </a:schemeClr>
                </a:solidFill>
              </a:rPr>
              <a:t>      digitalWrite(led, HIGH);</a:t>
            </a:r>
          </a:p>
          <a:p>
            <a:r>
              <a:rPr lang="en-IN">
                <a:solidFill>
                  <a:schemeClr val="tx2">
                    <a:lumMod val="75000"/>
                  </a:schemeClr>
                </a:solidFill>
              </a:rPr>
              <a:t>    }</a:t>
            </a:r>
          </a:p>
          <a:p>
            <a:r>
              <a:rPr lang="en-IN">
                <a:solidFill>
                  <a:schemeClr val="tx2">
                    <a:lumMod val="75000"/>
                  </a:schemeClr>
                </a:solidFill>
              </a:rPr>
              <a:t>    </a:t>
            </a:r>
          </a:p>
          <a:p>
            <a:r>
              <a:rPr lang="en-IN">
                <a:solidFill>
                  <a:schemeClr val="tx2">
                    <a:lumMod val="75000"/>
                  </a:schemeClr>
                </a:solidFill>
              </a:rPr>
              <a:t>    request-&gt;send_P(200, "text/plain", "");  </a:t>
            </a:r>
          </a:p>
          <a:p>
            <a:r>
              <a:rPr lang="en-IN">
                <a:solidFill>
                  <a:schemeClr val="tx2">
                    <a:lumMod val="75000"/>
                  </a:schemeClr>
                </a:solidFill>
              </a:rPr>
              <a:t>  });</a:t>
            </a:r>
          </a:p>
          <a:p>
            <a:r>
              <a:rPr lang="en-IN">
                <a:solidFill>
                  <a:schemeClr val="tx2">
                    <a:lumMod val="75000"/>
                  </a:schemeClr>
                </a:solidFill>
              </a:rPr>
              <a:t>  </a:t>
            </a:r>
          </a:p>
          <a:p>
            <a:r>
              <a:rPr lang="en-IN">
                <a:solidFill>
                  <a:schemeClr val="tx2">
                    <a:lumMod val="75000"/>
                  </a:schemeClr>
                </a:solidFill>
              </a:rPr>
              <a:t>  server.begin();</a:t>
            </a:r>
          </a:p>
          <a:p>
            <a:r>
              <a:rPr lang="en-IN">
                <a:solidFill>
                  <a:schemeClr val="tx2">
                    <a:lumMod val="75000"/>
                  </a:schemeClr>
                </a:solidFill>
              </a:rPr>
              <a:t>}</a:t>
            </a:r>
          </a:p>
          <a:p>
            <a:r>
              <a:rPr lang="en-IN">
                <a:solidFill>
                  <a:schemeClr val="tx2">
                    <a:lumMod val="75000"/>
                  </a:schemeClr>
                </a:solidFill>
              </a:rPr>
              <a:t>void loop(){ }</a:t>
            </a:r>
          </a:p>
        </p:txBody>
      </p:sp>
    </p:spTree>
    <p:extLst>
      <p:ext uri="{BB962C8B-B14F-4D97-AF65-F5344CB8AC3E}">
        <p14:creationId xmlns:p14="http://schemas.microsoft.com/office/powerpoint/2010/main" val="904379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7A1C84-431E-75C5-40C1-EF1A3E1C789B}"/>
              </a:ext>
            </a:extLst>
          </p:cNvPr>
          <p:cNvSpPr txBox="1"/>
          <p:nvPr/>
        </p:nvSpPr>
        <p:spPr>
          <a:xfrm>
            <a:off x="3978088" y="363070"/>
            <a:ext cx="4235824" cy="646331"/>
          </a:xfrm>
          <a:prstGeom prst="rect">
            <a:avLst/>
          </a:prstGeom>
          <a:noFill/>
        </p:spPr>
        <p:txBody>
          <a:bodyPr wrap="square" rtlCol="0">
            <a:spAutoFit/>
          </a:bodyPr>
          <a:lstStyle/>
          <a:p>
            <a:r>
              <a:rPr lang="en-IN" sz="3600" b="1" u="sng">
                <a:solidFill>
                  <a:srgbClr val="FFC000"/>
                </a:solidFill>
              </a:rPr>
              <a:t>L293D</a:t>
            </a:r>
            <a:r>
              <a:rPr lang="en-IN" sz="3600" b="1">
                <a:solidFill>
                  <a:srgbClr val="FFC000"/>
                </a:solidFill>
              </a:rPr>
              <a:t> (</a:t>
            </a:r>
            <a:r>
              <a:rPr lang="en-IN" sz="3600" b="1" u="sng">
                <a:solidFill>
                  <a:srgbClr val="FFC000"/>
                </a:solidFill>
              </a:rPr>
              <a:t>Motor</a:t>
            </a:r>
            <a:r>
              <a:rPr lang="en-IN" sz="3600" b="1">
                <a:solidFill>
                  <a:srgbClr val="FFC000"/>
                </a:solidFill>
              </a:rPr>
              <a:t> </a:t>
            </a:r>
            <a:r>
              <a:rPr lang="en-IN" sz="3600" b="1" u="sng">
                <a:solidFill>
                  <a:srgbClr val="FFC000"/>
                </a:solidFill>
              </a:rPr>
              <a:t>Driver</a:t>
            </a:r>
            <a:r>
              <a:rPr lang="en-IN" sz="3600" b="1">
                <a:solidFill>
                  <a:srgbClr val="FFC000"/>
                </a:solidFill>
              </a:rPr>
              <a:t>)</a:t>
            </a:r>
          </a:p>
        </p:txBody>
      </p:sp>
      <p:sp>
        <p:nvSpPr>
          <p:cNvPr id="3" name="TextBox 2">
            <a:extLst>
              <a:ext uri="{FF2B5EF4-FFF2-40B4-BE49-F238E27FC236}">
                <a16:creationId xmlns:a16="http://schemas.microsoft.com/office/drawing/2014/main" id="{86EC780D-9CA5-FFAE-88A5-CF4369D06588}"/>
              </a:ext>
            </a:extLst>
          </p:cNvPr>
          <p:cNvSpPr txBox="1"/>
          <p:nvPr/>
        </p:nvSpPr>
        <p:spPr>
          <a:xfrm>
            <a:off x="1116107" y="1465730"/>
            <a:ext cx="4979893" cy="4832092"/>
          </a:xfrm>
          <a:prstGeom prst="rect">
            <a:avLst/>
          </a:prstGeom>
          <a:noFill/>
        </p:spPr>
        <p:txBody>
          <a:bodyPr wrap="square" rtlCol="0">
            <a:spAutoFit/>
          </a:bodyPr>
          <a:lstStyle/>
          <a:p>
            <a:pPr algn="just"/>
            <a:r>
              <a:rPr lang="en-IN" sz="2200">
                <a:solidFill>
                  <a:schemeClr val="tx2">
                    <a:lumMod val="75000"/>
                  </a:schemeClr>
                </a:solidFill>
                <a:effectLst/>
                <a:latin typeface="Times New Roman" panose="02020603050405020304" pitchFamily="18" charset="0"/>
                <a:ea typeface="Times New Roman" panose="02020603050405020304" pitchFamily="18" charset="0"/>
              </a:rPr>
              <a:t>A motor driver is an integrated circuit chip that is usually used to control motors in autonomous robots. Motor driver act as an interface between Arduino and the motors. The most commonly used motor driver ICs are from the L293 series such as L293D, L293NE, etc. These ICs are designed to control 2 DC motors simultaneously. L293D consists of two H-bridge. H-bridge is the simplest circuit for controlling a low current-rated motor. We will be referring to the motor driver IC as L293D only. L293D has 16 pins.</a:t>
            </a:r>
          </a:p>
          <a:p>
            <a:pPr algn="just"/>
            <a:endParaRPr lang="en-IN" sz="2200">
              <a:solidFill>
                <a:schemeClr val="tx2">
                  <a:lumMod val="75000"/>
                </a:schemeClr>
              </a:solidFill>
            </a:endParaRPr>
          </a:p>
        </p:txBody>
      </p:sp>
      <p:pic>
        <p:nvPicPr>
          <p:cNvPr id="6" name="Picture 5">
            <a:extLst>
              <a:ext uri="{FF2B5EF4-FFF2-40B4-BE49-F238E27FC236}">
                <a16:creationId xmlns:a16="http://schemas.microsoft.com/office/drawing/2014/main" id="{52045C3F-D765-D64B-BE16-046EC09338A9}"/>
              </a:ext>
            </a:extLst>
          </p:cNvPr>
          <p:cNvPicPr>
            <a:picLocks noChangeAspect="1"/>
          </p:cNvPicPr>
          <p:nvPr/>
        </p:nvPicPr>
        <p:blipFill>
          <a:blip r:embed="rId2"/>
          <a:stretch>
            <a:fillRect/>
          </a:stretch>
        </p:blipFill>
        <p:spPr>
          <a:xfrm>
            <a:off x="6327624" y="1465730"/>
            <a:ext cx="4839375" cy="4344006"/>
          </a:xfrm>
          <a:prstGeom prst="rect">
            <a:avLst/>
          </a:prstGeom>
        </p:spPr>
      </p:pic>
    </p:spTree>
    <p:extLst>
      <p:ext uri="{BB962C8B-B14F-4D97-AF65-F5344CB8AC3E}">
        <p14:creationId xmlns:p14="http://schemas.microsoft.com/office/powerpoint/2010/main" val="2954280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262B03-CB6F-029E-78D8-A32B757A8C15}"/>
              </a:ext>
            </a:extLst>
          </p:cNvPr>
          <p:cNvPicPr>
            <a:picLocks noChangeAspect="1"/>
          </p:cNvPicPr>
          <p:nvPr/>
        </p:nvPicPr>
        <p:blipFill>
          <a:blip r:embed="rId2"/>
          <a:stretch>
            <a:fillRect/>
          </a:stretch>
        </p:blipFill>
        <p:spPr>
          <a:xfrm>
            <a:off x="1250577" y="363071"/>
            <a:ext cx="10031505" cy="6212541"/>
          </a:xfrm>
          <a:prstGeom prst="rect">
            <a:avLst/>
          </a:prstGeom>
        </p:spPr>
      </p:pic>
    </p:spTree>
    <p:extLst>
      <p:ext uri="{BB962C8B-B14F-4D97-AF65-F5344CB8AC3E}">
        <p14:creationId xmlns:p14="http://schemas.microsoft.com/office/powerpoint/2010/main" val="505349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426D68-9016-FB2D-A6EA-A30A26FBE6D4}"/>
              </a:ext>
            </a:extLst>
          </p:cNvPr>
          <p:cNvSpPr txBox="1"/>
          <p:nvPr/>
        </p:nvSpPr>
        <p:spPr>
          <a:xfrm>
            <a:off x="4966447" y="197597"/>
            <a:ext cx="2259106" cy="769441"/>
          </a:xfrm>
          <a:prstGeom prst="rect">
            <a:avLst/>
          </a:prstGeom>
          <a:noFill/>
        </p:spPr>
        <p:txBody>
          <a:bodyPr wrap="square" rtlCol="0">
            <a:spAutoFit/>
          </a:bodyPr>
          <a:lstStyle/>
          <a:p>
            <a:r>
              <a:rPr lang="en-IN" sz="4400" b="1" u="sng">
                <a:solidFill>
                  <a:srgbClr val="FFC000"/>
                </a:solidFill>
              </a:rPr>
              <a:t>H</a:t>
            </a:r>
            <a:r>
              <a:rPr lang="en-IN" sz="4400" b="1">
                <a:solidFill>
                  <a:srgbClr val="FFC000"/>
                </a:solidFill>
              </a:rPr>
              <a:t> </a:t>
            </a:r>
            <a:r>
              <a:rPr lang="en-IN" sz="4400" b="1" u="sng">
                <a:solidFill>
                  <a:srgbClr val="FFC000"/>
                </a:solidFill>
              </a:rPr>
              <a:t>Bridge</a:t>
            </a:r>
          </a:p>
        </p:txBody>
      </p:sp>
      <p:pic>
        <p:nvPicPr>
          <p:cNvPr id="5" name="Picture 4">
            <a:extLst>
              <a:ext uri="{FF2B5EF4-FFF2-40B4-BE49-F238E27FC236}">
                <a16:creationId xmlns:a16="http://schemas.microsoft.com/office/drawing/2014/main" id="{D2886673-1F14-B1D4-4C26-20096F6CA6F9}"/>
              </a:ext>
            </a:extLst>
          </p:cNvPr>
          <p:cNvPicPr>
            <a:picLocks noChangeAspect="1"/>
          </p:cNvPicPr>
          <p:nvPr/>
        </p:nvPicPr>
        <p:blipFill>
          <a:blip r:embed="rId2"/>
          <a:stretch>
            <a:fillRect/>
          </a:stretch>
        </p:blipFill>
        <p:spPr>
          <a:xfrm>
            <a:off x="1331259" y="1999503"/>
            <a:ext cx="9327776" cy="4660900"/>
          </a:xfrm>
          <a:prstGeom prst="rect">
            <a:avLst/>
          </a:prstGeom>
        </p:spPr>
      </p:pic>
      <p:sp>
        <p:nvSpPr>
          <p:cNvPr id="6" name="TextBox 5">
            <a:extLst>
              <a:ext uri="{FF2B5EF4-FFF2-40B4-BE49-F238E27FC236}">
                <a16:creationId xmlns:a16="http://schemas.microsoft.com/office/drawing/2014/main" id="{F536F4BD-AB80-6975-6A23-27FC839D6495}"/>
              </a:ext>
            </a:extLst>
          </p:cNvPr>
          <p:cNvSpPr txBox="1"/>
          <p:nvPr/>
        </p:nvSpPr>
        <p:spPr>
          <a:xfrm>
            <a:off x="1532965" y="967038"/>
            <a:ext cx="9327776" cy="830997"/>
          </a:xfrm>
          <a:prstGeom prst="rect">
            <a:avLst/>
          </a:prstGeom>
          <a:noFill/>
        </p:spPr>
        <p:txBody>
          <a:bodyPr wrap="square" rtlCol="0">
            <a:spAutoFit/>
          </a:bodyPr>
          <a:lstStyle/>
          <a:p>
            <a:r>
              <a:rPr lang="en-US" sz="2400">
                <a:solidFill>
                  <a:schemeClr val="tx2">
                    <a:lumMod val="75000"/>
                  </a:schemeClr>
                </a:solidFill>
              </a:rPr>
              <a:t>DIRECTION OF ROTATION OF MOTOR DEPENDS ON THE WAY WE CONNECT IT TO THE POWER</a:t>
            </a:r>
            <a:endParaRPr lang="en-IN" sz="2400">
              <a:solidFill>
                <a:schemeClr val="tx2">
                  <a:lumMod val="75000"/>
                </a:schemeClr>
              </a:solidFill>
            </a:endParaRPr>
          </a:p>
        </p:txBody>
      </p:sp>
    </p:spTree>
    <p:extLst>
      <p:ext uri="{BB962C8B-B14F-4D97-AF65-F5344CB8AC3E}">
        <p14:creationId xmlns:p14="http://schemas.microsoft.com/office/powerpoint/2010/main" val="1476450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70A93C-3914-9D4C-8AFF-C0FFF1598E1F}"/>
              </a:ext>
            </a:extLst>
          </p:cNvPr>
          <p:cNvSpPr txBox="1"/>
          <p:nvPr/>
        </p:nvSpPr>
        <p:spPr>
          <a:xfrm>
            <a:off x="1587873" y="416859"/>
            <a:ext cx="9016253" cy="646331"/>
          </a:xfrm>
          <a:prstGeom prst="rect">
            <a:avLst/>
          </a:prstGeom>
          <a:noFill/>
        </p:spPr>
        <p:txBody>
          <a:bodyPr wrap="square" rtlCol="0">
            <a:spAutoFit/>
          </a:bodyPr>
          <a:lstStyle/>
          <a:p>
            <a:r>
              <a:rPr lang="en-US" sz="3600" b="1" u="sng">
                <a:solidFill>
                  <a:schemeClr val="tx2">
                    <a:lumMod val="75000"/>
                  </a:schemeClr>
                </a:solidFill>
              </a:rPr>
              <a:t>How</a:t>
            </a:r>
            <a:r>
              <a:rPr lang="en-US" sz="3600" b="1">
                <a:solidFill>
                  <a:schemeClr val="tx2">
                    <a:lumMod val="75000"/>
                  </a:schemeClr>
                </a:solidFill>
              </a:rPr>
              <a:t> </a:t>
            </a:r>
            <a:r>
              <a:rPr lang="en-US" sz="3600" b="1" u="sng">
                <a:solidFill>
                  <a:schemeClr val="tx2">
                    <a:lumMod val="75000"/>
                  </a:schemeClr>
                </a:solidFill>
              </a:rPr>
              <a:t>to</a:t>
            </a:r>
            <a:r>
              <a:rPr lang="en-US" sz="3600" b="1">
                <a:solidFill>
                  <a:schemeClr val="tx2">
                    <a:lumMod val="75000"/>
                  </a:schemeClr>
                </a:solidFill>
              </a:rPr>
              <a:t> </a:t>
            </a:r>
            <a:r>
              <a:rPr lang="en-US" sz="3600" b="1" u="sng">
                <a:solidFill>
                  <a:schemeClr val="tx2">
                    <a:lumMod val="75000"/>
                  </a:schemeClr>
                </a:solidFill>
              </a:rPr>
              <a:t>supply</a:t>
            </a:r>
            <a:r>
              <a:rPr lang="en-US" sz="3600" b="1">
                <a:solidFill>
                  <a:schemeClr val="tx2">
                    <a:lumMod val="75000"/>
                  </a:schemeClr>
                </a:solidFill>
              </a:rPr>
              <a:t> </a:t>
            </a:r>
            <a:r>
              <a:rPr lang="en-US" sz="3600" b="1" u="sng">
                <a:solidFill>
                  <a:schemeClr val="tx2">
                    <a:lumMod val="75000"/>
                  </a:schemeClr>
                </a:solidFill>
              </a:rPr>
              <a:t>5V</a:t>
            </a:r>
            <a:r>
              <a:rPr lang="en-US" sz="3600" b="1">
                <a:solidFill>
                  <a:schemeClr val="tx2">
                    <a:lumMod val="75000"/>
                  </a:schemeClr>
                </a:solidFill>
              </a:rPr>
              <a:t> </a:t>
            </a:r>
            <a:r>
              <a:rPr lang="en-US" sz="3600" b="1" u="sng">
                <a:solidFill>
                  <a:schemeClr val="tx2">
                    <a:lumMod val="75000"/>
                  </a:schemeClr>
                </a:solidFill>
              </a:rPr>
              <a:t>to</a:t>
            </a:r>
            <a:r>
              <a:rPr lang="en-US" sz="3600" b="1">
                <a:solidFill>
                  <a:schemeClr val="tx2">
                    <a:lumMod val="75000"/>
                  </a:schemeClr>
                </a:solidFill>
              </a:rPr>
              <a:t> </a:t>
            </a:r>
            <a:r>
              <a:rPr lang="en-US" sz="3600" b="1" u="sng">
                <a:solidFill>
                  <a:schemeClr val="tx2">
                    <a:lumMod val="75000"/>
                  </a:schemeClr>
                </a:solidFill>
              </a:rPr>
              <a:t>the</a:t>
            </a:r>
            <a:r>
              <a:rPr lang="en-US" sz="3600" b="1">
                <a:solidFill>
                  <a:schemeClr val="tx2">
                    <a:lumMod val="75000"/>
                  </a:schemeClr>
                </a:solidFill>
              </a:rPr>
              <a:t> </a:t>
            </a:r>
            <a:r>
              <a:rPr lang="en-US" sz="3600" b="1" u="sng">
                <a:solidFill>
                  <a:schemeClr val="tx2">
                    <a:lumMod val="75000"/>
                  </a:schemeClr>
                </a:solidFill>
              </a:rPr>
              <a:t>L293D Motor Driver ?</a:t>
            </a:r>
            <a:endParaRPr lang="en-IN" sz="3600" b="1" u="sng">
              <a:solidFill>
                <a:schemeClr val="tx2">
                  <a:lumMod val="75000"/>
                </a:schemeClr>
              </a:solidFill>
            </a:endParaRPr>
          </a:p>
        </p:txBody>
      </p:sp>
      <p:sp>
        <p:nvSpPr>
          <p:cNvPr id="3" name="TextBox 2">
            <a:extLst>
              <a:ext uri="{FF2B5EF4-FFF2-40B4-BE49-F238E27FC236}">
                <a16:creationId xmlns:a16="http://schemas.microsoft.com/office/drawing/2014/main" id="{A1331B74-12D3-3C6E-C7A6-4DAA8B09A916}"/>
              </a:ext>
            </a:extLst>
          </p:cNvPr>
          <p:cNvSpPr txBox="1"/>
          <p:nvPr/>
        </p:nvSpPr>
        <p:spPr>
          <a:xfrm>
            <a:off x="1842246" y="2459504"/>
            <a:ext cx="9016253" cy="1938992"/>
          </a:xfrm>
          <a:prstGeom prst="rect">
            <a:avLst/>
          </a:prstGeom>
          <a:noFill/>
        </p:spPr>
        <p:txBody>
          <a:bodyPr wrap="square" rtlCol="0">
            <a:spAutoFit/>
          </a:bodyPr>
          <a:lstStyle/>
          <a:p>
            <a:r>
              <a:rPr lang="en-US" sz="6000">
                <a:solidFill>
                  <a:srgbClr val="FFFF00"/>
                </a:solidFill>
              </a:rPr>
              <a:t>5V supply is needed for the working of the motor Driver</a:t>
            </a:r>
            <a:endParaRPr lang="en-IN" sz="6000">
              <a:solidFill>
                <a:srgbClr val="FFFF00"/>
              </a:solidFill>
            </a:endParaRPr>
          </a:p>
        </p:txBody>
      </p:sp>
    </p:spTree>
    <p:extLst>
      <p:ext uri="{BB962C8B-B14F-4D97-AF65-F5344CB8AC3E}">
        <p14:creationId xmlns:p14="http://schemas.microsoft.com/office/powerpoint/2010/main" val="4129622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DC6497-0D92-97E9-6941-50EBBA35F381}"/>
              </a:ext>
            </a:extLst>
          </p:cNvPr>
          <p:cNvSpPr txBox="1"/>
          <p:nvPr/>
        </p:nvSpPr>
        <p:spPr>
          <a:xfrm>
            <a:off x="3742764" y="457200"/>
            <a:ext cx="4706471" cy="707886"/>
          </a:xfrm>
          <a:prstGeom prst="rect">
            <a:avLst/>
          </a:prstGeom>
          <a:noFill/>
        </p:spPr>
        <p:txBody>
          <a:bodyPr wrap="square" rtlCol="0">
            <a:spAutoFit/>
          </a:bodyPr>
          <a:lstStyle/>
          <a:p>
            <a:r>
              <a:rPr lang="en-IN" sz="4000" u="sng">
                <a:solidFill>
                  <a:srgbClr val="FFC000"/>
                </a:solidFill>
              </a:rPr>
              <a:t>Required</a:t>
            </a:r>
            <a:r>
              <a:rPr lang="en-IN" sz="4000">
                <a:solidFill>
                  <a:srgbClr val="FFC000"/>
                </a:solidFill>
              </a:rPr>
              <a:t> </a:t>
            </a:r>
            <a:r>
              <a:rPr lang="en-IN" sz="4000" u="sng">
                <a:solidFill>
                  <a:srgbClr val="FFC000"/>
                </a:solidFill>
              </a:rPr>
              <a:t>Components</a:t>
            </a:r>
          </a:p>
        </p:txBody>
      </p:sp>
      <p:sp>
        <p:nvSpPr>
          <p:cNvPr id="3" name="TextBox 2">
            <a:extLst>
              <a:ext uri="{FF2B5EF4-FFF2-40B4-BE49-F238E27FC236}">
                <a16:creationId xmlns:a16="http://schemas.microsoft.com/office/drawing/2014/main" id="{A00FAE54-49FC-DEC4-3B5D-FB05AFA7D7CA}"/>
              </a:ext>
            </a:extLst>
          </p:cNvPr>
          <p:cNvSpPr txBox="1"/>
          <p:nvPr/>
        </p:nvSpPr>
        <p:spPr>
          <a:xfrm>
            <a:off x="1990165" y="1411941"/>
            <a:ext cx="9628094" cy="5324535"/>
          </a:xfrm>
          <a:prstGeom prst="rect">
            <a:avLst/>
          </a:prstGeom>
          <a:noFill/>
        </p:spPr>
        <p:txBody>
          <a:bodyPr wrap="square" rtlCol="0">
            <a:spAutoFit/>
          </a:bodyPr>
          <a:lstStyle/>
          <a:p>
            <a:r>
              <a:rPr lang="en-IN" sz="3400">
                <a:solidFill>
                  <a:schemeClr val="tx2">
                    <a:lumMod val="75000"/>
                  </a:schemeClr>
                </a:solidFill>
              </a:rPr>
              <a:t>1- ESP32 Microcontroller</a:t>
            </a:r>
          </a:p>
          <a:p>
            <a:r>
              <a:rPr lang="en-IN" sz="3400">
                <a:solidFill>
                  <a:schemeClr val="tx2">
                    <a:lumMod val="75000"/>
                  </a:schemeClr>
                </a:solidFill>
              </a:rPr>
              <a:t>2- LM2596 (Buck Converter)</a:t>
            </a:r>
          </a:p>
          <a:p>
            <a:r>
              <a:rPr lang="en-IN" sz="3400">
                <a:solidFill>
                  <a:schemeClr val="tx2">
                    <a:lumMod val="75000"/>
                  </a:schemeClr>
                </a:solidFill>
              </a:rPr>
              <a:t>3- L293D (Motor Driver)</a:t>
            </a:r>
          </a:p>
          <a:p>
            <a:r>
              <a:rPr lang="en-IN" sz="3400">
                <a:solidFill>
                  <a:schemeClr val="tx2">
                    <a:lumMod val="75000"/>
                  </a:schemeClr>
                </a:solidFill>
              </a:rPr>
              <a:t>4- Battery </a:t>
            </a:r>
          </a:p>
          <a:p>
            <a:r>
              <a:rPr lang="en-IN" sz="3400">
                <a:solidFill>
                  <a:schemeClr val="tx2">
                    <a:lumMod val="75000"/>
                  </a:schemeClr>
                </a:solidFill>
              </a:rPr>
              <a:t>5- Jumper Wires</a:t>
            </a:r>
          </a:p>
          <a:p>
            <a:r>
              <a:rPr lang="en-IN" sz="3400">
                <a:solidFill>
                  <a:schemeClr val="tx2">
                    <a:lumMod val="75000"/>
                  </a:schemeClr>
                </a:solidFill>
              </a:rPr>
              <a:t>6- 4 Motors</a:t>
            </a:r>
          </a:p>
          <a:p>
            <a:r>
              <a:rPr lang="en-IN" sz="3400">
                <a:solidFill>
                  <a:schemeClr val="tx2">
                    <a:lumMod val="75000"/>
                  </a:schemeClr>
                </a:solidFill>
              </a:rPr>
              <a:t>7- 4 Wheels</a:t>
            </a:r>
          </a:p>
          <a:p>
            <a:r>
              <a:rPr lang="en-IN" sz="3400">
                <a:solidFill>
                  <a:schemeClr val="tx2">
                    <a:lumMod val="75000"/>
                  </a:schemeClr>
                </a:solidFill>
              </a:rPr>
              <a:t>8- Car Chassis</a:t>
            </a:r>
          </a:p>
          <a:p>
            <a:r>
              <a:rPr lang="en-IN" sz="3400">
                <a:solidFill>
                  <a:schemeClr val="tx2">
                    <a:lumMod val="75000"/>
                  </a:schemeClr>
                </a:solidFill>
              </a:rPr>
              <a:t>9- Switch</a:t>
            </a:r>
          </a:p>
          <a:p>
            <a:r>
              <a:rPr lang="en-IN" sz="3400">
                <a:solidFill>
                  <a:schemeClr val="tx2">
                    <a:lumMod val="75000"/>
                  </a:schemeClr>
                </a:solidFill>
              </a:rPr>
              <a:t>10- Multimeter</a:t>
            </a:r>
          </a:p>
        </p:txBody>
      </p:sp>
    </p:spTree>
    <p:extLst>
      <p:ext uri="{BB962C8B-B14F-4D97-AF65-F5344CB8AC3E}">
        <p14:creationId xmlns:p14="http://schemas.microsoft.com/office/powerpoint/2010/main" val="301242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63368F-3921-02EA-060B-D97F381D38FE}"/>
              </a:ext>
            </a:extLst>
          </p:cNvPr>
          <p:cNvSpPr txBox="1"/>
          <p:nvPr/>
        </p:nvSpPr>
        <p:spPr>
          <a:xfrm>
            <a:off x="3519767" y="443753"/>
            <a:ext cx="5152465" cy="646331"/>
          </a:xfrm>
          <a:prstGeom prst="rect">
            <a:avLst/>
          </a:prstGeom>
          <a:noFill/>
        </p:spPr>
        <p:txBody>
          <a:bodyPr wrap="square" rtlCol="0">
            <a:spAutoFit/>
          </a:bodyPr>
          <a:lstStyle/>
          <a:p>
            <a:r>
              <a:rPr lang="en-IN" sz="3600" b="1" u="sng">
                <a:solidFill>
                  <a:srgbClr val="FFC000"/>
                </a:solidFill>
              </a:rPr>
              <a:t>LM2596</a:t>
            </a:r>
            <a:r>
              <a:rPr lang="en-IN" sz="3600">
                <a:solidFill>
                  <a:srgbClr val="FFC000"/>
                </a:solidFill>
              </a:rPr>
              <a:t> (</a:t>
            </a:r>
            <a:r>
              <a:rPr lang="en-IN" sz="3600" b="1" u="sng">
                <a:solidFill>
                  <a:srgbClr val="FFC000"/>
                </a:solidFill>
              </a:rPr>
              <a:t>Buck</a:t>
            </a:r>
            <a:r>
              <a:rPr lang="en-IN" sz="3600">
                <a:solidFill>
                  <a:srgbClr val="FFC000"/>
                </a:solidFill>
              </a:rPr>
              <a:t> </a:t>
            </a:r>
            <a:r>
              <a:rPr lang="en-IN" sz="3600" b="1" u="sng">
                <a:solidFill>
                  <a:srgbClr val="FFC000"/>
                </a:solidFill>
              </a:rPr>
              <a:t>Converter</a:t>
            </a:r>
            <a:r>
              <a:rPr lang="en-IN" sz="3600">
                <a:solidFill>
                  <a:srgbClr val="FFC000"/>
                </a:solidFill>
              </a:rPr>
              <a:t>)</a:t>
            </a:r>
          </a:p>
        </p:txBody>
      </p:sp>
      <p:sp>
        <p:nvSpPr>
          <p:cNvPr id="3" name="TextBox 2">
            <a:extLst>
              <a:ext uri="{FF2B5EF4-FFF2-40B4-BE49-F238E27FC236}">
                <a16:creationId xmlns:a16="http://schemas.microsoft.com/office/drawing/2014/main" id="{F5A353F3-D930-AE9E-1D68-291B76FAB019}"/>
              </a:ext>
            </a:extLst>
          </p:cNvPr>
          <p:cNvSpPr txBox="1"/>
          <p:nvPr/>
        </p:nvSpPr>
        <p:spPr>
          <a:xfrm>
            <a:off x="1354792" y="1420209"/>
            <a:ext cx="5152465" cy="4832092"/>
          </a:xfrm>
          <a:prstGeom prst="rect">
            <a:avLst/>
          </a:prstGeom>
          <a:noFill/>
        </p:spPr>
        <p:txBody>
          <a:bodyPr wrap="square" rtlCol="0">
            <a:spAutoFit/>
          </a:bodyPr>
          <a:lstStyle/>
          <a:p>
            <a:pPr algn="just"/>
            <a:r>
              <a:rPr lang="en-IN" sz="28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The LM2596 series of regulators are monolithic integrated circuits that provide all the active functions for a step-down (buck) switching regulator (DC-DC converter), capable of driving a 3-A load with excellent line and load regulation. These devices are available in fixed output voltages of 3.3 V, 5 V, 12 V, and an adjustable output version. </a:t>
            </a:r>
            <a:endParaRPr lang="en-IN" sz="2800">
              <a:solidFill>
                <a:schemeClr val="tx2">
                  <a:lumMod val="75000"/>
                </a:schemeClr>
              </a:solidFill>
            </a:endParaRPr>
          </a:p>
        </p:txBody>
      </p:sp>
      <p:pic>
        <p:nvPicPr>
          <p:cNvPr id="7" name="Picture 6">
            <a:extLst>
              <a:ext uri="{FF2B5EF4-FFF2-40B4-BE49-F238E27FC236}">
                <a16:creationId xmlns:a16="http://schemas.microsoft.com/office/drawing/2014/main" id="{167FC8FC-903A-7005-B2F3-16699473118D}"/>
              </a:ext>
            </a:extLst>
          </p:cNvPr>
          <p:cNvPicPr>
            <a:picLocks noChangeAspect="1"/>
          </p:cNvPicPr>
          <p:nvPr/>
        </p:nvPicPr>
        <p:blipFill>
          <a:blip r:embed="rId2"/>
          <a:stretch>
            <a:fillRect/>
          </a:stretch>
        </p:blipFill>
        <p:spPr>
          <a:xfrm rot="10800000">
            <a:off x="7022081" y="2252319"/>
            <a:ext cx="4824777" cy="2948973"/>
          </a:xfrm>
          <a:prstGeom prst="rect">
            <a:avLst/>
          </a:prstGeom>
        </p:spPr>
      </p:pic>
    </p:spTree>
    <p:extLst>
      <p:ext uri="{BB962C8B-B14F-4D97-AF65-F5344CB8AC3E}">
        <p14:creationId xmlns:p14="http://schemas.microsoft.com/office/powerpoint/2010/main" val="2533697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D951EC-25E9-6179-1FED-741F7880FA52}"/>
              </a:ext>
            </a:extLst>
          </p:cNvPr>
          <p:cNvSpPr txBox="1"/>
          <p:nvPr/>
        </p:nvSpPr>
        <p:spPr>
          <a:xfrm>
            <a:off x="5188323" y="457201"/>
            <a:ext cx="1815353" cy="769441"/>
          </a:xfrm>
          <a:prstGeom prst="rect">
            <a:avLst/>
          </a:prstGeom>
          <a:noFill/>
        </p:spPr>
        <p:txBody>
          <a:bodyPr wrap="square" rtlCol="0">
            <a:spAutoFit/>
          </a:bodyPr>
          <a:lstStyle/>
          <a:p>
            <a:r>
              <a:rPr lang="en-IN" sz="4400" b="1" u="sng">
                <a:solidFill>
                  <a:srgbClr val="FFC000"/>
                </a:solidFill>
              </a:rPr>
              <a:t>Motors</a:t>
            </a:r>
          </a:p>
        </p:txBody>
      </p:sp>
      <p:sp>
        <p:nvSpPr>
          <p:cNvPr id="3" name="TextBox 2">
            <a:extLst>
              <a:ext uri="{FF2B5EF4-FFF2-40B4-BE49-F238E27FC236}">
                <a16:creationId xmlns:a16="http://schemas.microsoft.com/office/drawing/2014/main" id="{56D2C1A6-18B0-A120-0858-6F1EF81B1D73}"/>
              </a:ext>
            </a:extLst>
          </p:cNvPr>
          <p:cNvSpPr txBox="1"/>
          <p:nvPr/>
        </p:nvSpPr>
        <p:spPr>
          <a:xfrm>
            <a:off x="968189" y="1344706"/>
            <a:ext cx="7570694" cy="5632311"/>
          </a:xfrm>
          <a:prstGeom prst="rect">
            <a:avLst/>
          </a:prstGeom>
          <a:noFill/>
        </p:spPr>
        <p:txBody>
          <a:bodyPr wrap="square" rtlCol="0">
            <a:spAutoFit/>
          </a:bodyPr>
          <a:lstStyle/>
          <a:p>
            <a:pPr algn="just"/>
            <a:r>
              <a:rPr lang="en-IN" sz="3000" b="1">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BO (Battery Operated)</a:t>
            </a:r>
            <a:r>
              <a:rPr lang="en-IN" sz="3000">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light weight DC geared motor which gives good torque and rpm at lower voltages. This motor can run at approximately 150 RPM when driven by a single Li-Ion cell. Great for battery operated light weight robots. A specific type of DC geared motors that can be operated through battery and that why known as Battery Operated (BO) motors. It is used for light weight applications mostly. Available in different torque and RPM</a:t>
            </a:r>
            <a:endParaRPr lang="en-IN" sz="300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3000">
              <a:solidFill>
                <a:schemeClr val="tx2">
                  <a:lumMod val="75000"/>
                </a:schemeClr>
              </a:solidFill>
            </a:endParaRPr>
          </a:p>
        </p:txBody>
      </p:sp>
      <p:pic>
        <p:nvPicPr>
          <p:cNvPr id="5" name="Picture 4">
            <a:extLst>
              <a:ext uri="{FF2B5EF4-FFF2-40B4-BE49-F238E27FC236}">
                <a16:creationId xmlns:a16="http://schemas.microsoft.com/office/drawing/2014/main" id="{4DC9BEDD-2B94-D9F4-BA40-97658B952543}"/>
              </a:ext>
            </a:extLst>
          </p:cNvPr>
          <p:cNvPicPr>
            <a:picLocks noChangeAspect="1"/>
          </p:cNvPicPr>
          <p:nvPr/>
        </p:nvPicPr>
        <p:blipFill>
          <a:blip r:embed="rId2"/>
          <a:stretch>
            <a:fillRect/>
          </a:stretch>
        </p:blipFill>
        <p:spPr>
          <a:xfrm>
            <a:off x="8892989" y="2003612"/>
            <a:ext cx="3115234" cy="2662518"/>
          </a:xfrm>
          <a:prstGeom prst="rect">
            <a:avLst/>
          </a:prstGeom>
        </p:spPr>
      </p:pic>
    </p:spTree>
    <p:extLst>
      <p:ext uri="{BB962C8B-B14F-4D97-AF65-F5344CB8AC3E}">
        <p14:creationId xmlns:p14="http://schemas.microsoft.com/office/powerpoint/2010/main" val="2798805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A439FE-288C-0F0C-4661-6EE3AB2F95F3}"/>
              </a:ext>
            </a:extLst>
          </p:cNvPr>
          <p:cNvSpPr txBox="1"/>
          <p:nvPr/>
        </p:nvSpPr>
        <p:spPr>
          <a:xfrm>
            <a:off x="3231776" y="524435"/>
            <a:ext cx="5728447" cy="646331"/>
          </a:xfrm>
          <a:prstGeom prst="rect">
            <a:avLst/>
          </a:prstGeom>
          <a:noFill/>
        </p:spPr>
        <p:txBody>
          <a:bodyPr wrap="square" rtlCol="0">
            <a:spAutoFit/>
          </a:bodyPr>
          <a:lstStyle/>
          <a:p>
            <a:r>
              <a:rPr lang="en-IN" sz="3600" b="1" u="sng">
                <a:solidFill>
                  <a:srgbClr val="FFC000"/>
                </a:solidFill>
              </a:rPr>
              <a:t>Working</a:t>
            </a:r>
            <a:r>
              <a:rPr lang="en-IN" sz="3600" b="1">
                <a:solidFill>
                  <a:srgbClr val="FFC000"/>
                </a:solidFill>
              </a:rPr>
              <a:t> </a:t>
            </a:r>
            <a:r>
              <a:rPr lang="en-IN" sz="3600" b="1" u="sng">
                <a:solidFill>
                  <a:srgbClr val="FFC000"/>
                </a:solidFill>
              </a:rPr>
              <a:t>Principle</a:t>
            </a:r>
            <a:r>
              <a:rPr lang="en-IN" sz="3600" b="1">
                <a:solidFill>
                  <a:srgbClr val="FFC000"/>
                </a:solidFill>
              </a:rPr>
              <a:t> </a:t>
            </a:r>
            <a:r>
              <a:rPr lang="en-IN" sz="3600" b="1" u="sng">
                <a:solidFill>
                  <a:srgbClr val="FFC000"/>
                </a:solidFill>
              </a:rPr>
              <a:t>of</a:t>
            </a:r>
            <a:r>
              <a:rPr lang="en-IN" sz="3600" b="1">
                <a:solidFill>
                  <a:srgbClr val="FFC000"/>
                </a:solidFill>
              </a:rPr>
              <a:t> </a:t>
            </a:r>
            <a:r>
              <a:rPr lang="en-IN" sz="3600" b="1" u="sng">
                <a:solidFill>
                  <a:srgbClr val="FFC000"/>
                </a:solidFill>
              </a:rPr>
              <a:t>Motors</a:t>
            </a:r>
          </a:p>
        </p:txBody>
      </p:sp>
      <p:pic>
        <p:nvPicPr>
          <p:cNvPr id="1026" name="Picture 2" descr="See the source image">
            <a:extLst>
              <a:ext uri="{FF2B5EF4-FFF2-40B4-BE49-F238E27FC236}">
                <a16:creationId xmlns:a16="http://schemas.microsoft.com/office/drawing/2014/main" id="{43894ED1-7C7C-B4F1-900A-157111CC8D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663" y="1294840"/>
            <a:ext cx="8592671" cy="5038725"/>
          </a:xfrm>
          <a:prstGeom prst="rect">
            <a:avLst/>
          </a:prstGeom>
          <a:solidFill>
            <a:schemeClr val="tx2">
              <a:lumMod val="20000"/>
              <a:lumOff val="80000"/>
            </a:schemeClr>
          </a:solidFill>
        </p:spPr>
      </p:pic>
    </p:spTree>
    <p:extLst>
      <p:ext uri="{BB962C8B-B14F-4D97-AF65-F5344CB8AC3E}">
        <p14:creationId xmlns:p14="http://schemas.microsoft.com/office/powerpoint/2010/main" val="1102299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9DE09A-9749-DC72-78A7-0D91C308E581}"/>
              </a:ext>
            </a:extLst>
          </p:cNvPr>
          <p:cNvSpPr txBox="1"/>
          <p:nvPr/>
        </p:nvSpPr>
        <p:spPr>
          <a:xfrm>
            <a:off x="3500717" y="107577"/>
            <a:ext cx="5190565" cy="646331"/>
          </a:xfrm>
          <a:prstGeom prst="rect">
            <a:avLst/>
          </a:prstGeom>
          <a:noFill/>
        </p:spPr>
        <p:txBody>
          <a:bodyPr wrap="square" rtlCol="0">
            <a:spAutoFit/>
          </a:bodyPr>
          <a:lstStyle/>
          <a:p>
            <a:r>
              <a:rPr lang="en-IN" sz="3600" b="1" u="sng">
                <a:solidFill>
                  <a:srgbClr val="FFC000"/>
                </a:solidFill>
              </a:rPr>
              <a:t>Wi-Fi</a:t>
            </a:r>
            <a:r>
              <a:rPr lang="en-IN" sz="3600" b="1">
                <a:solidFill>
                  <a:srgbClr val="FFC000"/>
                </a:solidFill>
              </a:rPr>
              <a:t> </a:t>
            </a:r>
            <a:r>
              <a:rPr lang="en-IN" sz="3600" b="1" u="sng">
                <a:solidFill>
                  <a:srgbClr val="FFC000"/>
                </a:solidFill>
              </a:rPr>
              <a:t>Car</a:t>
            </a:r>
            <a:r>
              <a:rPr lang="en-IN" sz="3600" b="1">
                <a:solidFill>
                  <a:srgbClr val="FFC000"/>
                </a:solidFill>
              </a:rPr>
              <a:t> </a:t>
            </a:r>
            <a:r>
              <a:rPr lang="en-IN" sz="3600" b="1" u="sng">
                <a:solidFill>
                  <a:srgbClr val="FFC000"/>
                </a:solidFill>
              </a:rPr>
              <a:t>Circuit</a:t>
            </a:r>
            <a:r>
              <a:rPr lang="en-IN" sz="3600" b="1">
                <a:solidFill>
                  <a:srgbClr val="FFC000"/>
                </a:solidFill>
              </a:rPr>
              <a:t> </a:t>
            </a:r>
            <a:r>
              <a:rPr lang="en-IN" sz="3600" b="1" u="sng">
                <a:solidFill>
                  <a:srgbClr val="FFC000"/>
                </a:solidFill>
              </a:rPr>
              <a:t>Diagram</a:t>
            </a:r>
          </a:p>
        </p:txBody>
      </p:sp>
      <p:pic>
        <p:nvPicPr>
          <p:cNvPr id="8" name="Picture 7">
            <a:extLst>
              <a:ext uri="{FF2B5EF4-FFF2-40B4-BE49-F238E27FC236}">
                <a16:creationId xmlns:a16="http://schemas.microsoft.com/office/drawing/2014/main" id="{06F9BCB1-AA4D-10FF-3DAD-E28091F84844}"/>
              </a:ext>
            </a:extLst>
          </p:cNvPr>
          <p:cNvPicPr>
            <a:picLocks noChangeAspect="1"/>
          </p:cNvPicPr>
          <p:nvPr/>
        </p:nvPicPr>
        <p:blipFill>
          <a:blip r:embed="rId2"/>
          <a:stretch>
            <a:fillRect/>
          </a:stretch>
        </p:blipFill>
        <p:spPr>
          <a:xfrm>
            <a:off x="1264024" y="914399"/>
            <a:ext cx="9448799" cy="5836023"/>
          </a:xfrm>
          <a:prstGeom prst="rect">
            <a:avLst/>
          </a:prstGeom>
        </p:spPr>
      </p:pic>
    </p:spTree>
    <p:extLst>
      <p:ext uri="{BB962C8B-B14F-4D97-AF65-F5344CB8AC3E}">
        <p14:creationId xmlns:p14="http://schemas.microsoft.com/office/powerpoint/2010/main" val="440683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3AF689-9FC5-BA38-91F3-950570D02B08}"/>
              </a:ext>
            </a:extLst>
          </p:cNvPr>
          <p:cNvSpPr txBox="1"/>
          <p:nvPr/>
        </p:nvSpPr>
        <p:spPr>
          <a:xfrm>
            <a:off x="1450038" y="884401"/>
            <a:ext cx="2595282" cy="1938992"/>
          </a:xfrm>
          <a:prstGeom prst="rect">
            <a:avLst/>
          </a:prstGeom>
          <a:noFill/>
        </p:spPr>
        <p:txBody>
          <a:bodyPr wrap="square" rtlCol="0">
            <a:spAutoFit/>
          </a:bodyPr>
          <a:lstStyle/>
          <a:p>
            <a:r>
              <a:rPr lang="en-US" sz="4000" b="1" u="sng">
                <a:solidFill>
                  <a:schemeClr val="tx2">
                    <a:lumMod val="75000"/>
                  </a:schemeClr>
                </a:solidFill>
              </a:rPr>
              <a:t>How</a:t>
            </a:r>
            <a:r>
              <a:rPr lang="en-US" sz="4000" b="1">
                <a:solidFill>
                  <a:schemeClr val="tx2">
                    <a:lumMod val="75000"/>
                  </a:schemeClr>
                </a:solidFill>
              </a:rPr>
              <a:t> </a:t>
            </a:r>
            <a:r>
              <a:rPr lang="en-US" sz="4000" b="1" u="sng">
                <a:solidFill>
                  <a:schemeClr val="tx2">
                    <a:lumMod val="75000"/>
                  </a:schemeClr>
                </a:solidFill>
              </a:rPr>
              <a:t>to</a:t>
            </a:r>
            <a:r>
              <a:rPr lang="en-US" sz="4000" b="1">
                <a:solidFill>
                  <a:schemeClr val="tx2">
                    <a:lumMod val="75000"/>
                  </a:schemeClr>
                </a:solidFill>
              </a:rPr>
              <a:t> </a:t>
            </a:r>
            <a:r>
              <a:rPr lang="en-US" sz="4000" b="1" u="sng">
                <a:solidFill>
                  <a:schemeClr val="tx2">
                    <a:lumMod val="75000"/>
                  </a:schemeClr>
                </a:solidFill>
              </a:rPr>
              <a:t>control</a:t>
            </a:r>
            <a:r>
              <a:rPr lang="en-US" sz="4000" b="1">
                <a:solidFill>
                  <a:schemeClr val="tx2">
                    <a:lumMod val="75000"/>
                  </a:schemeClr>
                </a:solidFill>
              </a:rPr>
              <a:t> </a:t>
            </a:r>
            <a:r>
              <a:rPr lang="en-US" sz="4000" b="1" u="sng">
                <a:solidFill>
                  <a:schemeClr val="tx2">
                    <a:lumMod val="75000"/>
                  </a:schemeClr>
                </a:solidFill>
              </a:rPr>
              <a:t>the</a:t>
            </a:r>
            <a:r>
              <a:rPr lang="en-US" sz="4000" b="1">
                <a:solidFill>
                  <a:schemeClr val="tx2">
                    <a:lumMod val="75000"/>
                  </a:schemeClr>
                </a:solidFill>
              </a:rPr>
              <a:t> </a:t>
            </a:r>
            <a:r>
              <a:rPr lang="en-US" sz="4000" b="1" u="sng">
                <a:solidFill>
                  <a:schemeClr val="tx2">
                    <a:lumMod val="75000"/>
                  </a:schemeClr>
                </a:solidFill>
              </a:rPr>
              <a:t>Wi-Fi</a:t>
            </a:r>
            <a:r>
              <a:rPr lang="en-US" sz="4000" b="1">
                <a:solidFill>
                  <a:schemeClr val="tx2">
                    <a:lumMod val="75000"/>
                  </a:schemeClr>
                </a:solidFill>
              </a:rPr>
              <a:t> </a:t>
            </a:r>
            <a:r>
              <a:rPr lang="en-US" sz="4000" b="1" u="sng">
                <a:solidFill>
                  <a:schemeClr val="tx2">
                    <a:lumMod val="75000"/>
                  </a:schemeClr>
                </a:solidFill>
              </a:rPr>
              <a:t>Car ?</a:t>
            </a:r>
            <a:endParaRPr lang="en-IN" sz="4000" b="1" u="sng">
              <a:solidFill>
                <a:schemeClr val="tx2">
                  <a:lumMod val="75000"/>
                </a:schemeClr>
              </a:solidFill>
            </a:endParaRPr>
          </a:p>
        </p:txBody>
      </p:sp>
      <p:sp>
        <p:nvSpPr>
          <p:cNvPr id="3" name="TextBox 2">
            <a:extLst>
              <a:ext uri="{FF2B5EF4-FFF2-40B4-BE49-F238E27FC236}">
                <a16:creationId xmlns:a16="http://schemas.microsoft.com/office/drawing/2014/main" id="{576BA533-187E-96CE-512E-29742BD70F1F}"/>
              </a:ext>
            </a:extLst>
          </p:cNvPr>
          <p:cNvSpPr txBox="1"/>
          <p:nvPr/>
        </p:nvSpPr>
        <p:spPr>
          <a:xfrm>
            <a:off x="1450038" y="4034607"/>
            <a:ext cx="2595283" cy="2123658"/>
          </a:xfrm>
          <a:prstGeom prst="rect">
            <a:avLst/>
          </a:prstGeom>
          <a:noFill/>
        </p:spPr>
        <p:txBody>
          <a:bodyPr wrap="square" rtlCol="0">
            <a:spAutoFit/>
          </a:bodyPr>
          <a:lstStyle/>
          <a:p>
            <a:pPr algn="just"/>
            <a:r>
              <a:rPr lang="en-US" sz="4400">
                <a:solidFill>
                  <a:srgbClr val="FFFF00"/>
                </a:solidFill>
              </a:rPr>
              <a:t>Controlling it through a website</a:t>
            </a:r>
            <a:endParaRPr lang="en-IN" sz="4400">
              <a:solidFill>
                <a:srgbClr val="FFFF00"/>
              </a:solidFill>
            </a:endParaRPr>
          </a:p>
        </p:txBody>
      </p:sp>
      <p:pic>
        <p:nvPicPr>
          <p:cNvPr id="6" name="Picture 5">
            <a:extLst>
              <a:ext uri="{FF2B5EF4-FFF2-40B4-BE49-F238E27FC236}">
                <a16:creationId xmlns:a16="http://schemas.microsoft.com/office/drawing/2014/main" id="{2D8C2C6A-7852-7EA5-6CE3-CC6CB561DEFC}"/>
              </a:ext>
            </a:extLst>
          </p:cNvPr>
          <p:cNvPicPr>
            <a:picLocks noChangeAspect="1"/>
          </p:cNvPicPr>
          <p:nvPr/>
        </p:nvPicPr>
        <p:blipFill>
          <a:blip r:embed="rId2"/>
          <a:stretch>
            <a:fillRect/>
          </a:stretch>
        </p:blipFill>
        <p:spPr>
          <a:xfrm>
            <a:off x="5624235" y="147917"/>
            <a:ext cx="5310467" cy="6562166"/>
          </a:xfrm>
          <a:prstGeom prst="rect">
            <a:avLst/>
          </a:prstGeom>
        </p:spPr>
      </p:pic>
    </p:spTree>
    <p:extLst>
      <p:ext uri="{BB962C8B-B14F-4D97-AF65-F5344CB8AC3E}">
        <p14:creationId xmlns:p14="http://schemas.microsoft.com/office/powerpoint/2010/main" val="92286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030016-FBEE-D4E0-BAAB-E3B85EA4DD04}"/>
              </a:ext>
            </a:extLst>
          </p:cNvPr>
          <p:cNvSpPr txBox="1"/>
          <p:nvPr/>
        </p:nvSpPr>
        <p:spPr>
          <a:xfrm>
            <a:off x="4280647" y="215153"/>
            <a:ext cx="3630706" cy="769441"/>
          </a:xfrm>
          <a:prstGeom prst="rect">
            <a:avLst/>
          </a:prstGeom>
          <a:noFill/>
        </p:spPr>
        <p:txBody>
          <a:bodyPr wrap="square" rtlCol="0">
            <a:spAutoFit/>
          </a:bodyPr>
          <a:lstStyle/>
          <a:p>
            <a:r>
              <a:rPr lang="en-US" sz="4400" b="1" u="sng">
                <a:solidFill>
                  <a:schemeClr val="tx2">
                    <a:lumMod val="75000"/>
                  </a:schemeClr>
                </a:solidFill>
              </a:rPr>
              <a:t>Website</a:t>
            </a:r>
            <a:r>
              <a:rPr lang="en-US" sz="4400"/>
              <a:t> </a:t>
            </a:r>
            <a:r>
              <a:rPr lang="en-US" sz="4400" b="1" u="sng">
                <a:solidFill>
                  <a:schemeClr val="tx2">
                    <a:lumMod val="75000"/>
                  </a:schemeClr>
                </a:solidFill>
              </a:rPr>
              <a:t>Codes</a:t>
            </a:r>
            <a:endParaRPr lang="en-IN" sz="4400" b="1" u="sng">
              <a:solidFill>
                <a:schemeClr val="tx2">
                  <a:lumMod val="75000"/>
                </a:schemeClr>
              </a:solidFill>
            </a:endParaRPr>
          </a:p>
        </p:txBody>
      </p:sp>
      <p:sp>
        <p:nvSpPr>
          <p:cNvPr id="3" name="TextBox 2">
            <a:extLst>
              <a:ext uri="{FF2B5EF4-FFF2-40B4-BE49-F238E27FC236}">
                <a16:creationId xmlns:a16="http://schemas.microsoft.com/office/drawing/2014/main" id="{2DA86304-F2C3-D333-AC5F-B6A97231EA72}"/>
              </a:ext>
            </a:extLst>
          </p:cNvPr>
          <p:cNvSpPr txBox="1"/>
          <p:nvPr/>
        </p:nvSpPr>
        <p:spPr>
          <a:xfrm>
            <a:off x="1196788" y="1102659"/>
            <a:ext cx="9668436" cy="5509200"/>
          </a:xfrm>
          <a:prstGeom prst="rect">
            <a:avLst/>
          </a:prstGeom>
          <a:solidFill>
            <a:schemeClr val="bg1"/>
          </a:solidFill>
        </p:spPr>
        <p:txBody>
          <a:bodyPr wrap="square" rtlCol="0">
            <a:spAutoFit/>
          </a:bodyPr>
          <a:lstStyle/>
          <a:p>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html</a:t>
            </a:r>
            <a:r>
              <a:rPr lang="en-IN" sz="1600" b="0">
                <a:solidFill>
                  <a:srgbClr val="808080"/>
                </a:solidFill>
                <a:effectLst/>
                <a:latin typeface="Consolas" panose="020B0609020204030204" pitchFamily="49" charset="0"/>
              </a:rPr>
              <a:t>&gt;</a:t>
            </a:r>
            <a:endParaRPr lang="en-IN" sz="1600" b="0">
              <a:solidFill>
                <a:srgbClr val="D4D4D4"/>
              </a:solidFill>
              <a:effectLst/>
              <a:latin typeface="Consolas" panose="020B0609020204030204" pitchFamily="49" charset="0"/>
            </a:endParaRPr>
          </a:p>
          <a:p>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head</a:t>
            </a:r>
            <a:r>
              <a:rPr lang="en-IN" sz="1600" b="0">
                <a:solidFill>
                  <a:srgbClr val="808080"/>
                </a:solidFill>
                <a:effectLst/>
                <a:latin typeface="Consolas" panose="020B0609020204030204" pitchFamily="49" charset="0"/>
              </a:rPr>
              <a:t>&gt;</a:t>
            </a:r>
            <a:endParaRPr lang="en-IN" sz="1600" b="0">
              <a:solidFill>
                <a:srgbClr val="D4D4D4"/>
              </a:solidFill>
              <a:effectLst/>
              <a:latin typeface="Consolas" panose="020B0609020204030204" pitchFamily="49" charset="0"/>
            </a:endParaRPr>
          </a:p>
          <a:p>
            <a:r>
              <a:rPr lang="en-IN" sz="1600" b="0">
                <a:solidFill>
                  <a:srgbClr val="D4D4D4"/>
                </a:solidFill>
                <a:effectLst/>
                <a:latin typeface="Consolas" panose="020B0609020204030204" pitchFamily="49" charset="0"/>
              </a:rPr>
              <a:t>    </a:t>
            </a:r>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meta</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name</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"viewport"</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content</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"width=device-width"</a:t>
            </a:r>
            <a:r>
              <a:rPr lang="en-IN" sz="1600" b="0">
                <a:solidFill>
                  <a:srgbClr val="808080"/>
                </a:solidFill>
                <a:effectLst/>
                <a:latin typeface="Consolas" panose="020B0609020204030204" pitchFamily="49" charset="0"/>
              </a:rPr>
              <a:t>&gt;</a:t>
            </a:r>
            <a:endParaRPr lang="en-IN" sz="1600" b="0">
              <a:solidFill>
                <a:srgbClr val="D4D4D4"/>
              </a:solidFill>
              <a:effectLst/>
              <a:latin typeface="Consolas" panose="020B0609020204030204" pitchFamily="49" charset="0"/>
            </a:endParaRPr>
          </a:p>
          <a:p>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head</a:t>
            </a:r>
            <a:r>
              <a:rPr lang="en-IN" sz="1600" b="0">
                <a:solidFill>
                  <a:srgbClr val="808080"/>
                </a:solidFill>
                <a:effectLst/>
                <a:latin typeface="Consolas" panose="020B0609020204030204" pitchFamily="49" charset="0"/>
              </a:rPr>
              <a:t>&gt;</a:t>
            </a:r>
            <a:endParaRPr lang="en-IN" sz="1600" b="0">
              <a:solidFill>
                <a:srgbClr val="D4D4D4"/>
              </a:solidFill>
              <a:effectLst/>
              <a:latin typeface="Consolas" panose="020B0609020204030204" pitchFamily="49" charset="0"/>
            </a:endParaRPr>
          </a:p>
          <a:p>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style</a:t>
            </a:r>
            <a:r>
              <a:rPr lang="en-IN" sz="1600" b="0">
                <a:solidFill>
                  <a:srgbClr val="808080"/>
                </a:solidFill>
                <a:effectLst/>
                <a:latin typeface="Consolas" panose="020B0609020204030204" pitchFamily="49" charset="0"/>
              </a:rPr>
              <a:t>&gt;</a:t>
            </a:r>
            <a:endParaRPr lang="en-IN" sz="1600" b="0">
              <a:solidFill>
                <a:srgbClr val="D4D4D4"/>
              </a:solidFill>
              <a:effectLst/>
              <a:latin typeface="Consolas" panose="020B0609020204030204" pitchFamily="49" charset="0"/>
            </a:endParaRPr>
          </a:p>
          <a:p>
            <a:br>
              <a:rPr lang="en-IN" sz="1600" b="0">
                <a:solidFill>
                  <a:srgbClr val="D4D4D4"/>
                </a:solidFill>
                <a:effectLst/>
                <a:latin typeface="Consolas" panose="020B0609020204030204" pitchFamily="49" charset="0"/>
              </a:rPr>
            </a:br>
            <a:r>
              <a:rPr lang="en-IN" sz="1600" b="0">
                <a:solidFill>
                  <a:srgbClr val="D4D4D4"/>
                </a:solidFill>
                <a:effectLst/>
                <a:latin typeface="Consolas" panose="020B0609020204030204" pitchFamily="49" charset="0"/>
              </a:rPr>
              <a:t>  </a:t>
            </a:r>
            <a:r>
              <a:rPr lang="en-IN" sz="1600" b="0">
                <a:solidFill>
                  <a:srgbClr val="D7BA7D"/>
                </a:solidFill>
                <a:effectLst/>
                <a:latin typeface="Consolas" panose="020B0609020204030204" pitchFamily="49" charset="0"/>
              </a:rPr>
              <a:t>#title</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margin</a:t>
            </a:r>
            <a:r>
              <a:rPr lang="en-IN" sz="1600" b="0">
                <a:solidFill>
                  <a:srgbClr val="D4D4D4"/>
                </a:solidFill>
                <a:effectLst/>
                <a:latin typeface="Consolas" panose="020B0609020204030204" pitchFamily="49" charset="0"/>
              </a:rPr>
              <a:t>: </a:t>
            </a:r>
            <a:r>
              <a:rPr lang="en-IN" sz="1600" b="0">
                <a:solidFill>
                  <a:srgbClr val="B5CEA8"/>
                </a:solidFill>
                <a:effectLst/>
                <a:latin typeface="Consolas" panose="020B0609020204030204" pitchFamily="49" charset="0"/>
              </a:rPr>
              <a:t>26px</a:t>
            </a:r>
            <a:r>
              <a:rPr lang="en-IN" sz="1600" b="0">
                <a:solidFill>
                  <a:srgbClr val="D4D4D4"/>
                </a:solidFill>
                <a:effectLst/>
                <a:latin typeface="Consolas" panose="020B0609020204030204" pitchFamily="49" charset="0"/>
              </a:rPr>
              <a:t> </a:t>
            </a:r>
            <a:r>
              <a:rPr lang="en-IN" sz="1600" b="0">
                <a:solidFill>
                  <a:srgbClr val="B5CEA8"/>
                </a:solidFill>
                <a:effectLst/>
                <a:latin typeface="Consolas" panose="020B0609020204030204" pitchFamily="49" charset="0"/>
              </a:rPr>
              <a:t>71px</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padding</a:t>
            </a:r>
            <a:r>
              <a:rPr lang="en-IN" sz="1600" b="0">
                <a:solidFill>
                  <a:srgbClr val="D4D4D4"/>
                </a:solidFill>
                <a:effectLst/>
                <a:latin typeface="Consolas" panose="020B0609020204030204" pitchFamily="49" charset="0"/>
              </a:rPr>
              <a:t>: </a:t>
            </a:r>
            <a:r>
              <a:rPr lang="en-IN" sz="1600" b="0">
                <a:solidFill>
                  <a:srgbClr val="B5CEA8"/>
                </a:solidFill>
                <a:effectLst/>
                <a:latin typeface="Consolas" panose="020B0609020204030204" pitchFamily="49" charset="0"/>
              </a:rPr>
              <a:t>9px</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font-size</a:t>
            </a:r>
            <a:r>
              <a:rPr lang="en-IN" sz="1600" b="0">
                <a:solidFill>
                  <a:srgbClr val="D4D4D4"/>
                </a:solidFill>
                <a:effectLst/>
                <a:latin typeface="Consolas" panose="020B0609020204030204" pitchFamily="49" charset="0"/>
              </a:rPr>
              <a:t>: </a:t>
            </a:r>
            <a:r>
              <a:rPr lang="en-IN" sz="1600" b="0">
                <a:solidFill>
                  <a:srgbClr val="B5CEA8"/>
                </a:solidFill>
                <a:effectLst/>
                <a:latin typeface="Consolas" panose="020B0609020204030204" pitchFamily="49" charset="0"/>
              </a:rPr>
              <a:t>19px</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border</a:t>
            </a:r>
            <a:r>
              <a:rPr lang="en-IN" sz="1600" b="0">
                <a:solidFill>
                  <a:srgbClr val="D4D4D4"/>
                </a:solidFill>
                <a:effectLst/>
                <a:latin typeface="Consolas" panose="020B0609020204030204" pitchFamily="49" charset="0"/>
              </a:rPr>
              <a:t>: </a:t>
            </a:r>
            <a:r>
              <a:rPr lang="en-IN" sz="1600" b="0">
                <a:solidFill>
                  <a:srgbClr val="B5CEA8"/>
                </a:solidFill>
                <a:effectLst/>
                <a:latin typeface="Consolas" panose="020B0609020204030204" pitchFamily="49" charset="0"/>
              </a:rPr>
              <a:t>2px</a:t>
            </a:r>
            <a:r>
              <a:rPr lang="en-IN" sz="1600" b="0">
                <a:solidFill>
                  <a:srgbClr val="D4D4D4"/>
                </a:solidFill>
                <a:effectLst/>
                <a:latin typeface="Consolas" panose="020B0609020204030204" pitchFamily="49" charset="0"/>
              </a:rPr>
              <a:t> </a:t>
            </a:r>
            <a:r>
              <a:rPr lang="en-IN" sz="1600" b="0">
                <a:solidFill>
                  <a:srgbClr val="CE9178"/>
                </a:solidFill>
                <a:effectLst/>
                <a:latin typeface="Consolas" panose="020B0609020204030204" pitchFamily="49" charset="0"/>
              </a:rPr>
              <a:t>solid</a:t>
            </a:r>
            <a:r>
              <a:rPr lang="en-IN" sz="1600" b="0">
                <a:solidFill>
                  <a:srgbClr val="D4D4D4"/>
                </a:solidFill>
                <a:effectLst/>
                <a:latin typeface="Consolas" panose="020B0609020204030204" pitchFamily="49" charset="0"/>
              </a:rPr>
              <a:t> </a:t>
            </a:r>
            <a:r>
              <a:rPr lang="en-IN" sz="1600" b="0">
                <a:solidFill>
                  <a:srgbClr val="DCDCAA"/>
                </a:solidFill>
                <a:effectLst/>
                <a:latin typeface="Consolas" panose="020B0609020204030204" pitchFamily="49" charset="0"/>
              </a:rPr>
              <a:t>rgb</a:t>
            </a:r>
            <a:r>
              <a:rPr lang="en-IN" sz="1600" b="0">
                <a:solidFill>
                  <a:srgbClr val="D4D4D4"/>
                </a:solidFill>
                <a:effectLst/>
                <a:latin typeface="Consolas" panose="020B0609020204030204" pitchFamily="49" charset="0"/>
              </a:rPr>
              <a:t>(</a:t>
            </a:r>
            <a:r>
              <a:rPr lang="en-IN" sz="1600" b="0">
                <a:solidFill>
                  <a:srgbClr val="B5CEA8"/>
                </a:solidFill>
                <a:effectLst/>
                <a:latin typeface="Consolas" panose="020B0609020204030204" pitchFamily="49" charset="0"/>
              </a:rPr>
              <a:t>5</a:t>
            </a:r>
            <a:r>
              <a:rPr lang="en-IN" sz="1600" b="0">
                <a:solidFill>
                  <a:srgbClr val="D4D4D4"/>
                </a:solidFill>
                <a:effectLst/>
                <a:latin typeface="Consolas" panose="020B0609020204030204" pitchFamily="49" charset="0"/>
              </a:rPr>
              <a:t>, </a:t>
            </a:r>
            <a:r>
              <a:rPr lang="en-IN" sz="1600" b="0">
                <a:solidFill>
                  <a:srgbClr val="B5CEA8"/>
                </a:solidFill>
                <a:effectLst/>
                <a:latin typeface="Consolas" panose="020B0609020204030204" pitchFamily="49" charset="0"/>
              </a:rPr>
              <a:t>5</a:t>
            </a:r>
            <a:r>
              <a:rPr lang="en-IN" sz="1600" b="0">
                <a:solidFill>
                  <a:srgbClr val="D4D4D4"/>
                </a:solidFill>
                <a:effectLst/>
                <a:latin typeface="Consolas" panose="020B0609020204030204" pitchFamily="49" charset="0"/>
              </a:rPr>
              <a:t>, </a:t>
            </a:r>
            <a:r>
              <a:rPr lang="en-IN" sz="1600" b="0">
                <a:solidFill>
                  <a:srgbClr val="B5CEA8"/>
                </a:solidFill>
                <a:effectLst/>
                <a:latin typeface="Consolas" panose="020B0609020204030204" pitchFamily="49" charset="0"/>
              </a:rPr>
              <a:t>5</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border-radius</a:t>
            </a:r>
            <a:r>
              <a:rPr lang="en-IN" sz="1600" b="0">
                <a:solidFill>
                  <a:srgbClr val="D4D4D4"/>
                </a:solidFill>
                <a:effectLst/>
                <a:latin typeface="Consolas" panose="020B0609020204030204" pitchFamily="49" charset="0"/>
              </a:rPr>
              <a:t>: </a:t>
            </a:r>
            <a:r>
              <a:rPr lang="en-IN" sz="1600" b="0">
                <a:solidFill>
                  <a:srgbClr val="B5CEA8"/>
                </a:solidFill>
                <a:effectLst/>
                <a:latin typeface="Consolas" panose="020B0609020204030204" pitchFamily="49" charset="0"/>
              </a:rPr>
              <a:t>9px</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background-</a:t>
            </a:r>
            <a:r>
              <a:rPr lang="en-IN" sz="1600" b="0" err="1">
                <a:solidFill>
                  <a:srgbClr val="9CDCFE"/>
                </a:solidFill>
                <a:effectLst/>
                <a:latin typeface="Consolas" panose="020B0609020204030204" pitchFamily="49" charset="0"/>
              </a:rPr>
              <a:t>color</a:t>
            </a:r>
            <a:r>
              <a:rPr lang="en-IN" sz="1600" b="0">
                <a:solidFill>
                  <a:srgbClr val="D4D4D4"/>
                </a:solidFill>
                <a:effectLst/>
                <a:latin typeface="Consolas" panose="020B0609020204030204" pitchFamily="49" charset="0"/>
              </a:rPr>
              <a:t>: </a:t>
            </a:r>
            <a:r>
              <a:rPr lang="en-IN" sz="1600" b="0">
                <a:solidFill>
                  <a:srgbClr val="DCDCAA"/>
                </a:solidFill>
                <a:effectLst/>
                <a:latin typeface="Consolas" panose="020B0609020204030204" pitchFamily="49" charset="0"/>
              </a:rPr>
              <a:t>rgb</a:t>
            </a:r>
            <a:r>
              <a:rPr lang="en-IN" sz="1600" b="0">
                <a:solidFill>
                  <a:srgbClr val="D4D4D4"/>
                </a:solidFill>
                <a:effectLst/>
                <a:latin typeface="Consolas" panose="020B0609020204030204" pitchFamily="49" charset="0"/>
              </a:rPr>
              <a:t>(</a:t>
            </a:r>
            <a:r>
              <a:rPr lang="en-IN" sz="1600" b="0">
                <a:solidFill>
                  <a:srgbClr val="B5CEA8"/>
                </a:solidFill>
                <a:effectLst/>
                <a:latin typeface="Consolas" panose="020B0609020204030204" pitchFamily="49" charset="0"/>
              </a:rPr>
              <a:t>229</a:t>
            </a:r>
            <a:r>
              <a:rPr lang="en-IN" sz="1600" b="0">
                <a:solidFill>
                  <a:srgbClr val="D4D4D4"/>
                </a:solidFill>
                <a:effectLst/>
                <a:latin typeface="Consolas" panose="020B0609020204030204" pitchFamily="49" charset="0"/>
              </a:rPr>
              <a:t> </a:t>
            </a:r>
            <a:r>
              <a:rPr lang="en-IN" sz="1600" b="0">
                <a:solidFill>
                  <a:srgbClr val="B5CEA8"/>
                </a:solidFill>
                <a:effectLst/>
                <a:latin typeface="Consolas" panose="020B0609020204030204" pitchFamily="49" charset="0"/>
              </a:rPr>
              <a:t>48</a:t>
            </a:r>
            <a:r>
              <a:rPr lang="en-IN" sz="1600" b="0">
                <a:solidFill>
                  <a:srgbClr val="D4D4D4"/>
                </a:solidFill>
                <a:effectLst/>
                <a:latin typeface="Consolas" panose="020B0609020204030204" pitchFamily="49" charset="0"/>
              </a:rPr>
              <a:t> </a:t>
            </a:r>
            <a:r>
              <a:rPr lang="en-IN" sz="1600" b="0">
                <a:solidFill>
                  <a:srgbClr val="B5CEA8"/>
                </a:solidFill>
                <a:effectLst/>
                <a:latin typeface="Consolas" panose="020B0609020204030204" pitchFamily="49" charset="0"/>
              </a:rPr>
              <a:t>219</a:t>
            </a:r>
            <a:r>
              <a:rPr lang="en-IN" sz="1600" b="0">
                <a:solidFill>
                  <a:srgbClr val="D4D4D4"/>
                </a:solidFill>
                <a:effectLst/>
                <a:latin typeface="Consolas" panose="020B0609020204030204" pitchFamily="49" charset="0"/>
              </a:rPr>
              <a:t>);</a:t>
            </a:r>
            <a:br>
              <a:rPr lang="en-IN" sz="1600" b="0">
                <a:solidFill>
                  <a:srgbClr val="D4D4D4"/>
                </a:solidFill>
                <a:effectLst/>
                <a:latin typeface="Consolas" panose="020B0609020204030204" pitchFamily="49" charset="0"/>
              </a:rPr>
            </a:br>
            <a:r>
              <a:rPr lang="en-IN" sz="1600" b="0">
                <a:solidFill>
                  <a:srgbClr val="D4D4D4"/>
                </a:solidFill>
                <a:effectLst/>
                <a:latin typeface="Consolas" panose="020B0609020204030204" pitchFamily="49" charset="0"/>
              </a:rPr>
              <a:t>  }</a:t>
            </a:r>
          </a:p>
          <a:p>
            <a:r>
              <a:rPr lang="en-IN" sz="1600" b="0">
                <a:solidFill>
                  <a:srgbClr val="D4D4D4"/>
                </a:solidFill>
                <a:effectLst/>
                <a:latin typeface="Consolas" panose="020B0609020204030204" pitchFamily="49" charset="0"/>
              </a:rPr>
              <a:t>  </a:t>
            </a:r>
            <a:r>
              <a:rPr lang="en-IN" sz="1600" b="0">
                <a:solidFill>
                  <a:srgbClr val="D7BA7D"/>
                </a:solidFill>
                <a:effectLst/>
                <a:latin typeface="Consolas" panose="020B0609020204030204" pitchFamily="49" charset="0"/>
              </a:rPr>
              <a:t>#wifi</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margin</a:t>
            </a:r>
            <a:r>
              <a:rPr lang="en-IN" sz="1600" b="0">
                <a:solidFill>
                  <a:srgbClr val="D4D4D4"/>
                </a:solidFill>
                <a:effectLst/>
                <a:latin typeface="Consolas" panose="020B0609020204030204" pitchFamily="49" charset="0"/>
              </a:rPr>
              <a:t>: </a:t>
            </a:r>
            <a:r>
              <a:rPr lang="en-IN" sz="1600" b="0">
                <a:solidFill>
                  <a:srgbClr val="B5CEA8"/>
                </a:solidFill>
                <a:effectLst/>
                <a:latin typeface="Consolas" panose="020B0609020204030204" pitchFamily="49" charset="0"/>
              </a:rPr>
              <a:t>15px</a:t>
            </a:r>
            <a:r>
              <a:rPr lang="en-IN" sz="1600" b="0">
                <a:solidFill>
                  <a:srgbClr val="D4D4D4"/>
                </a:solidFill>
                <a:effectLst/>
                <a:latin typeface="Consolas" panose="020B0609020204030204" pitchFamily="49" charset="0"/>
              </a:rPr>
              <a:t> </a:t>
            </a:r>
            <a:r>
              <a:rPr lang="en-IN" sz="1600" b="0">
                <a:solidFill>
                  <a:srgbClr val="B5CEA8"/>
                </a:solidFill>
                <a:effectLst/>
                <a:latin typeface="Consolas" panose="020B0609020204030204" pitchFamily="49" charset="0"/>
              </a:rPr>
              <a:t>90px</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padding</a:t>
            </a:r>
            <a:r>
              <a:rPr lang="en-IN" sz="1600" b="0">
                <a:solidFill>
                  <a:srgbClr val="D4D4D4"/>
                </a:solidFill>
                <a:effectLst/>
                <a:latin typeface="Consolas" panose="020B0609020204030204" pitchFamily="49" charset="0"/>
              </a:rPr>
              <a:t>: </a:t>
            </a:r>
            <a:r>
              <a:rPr lang="en-IN" sz="1600" b="0">
                <a:solidFill>
                  <a:srgbClr val="B5CEA8"/>
                </a:solidFill>
                <a:effectLst/>
                <a:latin typeface="Consolas" panose="020B0609020204030204" pitchFamily="49" charset="0"/>
              </a:rPr>
              <a:t>9px</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font-size</a:t>
            </a:r>
            <a:r>
              <a:rPr lang="en-IN" sz="1600" b="0">
                <a:solidFill>
                  <a:srgbClr val="D4D4D4"/>
                </a:solidFill>
                <a:effectLst/>
                <a:latin typeface="Consolas" panose="020B0609020204030204" pitchFamily="49" charset="0"/>
              </a:rPr>
              <a:t>: </a:t>
            </a:r>
            <a:r>
              <a:rPr lang="en-IN" sz="1600" b="0">
                <a:solidFill>
                  <a:srgbClr val="B5CEA8"/>
                </a:solidFill>
                <a:effectLst/>
                <a:latin typeface="Consolas" panose="020B0609020204030204" pitchFamily="49" charset="0"/>
              </a:rPr>
              <a:t>19px</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border</a:t>
            </a:r>
            <a:r>
              <a:rPr lang="en-IN" sz="1600" b="0">
                <a:solidFill>
                  <a:srgbClr val="D4D4D4"/>
                </a:solidFill>
                <a:effectLst/>
                <a:latin typeface="Consolas" panose="020B0609020204030204" pitchFamily="49" charset="0"/>
              </a:rPr>
              <a:t>: </a:t>
            </a:r>
            <a:r>
              <a:rPr lang="en-IN" sz="1600" b="0">
                <a:solidFill>
                  <a:srgbClr val="B5CEA8"/>
                </a:solidFill>
                <a:effectLst/>
                <a:latin typeface="Consolas" panose="020B0609020204030204" pitchFamily="49" charset="0"/>
              </a:rPr>
              <a:t>2px</a:t>
            </a:r>
            <a:r>
              <a:rPr lang="en-IN" sz="1600" b="0">
                <a:solidFill>
                  <a:srgbClr val="D4D4D4"/>
                </a:solidFill>
                <a:effectLst/>
                <a:latin typeface="Consolas" panose="020B0609020204030204" pitchFamily="49" charset="0"/>
              </a:rPr>
              <a:t> </a:t>
            </a:r>
            <a:r>
              <a:rPr lang="en-IN" sz="1600" b="0">
                <a:solidFill>
                  <a:srgbClr val="CE9178"/>
                </a:solidFill>
                <a:effectLst/>
                <a:latin typeface="Consolas" panose="020B0609020204030204" pitchFamily="49" charset="0"/>
              </a:rPr>
              <a:t>solid</a:t>
            </a:r>
            <a:r>
              <a:rPr lang="en-IN" sz="1600" b="0">
                <a:solidFill>
                  <a:srgbClr val="D4D4D4"/>
                </a:solidFill>
                <a:effectLst/>
                <a:latin typeface="Consolas" panose="020B0609020204030204" pitchFamily="49" charset="0"/>
              </a:rPr>
              <a:t> </a:t>
            </a:r>
            <a:r>
              <a:rPr lang="en-IN" sz="1600" b="0">
                <a:solidFill>
                  <a:srgbClr val="DCDCAA"/>
                </a:solidFill>
                <a:effectLst/>
                <a:latin typeface="Consolas" panose="020B0609020204030204" pitchFamily="49" charset="0"/>
              </a:rPr>
              <a:t>rgb</a:t>
            </a:r>
            <a:r>
              <a:rPr lang="en-IN" sz="1600" b="0">
                <a:solidFill>
                  <a:srgbClr val="D4D4D4"/>
                </a:solidFill>
                <a:effectLst/>
                <a:latin typeface="Consolas" panose="020B0609020204030204" pitchFamily="49" charset="0"/>
              </a:rPr>
              <a:t>(</a:t>
            </a:r>
            <a:r>
              <a:rPr lang="en-IN" sz="1600" b="0">
                <a:solidFill>
                  <a:srgbClr val="B5CEA8"/>
                </a:solidFill>
                <a:effectLst/>
                <a:latin typeface="Consolas" panose="020B0609020204030204" pitchFamily="49" charset="0"/>
              </a:rPr>
              <a:t>5</a:t>
            </a:r>
            <a:r>
              <a:rPr lang="en-IN" sz="1600" b="0">
                <a:solidFill>
                  <a:srgbClr val="D4D4D4"/>
                </a:solidFill>
                <a:effectLst/>
                <a:latin typeface="Consolas" panose="020B0609020204030204" pitchFamily="49" charset="0"/>
              </a:rPr>
              <a:t>, </a:t>
            </a:r>
            <a:r>
              <a:rPr lang="en-IN" sz="1600" b="0">
                <a:solidFill>
                  <a:srgbClr val="B5CEA8"/>
                </a:solidFill>
                <a:effectLst/>
                <a:latin typeface="Consolas" panose="020B0609020204030204" pitchFamily="49" charset="0"/>
              </a:rPr>
              <a:t>5</a:t>
            </a:r>
            <a:r>
              <a:rPr lang="en-IN" sz="1600" b="0">
                <a:solidFill>
                  <a:srgbClr val="D4D4D4"/>
                </a:solidFill>
                <a:effectLst/>
                <a:latin typeface="Consolas" panose="020B0609020204030204" pitchFamily="49" charset="0"/>
              </a:rPr>
              <a:t>, </a:t>
            </a:r>
            <a:r>
              <a:rPr lang="en-IN" sz="1600" b="0">
                <a:solidFill>
                  <a:srgbClr val="B5CEA8"/>
                </a:solidFill>
                <a:effectLst/>
                <a:latin typeface="Consolas" panose="020B0609020204030204" pitchFamily="49" charset="0"/>
              </a:rPr>
              <a:t>5</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border-radius</a:t>
            </a:r>
            <a:r>
              <a:rPr lang="en-IN" sz="1600" b="0">
                <a:solidFill>
                  <a:srgbClr val="D4D4D4"/>
                </a:solidFill>
                <a:effectLst/>
                <a:latin typeface="Consolas" panose="020B0609020204030204" pitchFamily="49" charset="0"/>
              </a:rPr>
              <a:t>: </a:t>
            </a:r>
            <a:r>
              <a:rPr lang="en-IN" sz="1600" b="0">
                <a:solidFill>
                  <a:srgbClr val="B5CEA8"/>
                </a:solidFill>
                <a:effectLst/>
                <a:latin typeface="Consolas" panose="020B0609020204030204" pitchFamily="49" charset="0"/>
              </a:rPr>
              <a:t>9px</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background-</a:t>
            </a:r>
            <a:r>
              <a:rPr lang="en-IN" sz="1600" b="0" err="1">
                <a:solidFill>
                  <a:srgbClr val="9CDCFE"/>
                </a:solidFill>
                <a:effectLst/>
                <a:latin typeface="Consolas" panose="020B0609020204030204" pitchFamily="49" charset="0"/>
              </a:rPr>
              <a:t>color</a:t>
            </a:r>
            <a:r>
              <a:rPr lang="en-IN" sz="1600" b="0">
                <a:solidFill>
                  <a:srgbClr val="D4D4D4"/>
                </a:solidFill>
                <a:effectLst/>
                <a:latin typeface="Consolas" panose="020B0609020204030204" pitchFamily="49" charset="0"/>
              </a:rPr>
              <a:t>: </a:t>
            </a:r>
            <a:r>
              <a:rPr lang="en-IN" sz="1600" b="0">
                <a:solidFill>
                  <a:srgbClr val="DCDCAA"/>
                </a:solidFill>
                <a:effectLst/>
                <a:latin typeface="Consolas" panose="020B0609020204030204" pitchFamily="49" charset="0"/>
              </a:rPr>
              <a:t>rgb</a:t>
            </a:r>
            <a:r>
              <a:rPr lang="en-IN" sz="1600" b="0">
                <a:solidFill>
                  <a:srgbClr val="D4D4D4"/>
                </a:solidFill>
                <a:effectLst/>
                <a:latin typeface="Consolas" panose="020B0609020204030204" pitchFamily="49" charset="0"/>
              </a:rPr>
              <a:t>(</a:t>
            </a:r>
            <a:r>
              <a:rPr lang="en-IN" sz="1600" b="0">
                <a:solidFill>
                  <a:srgbClr val="B5CEA8"/>
                </a:solidFill>
                <a:effectLst/>
                <a:latin typeface="Consolas" panose="020B0609020204030204" pitchFamily="49" charset="0"/>
              </a:rPr>
              <a:t>130</a:t>
            </a:r>
            <a:r>
              <a:rPr lang="en-IN" sz="1600" b="0">
                <a:solidFill>
                  <a:srgbClr val="D4D4D4"/>
                </a:solidFill>
                <a:effectLst/>
                <a:latin typeface="Consolas" panose="020B0609020204030204" pitchFamily="49" charset="0"/>
              </a:rPr>
              <a:t> </a:t>
            </a:r>
            <a:r>
              <a:rPr lang="en-IN" sz="1600" b="0">
                <a:solidFill>
                  <a:srgbClr val="B5CEA8"/>
                </a:solidFill>
                <a:effectLst/>
                <a:latin typeface="Consolas" panose="020B0609020204030204" pitchFamily="49" charset="0"/>
              </a:rPr>
              <a:t>229</a:t>
            </a:r>
            <a:r>
              <a:rPr lang="en-IN" sz="1600" b="0">
                <a:solidFill>
                  <a:srgbClr val="D4D4D4"/>
                </a:solidFill>
                <a:effectLst/>
                <a:latin typeface="Consolas" panose="020B0609020204030204" pitchFamily="49" charset="0"/>
              </a:rPr>
              <a:t> </a:t>
            </a:r>
            <a:r>
              <a:rPr lang="en-IN" sz="1600" b="0">
                <a:solidFill>
                  <a:srgbClr val="B5CEA8"/>
                </a:solidFill>
                <a:effectLst/>
                <a:latin typeface="Consolas" panose="020B0609020204030204" pitchFamily="49" charset="0"/>
              </a:rPr>
              <a:t>48</a:t>
            </a:r>
            <a:r>
              <a:rPr lang="en-IN" sz="1600" b="0">
                <a:solidFill>
                  <a:srgbClr val="D4D4D4"/>
                </a:solidFill>
                <a:effectLst/>
                <a:latin typeface="Consolas" panose="020B0609020204030204" pitchFamily="49" charset="0"/>
              </a:rPr>
              <a:t>);</a:t>
            </a:r>
            <a:br>
              <a:rPr lang="en-IN" sz="1600" b="0">
                <a:solidFill>
                  <a:srgbClr val="D4D4D4"/>
                </a:solidFill>
                <a:effectLst/>
                <a:latin typeface="Consolas" panose="020B0609020204030204" pitchFamily="49" charset="0"/>
              </a:rPr>
            </a:br>
            <a:r>
              <a:rPr lang="en-IN" sz="1600" b="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899528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3E6684-040E-64C3-D77F-2DDF616E869C}"/>
              </a:ext>
            </a:extLst>
          </p:cNvPr>
          <p:cNvSpPr txBox="1"/>
          <p:nvPr/>
        </p:nvSpPr>
        <p:spPr>
          <a:xfrm>
            <a:off x="1228164" y="376518"/>
            <a:ext cx="9735671" cy="6247864"/>
          </a:xfrm>
          <a:prstGeom prst="rect">
            <a:avLst/>
          </a:prstGeom>
          <a:solidFill>
            <a:schemeClr val="bg1"/>
          </a:solidFill>
        </p:spPr>
        <p:txBody>
          <a:bodyPr wrap="square" rtlCol="0">
            <a:spAutoFit/>
          </a:bodyPr>
          <a:lstStyle/>
          <a:p>
            <a:r>
              <a:rPr lang="en-IN" sz="1600" b="0">
                <a:solidFill>
                  <a:srgbClr val="D7BA7D"/>
                </a:solidFill>
                <a:effectLst/>
                <a:latin typeface="Consolas" panose="020B0609020204030204" pitchFamily="49" charset="0"/>
              </a:rPr>
              <a:t>.unselectable</a:t>
            </a:r>
            <a:r>
              <a:rPr lang="en-IN" sz="1600" b="0">
                <a:solidFill>
                  <a:srgbClr val="D4D4D4"/>
                </a:solidFill>
                <a:effectLst/>
                <a:latin typeface="Consolas" panose="020B0609020204030204" pitchFamily="49" charset="0"/>
              </a:rPr>
              <a:t> {</a:t>
            </a:r>
          </a:p>
          <a:p>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a:t>
            </a:r>
            <a:r>
              <a:rPr lang="en-IN" sz="1600" b="0" err="1">
                <a:solidFill>
                  <a:srgbClr val="9CDCFE"/>
                </a:solidFill>
                <a:effectLst/>
                <a:latin typeface="Consolas" panose="020B0609020204030204" pitchFamily="49" charset="0"/>
              </a:rPr>
              <a:t>webkit</a:t>
            </a:r>
            <a:r>
              <a:rPr lang="en-IN" sz="1600" b="0">
                <a:solidFill>
                  <a:srgbClr val="9CDCFE"/>
                </a:solidFill>
                <a:effectLst/>
                <a:latin typeface="Consolas" panose="020B0609020204030204" pitchFamily="49" charset="0"/>
              </a:rPr>
              <a:t>-touch-callout</a:t>
            </a:r>
            <a:r>
              <a:rPr lang="en-IN" sz="1600" b="0">
                <a:solidFill>
                  <a:srgbClr val="D4D4D4"/>
                </a:solidFill>
                <a:effectLst/>
                <a:latin typeface="Consolas" panose="020B0609020204030204" pitchFamily="49" charset="0"/>
              </a:rPr>
              <a:t>: </a:t>
            </a:r>
            <a:r>
              <a:rPr lang="en-IN" sz="1600" b="0">
                <a:solidFill>
                  <a:srgbClr val="CE9178"/>
                </a:solidFill>
                <a:effectLst/>
                <a:latin typeface="Consolas" panose="020B0609020204030204" pitchFamily="49" charset="0"/>
              </a:rPr>
              <a:t>none</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a:t>
            </a:r>
            <a:r>
              <a:rPr lang="en-IN" sz="1600" b="0" err="1">
                <a:solidFill>
                  <a:srgbClr val="9CDCFE"/>
                </a:solidFill>
                <a:effectLst/>
                <a:latin typeface="Consolas" panose="020B0609020204030204" pitchFamily="49" charset="0"/>
              </a:rPr>
              <a:t>webkit</a:t>
            </a:r>
            <a:r>
              <a:rPr lang="en-IN" sz="1600" b="0">
                <a:solidFill>
                  <a:srgbClr val="9CDCFE"/>
                </a:solidFill>
                <a:effectLst/>
                <a:latin typeface="Consolas" panose="020B0609020204030204" pitchFamily="49" charset="0"/>
              </a:rPr>
              <a:t>-user-select</a:t>
            </a:r>
            <a:r>
              <a:rPr lang="en-IN" sz="1600" b="0">
                <a:solidFill>
                  <a:srgbClr val="D4D4D4"/>
                </a:solidFill>
                <a:effectLst/>
                <a:latin typeface="Consolas" panose="020B0609020204030204" pitchFamily="49" charset="0"/>
              </a:rPr>
              <a:t>: </a:t>
            </a:r>
            <a:r>
              <a:rPr lang="en-IN" sz="1600" b="0">
                <a:solidFill>
                  <a:srgbClr val="CE9178"/>
                </a:solidFill>
                <a:effectLst/>
                <a:latin typeface="Consolas" panose="020B0609020204030204" pitchFamily="49" charset="0"/>
              </a:rPr>
              <a:t>none</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a:t>
            </a:r>
            <a:r>
              <a:rPr lang="en-IN" sz="1600" b="0" err="1">
                <a:solidFill>
                  <a:srgbClr val="9CDCFE"/>
                </a:solidFill>
                <a:effectLst/>
                <a:latin typeface="Consolas" panose="020B0609020204030204" pitchFamily="49" charset="0"/>
              </a:rPr>
              <a:t>khtml</a:t>
            </a:r>
            <a:r>
              <a:rPr lang="en-IN" sz="1600" b="0">
                <a:solidFill>
                  <a:srgbClr val="9CDCFE"/>
                </a:solidFill>
                <a:effectLst/>
                <a:latin typeface="Consolas" panose="020B0609020204030204" pitchFamily="49" charset="0"/>
              </a:rPr>
              <a:t>-user-select</a:t>
            </a:r>
            <a:r>
              <a:rPr lang="en-IN" sz="1600" b="0">
                <a:solidFill>
                  <a:srgbClr val="D4D4D4"/>
                </a:solidFill>
                <a:effectLst/>
                <a:latin typeface="Consolas" panose="020B0609020204030204" pitchFamily="49" charset="0"/>
              </a:rPr>
              <a:t>: </a:t>
            </a:r>
            <a:r>
              <a:rPr lang="en-IN" sz="1600" b="0">
                <a:solidFill>
                  <a:srgbClr val="CE9178"/>
                </a:solidFill>
                <a:effectLst/>
                <a:latin typeface="Consolas" panose="020B0609020204030204" pitchFamily="49" charset="0"/>
              </a:rPr>
              <a:t>none</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a:t>
            </a:r>
            <a:r>
              <a:rPr lang="en-IN" sz="1600" b="0" err="1">
                <a:solidFill>
                  <a:srgbClr val="9CDCFE"/>
                </a:solidFill>
                <a:effectLst/>
                <a:latin typeface="Consolas" panose="020B0609020204030204" pitchFamily="49" charset="0"/>
              </a:rPr>
              <a:t>moz</a:t>
            </a:r>
            <a:r>
              <a:rPr lang="en-IN" sz="1600" b="0">
                <a:solidFill>
                  <a:srgbClr val="9CDCFE"/>
                </a:solidFill>
                <a:effectLst/>
                <a:latin typeface="Consolas" panose="020B0609020204030204" pitchFamily="49" charset="0"/>
              </a:rPr>
              <a:t>-user-select</a:t>
            </a:r>
            <a:r>
              <a:rPr lang="en-IN" sz="1600" b="0">
                <a:solidFill>
                  <a:srgbClr val="D4D4D4"/>
                </a:solidFill>
                <a:effectLst/>
                <a:latin typeface="Consolas" panose="020B0609020204030204" pitchFamily="49" charset="0"/>
              </a:rPr>
              <a:t>: </a:t>
            </a:r>
            <a:r>
              <a:rPr lang="en-IN" sz="1600" b="0">
                <a:solidFill>
                  <a:srgbClr val="CE9178"/>
                </a:solidFill>
                <a:effectLst/>
                <a:latin typeface="Consolas" panose="020B0609020204030204" pitchFamily="49" charset="0"/>
              </a:rPr>
              <a:t>none</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a:t>
            </a:r>
            <a:r>
              <a:rPr lang="en-IN" sz="1600" b="0" err="1">
                <a:solidFill>
                  <a:srgbClr val="9CDCFE"/>
                </a:solidFill>
                <a:effectLst/>
                <a:latin typeface="Consolas" panose="020B0609020204030204" pitchFamily="49" charset="0"/>
              </a:rPr>
              <a:t>ms</a:t>
            </a:r>
            <a:r>
              <a:rPr lang="en-IN" sz="1600" b="0">
                <a:solidFill>
                  <a:srgbClr val="9CDCFE"/>
                </a:solidFill>
                <a:effectLst/>
                <a:latin typeface="Consolas" panose="020B0609020204030204" pitchFamily="49" charset="0"/>
              </a:rPr>
              <a:t>-user-select</a:t>
            </a:r>
            <a:r>
              <a:rPr lang="en-IN" sz="1600" b="0">
                <a:solidFill>
                  <a:srgbClr val="D4D4D4"/>
                </a:solidFill>
                <a:effectLst/>
                <a:latin typeface="Consolas" panose="020B0609020204030204" pitchFamily="49" charset="0"/>
              </a:rPr>
              <a:t>: </a:t>
            </a:r>
            <a:r>
              <a:rPr lang="en-IN" sz="1600" b="0">
                <a:solidFill>
                  <a:srgbClr val="CE9178"/>
                </a:solidFill>
                <a:effectLst/>
                <a:latin typeface="Consolas" panose="020B0609020204030204" pitchFamily="49" charset="0"/>
              </a:rPr>
              <a:t>none</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user-select</a:t>
            </a:r>
            <a:r>
              <a:rPr lang="en-IN" sz="1600" b="0">
                <a:solidFill>
                  <a:srgbClr val="D4D4D4"/>
                </a:solidFill>
                <a:effectLst/>
                <a:latin typeface="Consolas" panose="020B0609020204030204" pitchFamily="49" charset="0"/>
              </a:rPr>
              <a:t>: </a:t>
            </a:r>
            <a:r>
              <a:rPr lang="en-IN" sz="1600" b="0">
                <a:solidFill>
                  <a:srgbClr val="CE9178"/>
                </a:solidFill>
                <a:effectLst/>
                <a:latin typeface="Consolas" panose="020B0609020204030204" pitchFamily="49" charset="0"/>
              </a:rPr>
              <a:t>none</a:t>
            </a:r>
            <a:r>
              <a:rPr lang="en-IN" sz="1600" b="0">
                <a:solidFill>
                  <a:srgbClr val="D4D4D4"/>
                </a:solidFill>
                <a:effectLst/>
                <a:latin typeface="Consolas" panose="020B0609020204030204" pitchFamily="49" charset="0"/>
              </a:rPr>
              <a:t>;</a:t>
            </a:r>
          </a:p>
          <a:p>
            <a:br>
              <a:rPr lang="en-IN" sz="1600" b="0">
                <a:solidFill>
                  <a:srgbClr val="D4D4D4"/>
                </a:solidFill>
                <a:effectLst/>
                <a:latin typeface="Consolas" panose="020B0609020204030204" pitchFamily="49" charset="0"/>
              </a:rPr>
            </a:b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border</a:t>
            </a:r>
            <a:r>
              <a:rPr lang="en-IN" sz="1600" b="0">
                <a:solidFill>
                  <a:srgbClr val="D4D4D4"/>
                </a:solidFill>
                <a:effectLst/>
                <a:latin typeface="Consolas" panose="020B0609020204030204" pitchFamily="49" charset="0"/>
              </a:rPr>
              <a:t>: </a:t>
            </a:r>
            <a:r>
              <a:rPr lang="en-IN" sz="1600" b="0">
                <a:solidFill>
                  <a:srgbClr val="B5CEA8"/>
                </a:solidFill>
                <a:effectLst/>
                <a:latin typeface="Consolas" panose="020B0609020204030204" pitchFamily="49" charset="0"/>
              </a:rPr>
              <a:t>2px</a:t>
            </a:r>
            <a:r>
              <a:rPr lang="en-IN" sz="1600" b="0">
                <a:solidFill>
                  <a:srgbClr val="D4D4D4"/>
                </a:solidFill>
                <a:effectLst/>
                <a:latin typeface="Consolas" panose="020B0609020204030204" pitchFamily="49" charset="0"/>
              </a:rPr>
              <a:t> </a:t>
            </a:r>
            <a:r>
              <a:rPr lang="en-IN" sz="1600" b="0">
                <a:solidFill>
                  <a:srgbClr val="CE9178"/>
                </a:solidFill>
                <a:effectLst/>
                <a:latin typeface="Consolas" panose="020B0609020204030204" pitchFamily="49" charset="0"/>
              </a:rPr>
              <a:t>solid</a:t>
            </a:r>
            <a:r>
              <a:rPr lang="en-IN" sz="1600" b="0">
                <a:solidFill>
                  <a:srgbClr val="D4D4D4"/>
                </a:solidFill>
                <a:effectLst/>
                <a:latin typeface="Consolas" panose="020B0609020204030204" pitchFamily="49" charset="0"/>
              </a:rPr>
              <a:t> </a:t>
            </a:r>
            <a:r>
              <a:rPr lang="en-IN" sz="1600" b="0">
                <a:solidFill>
                  <a:srgbClr val="DCDCAA"/>
                </a:solidFill>
                <a:effectLst/>
                <a:latin typeface="Consolas" panose="020B0609020204030204" pitchFamily="49" charset="0"/>
              </a:rPr>
              <a:t>rgb</a:t>
            </a:r>
            <a:r>
              <a:rPr lang="en-IN" sz="1600" b="0">
                <a:solidFill>
                  <a:srgbClr val="D4D4D4"/>
                </a:solidFill>
                <a:effectLst/>
                <a:latin typeface="Consolas" panose="020B0609020204030204" pitchFamily="49" charset="0"/>
              </a:rPr>
              <a:t>(</a:t>
            </a:r>
            <a:r>
              <a:rPr lang="en-IN" sz="1600" b="0">
                <a:solidFill>
                  <a:srgbClr val="B5CEA8"/>
                </a:solidFill>
                <a:effectLst/>
                <a:latin typeface="Consolas" panose="020B0609020204030204" pitchFamily="49" charset="0"/>
              </a:rPr>
              <a:t>31</a:t>
            </a:r>
            <a:r>
              <a:rPr lang="en-IN" sz="1600" b="0">
                <a:solidFill>
                  <a:srgbClr val="D4D4D4"/>
                </a:solidFill>
                <a:effectLst/>
                <a:latin typeface="Consolas" panose="020B0609020204030204" pitchFamily="49" charset="0"/>
              </a:rPr>
              <a:t>, </a:t>
            </a:r>
            <a:r>
              <a:rPr lang="en-IN" sz="1600" b="0">
                <a:solidFill>
                  <a:srgbClr val="B5CEA8"/>
                </a:solidFill>
                <a:effectLst/>
                <a:latin typeface="Consolas" panose="020B0609020204030204" pitchFamily="49" charset="0"/>
              </a:rPr>
              <a:t>6</a:t>
            </a:r>
            <a:r>
              <a:rPr lang="en-IN" sz="1600" b="0">
                <a:solidFill>
                  <a:srgbClr val="D4D4D4"/>
                </a:solidFill>
                <a:effectLst/>
                <a:latin typeface="Consolas" panose="020B0609020204030204" pitchFamily="49" charset="0"/>
              </a:rPr>
              <a:t>, </a:t>
            </a:r>
            <a:r>
              <a:rPr lang="en-IN" sz="1600" b="0">
                <a:solidFill>
                  <a:srgbClr val="B5CEA8"/>
                </a:solidFill>
                <a:effectLst/>
                <a:latin typeface="Consolas" panose="020B0609020204030204" pitchFamily="49" charset="0"/>
              </a:rPr>
              <a:t>252</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border-radius</a:t>
            </a:r>
            <a:r>
              <a:rPr lang="en-IN" sz="1600" b="0">
                <a:solidFill>
                  <a:srgbClr val="D4D4D4"/>
                </a:solidFill>
                <a:effectLst/>
                <a:latin typeface="Consolas" panose="020B0609020204030204" pitchFamily="49" charset="0"/>
              </a:rPr>
              <a:t>: </a:t>
            </a:r>
            <a:r>
              <a:rPr lang="en-IN" sz="1600" b="0">
                <a:solidFill>
                  <a:srgbClr val="B5CEA8"/>
                </a:solidFill>
                <a:effectLst/>
                <a:latin typeface="Consolas" panose="020B0609020204030204" pitchFamily="49" charset="0"/>
              </a:rPr>
              <a:t>9px</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background-</a:t>
            </a:r>
            <a:r>
              <a:rPr lang="en-IN" sz="1600" b="0" err="1">
                <a:solidFill>
                  <a:srgbClr val="9CDCFE"/>
                </a:solidFill>
                <a:effectLst/>
                <a:latin typeface="Consolas" panose="020B0609020204030204" pitchFamily="49" charset="0"/>
              </a:rPr>
              <a:t>color</a:t>
            </a:r>
            <a:r>
              <a:rPr lang="en-IN" sz="1600" b="0">
                <a:solidFill>
                  <a:srgbClr val="D4D4D4"/>
                </a:solidFill>
                <a:effectLst/>
                <a:latin typeface="Consolas" panose="020B0609020204030204" pitchFamily="49" charset="0"/>
              </a:rPr>
              <a:t>: </a:t>
            </a:r>
            <a:r>
              <a:rPr lang="en-IN" sz="1600" b="0">
                <a:solidFill>
                  <a:srgbClr val="DCDCAA"/>
                </a:solidFill>
                <a:effectLst/>
                <a:latin typeface="Consolas" panose="020B0609020204030204" pitchFamily="49" charset="0"/>
              </a:rPr>
              <a:t>rgb</a:t>
            </a:r>
            <a:r>
              <a:rPr lang="en-IN" sz="1600" b="0">
                <a:solidFill>
                  <a:srgbClr val="D4D4D4"/>
                </a:solidFill>
                <a:effectLst/>
                <a:latin typeface="Consolas" panose="020B0609020204030204" pitchFamily="49" charset="0"/>
              </a:rPr>
              <a:t>(</a:t>
            </a:r>
            <a:r>
              <a:rPr lang="en-IN" sz="1600" b="0">
                <a:solidFill>
                  <a:srgbClr val="B5CEA8"/>
                </a:solidFill>
                <a:effectLst/>
                <a:latin typeface="Consolas" panose="020B0609020204030204" pitchFamily="49" charset="0"/>
              </a:rPr>
              <a:t>249</a:t>
            </a:r>
            <a:r>
              <a:rPr lang="en-IN" sz="1600" b="0">
                <a:solidFill>
                  <a:srgbClr val="D4D4D4"/>
                </a:solidFill>
                <a:effectLst/>
                <a:latin typeface="Consolas" panose="020B0609020204030204" pitchFamily="49" charset="0"/>
              </a:rPr>
              <a:t> </a:t>
            </a:r>
            <a:r>
              <a:rPr lang="en-IN" sz="1600" b="0">
                <a:solidFill>
                  <a:srgbClr val="B5CEA8"/>
                </a:solidFill>
                <a:effectLst/>
                <a:latin typeface="Consolas" panose="020B0609020204030204" pitchFamily="49" charset="0"/>
              </a:rPr>
              <a:t>245</a:t>
            </a:r>
            <a:r>
              <a:rPr lang="en-IN" sz="1600" b="0">
                <a:solidFill>
                  <a:srgbClr val="D4D4D4"/>
                </a:solidFill>
                <a:effectLst/>
                <a:latin typeface="Consolas" panose="020B0609020204030204" pitchFamily="49" charset="0"/>
              </a:rPr>
              <a:t> </a:t>
            </a:r>
            <a:r>
              <a:rPr lang="en-IN" sz="1600" b="0">
                <a:solidFill>
                  <a:srgbClr val="B5CEA8"/>
                </a:solidFill>
                <a:effectLst/>
                <a:latin typeface="Consolas" panose="020B0609020204030204" pitchFamily="49" charset="0"/>
              </a:rPr>
              <a:t>7</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font-size</a:t>
            </a:r>
            <a:r>
              <a:rPr lang="en-IN" sz="1600" b="0">
                <a:solidFill>
                  <a:srgbClr val="D4D4D4"/>
                </a:solidFill>
                <a:effectLst/>
                <a:latin typeface="Consolas" panose="020B0609020204030204" pitchFamily="49" charset="0"/>
              </a:rPr>
              <a:t>: </a:t>
            </a:r>
            <a:r>
              <a:rPr lang="en-IN" sz="1600" b="0">
                <a:solidFill>
                  <a:srgbClr val="B5CEA8"/>
                </a:solidFill>
                <a:effectLst/>
                <a:latin typeface="Consolas" panose="020B0609020204030204" pitchFamily="49" charset="0"/>
              </a:rPr>
              <a:t>20px</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a:t>
            </a:r>
          </a:p>
          <a:p>
            <a:r>
              <a:rPr lang="en-IN" sz="1600" b="0">
                <a:solidFill>
                  <a:srgbClr val="D7BA7D"/>
                </a:solidFill>
                <a:effectLst/>
                <a:latin typeface="Consolas" panose="020B0609020204030204" pitchFamily="49" charset="0"/>
              </a:rPr>
              <a:t>.</a:t>
            </a:r>
            <a:r>
              <a:rPr lang="en-IN" sz="1600" b="0" err="1">
                <a:solidFill>
                  <a:srgbClr val="D7BA7D"/>
                </a:solidFill>
                <a:effectLst/>
                <a:latin typeface="Consolas" panose="020B0609020204030204" pitchFamily="49" charset="0"/>
              </a:rPr>
              <a:t>box:hover</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err="1">
                <a:solidFill>
                  <a:srgbClr val="9CDCFE"/>
                </a:solidFill>
                <a:effectLst/>
                <a:latin typeface="Consolas" panose="020B0609020204030204" pitchFamily="49" charset="0"/>
              </a:rPr>
              <a:t>color</a:t>
            </a:r>
            <a:r>
              <a:rPr lang="en-IN" sz="1600" b="0">
                <a:solidFill>
                  <a:srgbClr val="D4D4D4"/>
                </a:solidFill>
                <a:effectLst/>
                <a:latin typeface="Consolas" panose="020B0609020204030204" pitchFamily="49" charset="0"/>
              </a:rPr>
              <a:t>: </a:t>
            </a:r>
            <a:r>
              <a:rPr lang="en-IN" sz="1600" b="0">
                <a:solidFill>
                  <a:srgbClr val="DCDCAA"/>
                </a:solidFill>
                <a:effectLst/>
                <a:latin typeface="Consolas" panose="020B0609020204030204" pitchFamily="49" charset="0"/>
              </a:rPr>
              <a:t>rgb</a:t>
            </a:r>
            <a:r>
              <a:rPr lang="en-IN" sz="1600" b="0">
                <a:solidFill>
                  <a:srgbClr val="D4D4D4"/>
                </a:solidFill>
                <a:effectLst/>
                <a:latin typeface="Consolas" panose="020B0609020204030204" pitchFamily="49" charset="0"/>
              </a:rPr>
              <a:t>(</a:t>
            </a:r>
            <a:r>
              <a:rPr lang="en-IN" sz="1600" b="0">
                <a:solidFill>
                  <a:srgbClr val="B5CEA8"/>
                </a:solidFill>
                <a:effectLst/>
                <a:latin typeface="Consolas" panose="020B0609020204030204" pitchFamily="49" charset="0"/>
              </a:rPr>
              <a:t>255</a:t>
            </a:r>
            <a:r>
              <a:rPr lang="en-IN" sz="1600" b="0">
                <a:solidFill>
                  <a:srgbClr val="D4D4D4"/>
                </a:solidFill>
                <a:effectLst/>
                <a:latin typeface="Consolas" panose="020B0609020204030204" pitchFamily="49" charset="0"/>
              </a:rPr>
              <a:t>, </a:t>
            </a:r>
            <a:r>
              <a:rPr lang="en-IN" sz="1600" b="0">
                <a:solidFill>
                  <a:srgbClr val="B5CEA8"/>
                </a:solidFill>
                <a:effectLst/>
                <a:latin typeface="Consolas" panose="020B0609020204030204" pitchFamily="49" charset="0"/>
              </a:rPr>
              <a:t>102</a:t>
            </a:r>
            <a:r>
              <a:rPr lang="en-IN" sz="1600" b="0">
                <a:solidFill>
                  <a:srgbClr val="D4D4D4"/>
                </a:solidFill>
                <a:effectLst/>
                <a:latin typeface="Consolas" panose="020B0609020204030204" pitchFamily="49" charset="0"/>
              </a:rPr>
              <a:t>, </a:t>
            </a:r>
            <a:r>
              <a:rPr lang="en-IN" sz="1600" b="0">
                <a:solidFill>
                  <a:srgbClr val="B5CEA8"/>
                </a:solidFill>
                <a:effectLst/>
                <a:latin typeface="Consolas" panose="020B0609020204030204" pitchFamily="49" charset="0"/>
              </a:rPr>
              <a:t>0</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background-</a:t>
            </a:r>
            <a:r>
              <a:rPr lang="en-IN" sz="1600" b="0" err="1">
                <a:solidFill>
                  <a:srgbClr val="9CDCFE"/>
                </a:solidFill>
                <a:effectLst/>
                <a:latin typeface="Consolas" panose="020B0609020204030204" pitchFamily="49" charset="0"/>
              </a:rPr>
              <a:t>color</a:t>
            </a:r>
            <a:r>
              <a:rPr lang="en-IN" sz="1600" b="0">
                <a:solidFill>
                  <a:srgbClr val="D4D4D4"/>
                </a:solidFill>
                <a:effectLst/>
                <a:latin typeface="Consolas" panose="020B0609020204030204" pitchFamily="49" charset="0"/>
              </a:rPr>
              <a:t>: </a:t>
            </a:r>
            <a:r>
              <a:rPr lang="en-IN" sz="1600" b="0">
                <a:solidFill>
                  <a:srgbClr val="DCDCAA"/>
                </a:solidFill>
                <a:effectLst/>
                <a:latin typeface="Consolas" panose="020B0609020204030204" pitchFamily="49" charset="0"/>
              </a:rPr>
              <a:t>rgb</a:t>
            </a:r>
            <a:r>
              <a:rPr lang="en-IN" sz="1600" b="0">
                <a:solidFill>
                  <a:srgbClr val="D4D4D4"/>
                </a:solidFill>
                <a:effectLst/>
                <a:latin typeface="Consolas" panose="020B0609020204030204" pitchFamily="49" charset="0"/>
              </a:rPr>
              <a:t>(</a:t>
            </a:r>
            <a:r>
              <a:rPr lang="en-IN" sz="1600" b="0">
                <a:solidFill>
                  <a:srgbClr val="B5CEA8"/>
                </a:solidFill>
                <a:effectLst/>
                <a:latin typeface="Consolas" panose="020B0609020204030204" pitchFamily="49" charset="0"/>
              </a:rPr>
              <a:t>0</a:t>
            </a:r>
            <a:r>
              <a:rPr lang="en-IN" sz="1600" b="0">
                <a:solidFill>
                  <a:srgbClr val="D4D4D4"/>
                </a:solidFill>
                <a:effectLst/>
                <a:latin typeface="Consolas" panose="020B0609020204030204" pitchFamily="49" charset="0"/>
              </a:rPr>
              <a:t>, </a:t>
            </a:r>
            <a:r>
              <a:rPr lang="en-IN" sz="1600" b="0">
                <a:solidFill>
                  <a:srgbClr val="B5CEA8"/>
                </a:solidFill>
                <a:effectLst/>
                <a:latin typeface="Consolas" panose="020B0609020204030204" pitchFamily="49" charset="0"/>
              </a:rPr>
              <a:t>247</a:t>
            </a:r>
            <a:r>
              <a:rPr lang="en-IN" sz="1600" b="0">
                <a:solidFill>
                  <a:srgbClr val="D4D4D4"/>
                </a:solidFill>
                <a:effectLst/>
                <a:latin typeface="Consolas" panose="020B0609020204030204" pitchFamily="49" charset="0"/>
              </a:rPr>
              <a:t>, </a:t>
            </a:r>
            <a:r>
              <a:rPr lang="en-IN" sz="1600" b="0">
                <a:solidFill>
                  <a:srgbClr val="B5CEA8"/>
                </a:solidFill>
                <a:effectLst/>
                <a:latin typeface="Consolas" panose="020B0609020204030204" pitchFamily="49" charset="0"/>
              </a:rPr>
              <a:t>255</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a:t>
            </a:r>
          </a:p>
          <a:p>
            <a:br>
              <a:rPr lang="en-IN" sz="1600" b="0">
                <a:solidFill>
                  <a:srgbClr val="D4D4D4"/>
                </a:solidFill>
                <a:effectLst/>
                <a:latin typeface="Consolas" panose="020B0609020204030204" pitchFamily="49" charset="0"/>
              </a:rPr>
            </a:br>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style</a:t>
            </a:r>
            <a:r>
              <a:rPr lang="en-IN" sz="1600" b="0">
                <a:solidFill>
                  <a:srgbClr val="808080"/>
                </a:solidFill>
                <a:effectLst/>
                <a:latin typeface="Consolas" panose="020B0609020204030204" pitchFamily="49" charset="0"/>
              </a:rPr>
              <a:t>&gt;</a:t>
            </a:r>
            <a:endParaRPr lang="en-IN" sz="1600" b="0">
              <a:solidFill>
                <a:srgbClr val="D4D4D4"/>
              </a:solidFill>
              <a:effectLst/>
              <a:latin typeface="Consolas" panose="020B0609020204030204" pitchFamily="49" charset="0"/>
            </a:endParaRPr>
          </a:p>
          <a:p>
            <a:br>
              <a:rPr lang="en-IN" sz="1600" b="0">
                <a:solidFill>
                  <a:srgbClr val="D4D4D4"/>
                </a:solidFill>
                <a:effectLst/>
                <a:latin typeface="Consolas" panose="020B0609020204030204" pitchFamily="49" charset="0"/>
              </a:rPr>
            </a:br>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body</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style</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"background-image: linear-gradient(45deg,green,white,red);"</a:t>
            </a:r>
            <a:r>
              <a:rPr lang="en-IN" sz="1600" b="0">
                <a:solidFill>
                  <a:srgbClr val="808080"/>
                </a:solidFill>
                <a:effectLst/>
                <a:latin typeface="Consolas" panose="020B0609020204030204" pitchFamily="49" charset="0"/>
              </a:rPr>
              <a:t>&gt;</a:t>
            </a:r>
            <a:endParaRPr lang="en-IN" sz="1600" b="0">
              <a:solidFill>
                <a:srgbClr val="D4D4D4"/>
              </a:solidFill>
              <a:effectLst/>
              <a:latin typeface="Consolas" panose="020B0609020204030204" pitchFamily="49" charset="0"/>
            </a:endParaRPr>
          </a:p>
          <a:p>
            <a:br>
              <a:rPr lang="en-IN" sz="1600" b="0">
                <a:solidFill>
                  <a:srgbClr val="D4D4D4"/>
                </a:solidFill>
                <a:effectLst/>
                <a:latin typeface="Consolas" panose="020B0609020204030204" pitchFamily="49" charset="0"/>
              </a:rPr>
            </a:br>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div</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style</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a:t>
            </a:r>
            <a:r>
              <a:rPr lang="en-IN" sz="1600" b="0" err="1">
                <a:solidFill>
                  <a:srgbClr val="CE9178"/>
                </a:solidFill>
                <a:effectLst/>
                <a:latin typeface="Consolas" panose="020B0609020204030204" pitchFamily="49" charset="0"/>
              </a:rPr>
              <a:t>text-align:center</a:t>
            </a:r>
            <a:r>
              <a:rPr lang="en-IN" sz="1600" b="0">
                <a:solidFill>
                  <a:srgbClr val="CE9178"/>
                </a:solidFill>
                <a:effectLst/>
                <a:latin typeface="Consolas" panose="020B0609020204030204" pitchFamily="49" charset="0"/>
              </a:rPr>
              <a:t>;"</a:t>
            </a:r>
            <a:r>
              <a:rPr lang="en-IN" sz="1600" b="0">
                <a:solidFill>
                  <a:srgbClr val="808080"/>
                </a:solidFill>
                <a:effectLst/>
                <a:latin typeface="Consolas" panose="020B0609020204030204" pitchFamily="49" charset="0"/>
              </a:rPr>
              <a:t>&gt;</a:t>
            </a:r>
            <a:endParaRPr lang="en-IN" sz="1600" b="0">
              <a:solidFill>
                <a:srgbClr val="D4D4D4"/>
              </a:solidFill>
              <a:effectLst/>
              <a:latin typeface="Consolas" panose="020B0609020204030204" pitchFamily="49" charset="0"/>
            </a:endParaRPr>
          </a:p>
          <a:p>
            <a:r>
              <a:rPr lang="en-IN" sz="1600" b="0">
                <a:solidFill>
                  <a:srgbClr val="D4D4D4"/>
                </a:solidFill>
                <a:effectLst/>
                <a:latin typeface="Consolas" panose="020B0609020204030204" pitchFamily="49" charset="0"/>
              </a:rPr>
              <a:t>  </a:t>
            </a:r>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h1</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id</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"title"</a:t>
            </a:r>
            <a:r>
              <a:rPr lang="en-IN" sz="1600" b="0">
                <a:solidFill>
                  <a:srgbClr val="808080"/>
                </a:solidFill>
                <a:effectLst/>
                <a:latin typeface="Consolas" panose="020B0609020204030204" pitchFamily="49" charset="0"/>
              </a:rPr>
              <a:t>&gt;</a:t>
            </a:r>
            <a:r>
              <a:rPr lang="en-IN" sz="1600" b="0">
                <a:solidFill>
                  <a:srgbClr val="D4D4D4"/>
                </a:solidFill>
                <a:effectLst/>
                <a:latin typeface="Consolas" panose="020B0609020204030204" pitchFamily="49" charset="0"/>
              </a:rPr>
              <a:t>EMT Project</a:t>
            </a:r>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h1</a:t>
            </a:r>
            <a:r>
              <a:rPr lang="en-IN" sz="1600" b="0">
                <a:solidFill>
                  <a:srgbClr val="808080"/>
                </a:solidFill>
                <a:effectLst/>
                <a:latin typeface="Consolas" panose="020B0609020204030204" pitchFamily="49" charset="0"/>
              </a:rPr>
              <a:t>&gt;</a:t>
            </a:r>
            <a:endParaRPr lang="en-IN" sz="1600" b="0">
              <a:solidFill>
                <a:srgbClr val="D4D4D4"/>
              </a:solidFill>
              <a:effectLst/>
              <a:latin typeface="Consolas" panose="020B0609020204030204" pitchFamily="49" charset="0"/>
            </a:endParaRPr>
          </a:p>
          <a:p>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div</a:t>
            </a:r>
            <a:r>
              <a:rPr lang="en-IN" sz="1600" b="0">
                <a:solidFill>
                  <a:srgbClr val="808080"/>
                </a:solidFill>
                <a:effectLst/>
                <a:latin typeface="Consolas" panose="020B0609020204030204" pitchFamily="49" charset="0"/>
              </a:rPr>
              <a:t>&gt;</a:t>
            </a:r>
            <a:endParaRPr lang="en-IN" sz="160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85916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8DDAE8-AAEA-ED52-F150-F365E4AB851B}"/>
              </a:ext>
            </a:extLst>
          </p:cNvPr>
          <p:cNvSpPr txBox="1"/>
          <p:nvPr/>
        </p:nvSpPr>
        <p:spPr>
          <a:xfrm>
            <a:off x="1277471" y="215153"/>
            <a:ext cx="9332258" cy="6247864"/>
          </a:xfrm>
          <a:prstGeom prst="rect">
            <a:avLst/>
          </a:prstGeom>
          <a:solidFill>
            <a:schemeClr val="bg1"/>
          </a:solidFill>
        </p:spPr>
        <p:txBody>
          <a:bodyPr wrap="square" rtlCol="0">
            <a:spAutoFit/>
          </a:bodyPr>
          <a:lstStyle/>
          <a:p>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div</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style</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a:t>
            </a:r>
            <a:r>
              <a:rPr lang="en-IN" sz="1600" b="0" err="1">
                <a:solidFill>
                  <a:srgbClr val="CE9178"/>
                </a:solidFill>
                <a:effectLst/>
                <a:latin typeface="Consolas" panose="020B0609020204030204" pitchFamily="49" charset="0"/>
              </a:rPr>
              <a:t>text-align:center</a:t>
            </a:r>
            <a:r>
              <a:rPr lang="en-IN" sz="1600" b="0">
                <a:solidFill>
                  <a:srgbClr val="CE9178"/>
                </a:solidFill>
                <a:effectLst/>
                <a:latin typeface="Consolas" panose="020B0609020204030204" pitchFamily="49" charset="0"/>
              </a:rPr>
              <a:t>;"</a:t>
            </a:r>
            <a:r>
              <a:rPr lang="en-IN" sz="1600" b="0">
                <a:solidFill>
                  <a:srgbClr val="808080"/>
                </a:solidFill>
                <a:effectLst/>
                <a:latin typeface="Consolas" panose="020B0609020204030204" pitchFamily="49" charset="0"/>
              </a:rPr>
              <a:t>&gt;</a:t>
            </a:r>
            <a:endParaRPr lang="en-IN" sz="1600" b="0">
              <a:solidFill>
                <a:srgbClr val="D4D4D4"/>
              </a:solidFill>
              <a:effectLst/>
              <a:latin typeface="Consolas" panose="020B0609020204030204" pitchFamily="49" charset="0"/>
            </a:endParaRPr>
          </a:p>
          <a:p>
            <a:r>
              <a:rPr lang="en-IN" sz="1600" b="0">
                <a:solidFill>
                  <a:srgbClr val="D4D4D4"/>
                </a:solidFill>
                <a:effectLst/>
                <a:latin typeface="Consolas" panose="020B0609020204030204" pitchFamily="49" charset="0"/>
              </a:rPr>
              <a:t>  </a:t>
            </a:r>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h1</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id</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a:t>
            </a:r>
            <a:r>
              <a:rPr lang="en-IN" sz="1600" b="0" err="1">
                <a:solidFill>
                  <a:srgbClr val="CE9178"/>
                </a:solidFill>
                <a:effectLst/>
                <a:latin typeface="Consolas" panose="020B0609020204030204" pitchFamily="49" charset="0"/>
              </a:rPr>
              <a:t>wifi</a:t>
            </a:r>
            <a:r>
              <a:rPr lang="en-IN" sz="1600" b="0">
                <a:solidFill>
                  <a:srgbClr val="CE9178"/>
                </a:solidFill>
                <a:effectLst/>
                <a:latin typeface="Consolas" panose="020B0609020204030204" pitchFamily="49" charset="0"/>
              </a:rPr>
              <a:t>"</a:t>
            </a:r>
            <a:r>
              <a:rPr lang="en-IN" sz="1600" b="0">
                <a:solidFill>
                  <a:srgbClr val="808080"/>
                </a:solidFill>
                <a:effectLst/>
                <a:latin typeface="Consolas" panose="020B0609020204030204" pitchFamily="49" charset="0"/>
              </a:rPr>
              <a:t>&gt;</a:t>
            </a:r>
            <a:r>
              <a:rPr lang="en-IN" sz="1600" b="0">
                <a:solidFill>
                  <a:srgbClr val="D4D4D4"/>
                </a:solidFill>
                <a:effectLst/>
                <a:latin typeface="Consolas" panose="020B0609020204030204" pitchFamily="49" charset="0"/>
              </a:rPr>
              <a:t>Wi-Fi Car</a:t>
            </a:r>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h1</a:t>
            </a:r>
            <a:r>
              <a:rPr lang="en-IN" sz="1600" b="0">
                <a:solidFill>
                  <a:srgbClr val="808080"/>
                </a:solidFill>
                <a:effectLst/>
                <a:latin typeface="Consolas" panose="020B0609020204030204" pitchFamily="49" charset="0"/>
              </a:rPr>
              <a:t>&gt;</a:t>
            </a:r>
            <a:endParaRPr lang="en-IN" sz="1600" b="0">
              <a:solidFill>
                <a:srgbClr val="D4D4D4"/>
              </a:solidFill>
              <a:effectLst/>
              <a:latin typeface="Consolas" panose="020B0609020204030204" pitchFamily="49" charset="0"/>
            </a:endParaRPr>
          </a:p>
          <a:p>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div</a:t>
            </a:r>
            <a:r>
              <a:rPr lang="en-IN" sz="1600" b="0">
                <a:solidFill>
                  <a:srgbClr val="808080"/>
                </a:solidFill>
                <a:effectLst/>
                <a:latin typeface="Consolas" panose="020B0609020204030204" pitchFamily="49" charset="0"/>
              </a:rPr>
              <a:t>&gt;&lt;/</a:t>
            </a:r>
            <a:r>
              <a:rPr lang="en-IN" sz="1600" b="0" err="1">
                <a:solidFill>
                  <a:srgbClr val="569CD6"/>
                </a:solidFill>
                <a:effectLst/>
                <a:latin typeface="Consolas" panose="020B0609020204030204" pitchFamily="49" charset="0"/>
              </a:rPr>
              <a:t>br</a:t>
            </a:r>
            <a:r>
              <a:rPr lang="en-IN" sz="1600" b="0">
                <a:solidFill>
                  <a:srgbClr val="808080"/>
                </a:solidFill>
                <a:effectLst/>
                <a:latin typeface="Consolas" panose="020B0609020204030204" pitchFamily="49" charset="0"/>
              </a:rPr>
              <a:t>&gt;&lt;/</a:t>
            </a:r>
            <a:r>
              <a:rPr lang="en-IN" sz="1600" b="0" err="1">
                <a:solidFill>
                  <a:srgbClr val="569CD6"/>
                </a:solidFill>
                <a:effectLst/>
                <a:latin typeface="Consolas" panose="020B0609020204030204" pitchFamily="49" charset="0"/>
              </a:rPr>
              <a:t>br</a:t>
            </a:r>
            <a:r>
              <a:rPr lang="en-IN" sz="1600" b="0">
                <a:solidFill>
                  <a:srgbClr val="808080"/>
                </a:solidFill>
                <a:effectLst/>
                <a:latin typeface="Consolas" panose="020B0609020204030204" pitchFamily="49" charset="0"/>
              </a:rPr>
              <a:t>&gt;&lt;/</a:t>
            </a:r>
            <a:r>
              <a:rPr lang="en-IN" sz="1600" b="0" err="1">
                <a:solidFill>
                  <a:srgbClr val="569CD6"/>
                </a:solidFill>
                <a:effectLst/>
                <a:latin typeface="Consolas" panose="020B0609020204030204" pitchFamily="49" charset="0"/>
              </a:rPr>
              <a:t>br</a:t>
            </a:r>
            <a:r>
              <a:rPr lang="en-IN" sz="1600" b="0">
                <a:solidFill>
                  <a:srgbClr val="808080"/>
                </a:solidFill>
                <a:effectLst/>
                <a:latin typeface="Consolas" panose="020B0609020204030204" pitchFamily="49" charset="0"/>
              </a:rPr>
              <a:t>&gt;</a:t>
            </a:r>
            <a:endParaRPr lang="en-IN" sz="1600" b="0">
              <a:solidFill>
                <a:srgbClr val="D4D4D4"/>
              </a:solidFill>
              <a:effectLst/>
              <a:latin typeface="Consolas" panose="020B0609020204030204" pitchFamily="49" charset="0"/>
            </a:endParaRPr>
          </a:p>
          <a:p>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div</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style</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a:t>
            </a:r>
            <a:r>
              <a:rPr lang="en-IN" sz="1600" b="0" err="1">
                <a:solidFill>
                  <a:srgbClr val="CE9178"/>
                </a:solidFill>
                <a:effectLst/>
                <a:latin typeface="Consolas" panose="020B0609020204030204" pitchFamily="49" charset="0"/>
              </a:rPr>
              <a:t>text-align:center</a:t>
            </a:r>
            <a:r>
              <a:rPr lang="en-IN" sz="1600" b="0">
                <a:solidFill>
                  <a:srgbClr val="CE9178"/>
                </a:solidFill>
                <a:effectLst/>
                <a:latin typeface="Consolas" panose="020B0609020204030204" pitchFamily="49" charset="0"/>
              </a:rPr>
              <a:t>;"</a:t>
            </a:r>
            <a:r>
              <a:rPr lang="en-IN" sz="1600" b="0">
                <a:solidFill>
                  <a:srgbClr val="808080"/>
                </a:solidFill>
                <a:effectLst/>
                <a:latin typeface="Consolas" panose="020B0609020204030204" pitchFamily="49" charset="0"/>
              </a:rPr>
              <a:t>&gt;</a:t>
            </a:r>
            <a:endParaRPr lang="en-IN" sz="1600" b="0">
              <a:solidFill>
                <a:srgbClr val="D4D4D4"/>
              </a:solidFill>
              <a:effectLst/>
              <a:latin typeface="Consolas" panose="020B0609020204030204" pitchFamily="49" charset="0"/>
            </a:endParaRPr>
          </a:p>
          <a:p>
            <a:r>
              <a:rPr lang="en-IN" sz="1600" b="0">
                <a:solidFill>
                  <a:srgbClr val="D4D4D4"/>
                </a:solidFill>
                <a:effectLst/>
                <a:latin typeface="Consolas" panose="020B0609020204030204" pitchFamily="49" charset="0"/>
              </a:rPr>
              <a:t>  </a:t>
            </a:r>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button</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class</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"unselectable box"</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ontouchstart</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a:t>
            </a:r>
            <a:r>
              <a:rPr lang="en-IN" sz="1600" b="0">
                <a:solidFill>
                  <a:srgbClr val="DCDCAA"/>
                </a:solidFill>
                <a:effectLst/>
                <a:latin typeface="Consolas" panose="020B0609020204030204" pitchFamily="49" charset="0"/>
              </a:rPr>
              <a:t>up</a:t>
            </a:r>
            <a:r>
              <a:rPr lang="en-IN" sz="1600" b="0">
                <a:solidFill>
                  <a:srgbClr val="CE9178"/>
                </a:solidFill>
                <a:effectLst/>
                <a:latin typeface="Consolas" panose="020B0609020204030204" pitchFamily="49" charset="0"/>
              </a:rPr>
              <a:t>()"</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ontouchend</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a:t>
            </a:r>
            <a:r>
              <a:rPr lang="en-IN" sz="1600" b="0">
                <a:solidFill>
                  <a:srgbClr val="DCDCAA"/>
                </a:solidFill>
                <a:effectLst/>
                <a:latin typeface="Consolas" panose="020B0609020204030204" pitchFamily="49" charset="0"/>
              </a:rPr>
              <a:t>off</a:t>
            </a:r>
            <a:r>
              <a:rPr lang="en-IN" sz="1600" b="0">
                <a:solidFill>
                  <a:srgbClr val="CE9178"/>
                </a:solidFill>
                <a:effectLst/>
                <a:latin typeface="Consolas" panose="020B0609020204030204" pitchFamily="49" charset="0"/>
              </a:rPr>
              <a:t>()"</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style</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"height:92px;width:92px;"</a:t>
            </a:r>
            <a:r>
              <a:rPr lang="en-IN" sz="1600" b="0">
                <a:solidFill>
                  <a:srgbClr val="808080"/>
                </a:solidFill>
                <a:effectLst/>
                <a:latin typeface="Consolas" panose="020B0609020204030204" pitchFamily="49" charset="0"/>
              </a:rPr>
              <a:t>&gt;</a:t>
            </a:r>
            <a:r>
              <a:rPr lang="en-IN" sz="1600" b="0">
                <a:solidFill>
                  <a:srgbClr val="D4D4D4"/>
                </a:solidFill>
                <a:effectLst/>
                <a:latin typeface="Consolas" panose="020B0609020204030204" pitchFamily="49" charset="0"/>
              </a:rPr>
              <a:t> Up </a:t>
            </a:r>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button</a:t>
            </a:r>
            <a:r>
              <a:rPr lang="en-IN" sz="1600" b="0">
                <a:solidFill>
                  <a:srgbClr val="808080"/>
                </a:solidFill>
                <a:effectLst/>
                <a:latin typeface="Consolas" panose="020B0609020204030204" pitchFamily="49" charset="0"/>
              </a:rPr>
              <a:t>&gt;</a:t>
            </a:r>
            <a:endParaRPr lang="en-IN" sz="1600" b="0">
              <a:solidFill>
                <a:srgbClr val="D4D4D4"/>
              </a:solidFill>
              <a:effectLst/>
              <a:latin typeface="Consolas" panose="020B0609020204030204" pitchFamily="49" charset="0"/>
            </a:endParaRPr>
          </a:p>
          <a:p>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div</a:t>
            </a:r>
            <a:r>
              <a:rPr lang="en-IN" sz="1600" b="0">
                <a:solidFill>
                  <a:srgbClr val="808080"/>
                </a:solidFill>
                <a:effectLst/>
                <a:latin typeface="Consolas" panose="020B0609020204030204" pitchFamily="49" charset="0"/>
              </a:rPr>
              <a:t>&gt;</a:t>
            </a:r>
            <a:endParaRPr lang="en-IN" sz="1600" b="0">
              <a:solidFill>
                <a:srgbClr val="D4D4D4"/>
              </a:solidFill>
              <a:effectLst/>
              <a:latin typeface="Consolas" panose="020B0609020204030204" pitchFamily="49" charset="0"/>
            </a:endParaRPr>
          </a:p>
          <a:p>
            <a:br>
              <a:rPr lang="en-IN" sz="1600" b="0">
                <a:solidFill>
                  <a:srgbClr val="D4D4D4"/>
                </a:solidFill>
                <a:effectLst/>
                <a:latin typeface="Consolas" panose="020B0609020204030204" pitchFamily="49" charset="0"/>
              </a:rPr>
            </a:br>
            <a:r>
              <a:rPr lang="en-IN" sz="1600" b="0">
                <a:solidFill>
                  <a:srgbClr val="808080"/>
                </a:solidFill>
                <a:effectLst/>
                <a:latin typeface="Consolas" panose="020B0609020204030204" pitchFamily="49" charset="0"/>
              </a:rPr>
              <a:t>&lt;/</a:t>
            </a:r>
            <a:r>
              <a:rPr lang="en-IN" sz="1600" b="0" err="1">
                <a:solidFill>
                  <a:srgbClr val="569CD6"/>
                </a:solidFill>
                <a:effectLst/>
                <a:latin typeface="Consolas" panose="020B0609020204030204" pitchFamily="49" charset="0"/>
              </a:rPr>
              <a:t>br</a:t>
            </a:r>
            <a:r>
              <a:rPr lang="en-IN" sz="1600" b="0">
                <a:solidFill>
                  <a:srgbClr val="808080"/>
                </a:solidFill>
                <a:effectLst/>
                <a:latin typeface="Consolas" panose="020B0609020204030204" pitchFamily="49" charset="0"/>
              </a:rPr>
              <a:t>&gt;</a:t>
            </a:r>
            <a:endParaRPr lang="en-IN" sz="1600" b="0">
              <a:solidFill>
                <a:srgbClr val="D4D4D4"/>
              </a:solidFill>
              <a:effectLst/>
              <a:latin typeface="Consolas" panose="020B0609020204030204" pitchFamily="49" charset="0"/>
            </a:endParaRPr>
          </a:p>
          <a:p>
            <a:br>
              <a:rPr lang="en-IN" sz="1600" b="0">
                <a:solidFill>
                  <a:srgbClr val="D4D4D4"/>
                </a:solidFill>
                <a:effectLst/>
                <a:latin typeface="Consolas" panose="020B0609020204030204" pitchFamily="49" charset="0"/>
              </a:rPr>
            </a:br>
            <a:r>
              <a:rPr lang="en-IN" sz="1600" b="0">
                <a:solidFill>
                  <a:srgbClr val="D4D4D4"/>
                </a:solidFill>
                <a:effectLst/>
                <a:latin typeface="Consolas" panose="020B0609020204030204" pitchFamily="49" charset="0"/>
              </a:rPr>
              <a:t>  </a:t>
            </a:r>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div</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style</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a:t>
            </a:r>
            <a:r>
              <a:rPr lang="en-IN" sz="1600" b="0" err="1">
                <a:solidFill>
                  <a:srgbClr val="CE9178"/>
                </a:solidFill>
                <a:effectLst/>
                <a:latin typeface="Consolas" panose="020B0609020204030204" pitchFamily="49" charset="0"/>
              </a:rPr>
              <a:t>float:left</a:t>
            </a:r>
            <a:r>
              <a:rPr lang="en-IN" sz="1600" b="0">
                <a:solidFill>
                  <a:srgbClr val="CE9178"/>
                </a:solidFill>
                <a:effectLst/>
                <a:latin typeface="Consolas" panose="020B0609020204030204" pitchFamily="49" charset="0"/>
              </a:rPr>
              <a:t>;"</a:t>
            </a:r>
            <a:r>
              <a:rPr lang="en-IN" sz="1600" b="0">
                <a:solidFill>
                  <a:srgbClr val="808080"/>
                </a:solidFill>
                <a:effectLst/>
                <a:latin typeface="Consolas" panose="020B0609020204030204" pitchFamily="49" charset="0"/>
              </a:rPr>
              <a:t>&gt;</a:t>
            </a:r>
            <a:endParaRPr lang="en-IN" sz="1600" b="0">
              <a:solidFill>
                <a:srgbClr val="D4D4D4"/>
              </a:solidFill>
              <a:effectLst/>
              <a:latin typeface="Consolas" panose="020B0609020204030204" pitchFamily="49" charset="0"/>
            </a:endParaRPr>
          </a:p>
          <a:p>
            <a:r>
              <a:rPr lang="en-IN" sz="1600" b="0">
                <a:solidFill>
                  <a:srgbClr val="D4D4D4"/>
                </a:solidFill>
                <a:effectLst/>
                <a:latin typeface="Consolas" panose="020B0609020204030204" pitchFamily="49" charset="0"/>
              </a:rPr>
              <a:t>    </a:t>
            </a:r>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button</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class</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"unselectable box"</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ontouchstart</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a:t>
            </a:r>
            <a:r>
              <a:rPr lang="en-IN" sz="1600" b="0">
                <a:solidFill>
                  <a:srgbClr val="DCDCAA"/>
                </a:solidFill>
                <a:effectLst/>
                <a:latin typeface="Consolas" panose="020B0609020204030204" pitchFamily="49" charset="0"/>
              </a:rPr>
              <a:t>left</a:t>
            </a:r>
            <a:r>
              <a:rPr lang="en-IN" sz="1600" b="0">
                <a:solidFill>
                  <a:srgbClr val="CE9178"/>
                </a:solidFill>
                <a:effectLst/>
                <a:latin typeface="Consolas" panose="020B0609020204030204" pitchFamily="49" charset="0"/>
              </a:rPr>
              <a:t>()"</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ontouchend</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a:t>
            </a:r>
            <a:r>
              <a:rPr lang="en-IN" sz="1600" b="0">
                <a:solidFill>
                  <a:srgbClr val="DCDCAA"/>
                </a:solidFill>
                <a:effectLst/>
                <a:latin typeface="Consolas" panose="020B0609020204030204" pitchFamily="49" charset="0"/>
              </a:rPr>
              <a:t>off</a:t>
            </a:r>
            <a:r>
              <a:rPr lang="en-IN" sz="1600" b="0">
                <a:solidFill>
                  <a:srgbClr val="CE9178"/>
                </a:solidFill>
                <a:effectLst/>
                <a:latin typeface="Consolas" panose="020B0609020204030204" pitchFamily="49" charset="0"/>
              </a:rPr>
              <a:t>()"</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style</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"height:91px;width:91px;"</a:t>
            </a:r>
            <a:r>
              <a:rPr lang="en-IN" sz="1600" b="0">
                <a:solidFill>
                  <a:srgbClr val="808080"/>
                </a:solidFill>
                <a:effectLst/>
                <a:latin typeface="Consolas" panose="020B0609020204030204" pitchFamily="49" charset="0"/>
              </a:rPr>
              <a:t>&gt;</a:t>
            </a:r>
            <a:r>
              <a:rPr lang="en-IN" sz="1600" b="0">
                <a:solidFill>
                  <a:srgbClr val="D4D4D4"/>
                </a:solidFill>
                <a:effectLst/>
                <a:latin typeface="Consolas" panose="020B0609020204030204" pitchFamily="49" charset="0"/>
              </a:rPr>
              <a:t> Left </a:t>
            </a:r>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button</a:t>
            </a:r>
            <a:r>
              <a:rPr lang="en-IN" sz="1600" b="0">
                <a:solidFill>
                  <a:srgbClr val="808080"/>
                </a:solidFill>
                <a:effectLst/>
                <a:latin typeface="Consolas" panose="020B0609020204030204" pitchFamily="49" charset="0"/>
              </a:rPr>
              <a:t>&gt;</a:t>
            </a:r>
            <a:endParaRPr lang="en-IN" sz="1600" b="0">
              <a:solidFill>
                <a:srgbClr val="D4D4D4"/>
              </a:solidFill>
              <a:effectLst/>
              <a:latin typeface="Consolas" panose="020B0609020204030204" pitchFamily="49" charset="0"/>
            </a:endParaRPr>
          </a:p>
          <a:p>
            <a:r>
              <a:rPr lang="en-IN" sz="1600" b="0">
                <a:solidFill>
                  <a:srgbClr val="D4D4D4"/>
                </a:solidFill>
                <a:effectLst/>
                <a:latin typeface="Consolas" panose="020B0609020204030204" pitchFamily="49" charset="0"/>
              </a:rPr>
              <a:t>  </a:t>
            </a:r>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div</a:t>
            </a:r>
            <a:r>
              <a:rPr lang="en-IN" sz="1600" b="0">
                <a:solidFill>
                  <a:srgbClr val="808080"/>
                </a:solidFill>
                <a:effectLst/>
                <a:latin typeface="Consolas" panose="020B0609020204030204" pitchFamily="49" charset="0"/>
              </a:rPr>
              <a:t>&gt;</a:t>
            </a:r>
            <a:endParaRPr lang="en-IN" sz="1600" b="0">
              <a:solidFill>
                <a:srgbClr val="D4D4D4"/>
              </a:solidFill>
              <a:effectLst/>
              <a:latin typeface="Consolas" panose="020B0609020204030204" pitchFamily="49" charset="0"/>
            </a:endParaRPr>
          </a:p>
          <a:p>
            <a:r>
              <a:rPr lang="en-IN" sz="1600" b="0">
                <a:solidFill>
                  <a:srgbClr val="D4D4D4"/>
                </a:solidFill>
                <a:effectLst/>
                <a:latin typeface="Consolas" panose="020B0609020204030204" pitchFamily="49" charset="0"/>
              </a:rPr>
              <a:t>  </a:t>
            </a:r>
          </a:p>
          <a:p>
            <a:r>
              <a:rPr lang="en-IN" sz="1600" b="0">
                <a:solidFill>
                  <a:srgbClr val="D4D4D4"/>
                </a:solidFill>
                <a:effectLst/>
                <a:latin typeface="Consolas" panose="020B0609020204030204" pitchFamily="49" charset="0"/>
              </a:rPr>
              <a:t>  </a:t>
            </a:r>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div</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style</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a:t>
            </a:r>
            <a:r>
              <a:rPr lang="en-IN" sz="1600" b="0" err="1">
                <a:solidFill>
                  <a:srgbClr val="CE9178"/>
                </a:solidFill>
                <a:effectLst/>
                <a:latin typeface="Consolas" panose="020B0609020204030204" pitchFamily="49" charset="0"/>
              </a:rPr>
              <a:t>float:right</a:t>
            </a:r>
            <a:r>
              <a:rPr lang="en-IN" sz="1600" b="0">
                <a:solidFill>
                  <a:srgbClr val="CE9178"/>
                </a:solidFill>
                <a:effectLst/>
                <a:latin typeface="Consolas" panose="020B0609020204030204" pitchFamily="49" charset="0"/>
              </a:rPr>
              <a:t>;"</a:t>
            </a:r>
            <a:r>
              <a:rPr lang="en-IN" sz="1600" b="0">
                <a:solidFill>
                  <a:srgbClr val="808080"/>
                </a:solidFill>
                <a:effectLst/>
                <a:latin typeface="Consolas" panose="020B0609020204030204" pitchFamily="49" charset="0"/>
              </a:rPr>
              <a:t>&gt;</a:t>
            </a:r>
            <a:endParaRPr lang="en-IN" sz="1600" b="0">
              <a:solidFill>
                <a:srgbClr val="D4D4D4"/>
              </a:solidFill>
              <a:effectLst/>
              <a:latin typeface="Consolas" panose="020B0609020204030204" pitchFamily="49" charset="0"/>
            </a:endParaRPr>
          </a:p>
          <a:p>
            <a:r>
              <a:rPr lang="en-IN" sz="1600" b="0">
                <a:solidFill>
                  <a:srgbClr val="D4D4D4"/>
                </a:solidFill>
                <a:effectLst/>
                <a:latin typeface="Consolas" panose="020B0609020204030204" pitchFamily="49" charset="0"/>
              </a:rPr>
              <a:t>    </a:t>
            </a:r>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button</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class</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"unselectable box"</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ontouchstart</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a:t>
            </a:r>
            <a:r>
              <a:rPr lang="en-IN" sz="1600" b="0">
                <a:solidFill>
                  <a:srgbClr val="DCDCAA"/>
                </a:solidFill>
                <a:effectLst/>
                <a:latin typeface="Consolas" panose="020B0609020204030204" pitchFamily="49" charset="0"/>
              </a:rPr>
              <a:t>right</a:t>
            </a:r>
            <a:r>
              <a:rPr lang="en-IN" sz="1600" b="0">
                <a:solidFill>
                  <a:srgbClr val="CE9178"/>
                </a:solidFill>
                <a:effectLst/>
                <a:latin typeface="Consolas" panose="020B0609020204030204" pitchFamily="49" charset="0"/>
              </a:rPr>
              <a:t>()"</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ontouchend</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a:t>
            </a:r>
            <a:r>
              <a:rPr lang="en-IN" sz="1600" b="0">
                <a:solidFill>
                  <a:srgbClr val="DCDCAA"/>
                </a:solidFill>
                <a:effectLst/>
                <a:latin typeface="Consolas" panose="020B0609020204030204" pitchFamily="49" charset="0"/>
              </a:rPr>
              <a:t>off</a:t>
            </a:r>
            <a:r>
              <a:rPr lang="en-IN" sz="1600" b="0">
                <a:solidFill>
                  <a:srgbClr val="CE9178"/>
                </a:solidFill>
                <a:effectLst/>
                <a:latin typeface="Consolas" panose="020B0609020204030204" pitchFamily="49" charset="0"/>
              </a:rPr>
              <a:t>()"</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style</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"height:91px;width:91px;"</a:t>
            </a:r>
            <a:r>
              <a:rPr lang="en-IN" sz="1600" b="0">
                <a:solidFill>
                  <a:srgbClr val="808080"/>
                </a:solidFill>
                <a:effectLst/>
                <a:latin typeface="Consolas" panose="020B0609020204030204" pitchFamily="49" charset="0"/>
              </a:rPr>
              <a:t>&gt;</a:t>
            </a:r>
            <a:r>
              <a:rPr lang="en-IN" sz="1600" b="0">
                <a:solidFill>
                  <a:srgbClr val="D4D4D4"/>
                </a:solidFill>
                <a:effectLst/>
                <a:latin typeface="Consolas" panose="020B0609020204030204" pitchFamily="49" charset="0"/>
              </a:rPr>
              <a:t> Right </a:t>
            </a:r>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button</a:t>
            </a:r>
            <a:r>
              <a:rPr lang="en-IN" sz="1600" b="0">
                <a:solidFill>
                  <a:srgbClr val="808080"/>
                </a:solidFill>
                <a:effectLst/>
                <a:latin typeface="Consolas" panose="020B0609020204030204" pitchFamily="49" charset="0"/>
              </a:rPr>
              <a:t>&gt;</a:t>
            </a:r>
            <a:endParaRPr lang="en-IN" sz="1600" b="0">
              <a:solidFill>
                <a:srgbClr val="D4D4D4"/>
              </a:solidFill>
              <a:effectLst/>
              <a:latin typeface="Consolas" panose="020B0609020204030204" pitchFamily="49" charset="0"/>
            </a:endParaRPr>
          </a:p>
          <a:p>
            <a:r>
              <a:rPr lang="en-IN" sz="1600" b="0">
                <a:solidFill>
                  <a:srgbClr val="D4D4D4"/>
                </a:solidFill>
                <a:effectLst/>
                <a:latin typeface="Consolas" panose="020B0609020204030204" pitchFamily="49" charset="0"/>
              </a:rPr>
              <a:t>  </a:t>
            </a:r>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div</a:t>
            </a:r>
            <a:r>
              <a:rPr lang="en-IN" sz="1600" b="0">
                <a:solidFill>
                  <a:srgbClr val="808080"/>
                </a:solidFill>
                <a:effectLst/>
                <a:latin typeface="Consolas" panose="020B0609020204030204" pitchFamily="49" charset="0"/>
              </a:rPr>
              <a:t>&gt;</a:t>
            </a:r>
            <a:endParaRPr lang="en-IN" sz="1600" b="0">
              <a:solidFill>
                <a:srgbClr val="D4D4D4"/>
              </a:solidFill>
              <a:effectLst/>
              <a:latin typeface="Consolas" panose="020B0609020204030204" pitchFamily="49" charset="0"/>
            </a:endParaRPr>
          </a:p>
          <a:p>
            <a:r>
              <a:rPr lang="en-IN" sz="1600" b="0">
                <a:solidFill>
                  <a:srgbClr val="D4D4D4"/>
                </a:solidFill>
                <a:effectLst/>
                <a:latin typeface="Consolas" panose="020B0609020204030204" pitchFamily="49" charset="0"/>
              </a:rPr>
              <a:t>  </a:t>
            </a:r>
          </a:p>
          <a:p>
            <a:r>
              <a:rPr lang="en-IN" sz="1600" b="0">
                <a:solidFill>
                  <a:srgbClr val="D4D4D4"/>
                </a:solidFill>
                <a:effectLst/>
                <a:latin typeface="Consolas" panose="020B0609020204030204" pitchFamily="49" charset="0"/>
              </a:rPr>
              <a:t>  </a:t>
            </a:r>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div</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style</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a:t>
            </a:r>
            <a:r>
              <a:rPr lang="en-IN" sz="1600" b="0" err="1">
                <a:solidFill>
                  <a:srgbClr val="CE9178"/>
                </a:solidFill>
                <a:effectLst/>
                <a:latin typeface="Consolas" panose="020B0609020204030204" pitchFamily="49" charset="0"/>
              </a:rPr>
              <a:t>text-align:center</a:t>
            </a:r>
            <a:r>
              <a:rPr lang="en-IN" sz="1600" b="0">
                <a:solidFill>
                  <a:srgbClr val="CE9178"/>
                </a:solidFill>
                <a:effectLst/>
                <a:latin typeface="Consolas" panose="020B0609020204030204" pitchFamily="49" charset="0"/>
              </a:rPr>
              <a:t>;"</a:t>
            </a:r>
            <a:r>
              <a:rPr lang="en-IN" sz="1600" b="0">
                <a:solidFill>
                  <a:srgbClr val="808080"/>
                </a:solidFill>
                <a:effectLst/>
                <a:latin typeface="Consolas" panose="020B0609020204030204" pitchFamily="49" charset="0"/>
              </a:rPr>
              <a:t>&gt;</a:t>
            </a:r>
            <a:endParaRPr lang="en-IN" sz="1600" b="0">
              <a:solidFill>
                <a:srgbClr val="D4D4D4"/>
              </a:solidFill>
              <a:effectLst/>
              <a:latin typeface="Consolas" panose="020B0609020204030204" pitchFamily="49" charset="0"/>
            </a:endParaRPr>
          </a:p>
          <a:p>
            <a:r>
              <a:rPr lang="en-IN" sz="1600" b="0">
                <a:solidFill>
                  <a:srgbClr val="D4D4D4"/>
                </a:solidFill>
                <a:effectLst/>
                <a:latin typeface="Consolas" panose="020B0609020204030204" pitchFamily="49" charset="0"/>
              </a:rPr>
              <a:t>    </a:t>
            </a:r>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button</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class</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"unselectable box"</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id</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"toggle"</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ontouchstart</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a:t>
            </a:r>
            <a:r>
              <a:rPr lang="en-IN" sz="1600" b="0">
                <a:solidFill>
                  <a:srgbClr val="DCDCAA"/>
                </a:solidFill>
                <a:effectLst/>
                <a:latin typeface="Consolas" panose="020B0609020204030204" pitchFamily="49" charset="0"/>
              </a:rPr>
              <a:t>toggle</a:t>
            </a:r>
            <a:r>
              <a:rPr lang="en-IN" sz="1600" b="0">
                <a:solidFill>
                  <a:srgbClr val="CE9178"/>
                </a:solidFill>
                <a:effectLst/>
                <a:latin typeface="Consolas" panose="020B0609020204030204" pitchFamily="49" charset="0"/>
              </a:rPr>
              <a:t>()"</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style</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"height:91px;width:91px;"</a:t>
            </a:r>
            <a:r>
              <a:rPr lang="en-IN" sz="1600" b="0">
                <a:solidFill>
                  <a:srgbClr val="808080"/>
                </a:solidFill>
                <a:effectLst/>
                <a:latin typeface="Consolas" panose="020B0609020204030204" pitchFamily="49" charset="0"/>
              </a:rPr>
              <a:t>&gt;</a:t>
            </a:r>
            <a:r>
              <a:rPr lang="en-IN" sz="1600" b="0">
                <a:solidFill>
                  <a:srgbClr val="D4D4D4"/>
                </a:solidFill>
                <a:effectLst/>
                <a:latin typeface="Consolas" panose="020B0609020204030204" pitchFamily="49" charset="0"/>
              </a:rPr>
              <a:t>Start</a:t>
            </a:r>
          </a:p>
          <a:p>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button</a:t>
            </a:r>
            <a:r>
              <a:rPr lang="en-IN" sz="1600" b="0">
                <a:solidFill>
                  <a:srgbClr val="808080"/>
                </a:solidFill>
                <a:effectLst/>
                <a:latin typeface="Consolas" panose="020B0609020204030204" pitchFamily="49" charset="0"/>
              </a:rPr>
              <a:t>&gt;</a:t>
            </a:r>
            <a:endParaRPr lang="en-IN" sz="1600" b="0">
              <a:solidFill>
                <a:srgbClr val="D4D4D4"/>
              </a:solidFill>
              <a:effectLst/>
              <a:latin typeface="Consolas" panose="020B0609020204030204" pitchFamily="49" charset="0"/>
            </a:endParaRPr>
          </a:p>
          <a:p>
            <a:r>
              <a:rPr lang="en-IN" sz="1600" b="0">
                <a:solidFill>
                  <a:srgbClr val="D4D4D4"/>
                </a:solidFill>
                <a:effectLst/>
                <a:latin typeface="Consolas" panose="020B0609020204030204" pitchFamily="49" charset="0"/>
              </a:rPr>
              <a:t>  </a:t>
            </a:r>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div</a:t>
            </a:r>
            <a:r>
              <a:rPr lang="en-IN" sz="1600" b="0">
                <a:solidFill>
                  <a:srgbClr val="808080"/>
                </a:solidFill>
                <a:effectLst/>
                <a:latin typeface="Consolas" panose="020B0609020204030204" pitchFamily="49" charset="0"/>
              </a:rPr>
              <a:t>&gt;&lt;/</a:t>
            </a:r>
            <a:r>
              <a:rPr lang="en-IN" sz="1600" b="0" err="1">
                <a:solidFill>
                  <a:srgbClr val="569CD6"/>
                </a:solidFill>
                <a:effectLst/>
                <a:latin typeface="Consolas" panose="020B0609020204030204" pitchFamily="49" charset="0"/>
              </a:rPr>
              <a:t>br</a:t>
            </a:r>
            <a:r>
              <a:rPr lang="en-IN" sz="1600" b="0">
                <a:solidFill>
                  <a:srgbClr val="808080"/>
                </a:solidFill>
                <a:effectLst/>
                <a:latin typeface="Consolas" panose="020B0609020204030204" pitchFamily="49" charset="0"/>
              </a:rPr>
              <a:t>&gt;</a:t>
            </a:r>
            <a:endParaRPr lang="en-IN" sz="160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005206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EEA0CB-655B-249E-96A4-D1070B3546AD}"/>
              </a:ext>
            </a:extLst>
          </p:cNvPr>
          <p:cNvSpPr txBox="1"/>
          <p:nvPr/>
        </p:nvSpPr>
        <p:spPr>
          <a:xfrm>
            <a:off x="1452282" y="524436"/>
            <a:ext cx="9547412" cy="5509200"/>
          </a:xfrm>
          <a:prstGeom prst="rect">
            <a:avLst/>
          </a:prstGeom>
          <a:solidFill>
            <a:schemeClr val="bg1"/>
          </a:solidFill>
        </p:spPr>
        <p:txBody>
          <a:bodyPr wrap="square" rtlCol="0">
            <a:spAutoFit/>
          </a:bodyPr>
          <a:lstStyle/>
          <a:p>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div</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style</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"text-align:center;"</a:t>
            </a:r>
            <a:r>
              <a:rPr lang="en-IN" sz="1600" b="0">
                <a:solidFill>
                  <a:srgbClr val="808080"/>
                </a:solidFill>
                <a:effectLst/>
                <a:latin typeface="Consolas" panose="020B0609020204030204" pitchFamily="49" charset="0"/>
              </a:rPr>
              <a:t>&gt;</a:t>
            </a:r>
            <a:endParaRPr lang="en-IN" sz="1600" b="0">
              <a:solidFill>
                <a:srgbClr val="D4D4D4"/>
              </a:solidFill>
              <a:effectLst/>
              <a:latin typeface="Consolas" panose="020B0609020204030204" pitchFamily="49" charset="0"/>
            </a:endParaRPr>
          </a:p>
          <a:p>
            <a:r>
              <a:rPr lang="en-IN" sz="1600" b="0">
                <a:solidFill>
                  <a:srgbClr val="D4D4D4"/>
                </a:solidFill>
                <a:effectLst/>
                <a:latin typeface="Consolas" panose="020B0609020204030204" pitchFamily="49" charset="0"/>
              </a:rPr>
              <a:t>        </a:t>
            </a:r>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button</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class</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"unselectable box"</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ontouchstart</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a:t>
            </a:r>
            <a:r>
              <a:rPr lang="en-IN" sz="1600" b="0">
                <a:solidFill>
                  <a:srgbClr val="DCDCAA"/>
                </a:solidFill>
                <a:effectLst/>
                <a:latin typeface="Consolas" panose="020B0609020204030204" pitchFamily="49" charset="0"/>
              </a:rPr>
              <a:t>down</a:t>
            </a:r>
            <a:r>
              <a:rPr lang="en-IN" sz="1600" b="0">
                <a:solidFill>
                  <a:srgbClr val="CE9178"/>
                </a:solidFill>
                <a:effectLst/>
                <a:latin typeface="Consolas" panose="020B0609020204030204" pitchFamily="49" charset="0"/>
              </a:rPr>
              <a:t>()"</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ontouchend</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a:t>
            </a:r>
            <a:r>
              <a:rPr lang="en-IN" sz="1600" b="0">
                <a:solidFill>
                  <a:srgbClr val="DCDCAA"/>
                </a:solidFill>
                <a:effectLst/>
                <a:latin typeface="Consolas" panose="020B0609020204030204" pitchFamily="49" charset="0"/>
              </a:rPr>
              <a:t>off</a:t>
            </a:r>
            <a:r>
              <a:rPr lang="en-IN" sz="1600" b="0">
                <a:solidFill>
                  <a:srgbClr val="CE9178"/>
                </a:solidFill>
                <a:effectLst/>
                <a:latin typeface="Consolas" panose="020B0609020204030204" pitchFamily="49" charset="0"/>
              </a:rPr>
              <a:t>()"</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style</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"height:92px;width:92px;"</a:t>
            </a:r>
            <a:r>
              <a:rPr lang="en-IN" sz="1600" b="0">
                <a:solidFill>
                  <a:srgbClr val="808080"/>
                </a:solidFill>
                <a:effectLst/>
                <a:latin typeface="Consolas" panose="020B0609020204030204" pitchFamily="49" charset="0"/>
              </a:rPr>
              <a:t>&gt;</a:t>
            </a:r>
            <a:r>
              <a:rPr lang="en-IN" sz="1600" b="0">
                <a:solidFill>
                  <a:srgbClr val="D4D4D4"/>
                </a:solidFill>
                <a:effectLst/>
                <a:latin typeface="Consolas" panose="020B0609020204030204" pitchFamily="49" charset="0"/>
              </a:rPr>
              <a:t> Down </a:t>
            </a:r>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button</a:t>
            </a:r>
            <a:r>
              <a:rPr lang="en-IN" sz="1600" b="0">
                <a:solidFill>
                  <a:srgbClr val="808080"/>
                </a:solidFill>
                <a:effectLst/>
                <a:latin typeface="Consolas" panose="020B0609020204030204" pitchFamily="49" charset="0"/>
              </a:rPr>
              <a:t>&gt;</a:t>
            </a:r>
            <a:r>
              <a:rPr lang="en-IN" sz="1600" b="0">
                <a:solidFill>
                  <a:srgbClr val="D4D4D4"/>
                </a:solidFill>
                <a:effectLst/>
                <a:latin typeface="Consolas" panose="020B0609020204030204" pitchFamily="49" charset="0"/>
              </a:rPr>
              <a:t>  </a:t>
            </a:r>
          </a:p>
          <a:p>
            <a:endParaRPr lang="en-IN" sz="1600"/>
          </a:p>
          <a:p>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script</a:t>
            </a:r>
            <a:r>
              <a:rPr lang="en-IN" sz="1600" b="0">
                <a:solidFill>
                  <a:srgbClr val="808080"/>
                </a:solidFill>
                <a:effectLst/>
                <a:latin typeface="Consolas" panose="020B0609020204030204" pitchFamily="49" charset="0"/>
              </a:rPr>
              <a:t>&gt;</a:t>
            </a:r>
            <a:endParaRPr lang="en-IN" sz="1600" b="0">
              <a:solidFill>
                <a:srgbClr val="D4D4D4"/>
              </a:solidFill>
              <a:effectLst/>
              <a:latin typeface="Consolas" panose="020B0609020204030204" pitchFamily="49" charset="0"/>
            </a:endParaRPr>
          </a:p>
          <a:p>
            <a:r>
              <a:rPr lang="en-IN" sz="1600" b="0">
                <a:solidFill>
                  <a:srgbClr val="D4D4D4"/>
                </a:solidFill>
                <a:effectLst/>
                <a:latin typeface="Consolas" panose="020B0609020204030204" pitchFamily="49" charset="0"/>
              </a:rPr>
              <a:t>    </a:t>
            </a:r>
            <a:r>
              <a:rPr lang="en-IN" sz="1600" b="0">
                <a:solidFill>
                  <a:srgbClr val="569CD6"/>
                </a:solidFill>
                <a:effectLst/>
                <a:latin typeface="Consolas" panose="020B0609020204030204" pitchFamily="49" charset="0"/>
              </a:rPr>
              <a:t>var</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start</a:t>
            </a:r>
            <a:r>
              <a:rPr lang="en-IN" sz="1600" b="0">
                <a:solidFill>
                  <a:srgbClr val="D4D4D4"/>
                </a:solidFill>
                <a:effectLst/>
                <a:latin typeface="Consolas" panose="020B0609020204030204" pitchFamily="49" charset="0"/>
              </a:rPr>
              <a:t> = </a:t>
            </a:r>
            <a:r>
              <a:rPr lang="en-IN" sz="1600" b="0">
                <a:solidFill>
                  <a:srgbClr val="B5CEA8"/>
                </a:solidFill>
                <a:effectLst/>
                <a:latin typeface="Consolas" panose="020B0609020204030204" pitchFamily="49" charset="0"/>
              </a:rPr>
              <a:t>1</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a:solidFill>
                  <a:srgbClr val="569CD6"/>
                </a:solidFill>
                <a:effectLst/>
                <a:latin typeface="Consolas" panose="020B0609020204030204" pitchFamily="49" charset="0"/>
              </a:rPr>
              <a:t>var</a:t>
            </a:r>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url</a:t>
            </a:r>
            <a:r>
              <a:rPr lang="en-IN" sz="1600" b="0">
                <a:solidFill>
                  <a:srgbClr val="D4D4D4"/>
                </a:solidFill>
                <a:effectLst/>
                <a:latin typeface="Consolas" panose="020B0609020204030204" pitchFamily="49" charset="0"/>
              </a:rPr>
              <a:t> = </a:t>
            </a:r>
            <a:r>
              <a:rPr lang="en-IN" sz="1600" b="0">
                <a:solidFill>
                  <a:srgbClr val="CE9178"/>
                </a:solidFill>
                <a:effectLst/>
                <a:latin typeface="Consolas" panose="020B0609020204030204" pitchFamily="49" charset="0"/>
              </a:rPr>
              <a:t>"http://192.168.4.1/control?"</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a:solidFill>
                  <a:srgbClr val="569CD6"/>
                </a:solidFill>
                <a:effectLst/>
                <a:latin typeface="Consolas" panose="020B0609020204030204" pitchFamily="49" charset="0"/>
              </a:rPr>
              <a:t>function</a:t>
            </a:r>
            <a:r>
              <a:rPr lang="en-IN" sz="1600" b="0">
                <a:solidFill>
                  <a:srgbClr val="D4D4D4"/>
                </a:solidFill>
                <a:effectLst/>
                <a:latin typeface="Consolas" panose="020B0609020204030204" pitchFamily="49" charset="0"/>
              </a:rPr>
              <a:t> </a:t>
            </a:r>
            <a:r>
              <a:rPr lang="en-IN" sz="1600" b="0">
                <a:solidFill>
                  <a:srgbClr val="DCDCAA"/>
                </a:solidFill>
                <a:effectLst/>
                <a:latin typeface="Consolas" panose="020B0609020204030204" pitchFamily="49" charset="0"/>
              </a:rPr>
              <a:t>up</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a:solidFill>
                  <a:srgbClr val="DCDCAA"/>
                </a:solidFill>
                <a:effectLst/>
                <a:latin typeface="Consolas" panose="020B0609020204030204" pitchFamily="49" charset="0"/>
              </a:rPr>
              <a:t>fetch</a:t>
            </a:r>
            <a:r>
              <a:rPr lang="en-IN" sz="1600" b="0">
                <a:solidFill>
                  <a:srgbClr val="D4D4D4"/>
                </a:solidFill>
                <a:effectLst/>
                <a:latin typeface="Consolas" panose="020B0609020204030204" pitchFamily="49" charset="0"/>
              </a:rPr>
              <a:t>(</a:t>
            </a:r>
            <a:r>
              <a:rPr lang="en-IN" sz="1600" b="0" err="1">
                <a:solidFill>
                  <a:srgbClr val="9CDCFE"/>
                </a:solidFill>
                <a:effectLst/>
                <a:latin typeface="Consolas" panose="020B0609020204030204" pitchFamily="49" charset="0"/>
              </a:rPr>
              <a:t>url</a:t>
            </a:r>
            <a:r>
              <a:rPr lang="en-IN" sz="1600" b="0" err="1">
                <a:solidFill>
                  <a:srgbClr val="D4D4D4"/>
                </a:solidFill>
                <a:effectLst/>
                <a:latin typeface="Consolas" panose="020B0609020204030204" pitchFamily="49" charset="0"/>
              </a:rPr>
              <a:t>+</a:t>
            </a:r>
            <a:r>
              <a:rPr lang="en-IN" sz="1600" b="0" err="1">
                <a:solidFill>
                  <a:srgbClr val="CE9178"/>
                </a:solidFill>
                <a:effectLst/>
                <a:latin typeface="Consolas" panose="020B0609020204030204" pitchFamily="49" charset="0"/>
              </a:rPr>
              <a:t>"up</a:t>
            </a:r>
            <a:r>
              <a:rPr lang="en-IN" sz="1600" b="0">
                <a:solidFill>
                  <a:srgbClr val="CE9178"/>
                </a:solidFill>
                <a:effectLst/>
                <a:latin typeface="Consolas" panose="020B0609020204030204" pitchFamily="49" charset="0"/>
              </a:rPr>
              <a:t>"</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p>
          <a:p>
            <a:r>
              <a:rPr lang="en-IN" sz="1600" b="0">
                <a:solidFill>
                  <a:srgbClr val="D4D4D4"/>
                </a:solidFill>
                <a:effectLst/>
                <a:latin typeface="Consolas" panose="020B0609020204030204" pitchFamily="49" charset="0"/>
              </a:rPr>
              <a:t>    </a:t>
            </a:r>
          </a:p>
          <a:p>
            <a:r>
              <a:rPr lang="en-IN" sz="1600" b="0">
                <a:solidFill>
                  <a:srgbClr val="D4D4D4"/>
                </a:solidFill>
                <a:effectLst/>
                <a:latin typeface="Consolas" panose="020B0609020204030204" pitchFamily="49" charset="0"/>
              </a:rPr>
              <a:t>    </a:t>
            </a:r>
            <a:r>
              <a:rPr lang="en-IN" sz="1600" b="0">
                <a:solidFill>
                  <a:srgbClr val="569CD6"/>
                </a:solidFill>
                <a:effectLst/>
                <a:latin typeface="Consolas" panose="020B0609020204030204" pitchFamily="49" charset="0"/>
              </a:rPr>
              <a:t>function</a:t>
            </a:r>
            <a:r>
              <a:rPr lang="en-IN" sz="1600" b="0">
                <a:solidFill>
                  <a:srgbClr val="D4D4D4"/>
                </a:solidFill>
                <a:effectLst/>
                <a:latin typeface="Consolas" panose="020B0609020204030204" pitchFamily="49" charset="0"/>
              </a:rPr>
              <a:t> </a:t>
            </a:r>
            <a:r>
              <a:rPr lang="en-IN" sz="1600" b="0">
                <a:solidFill>
                  <a:srgbClr val="DCDCAA"/>
                </a:solidFill>
                <a:effectLst/>
                <a:latin typeface="Consolas" panose="020B0609020204030204" pitchFamily="49" charset="0"/>
              </a:rPr>
              <a:t>down</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a:solidFill>
                  <a:srgbClr val="DCDCAA"/>
                </a:solidFill>
                <a:effectLst/>
                <a:latin typeface="Consolas" panose="020B0609020204030204" pitchFamily="49" charset="0"/>
              </a:rPr>
              <a:t>fetch</a:t>
            </a:r>
            <a:r>
              <a:rPr lang="en-IN" sz="1600" b="0">
                <a:solidFill>
                  <a:srgbClr val="D4D4D4"/>
                </a:solidFill>
                <a:effectLst/>
                <a:latin typeface="Consolas" panose="020B0609020204030204" pitchFamily="49" charset="0"/>
              </a:rPr>
              <a:t>(</a:t>
            </a:r>
            <a:r>
              <a:rPr lang="en-IN" sz="1600" b="0">
                <a:solidFill>
                  <a:srgbClr val="9CDCFE"/>
                </a:solidFill>
                <a:effectLst/>
                <a:latin typeface="Consolas" panose="020B0609020204030204" pitchFamily="49" charset="0"/>
              </a:rPr>
              <a:t>url</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"down"</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p>
          <a:p>
            <a:br>
              <a:rPr lang="en-IN" sz="1600" b="0">
                <a:solidFill>
                  <a:srgbClr val="D4D4D4"/>
                </a:solidFill>
                <a:effectLst/>
                <a:latin typeface="Consolas" panose="020B0609020204030204" pitchFamily="49" charset="0"/>
              </a:rPr>
            </a:br>
            <a:r>
              <a:rPr lang="en-IN" sz="1600" b="0">
                <a:solidFill>
                  <a:srgbClr val="D4D4D4"/>
                </a:solidFill>
                <a:effectLst/>
                <a:latin typeface="Consolas" panose="020B0609020204030204" pitchFamily="49" charset="0"/>
              </a:rPr>
              <a:t>    </a:t>
            </a:r>
            <a:r>
              <a:rPr lang="en-IN" sz="1600" b="0">
                <a:solidFill>
                  <a:srgbClr val="569CD6"/>
                </a:solidFill>
                <a:effectLst/>
                <a:latin typeface="Consolas" panose="020B0609020204030204" pitchFamily="49" charset="0"/>
              </a:rPr>
              <a:t>function</a:t>
            </a:r>
            <a:r>
              <a:rPr lang="en-IN" sz="1600" b="0">
                <a:solidFill>
                  <a:srgbClr val="D4D4D4"/>
                </a:solidFill>
                <a:effectLst/>
                <a:latin typeface="Consolas" panose="020B0609020204030204" pitchFamily="49" charset="0"/>
              </a:rPr>
              <a:t> </a:t>
            </a:r>
            <a:r>
              <a:rPr lang="en-IN" sz="1600" b="0">
                <a:solidFill>
                  <a:srgbClr val="DCDCAA"/>
                </a:solidFill>
                <a:effectLst/>
                <a:latin typeface="Consolas" panose="020B0609020204030204" pitchFamily="49" charset="0"/>
              </a:rPr>
              <a:t>left</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a:solidFill>
                  <a:srgbClr val="DCDCAA"/>
                </a:solidFill>
                <a:effectLst/>
                <a:latin typeface="Consolas" panose="020B0609020204030204" pitchFamily="49" charset="0"/>
              </a:rPr>
              <a:t>fetch</a:t>
            </a:r>
            <a:r>
              <a:rPr lang="en-IN" sz="1600" b="0">
                <a:solidFill>
                  <a:srgbClr val="D4D4D4"/>
                </a:solidFill>
                <a:effectLst/>
                <a:latin typeface="Consolas" panose="020B0609020204030204" pitchFamily="49" charset="0"/>
              </a:rPr>
              <a:t>(</a:t>
            </a:r>
            <a:r>
              <a:rPr lang="en-IN" sz="1600" b="0">
                <a:solidFill>
                  <a:srgbClr val="9CDCFE"/>
                </a:solidFill>
                <a:effectLst/>
                <a:latin typeface="Consolas" panose="020B0609020204030204" pitchFamily="49" charset="0"/>
              </a:rPr>
              <a:t>url</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"left"</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p>
          <a:p>
            <a:r>
              <a:rPr lang="en-IN" sz="1600" b="0">
                <a:solidFill>
                  <a:srgbClr val="D4D4D4"/>
                </a:solidFill>
                <a:effectLst/>
                <a:latin typeface="Consolas" panose="020B0609020204030204" pitchFamily="49" charset="0"/>
              </a:rPr>
              <a:t>    </a:t>
            </a:r>
          </a:p>
          <a:p>
            <a:r>
              <a:rPr lang="en-IN" sz="1600" b="0">
                <a:solidFill>
                  <a:srgbClr val="D4D4D4"/>
                </a:solidFill>
                <a:effectLst/>
                <a:latin typeface="Consolas" panose="020B0609020204030204" pitchFamily="49" charset="0"/>
              </a:rPr>
              <a:t>    </a:t>
            </a:r>
            <a:r>
              <a:rPr lang="en-IN" sz="1600" b="0">
                <a:solidFill>
                  <a:srgbClr val="569CD6"/>
                </a:solidFill>
                <a:effectLst/>
                <a:latin typeface="Consolas" panose="020B0609020204030204" pitchFamily="49" charset="0"/>
              </a:rPr>
              <a:t>function</a:t>
            </a:r>
            <a:r>
              <a:rPr lang="en-IN" sz="1600" b="0">
                <a:solidFill>
                  <a:srgbClr val="D4D4D4"/>
                </a:solidFill>
                <a:effectLst/>
                <a:latin typeface="Consolas" panose="020B0609020204030204" pitchFamily="49" charset="0"/>
              </a:rPr>
              <a:t> </a:t>
            </a:r>
            <a:r>
              <a:rPr lang="en-IN" sz="1600" b="0">
                <a:solidFill>
                  <a:srgbClr val="DCDCAA"/>
                </a:solidFill>
                <a:effectLst/>
                <a:latin typeface="Consolas" panose="020B0609020204030204" pitchFamily="49" charset="0"/>
              </a:rPr>
              <a:t>right</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a:solidFill>
                  <a:srgbClr val="DCDCAA"/>
                </a:solidFill>
                <a:effectLst/>
                <a:latin typeface="Consolas" panose="020B0609020204030204" pitchFamily="49" charset="0"/>
              </a:rPr>
              <a:t>fetch</a:t>
            </a:r>
            <a:r>
              <a:rPr lang="en-IN" sz="1600" b="0">
                <a:solidFill>
                  <a:srgbClr val="D4D4D4"/>
                </a:solidFill>
                <a:effectLst/>
                <a:latin typeface="Consolas" panose="020B0609020204030204" pitchFamily="49" charset="0"/>
              </a:rPr>
              <a:t>(</a:t>
            </a:r>
            <a:r>
              <a:rPr lang="en-IN" sz="1600" b="0">
                <a:solidFill>
                  <a:srgbClr val="9CDCFE"/>
                </a:solidFill>
                <a:effectLst/>
                <a:latin typeface="Consolas" panose="020B0609020204030204" pitchFamily="49" charset="0"/>
              </a:rPr>
              <a:t>url</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"right"</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1926591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801A90-CD38-6DC6-D64D-FB1DBDD1CCA5}"/>
              </a:ext>
            </a:extLst>
          </p:cNvPr>
          <p:cNvSpPr txBox="1"/>
          <p:nvPr/>
        </p:nvSpPr>
        <p:spPr>
          <a:xfrm>
            <a:off x="1317812" y="551329"/>
            <a:ext cx="9238129" cy="4770537"/>
          </a:xfrm>
          <a:prstGeom prst="rect">
            <a:avLst/>
          </a:prstGeom>
          <a:solidFill>
            <a:schemeClr val="bg1"/>
          </a:solidFill>
        </p:spPr>
        <p:txBody>
          <a:bodyPr wrap="square" rtlCol="0">
            <a:spAutoFit/>
          </a:bodyPr>
          <a:lstStyle/>
          <a:p>
            <a:r>
              <a:rPr lang="en-IN" sz="1600" b="0">
                <a:solidFill>
                  <a:srgbClr val="D4D4D4"/>
                </a:solidFill>
                <a:effectLst/>
                <a:latin typeface="Consolas" panose="020B0609020204030204" pitchFamily="49" charset="0"/>
              </a:rPr>
              <a:t>    </a:t>
            </a:r>
            <a:r>
              <a:rPr lang="en-IN" sz="1600" b="0">
                <a:solidFill>
                  <a:srgbClr val="569CD6"/>
                </a:solidFill>
                <a:effectLst/>
                <a:latin typeface="Consolas" panose="020B0609020204030204" pitchFamily="49" charset="0"/>
              </a:rPr>
              <a:t>function</a:t>
            </a:r>
            <a:r>
              <a:rPr lang="en-IN" sz="1600" b="0">
                <a:solidFill>
                  <a:srgbClr val="D4D4D4"/>
                </a:solidFill>
                <a:effectLst/>
                <a:latin typeface="Consolas" panose="020B0609020204030204" pitchFamily="49" charset="0"/>
              </a:rPr>
              <a:t> </a:t>
            </a:r>
            <a:r>
              <a:rPr lang="en-IN" sz="1600" b="0">
                <a:solidFill>
                  <a:srgbClr val="DCDCAA"/>
                </a:solidFill>
                <a:effectLst/>
                <a:latin typeface="Consolas" panose="020B0609020204030204" pitchFamily="49" charset="0"/>
              </a:rPr>
              <a:t>off</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a:solidFill>
                  <a:srgbClr val="DCDCAA"/>
                </a:solidFill>
                <a:effectLst/>
                <a:latin typeface="Consolas" panose="020B0609020204030204" pitchFamily="49" charset="0"/>
              </a:rPr>
              <a:t>fetch</a:t>
            </a:r>
            <a:r>
              <a:rPr lang="en-IN" sz="1600" b="0">
                <a:solidFill>
                  <a:srgbClr val="D4D4D4"/>
                </a:solidFill>
                <a:effectLst/>
                <a:latin typeface="Consolas" panose="020B0609020204030204" pitchFamily="49" charset="0"/>
              </a:rPr>
              <a:t>(</a:t>
            </a:r>
            <a:r>
              <a:rPr lang="en-IN" sz="1600" b="0" err="1">
                <a:solidFill>
                  <a:srgbClr val="9CDCFE"/>
                </a:solidFill>
                <a:effectLst/>
                <a:latin typeface="Consolas" panose="020B0609020204030204" pitchFamily="49" charset="0"/>
              </a:rPr>
              <a:t>url</a:t>
            </a:r>
            <a:r>
              <a:rPr lang="en-IN" sz="1600" b="0" err="1">
                <a:solidFill>
                  <a:srgbClr val="D4D4D4"/>
                </a:solidFill>
                <a:effectLst/>
                <a:latin typeface="Consolas" panose="020B0609020204030204" pitchFamily="49" charset="0"/>
              </a:rPr>
              <a:t>+</a:t>
            </a:r>
            <a:r>
              <a:rPr lang="en-IN" sz="1600" b="0" err="1">
                <a:solidFill>
                  <a:srgbClr val="CE9178"/>
                </a:solidFill>
                <a:effectLst/>
                <a:latin typeface="Consolas" panose="020B0609020204030204" pitchFamily="49" charset="0"/>
              </a:rPr>
              <a:t>"off</a:t>
            </a:r>
            <a:r>
              <a:rPr lang="en-IN" sz="1600" b="0">
                <a:solidFill>
                  <a:srgbClr val="CE9178"/>
                </a:solidFill>
                <a:effectLst/>
                <a:latin typeface="Consolas" panose="020B0609020204030204" pitchFamily="49" charset="0"/>
              </a:rPr>
              <a:t>"</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p>
          <a:p>
            <a:br>
              <a:rPr lang="en-IN" sz="1600" b="0">
                <a:solidFill>
                  <a:srgbClr val="D4D4D4"/>
                </a:solidFill>
                <a:effectLst/>
                <a:latin typeface="Consolas" panose="020B0609020204030204" pitchFamily="49" charset="0"/>
              </a:rPr>
            </a:br>
            <a:r>
              <a:rPr lang="en-IN" sz="1600" b="0">
                <a:solidFill>
                  <a:srgbClr val="D4D4D4"/>
                </a:solidFill>
                <a:effectLst/>
                <a:latin typeface="Consolas" panose="020B0609020204030204" pitchFamily="49" charset="0"/>
              </a:rPr>
              <a:t>    </a:t>
            </a:r>
            <a:r>
              <a:rPr lang="en-IN" sz="1600" b="0">
                <a:solidFill>
                  <a:srgbClr val="569CD6"/>
                </a:solidFill>
                <a:effectLst/>
                <a:latin typeface="Consolas" panose="020B0609020204030204" pitchFamily="49" charset="0"/>
              </a:rPr>
              <a:t>function</a:t>
            </a:r>
            <a:r>
              <a:rPr lang="en-IN" sz="1600" b="0">
                <a:solidFill>
                  <a:srgbClr val="D4D4D4"/>
                </a:solidFill>
                <a:effectLst/>
                <a:latin typeface="Consolas" panose="020B0609020204030204" pitchFamily="49" charset="0"/>
              </a:rPr>
              <a:t> </a:t>
            </a:r>
            <a:r>
              <a:rPr lang="en-IN" sz="1600" b="0">
                <a:solidFill>
                  <a:srgbClr val="DCDCAA"/>
                </a:solidFill>
                <a:effectLst/>
                <a:latin typeface="Consolas" panose="020B0609020204030204" pitchFamily="49" charset="0"/>
              </a:rPr>
              <a:t>toggle</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a:solidFill>
                  <a:srgbClr val="C586C0"/>
                </a:solidFill>
                <a:effectLst/>
                <a:latin typeface="Consolas" panose="020B0609020204030204" pitchFamily="49" charset="0"/>
              </a:rPr>
              <a:t>if</a:t>
            </a:r>
            <a:r>
              <a:rPr lang="en-IN" sz="1600" b="0">
                <a:solidFill>
                  <a:srgbClr val="D4D4D4"/>
                </a:solidFill>
                <a:effectLst/>
                <a:latin typeface="Consolas" panose="020B0609020204030204" pitchFamily="49" charset="0"/>
              </a:rPr>
              <a:t>(</a:t>
            </a:r>
            <a:r>
              <a:rPr lang="en-IN" sz="1600" b="0">
                <a:solidFill>
                  <a:srgbClr val="9CDCFE"/>
                </a:solidFill>
                <a:effectLst/>
                <a:latin typeface="Consolas" panose="020B0609020204030204" pitchFamily="49" charset="0"/>
              </a:rPr>
              <a:t>start</a:t>
            </a:r>
            <a:r>
              <a:rPr lang="en-IN" sz="1600" b="0">
                <a:solidFill>
                  <a:srgbClr val="D4D4D4"/>
                </a:solidFill>
                <a:effectLst/>
                <a:latin typeface="Consolas" panose="020B0609020204030204" pitchFamily="49" charset="0"/>
              </a:rPr>
              <a:t>==</a:t>
            </a:r>
            <a:r>
              <a:rPr lang="en-IN" sz="1600" b="0">
                <a:solidFill>
                  <a:srgbClr val="B5CEA8"/>
                </a:solidFill>
                <a:effectLst/>
                <a:latin typeface="Consolas" panose="020B0609020204030204" pitchFamily="49" charset="0"/>
              </a:rPr>
              <a:t>1</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start</a:t>
            </a:r>
            <a:r>
              <a:rPr lang="en-IN" sz="1600" b="0">
                <a:solidFill>
                  <a:srgbClr val="D4D4D4"/>
                </a:solidFill>
                <a:effectLst/>
                <a:latin typeface="Consolas" panose="020B0609020204030204" pitchFamily="49" charset="0"/>
              </a:rPr>
              <a:t>=</a:t>
            </a:r>
            <a:r>
              <a:rPr lang="en-IN" sz="1600" b="0">
                <a:solidFill>
                  <a:srgbClr val="B5CEA8"/>
                </a:solidFill>
                <a:effectLst/>
                <a:latin typeface="Consolas" panose="020B0609020204030204" pitchFamily="49" charset="0"/>
              </a:rPr>
              <a:t>0</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err="1">
                <a:solidFill>
                  <a:srgbClr val="9CDCFE"/>
                </a:solidFill>
                <a:effectLst/>
                <a:latin typeface="Consolas" panose="020B0609020204030204" pitchFamily="49" charset="0"/>
              </a:rPr>
              <a:t>document</a:t>
            </a:r>
            <a:r>
              <a:rPr lang="en-IN" sz="1600" b="0" err="1">
                <a:solidFill>
                  <a:srgbClr val="D4D4D4"/>
                </a:solidFill>
                <a:effectLst/>
                <a:latin typeface="Consolas" panose="020B0609020204030204" pitchFamily="49" charset="0"/>
              </a:rPr>
              <a:t>.</a:t>
            </a:r>
            <a:r>
              <a:rPr lang="en-IN" sz="1600" b="0" err="1">
                <a:solidFill>
                  <a:srgbClr val="DCDCAA"/>
                </a:solidFill>
                <a:effectLst/>
                <a:latin typeface="Consolas" panose="020B0609020204030204" pitchFamily="49" charset="0"/>
              </a:rPr>
              <a:t>getElementById</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"toggle"</a:t>
            </a:r>
            <a:r>
              <a:rPr lang="en-IN" sz="1600" b="0">
                <a:solidFill>
                  <a:srgbClr val="D4D4D4"/>
                </a:solidFill>
                <a:effectLst/>
                <a:latin typeface="Consolas" panose="020B0609020204030204" pitchFamily="49" charset="0"/>
              </a:rPr>
              <a:t>).</a:t>
            </a:r>
            <a:r>
              <a:rPr lang="en-IN" sz="1600" b="0" err="1">
                <a:solidFill>
                  <a:srgbClr val="9CDCFE"/>
                </a:solidFill>
                <a:effectLst/>
                <a:latin typeface="Consolas" panose="020B0609020204030204" pitchFamily="49" charset="0"/>
              </a:rPr>
              <a:t>innerHTML</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"Start"</a:t>
            </a:r>
            <a:endParaRPr lang="en-IN" sz="1600" b="0">
              <a:solidFill>
                <a:srgbClr val="D4D4D4"/>
              </a:solidFill>
              <a:effectLst/>
              <a:latin typeface="Consolas" panose="020B0609020204030204" pitchFamily="49" charset="0"/>
            </a:endParaRPr>
          </a:p>
          <a:p>
            <a:r>
              <a:rPr lang="en-IN" sz="1600" b="0">
                <a:solidFill>
                  <a:srgbClr val="D4D4D4"/>
                </a:solidFill>
                <a:effectLst/>
                <a:latin typeface="Consolas" panose="020B0609020204030204" pitchFamily="49" charset="0"/>
              </a:rPr>
              <a:t>     </a:t>
            </a:r>
            <a:r>
              <a:rPr lang="en-IN" sz="1600" b="0">
                <a:solidFill>
                  <a:srgbClr val="DCDCAA"/>
                </a:solidFill>
                <a:effectLst/>
                <a:latin typeface="Consolas" panose="020B0609020204030204" pitchFamily="49" charset="0"/>
              </a:rPr>
              <a:t>fetch</a:t>
            </a:r>
            <a:r>
              <a:rPr lang="en-IN" sz="1600" b="0">
                <a:solidFill>
                  <a:srgbClr val="D4D4D4"/>
                </a:solidFill>
                <a:effectLst/>
                <a:latin typeface="Consolas" panose="020B0609020204030204" pitchFamily="49" charset="0"/>
              </a:rPr>
              <a:t>(</a:t>
            </a:r>
            <a:r>
              <a:rPr lang="en-IN" sz="1600" b="0" err="1">
                <a:solidFill>
                  <a:srgbClr val="9CDCFE"/>
                </a:solidFill>
                <a:effectLst/>
                <a:latin typeface="Consolas" panose="020B0609020204030204" pitchFamily="49" charset="0"/>
              </a:rPr>
              <a:t>url</a:t>
            </a:r>
            <a:r>
              <a:rPr lang="en-IN" sz="1600" b="0" err="1">
                <a:solidFill>
                  <a:srgbClr val="D4D4D4"/>
                </a:solidFill>
                <a:effectLst/>
                <a:latin typeface="Consolas" panose="020B0609020204030204" pitchFamily="49" charset="0"/>
              </a:rPr>
              <a:t>+</a:t>
            </a:r>
            <a:r>
              <a:rPr lang="en-IN" sz="1600" b="0" err="1">
                <a:solidFill>
                  <a:srgbClr val="CE9178"/>
                </a:solidFill>
                <a:effectLst/>
                <a:latin typeface="Consolas" panose="020B0609020204030204" pitchFamily="49" charset="0"/>
              </a:rPr>
              <a:t>"stop</a:t>
            </a:r>
            <a:r>
              <a:rPr lang="en-IN" sz="1600" b="0">
                <a:solidFill>
                  <a:srgbClr val="CE9178"/>
                </a:solidFill>
                <a:effectLst/>
                <a:latin typeface="Consolas" panose="020B0609020204030204" pitchFamily="49" charset="0"/>
              </a:rPr>
              <a:t>"</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a:solidFill>
                  <a:srgbClr val="C586C0"/>
                </a:solidFill>
                <a:effectLst/>
                <a:latin typeface="Consolas" panose="020B0609020204030204" pitchFamily="49" charset="0"/>
              </a:rPr>
              <a:t>else</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r>
              <a:rPr lang="en-IN" sz="1600" b="0">
                <a:solidFill>
                  <a:srgbClr val="9CDCFE"/>
                </a:solidFill>
                <a:effectLst/>
                <a:latin typeface="Consolas" panose="020B0609020204030204" pitchFamily="49" charset="0"/>
              </a:rPr>
              <a:t>start</a:t>
            </a:r>
            <a:r>
              <a:rPr lang="en-IN" sz="1600" b="0">
                <a:solidFill>
                  <a:srgbClr val="D4D4D4"/>
                </a:solidFill>
                <a:effectLst/>
                <a:latin typeface="Consolas" panose="020B0609020204030204" pitchFamily="49" charset="0"/>
              </a:rPr>
              <a:t>=</a:t>
            </a:r>
            <a:r>
              <a:rPr lang="en-IN" sz="1600" b="0">
                <a:solidFill>
                  <a:srgbClr val="B5CEA8"/>
                </a:solidFill>
                <a:effectLst/>
                <a:latin typeface="Consolas" panose="020B0609020204030204" pitchFamily="49" charset="0"/>
              </a:rPr>
              <a:t>1</a:t>
            </a:r>
            <a:r>
              <a:rPr lang="en-IN" sz="1600" b="0">
                <a:solidFill>
                  <a:srgbClr val="D4D4D4"/>
                </a:solidFill>
                <a:effectLst/>
                <a:latin typeface="Consolas" panose="020B0609020204030204" pitchFamily="49" charset="0"/>
              </a:rPr>
              <a:t>;                                                    </a:t>
            </a:r>
            <a:r>
              <a:rPr lang="en-IN" sz="1600" b="0" err="1">
                <a:solidFill>
                  <a:srgbClr val="9CDCFE"/>
                </a:solidFill>
                <a:effectLst/>
                <a:latin typeface="Consolas" panose="020B0609020204030204" pitchFamily="49" charset="0"/>
              </a:rPr>
              <a:t>document</a:t>
            </a:r>
            <a:r>
              <a:rPr lang="en-IN" sz="1600" b="0" err="1">
                <a:solidFill>
                  <a:srgbClr val="D4D4D4"/>
                </a:solidFill>
                <a:effectLst/>
                <a:latin typeface="Consolas" panose="020B0609020204030204" pitchFamily="49" charset="0"/>
              </a:rPr>
              <a:t>.</a:t>
            </a:r>
            <a:r>
              <a:rPr lang="en-IN" sz="1600" b="0" err="1">
                <a:solidFill>
                  <a:srgbClr val="DCDCAA"/>
                </a:solidFill>
                <a:effectLst/>
                <a:latin typeface="Consolas" panose="020B0609020204030204" pitchFamily="49" charset="0"/>
              </a:rPr>
              <a:t>getElementById</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"toggle"</a:t>
            </a:r>
            <a:r>
              <a:rPr lang="en-IN" sz="1600" b="0">
                <a:solidFill>
                  <a:srgbClr val="D4D4D4"/>
                </a:solidFill>
                <a:effectLst/>
                <a:latin typeface="Consolas" panose="020B0609020204030204" pitchFamily="49" charset="0"/>
              </a:rPr>
              <a:t>).</a:t>
            </a:r>
            <a:r>
              <a:rPr lang="en-IN" sz="1600" b="0" err="1">
                <a:solidFill>
                  <a:srgbClr val="9CDCFE"/>
                </a:solidFill>
                <a:effectLst/>
                <a:latin typeface="Consolas" panose="020B0609020204030204" pitchFamily="49" charset="0"/>
              </a:rPr>
              <a:t>innerHTML</a:t>
            </a:r>
            <a:r>
              <a:rPr lang="en-IN" sz="1600" b="0">
                <a:solidFill>
                  <a:srgbClr val="D4D4D4"/>
                </a:solidFill>
                <a:effectLst/>
                <a:latin typeface="Consolas" panose="020B0609020204030204" pitchFamily="49" charset="0"/>
              </a:rPr>
              <a:t>=</a:t>
            </a:r>
            <a:r>
              <a:rPr lang="en-IN" sz="1600" b="0">
                <a:solidFill>
                  <a:srgbClr val="CE9178"/>
                </a:solidFill>
                <a:effectLst/>
                <a:latin typeface="Consolas" panose="020B0609020204030204" pitchFamily="49" charset="0"/>
              </a:rPr>
              <a:t>"Stop"</a:t>
            </a:r>
            <a:endParaRPr lang="en-IN" sz="1600" b="0">
              <a:solidFill>
                <a:srgbClr val="D4D4D4"/>
              </a:solidFill>
              <a:effectLst/>
              <a:latin typeface="Consolas" panose="020B0609020204030204" pitchFamily="49" charset="0"/>
            </a:endParaRPr>
          </a:p>
          <a:p>
            <a:r>
              <a:rPr lang="en-IN" sz="1600" b="0">
                <a:solidFill>
                  <a:srgbClr val="D4D4D4"/>
                </a:solidFill>
                <a:effectLst/>
                <a:latin typeface="Consolas" panose="020B0609020204030204" pitchFamily="49" charset="0"/>
              </a:rPr>
              <a:t>           </a:t>
            </a:r>
            <a:r>
              <a:rPr lang="en-IN" sz="1600" b="0">
                <a:solidFill>
                  <a:srgbClr val="DCDCAA"/>
                </a:solidFill>
                <a:effectLst/>
                <a:latin typeface="Consolas" panose="020B0609020204030204" pitchFamily="49" charset="0"/>
              </a:rPr>
              <a:t>fetch</a:t>
            </a:r>
            <a:r>
              <a:rPr lang="en-IN" sz="1600" b="0">
                <a:solidFill>
                  <a:srgbClr val="D4D4D4"/>
                </a:solidFill>
                <a:effectLst/>
                <a:latin typeface="Consolas" panose="020B0609020204030204" pitchFamily="49" charset="0"/>
              </a:rPr>
              <a:t>(</a:t>
            </a:r>
            <a:r>
              <a:rPr lang="en-IN" sz="1600" b="0" err="1">
                <a:solidFill>
                  <a:srgbClr val="9CDCFE"/>
                </a:solidFill>
                <a:effectLst/>
                <a:latin typeface="Consolas" panose="020B0609020204030204" pitchFamily="49" charset="0"/>
              </a:rPr>
              <a:t>url</a:t>
            </a:r>
            <a:r>
              <a:rPr lang="en-IN" sz="1600" b="0" err="1">
                <a:solidFill>
                  <a:srgbClr val="D4D4D4"/>
                </a:solidFill>
                <a:effectLst/>
                <a:latin typeface="Consolas" panose="020B0609020204030204" pitchFamily="49" charset="0"/>
              </a:rPr>
              <a:t>+</a:t>
            </a:r>
            <a:r>
              <a:rPr lang="en-IN" sz="1600" b="0" err="1">
                <a:solidFill>
                  <a:srgbClr val="CE9178"/>
                </a:solidFill>
                <a:effectLst/>
                <a:latin typeface="Consolas" panose="020B0609020204030204" pitchFamily="49" charset="0"/>
              </a:rPr>
              <a:t>"start</a:t>
            </a:r>
            <a:r>
              <a:rPr lang="en-IN" sz="1600" b="0">
                <a:solidFill>
                  <a:srgbClr val="CE9178"/>
                </a:solidFill>
                <a:effectLst/>
                <a:latin typeface="Consolas" panose="020B0609020204030204" pitchFamily="49" charset="0"/>
              </a:rPr>
              <a:t>"</a:t>
            </a:r>
            <a:r>
              <a:rPr lang="en-IN" sz="1600" b="0">
                <a:solidFill>
                  <a:srgbClr val="D4D4D4"/>
                </a:solidFill>
                <a:effectLst/>
                <a:latin typeface="Consolas" panose="020B0609020204030204" pitchFamily="49" charset="0"/>
              </a:rPr>
              <a:t>);</a:t>
            </a:r>
          </a:p>
          <a:p>
            <a:r>
              <a:rPr lang="en-IN" sz="1600" b="0">
                <a:solidFill>
                  <a:srgbClr val="D4D4D4"/>
                </a:solidFill>
                <a:effectLst/>
                <a:latin typeface="Consolas" panose="020B0609020204030204" pitchFamily="49" charset="0"/>
              </a:rPr>
              <a:t>  }</a:t>
            </a:r>
          </a:p>
          <a:p>
            <a:r>
              <a:rPr lang="en-IN" sz="1600" b="0">
                <a:solidFill>
                  <a:srgbClr val="D4D4D4"/>
                </a:solidFill>
                <a:effectLst/>
                <a:latin typeface="Consolas" panose="020B0609020204030204" pitchFamily="49" charset="0"/>
              </a:rPr>
              <a:t>    }</a:t>
            </a:r>
          </a:p>
          <a:p>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script</a:t>
            </a:r>
            <a:r>
              <a:rPr lang="en-IN" sz="1600" b="0">
                <a:solidFill>
                  <a:srgbClr val="808080"/>
                </a:solidFill>
                <a:effectLst/>
                <a:latin typeface="Consolas" panose="020B0609020204030204" pitchFamily="49" charset="0"/>
              </a:rPr>
              <a:t>&gt;</a:t>
            </a:r>
            <a:endParaRPr lang="en-IN" sz="1600" b="0">
              <a:solidFill>
                <a:srgbClr val="D4D4D4"/>
              </a:solidFill>
              <a:effectLst/>
              <a:latin typeface="Consolas" panose="020B0609020204030204" pitchFamily="49" charset="0"/>
            </a:endParaRPr>
          </a:p>
          <a:p>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body</a:t>
            </a:r>
            <a:r>
              <a:rPr lang="en-IN" sz="1600" b="0">
                <a:solidFill>
                  <a:srgbClr val="808080"/>
                </a:solidFill>
                <a:effectLst/>
                <a:latin typeface="Consolas" panose="020B0609020204030204" pitchFamily="49" charset="0"/>
              </a:rPr>
              <a:t>&gt;</a:t>
            </a:r>
            <a:endParaRPr lang="en-IN" sz="1600" b="0">
              <a:solidFill>
                <a:srgbClr val="D4D4D4"/>
              </a:solidFill>
              <a:effectLst/>
              <a:latin typeface="Consolas" panose="020B0609020204030204" pitchFamily="49" charset="0"/>
            </a:endParaRPr>
          </a:p>
          <a:p>
            <a:r>
              <a:rPr lang="en-IN" sz="1600" b="0">
                <a:solidFill>
                  <a:srgbClr val="808080"/>
                </a:solidFill>
                <a:effectLst/>
                <a:latin typeface="Consolas" panose="020B0609020204030204" pitchFamily="49" charset="0"/>
              </a:rPr>
              <a:t>&lt;/</a:t>
            </a:r>
            <a:r>
              <a:rPr lang="en-IN" sz="1600" b="0">
                <a:solidFill>
                  <a:srgbClr val="569CD6"/>
                </a:solidFill>
                <a:effectLst/>
                <a:latin typeface="Consolas" panose="020B0609020204030204" pitchFamily="49" charset="0"/>
              </a:rPr>
              <a:t>html</a:t>
            </a:r>
            <a:r>
              <a:rPr lang="en-IN" sz="1600" b="0">
                <a:solidFill>
                  <a:srgbClr val="808080"/>
                </a:solidFill>
                <a:effectLst/>
                <a:latin typeface="Consolas" panose="020B0609020204030204" pitchFamily="49" charset="0"/>
              </a:rPr>
              <a:t>&gt;</a:t>
            </a:r>
            <a:endParaRPr lang="en-IN" sz="1600" b="0">
              <a:solidFill>
                <a:srgbClr val="D4D4D4"/>
              </a:solidFill>
              <a:effectLst/>
              <a:latin typeface="Consolas" panose="020B0609020204030204" pitchFamily="49" charset="0"/>
            </a:endParaRPr>
          </a:p>
          <a:p>
            <a:endParaRPr lang="en-IN" sz="1600"/>
          </a:p>
        </p:txBody>
      </p:sp>
    </p:spTree>
    <p:extLst>
      <p:ext uri="{BB962C8B-B14F-4D97-AF65-F5344CB8AC3E}">
        <p14:creationId xmlns:p14="http://schemas.microsoft.com/office/powerpoint/2010/main" val="4005196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780E0A3-F10C-BAFA-9C59-7514AB3D3595}"/>
              </a:ext>
            </a:extLst>
          </p:cNvPr>
          <p:cNvSpPr txBox="1"/>
          <p:nvPr/>
        </p:nvSpPr>
        <p:spPr>
          <a:xfrm>
            <a:off x="3334310" y="424784"/>
            <a:ext cx="5523379" cy="1107996"/>
          </a:xfrm>
          <a:prstGeom prst="rect">
            <a:avLst/>
          </a:prstGeom>
          <a:noFill/>
        </p:spPr>
        <p:txBody>
          <a:bodyPr wrap="square" rtlCol="0">
            <a:spAutoFit/>
          </a:bodyPr>
          <a:lstStyle/>
          <a:p>
            <a:pPr algn="ctr"/>
            <a:r>
              <a:rPr lang="en-IN" sz="6600" u="sng">
                <a:solidFill>
                  <a:srgbClr val="FFFF00"/>
                </a:solidFill>
              </a:rPr>
              <a:t>Microcontrollers</a:t>
            </a:r>
          </a:p>
        </p:txBody>
      </p:sp>
      <p:sp>
        <p:nvSpPr>
          <p:cNvPr id="7" name="TextBox 6">
            <a:extLst>
              <a:ext uri="{FF2B5EF4-FFF2-40B4-BE49-F238E27FC236}">
                <a16:creationId xmlns:a16="http://schemas.microsoft.com/office/drawing/2014/main" id="{E6E53A41-CFFA-F90C-D4C2-A5278ED7A29C}"/>
              </a:ext>
            </a:extLst>
          </p:cNvPr>
          <p:cNvSpPr txBox="1"/>
          <p:nvPr/>
        </p:nvSpPr>
        <p:spPr>
          <a:xfrm>
            <a:off x="770965" y="2339788"/>
            <a:ext cx="10650070" cy="3539430"/>
          </a:xfrm>
          <a:prstGeom prst="rect">
            <a:avLst/>
          </a:prstGeom>
          <a:noFill/>
        </p:spPr>
        <p:txBody>
          <a:bodyPr wrap="square" rtlCol="0">
            <a:spAutoFit/>
          </a:bodyPr>
          <a:lstStyle/>
          <a:p>
            <a:pPr algn="just"/>
            <a:r>
              <a:rPr lang="en-US" sz="3200">
                <a:solidFill>
                  <a:schemeClr val="tx2">
                    <a:lumMod val="75000"/>
                  </a:schemeClr>
                </a:solidFill>
              </a:rPr>
              <a:t>Microcontrollers are everywhere around us, even when we drive our vehicles, on all computers we use including smartphones and tablets, or sometimes when making a cup of coffee on our coffee machines. With the rapid spreading of IoT technology, data is constantly being gathered, microcontrollers have become a huge part of the modern world with a lot of fields of application.</a:t>
            </a:r>
            <a:endParaRPr lang="en-IN" sz="3200">
              <a:solidFill>
                <a:schemeClr val="tx2">
                  <a:lumMod val="75000"/>
                </a:schemeClr>
              </a:solidFill>
            </a:endParaRPr>
          </a:p>
        </p:txBody>
      </p:sp>
    </p:spTree>
    <p:extLst>
      <p:ext uri="{BB962C8B-B14F-4D97-AF65-F5344CB8AC3E}">
        <p14:creationId xmlns:p14="http://schemas.microsoft.com/office/powerpoint/2010/main" val="18027311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D2AA58-96D6-8E00-E52D-9C8D6A5958B0}"/>
              </a:ext>
            </a:extLst>
          </p:cNvPr>
          <p:cNvSpPr txBox="1"/>
          <p:nvPr/>
        </p:nvSpPr>
        <p:spPr>
          <a:xfrm>
            <a:off x="3515285" y="282388"/>
            <a:ext cx="5161430" cy="584775"/>
          </a:xfrm>
          <a:prstGeom prst="rect">
            <a:avLst/>
          </a:prstGeom>
          <a:noFill/>
        </p:spPr>
        <p:txBody>
          <a:bodyPr wrap="square" rtlCol="0">
            <a:spAutoFit/>
          </a:bodyPr>
          <a:lstStyle/>
          <a:p>
            <a:r>
              <a:rPr lang="en-US" sz="3200" b="1" u="sng">
                <a:solidFill>
                  <a:schemeClr val="tx2">
                    <a:lumMod val="75000"/>
                  </a:schemeClr>
                </a:solidFill>
              </a:rPr>
              <a:t>After</a:t>
            </a:r>
            <a:r>
              <a:rPr lang="en-US" sz="3200" b="1">
                <a:solidFill>
                  <a:schemeClr val="tx2">
                    <a:lumMod val="75000"/>
                  </a:schemeClr>
                </a:solidFill>
              </a:rPr>
              <a:t> </a:t>
            </a:r>
            <a:r>
              <a:rPr lang="en-US" sz="3200" b="1" u="sng">
                <a:solidFill>
                  <a:schemeClr val="tx2">
                    <a:lumMod val="75000"/>
                  </a:schemeClr>
                </a:solidFill>
              </a:rPr>
              <a:t>turning</a:t>
            </a:r>
            <a:r>
              <a:rPr lang="en-US" sz="3200" b="1">
                <a:solidFill>
                  <a:schemeClr val="tx2">
                    <a:lumMod val="75000"/>
                  </a:schemeClr>
                </a:solidFill>
              </a:rPr>
              <a:t> </a:t>
            </a:r>
            <a:r>
              <a:rPr lang="en-US" sz="3200" b="1" u="sng">
                <a:solidFill>
                  <a:schemeClr val="tx2">
                    <a:lumMod val="75000"/>
                  </a:schemeClr>
                </a:solidFill>
              </a:rPr>
              <a:t>on</a:t>
            </a:r>
            <a:r>
              <a:rPr lang="en-US" sz="3200" b="1">
                <a:solidFill>
                  <a:schemeClr val="tx2">
                    <a:lumMod val="75000"/>
                  </a:schemeClr>
                </a:solidFill>
              </a:rPr>
              <a:t> </a:t>
            </a:r>
            <a:r>
              <a:rPr lang="en-US" sz="3200" b="1" u="sng">
                <a:solidFill>
                  <a:schemeClr val="tx2">
                    <a:lumMod val="75000"/>
                  </a:schemeClr>
                </a:solidFill>
              </a:rPr>
              <a:t>mobile</a:t>
            </a:r>
            <a:r>
              <a:rPr lang="en-US" sz="3200" b="1">
                <a:solidFill>
                  <a:schemeClr val="tx2">
                    <a:lumMod val="75000"/>
                  </a:schemeClr>
                </a:solidFill>
              </a:rPr>
              <a:t> </a:t>
            </a:r>
            <a:r>
              <a:rPr lang="en-US" sz="3200" b="1" u="sng">
                <a:solidFill>
                  <a:schemeClr val="tx2">
                    <a:lumMod val="75000"/>
                  </a:schemeClr>
                </a:solidFill>
              </a:rPr>
              <a:t>Wi-Fi</a:t>
            </a:r>
            <a:endParaRPr lang="en-IN" sz="3200" b="1" u="sng">
              <a:solidFill>
                <a:schemeClr val="tx2">
                  <a:lumMod val="75000"/>
                </a:schemeClr>
              </a:solidFill>
            </a:endParaRPr>
          </a:p>
        </p:txBody>
      </p:sp>
      <p:pic>
        <p:nvPicPr>
          <p:cNvPr id="5" name="Picture 4">
            <a:extLst>
              <a:ext uri="{FF2B5EF4-FFF2-40B4-BE49-F238E27FC236}">
                <a16:creationId xmlns:a16="http://schemas.microsoft.com/office/drawing/2014/main" id="{B7F990FB-8E46-C4C9-A8E5-2808A22ED0F9}"/>
              </a:ext>
            </a:extLst>
          </p:cNvPr>
          <p:cNvPicPr>
            <a:picLocks noChangeAspect="1"/>
          </p:cNvPicPr>
          <p:nvPr/>
        </p:nvPicPr>
        <p:blipFill>
          <a:blip r:embed="rId2"/>
          <a:stretch>
            <a:fillRect/>
          </a:stretch>
        </p:blipFill>
        <p:spPr>
          <a:xfrm>
            <a:off x="383339" y="981634"/>
            <a:ext cx="3543202" cy="5499848"/>
          </a:xfrm>
          <a:prstGeom prst="rect">
            <a:avLst/>
          </a:prstGeom>
        </p:spPr>
      </p:pic>
      <p:pic>
        <p:nvPicPr>
          <p:cNvPr id="8" name="Picture 7">
            <a:extLst>
              <a:ext uri="{FF2B5EF4-FFF2-40B4-BE49-F238E27FC236}">
                <a16:creationId xmlns:a16="http://schemas.microsoft.com/office/drawing/2014/main" id="{3B256B10-8601-0E77-57AC-E44AC6CD688B}"/>
              </a:ext>
            </a:extLst>
          </p:cNvPr>
          <p:cNvPicPr>
            <a:picLocks noChangeAspect="1"/>
          </p:cNvPicPr>
          <p:nvPr/>
        </p:nvPicPr>
        <p:blipFill>
          <a:blip r:embed="rId3"/>
          <a:stretch>
            <a:fillRect/>
          </a:stretch>
        </p:blipFill>
        <p:spPr>
          <a:xfrm>
            <a:off x="8148918" y="981634"/>
            <a:ext cx="3792070" cy="5499848"/>
          </a:xfrm>
          <a:prstGeom prst="rect">
            <a:avLst/>
          </a:prstGeom>
        </p:spPr>
      </p:pic>
      <p:pic>
        <p:nvPicPr>
          <p:cNvPr id="11" name="Picture 10">
            <a:extLst>
              <a:ext uri="{FF2B5EF4-FFF2-40B4-BE49-F238E27FC236}">
                <a16:creationId xmlns:a16="http://schemas.microsoft.com/office/drawing/2014/main" id="{3DEAF62D-2062-B386-D2BB-B02FCC61709E}"/>
              </a:ext>
            </a:extLst>
          </p:cNvPr>
          <p:cNvPicPr>
            <a:picLocks noChangeAspect="1"/>
          </p:cNvPicPr>
          <p:nvPr/>
        </p:nvPicPr>
        <p:blipFill>
          <a:blip r:embed="rId4"/>
          <a:stretch>
            <a:fillRect/>
          </a:stretch>
        </p:blipFill>
        <p:spPr>
          <a:xfrm>
            <a:off x="4043083" y="981634"/>
            <a:ext cx="3931024" cy="5499848"/>
          </a:xfrm>
          <a:prstGeom prst="rect">
            <a:avLst/>
          </a:prstGeom>
        </p:spPr>
      </p:pic>
    </p:spTree>
    <p:extLst>
      <p:ext uri="{BB962C8B-B14F-4D97-AF65-F5344CB8AC3E}">
        <p14:creationId xmlns:p14="http://schemas.microsoft.com/office/powerpoint/2010/main" val="19121722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3B7FA4-2300-1AC1-7BAF-2FA2AE1313A4}"/>
              </a:ext>
            </a:extLst>
          </p:cNvPr>
          <p:cNvPicPr>
            <a:picLocks noChangeAspect="1"/>
          </p:cNvPicPr>
          <p:nvPr/>
        </p:nvPicPr>
        <p:blipFill>
          <a:blip r:embed="rId2"/>
          <a:stretch>
            <a:fillRect/>
          </a:stretch>
        </p:blipFill>
        <p:spPr>
          <a:xfrm>
            <a:off x="1240494" y="147917"/>
            <a:ext cx="5310467" cy="6562166"/>
          </a:xfrm>
          <a:prstGeom prst="rect">
            <a:avLst/>
          </a:prstGeom>
        </p:spPr>
      </p:pic>
      <p:sp>
        <p:nvSpPr>
          <p:cNvPr id="4" name="TextBox 3">
            <a:extLst>
              <a:ext uri="{FF2B5EF4-FFF2-40B4-BE49-F238E27FC236}">
                <a16:creationId xmlns:a16="http://schemas.microsoft.com/office/drawing/2014/main" id="{607B2B06-F82D-1EAB-F8EE-C14650A1ECF6}"/>
              </a:ext>
            </a:extLst>
          </p:cNvPr>
          <p:cNvSpPr txBox="1"/>
          <p:nvPr/>
        </p:nvSpPr>
        <p:spPr>
          <a:xfrm>
            <a:off x="7301752" y="2644170"/>
            <a:ext cx="4276165" cy="1569660"/>
          </a:xfrm>
          <a:prstGeom prst="rect">
            <a:avLst/>
          </a:prstGeom>
          <a:noFill/>
        </p:spPr>
        <p:txBody>
          <a:bodyPr wrap="square" rtlCol="0">
            <a:spAutoFit/>
          </a:bodyPr>
          <a:lstStyle/>
          <a:p>
            <a:r>
              <a:rPr lang="en-IN" sz="3200">
                <a:solidFill>
                  <a:schemeClr val="tx2">
                    <a:lumMod val="75000"/>
                  </a:schemeClr>
                </a:solidFill>
              </a:rPr>
              <a:t>Give the commands through the website to control the car</a:t>
            </a:r>
          </a:p>
        </p:txBody>
      </p:sp>
    </p:spTree>
    <p:extLst>
      <p:ext uri="{BB962C8B-B14F-4D97-AF65-F5344CB8AC3E}">
        <p14:creationId xmlns:p14="http://schemas.microsoft.com/office/powerpoint/2010/main" val="30326307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4914413-0B86-11A3-631B-21A7F19687A1}"/>
              </a:ext>
            </a:extLst>
          </p:cNvPr>
          <p:cNvPicPr>
            <a:picLocks noChangeAspect="1"/>
          </p:cNvPicPr>
          <p:nvPr/>
        </p:nvPicPr>
        <p:blipFill>
          <a:blip r:embed="rId2"/>
          <a:stretch>
            <a:fillRect/>
          </a:stretch>
        </p:blipFill>
        <p:spPr>
          <a:xfrm rot="16200000">
            <a:off x="3153338" y="-1754842"/>
            <a:ext cx="6320117" cy="10367684"/>
          </a:xfrm>
          <a:prstGeom prst="rect">
            <a:avLst/>
          </a:prstGeom>
        </p:spPr>
      </p:pic>
    </p:spTree>
    <p:extLst>
      <p:ext uri="{BB962C8B-B14F-4D97-AF65-F5344CB8AC3E}">
        <p14:creationId xmlns:p14="http://schemas.microsoft.com/office/powerpoint/2010/main" val="6340273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id="{4E7BC756-373B-CF5C-81EF-21BEF0BDA564}"/>
              </a:ext>
            </a:extLst>
          </p:cNvPr>
          <p:cNvGraphicFramePr>
            <a:graphicFrameLocks noGrp="1"/>
          </p:cNvGraphicFramePr>
          <p:nvPr>
            <p:extLst>
              <p:ext uri="{D42A27DB-BD31-4B8C-83A1-F6EECF244321}">
                <p14:modId xmlns:p14="http://schemas.microsoft.com/office/powerpoint/2010/main" val="3956853979"/>
              </p:ext>
            </p:extLst>
          </p:nvPr>
        </p:nvGraphicFramePr>
        <p:xfrm>
          <a:off x="1513186" y="2511858"/>
          <a:ext cx="1914320" cy="1293659"/>
        </p:xfrm>
        <a:graphic>
          <a:graphicData uri="http://schemas.openxmlformats.org/drawingml/2006/table">
            <a:tbl>
              <a:tblPr firstRow="1" bandRow="1">
                <a:tableStyleId>{5C22544A-7EE6-4342-B048-85BDC9FD1C3A}</a:tableStyleId>
              </a:tblPr>
              <a:tblGrid>
                <a:gridCol w="1914320">
                  <a:extLst>
                    <a:ext uri="{9D8B030D-6E8A-4147-A177-3AD203B41FA5}">
                      <a16:colId xmlns:a16="http://schemas.microsoft.com/office/drawing/2014/main" val="3217548747"/>
                    </a:ext>
                  </a:extLst>
                </a:gridCol>
              </a:tblGrid>
              <a:tr h="1293659">
                <a:tc>
                  <a:txBody>
                    <a:bodyPr/>
                    <a:lstStyle/>
                    <a:p>
                      <a:pPr algn="ctr"/>
                      <a:r>
                        <a:rPr lang="en-IN" sz="2800">
                          <a:solidFill>
                            <a:srgbClr val="FFFF00"/>
                          </a:solidFill>
                        </a:rPr>
                        <a:t>Control</a:t>
                      </a:r>
                    </a:p>
                    <a:p>
                      <a:pPr algn="ctr"/>
                      <a:r>
                        <a:rPr lang="en-IN" sz="2800">
                          <a:solidFill>
                            <a:srgbClr val="FFFF00"/>
                          </a:solidFill>
                        </a:rPr>
                        <a:t>Terminal</a:t>
                      </a:r>
                    </a:p>
                  </a:txBody>
                  <a:tcPr/>
                </a:tc>
                <a:extLst>
                  <a:ext uri="{0D108BD9-81ED-4DB2-BD59-A6C34878D82A}">
                    <a16:rowId xmlns:a16="http://schemas.microsoft.com/office/drawing/2014/main" val="1188289846"/>
                  </a:ext>
                </a:extLst>
              </a:tr>
            </a:tbl>
          </a:graphicData>
        </a:graphic>
      </p:graphicFrame>
      <p:graphicFrame>
        <p:nvGraphicFramePr>
          <p:cNvPr id="10" name="Table 9">
            <a:extLst>
              <a:ext uri="{FF2B5EF4-FFF2-40B4-BE49-F238E27FC236}">
                <a16:creationId xmlns:a16="http://schemas.microsoft.com/office/drawing/2014/main" id="{9267E885-3CC8-C7ED-A278-3CE72DC71726}"/>
              </a:ext>
            </a:extLst>
          </p:cNvPr>
          <p:cNvGraphicFramePr>
            <a:graphicFrameLocks noGrp="1"/>
          </p:cNvGraphicFramePr>
          <p:nvPr>
            <p:extLst>
              <p:ext uri="{D42A27DB-BD31-4B8C-83A1-F6EECF244321}">
                <p14:modId xmlns:p14="http://schemas.microsoft.com/office/powerpoint/2010/main" val="1228893908"/>
              </p:ext>
            </p:extLst>
          </p:nvPr>
        </p:nvGraphicFramePr>
        <p:xfrm>
          <a:off x="4207437" y="353604"/>
          <a:ext cx="3131671" cy="1230158"/>
        </p:xfrm>
        <a:graphic>
          <a:graphicData uri="http://schemas.openxmlformats.org/drawingml/2006/table">
            <a:tbl>
              <a:tblPr firstRow="1" bandRow="1">
                <a:tableStyleId>{5C22544A-7EE6-4342-B048-85BDC9FD1C3A}</a:tableStyleId>
              </a:tblPr>
              <a:tblGrid>
                <a:gridCol w="3131671">
                  <a:extLst>
                    <a:ext uri="{9D8B030D-6E8A-4147-A177-3AD203B41FA5}">
                      <a16:colId xmlns:a16="http://schemas.microsoft.com/office/drawing/2014/main" val="3217548747"/>
                    </a:ext>
                  </a:extLst>
                </a:gridCol>
              </a:tblGrid>
              <a:tr h="1230158">
                <a:tc>
                  <a:txBody>
                    <a:bodyPr/>
                    <a:lstStyle/>
                    <a:p>
                      <a:pPr algn="ctr"/>
                      <a:r>
                        <a:rPr lang="en-IN" sz="3200">
                          <a:solidFill>
                            <a:srgbClr val="FFFF00"/>
                          </a:solidFill>
                        </a:rPr>
                        <a:t>Power </a:t>
                      </a:r>
                    </a:p>
                    <a:p>
                      <a:pPr algn="ctr"/>
                      <a:r>
                        <a:rPr lang="en-IN" sz="3200">
                          <a:solidFill>
                            <a:srgbClr val="FFFF00"/>
                          </a:solidFill>
                        </a:rPr>
                        <a:t>Supply</a:t>
                      </a:r>
                    </a:p>
                  </a:txBody>
                  <a:tcPr/>
                </a:tc>
                <a:extLst>
                  <a:ext uri="{0D108BD9-81ED-4DB2-BD59-A6C34878D82A}">
                    <a16:rowId xmlns:a16="http://schemas.microsoft.com/office/drawing/2014/main" val="1188289846"/>
                  </a:ext>
                </a:extLst>
              </a:tr>
            </a:tbl>
          </a:graphicData>
        </a:graphic>
      </p:graphicFrame>
      <p:graphicFrame>
        <p:nvGraphicFramePr>
          <p:cNvPr id="11" name="Table 9">
            <a:extLst>
              <a:ext uri="{FF2B5EF4-FFF2-40B4-BE49-F238E27FC236}">
                <a16:creationId xmlns:a16="http://schemas.microsoft.com/office/drawing/2014/main" id="{6472C45F-DC8A-3695-7119-8F7B4DAA6186}"/>
              </a:ext>
            </a:extLst>
          </p:cNvPr>
          <p:cNvGraphicFramePr>
            <a:graphicFrameLocks noGrp="1"/>
          </p:cNvGraphicFramePr>
          <p:nvPr>
            <p:extLst>
              <p:ext uri="{D42A27DB-BD31-4B8C-83A1-F6EECF244321}">
                <p14:modId xmlns:p14="http://schemas.microsoft.com/office/powerpoint/2010/main" val="1925583858"/>
              </p:ext>
            </p:extLst>
          </p:nvPr>
        </p:nvGraphicFramePr>
        <p:xfrm>
          <a:off x="8240059" y="4621980"/>
          <a:ext cx="3131671" cy="1446873"/>
        </p:xfrm>
        <a:graphic>
          <a:graphicData uri="http://schemas.openxmlformats.org/drawingml/2006/table">
            <a:tbl>
              <a:tblPr firstRow="1" bandRow="1">
                <a:tableStyleId>{5C22544A-7EE6-4342-B048-85BDC9FD1C3A}</a:tableStyleId>
              </a:tblPr>
              <a:tblGrid>
                <a:gridCol w="3131671">
                  <a:extLst>
                    <a:ext uri="{9D8B030D-6E8A-4147-A177-3AD203B41FA5}">
                      <a16:colId xmlns:a16="http://schemas.microsoft.com/office/drawing/2014/main" val="3217548747"/>
                    </a:ext>
                  </a:extLst>
                </a:gridCol>
              </a:tblGrid>
              <a:tr h="1446873">
                <a:tc>
                  <a:txBody>
                    <a:bodyPr/>
                    <a:lstStyle/>
                    <a:p>
                      <a:pPr algn="ctr"/>
                      <a:endParaRPr lang="en-IN" sz="3600">
                        <a:solidFill>
                          <a:srgbClr val="FFFF00"/>
                        </a:solidFill>
                      </a:endParaRPr>
                    </a:p>
                    <a:p>
                      <a:pPr algn="ctr"/>
                      <a:r>
                        <a:rPr lang="en-IN" sz="3600">
                          <a:solidFill>
                            <a:srgbClr val="FFFF00"/>
                          </a:solidFill>
                        </a:rPr>
                        <a:t>Motor</a:t>
                      </a:r>
                    </a:p>
                  </a:txBody>
                  <a:tcPr/>
                </a:tc>
                <a:extLst>
                  <a:ext uri="{0D108BD9-81ED-4DB2-BD59-A6C34878D82A}">
                    <a16:rowId xmlns:a16="http://schemas.microsoft.com/office/drawing/2014/main" val="1188289846"/>
                  </a:ext>
                </a:extLst>
              </a:tr>
            </a:tbl>
          </a:graphicData>
        </a:graphic>
      </p:graphicFrame>
      <p:graphicFrame>
        <p:nvGraphicFramePr>
          <p:cNvPr id="12" name="Table 9">
            <a:extLst>
              <a:ext uri="{FF2B5EF4-FFF2-40B4-BE49-F238E27FC236}">
                <a16:creationId xmlns:a16="http://schemas.microsoft.com/office/drawing/2014/main" id="{6F17E89A-E5C3-56AE-9533-D83B4EAB0843}"/>
              </a:ext>
            </a:extLst>
          </p:cNvPr>
          <p:cNvGraphicFramePr>
            <a:graphicFrameLocks noGrp="1"/>
          </p:cNvGraphicFramePr>
          <p:nvPr>
            <p:extLst>
              <p:ext uri="{D42A27DB-BD31-4B8C-83A1-F6EECF244321}">
                <p14:modId xmlns:p14="http://schemas.microsoft.com/office/powerpoint/2010/main" val="487693935"/>
              </p:ext>
            </p:extLst>
          </p:nvPr>
        </p:nvGraphicFramePr>
        <p:xfrm>
          <a:off x="4207437" y="2511859"/>
          <a:ext cx="3131671" cy="1293659"/>
        </p:xfrm>
        <a:graphic>
          <a:graphicData uri="http://schemas.openxmlformats.org/drawingml/2006/table">
            <a:tbl>
              <a:tblPr firstRow="1" bandRow="1">
                <a:tableStyleId>{5C22544A-7EE6-4342-B048-85BDC9FD1C3A}</a:tableStyleId>
              </a:tblPr>
              <a:tblGrid>
                <a:gridCol w="3131671">
                  <a:extLst>
                    <a:ext uri="{9D8B030D-6E8A-4147-A177-3AD203B41FA5}">
                      <a16:colId xmlns:a16="http://schemas.microsoft.com/office/drawing/2014/main" val="3217548747"/>
                    </a:ext>
                  </a:extLst>
                </a:gridCol>
              </a:tblGrid>
              <a:tr h="1293659">
                <a:tc>
                  <a:txBody>
                    <a:bodyPr/>
                    <a:lstStyle/>
                    <a:p>
                      <a:pPr algn="ctr"/>
                      <a:r>
                        <a:rPr lang="en-IN" sz="2800">
                          <a:solidFill>
                            <a:srgbClr val="FFFF00"/>
                          </a:solidFill>
                        </a:rPr>
                        <a:t>ESP32</a:t>
                      </a:r>
                    </a:p>
                    <a:p>
                      <a:pPr algn="ctr"/>
                      <a:r>
                        <a:rPr lang="en-IN" sz="2800">
                          <a:solidFill>
                            <a:srgbClr val="FFFF00"/>
                          </a:solidFill>
                        </a:rPr>
                        <a:t>Microcontroller</a:t>
                      </a:r>
                    </a:p>
                  </a:txBody>
                  <a:tcPr/>
                </a:tc>
                <a:extLst>
                  <a:ext uri="{0D108BD9-81ED-4DB2-BD59-A6C34878D82A}">
                    <a16:rowId xmlns:a16="http://schemas.microsoft.com/office/drawing/2014/main" val="1188289846"/>
                  </a:ext>
                </a:extLst>
              </a:tr>
            </a:tbl>
          </a:graphicData>
        </a:graphic>
      </p:graphicFrame>
      <p:graphicFrame>
        <p:nvGraphicFramePr>
          <p:cNvPr id="13" name="Table 9">
            <a:extLst>
              <a:ext uri="{FF2B5EF4-FFF2-40B4-BE49-F238E27FC236}">
                <a16:creationId xmlns:a16="http://schemas.microsoft.com/office/drawing/2014/main" id="{2BDF6866-F700-2D55-7954-757DFFBE932E}"/>
              </a:ext>
            </a:extLst>
          </p:cNvPr>
          <p:cNvGraphicFramePr>
            <a:graphicFrameLocks noGrp="1"/>
          </p:cNvGraphicFramePr>
          <p:nvPr>
            <p:extLst>
              <p:ext uri="{D42A27DB-BD31-4B8C-83A1-F6EECF244321}">
                <p14:modId xmlns:p14="http://schemas.microsoft.com/office/powerpoint/2010/main" val="171366235"/>
              </p:ext>
            </p:extLst>
          </p:nvPr>
        </p:nvGraphicFramePr>
        <p:xfrm>
          <a:off x="4207436" y="4603374"/>
          <a:ext cx="3131671" cy="1465479"/>
        </p:xfrm>
        <a:graphic>
          <a:graphicData uri="http://schemas.openxmlformats.org/drawingml/2006/table">
            <a:tbl>
              <a:tblPr firstRow="1" bandRow="1">
                <a:tableStyleId>{5C22544A-7EE6-4342-B048-85BDC9FD1C3A}</a:tableStyleId>
              </a:tblPr>
              <a:tblGrid>
                <a:gridCol w="3131671">
                  <a:extLst>
                    <a:ext uri="{9D8B030D-6E8A-4147-A177-3AD203B41FA5}">
                      <a16:colId xmlns:a16="http://schemas.microsoft.com/office/drawing/2014/main" val="3217548747"/>
                    </a:ext>
                  </a:extLst>
                </a:gridCol>
              </a:tblGrid>
              <a:tr h="1465479">
                <a:tc>
                  <a:txBody>
                    <a:bodyPr/>
                    <a:lstStyle/>
                    <a:p>
                      <a:pPr algn="ctr"/>
                      <a:r>
                        <a:rPr lang="en-IN" sz="3200">
                          <a:solidFill>
                            <a:srgbClr val="FFFF00"/>
                          </a:solidFill>
                        </a:rPr>
                        <a:t>L293D</a:t>
                      </a:r>
                    </a:p>
                    <a:p>
                      <a:pPr algn="ctr"/>
                      <a:r>
                        <a:rPr lang="en-IN" sz="3200">
                          <a:solidFill>
                            <a:srgbClr val="FFFF00"/>
                          </a:solidFill>
                        </a:rPr>
                        <a:t>Motor Driver</a:t>
                      </a:r>
                    </a:p>
                  </a:txBody>
                  <a:tcPr/>
                </a:tc>
                <a:extLst>
                  <a:ext uri="{0D108BD9-81ED-4DB2-BD59-A6C34878D82A}">
                    <a16:rowId xmlns:a16="http://schemas.microsoft.com/office/drawing/2014/main" val="1188289846"/>
                  </a:ext>
                </a:extLst>
              </a:tr>
            </a:tbl>
          </a:graphicData>
        </a:graphic>
      </p:graphicFrame>
      <p:graphicFrame>
        <p:nvGraphicFramePr>
          <p:cNvPr id="14" name="Table 9">
            <a:extLst>
              <a:ext uri="{FF2B5EF4-FFF2-40B4-BE49-F238E27FC236}">
                <a16:creationId xmlns:a16="http://schemas.microsoft.com/office/drawing/2014/main" id="{12D55703-586E-F302-6063-1CA708663DF3}"/>
              </a:ext>
            </a:extLst>
          </p:cNvPr>
          <p:cNvGraphicFramePr>
            <a:graphicFrameLocks noGrp="1"/>
          </p:cNvGraphicFramePr>
          <p:nvPr>
            <p:extLst>
              <p:ext uri="{D42A27DB-BD31-4B8C-83A1-F6EECF244321}">
                <p14:modId xmlns:p14="http://schemas.microsoft.com/office/powerpoint/2010/main" val="3695980525"/>
              </p:ext>
            </p:extLst>
          </p:nvPr>
        </p:nvGraphicFramePr>
        <p:xfrm>
          <a:off x="8240059" y="2511860"/>
          <a:ext cx="3131671" cy="1465477"/>
        </p:xfrm>
        <a:graphic>
          <a:graphicData uri="http://schemas.openxmlformats.org/drawingml/2006/table">
            <a:tbl>
              <a:tblPr firstRow="1" bandRow="1">
                <a:tableStyleId>{5C22544A-7EE6-4342-B048-85BDC9FD1C3A}</a:tableStyleId>
              </a:tblPr>
              <a:tblGrid>
                <a:gridCol w="3131671">
                  <a:extLst>
                    <a:ext uri="{9D8B030D-6E8A-4147-A177-3AD203B41FA5}">
                      <a16:colId xmlns:a16="http://schemas.microsoft.com/office/drawing/2014/main" val="3217548747"/>
                    </a:ext>
                  </a:extLst>
                </a:gridCol>
              </a:tblGrid>
              <a:tr h="1465477">
                <a:tc>
                  <a:txBody>
                    <a:bodyPr/>
                    <a:lstStyle/>
                    <a:p>
                      <a:pPr algn="ctr"/>
                      <a:r>
                        <a:rPr lang="en-IN" sz="2800">
                          <a:solidFill>
                            <a:srgbClr val="FFFF00"/>
                          </a:solidFill>
                        </a:rPr>
                        <a:t>LM2596</a:t>
                      </a:r>
                    </a:p>
                    <a:p>
                      <a:pPr algn="ctr"/>
                      <a:r>
                        <a:rPr lang="en-IN" sz="2800">
                          <a:solidFill>
                            <a:srgbClr val="FFFF00"/>
                          </a:solidFill>
                        </a:rPr>
                        <a:t>Voltage</a:t>
                      </a:r>
                    </a:p>
                    <a:p>
                      <a:pPr algn="ctr"/>
                      <a:r>
                        <a:rPr lang="en-IN" sz="2800">
                          <a:solidFill>
                            <a:srgbClr val="FFFF00"/>
                          </a:solidFill>
                        </a:rPr>
                        <a:t>Regulator</a:t>
                      </a:r>
                    </a:p>
                  </a:txBody>
                  <a:tcPr/>
                </a:tc>
                <a:extLst>
                  <a:ext uri="{0D108BD9-81ED-4DB2-BD59-A6C34878D82A}">
                    <a16:rowId xmlns:a16="http://schemas.microsoft.com/office/drawing/2014/main" val="1188289846"/>
                  </a:ext>
                </a:extLst>
              </a:tr>
            </a:tbl>
          </a:graphicData>
        </a:graphic>
      </p:graphicFrame>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16C3BFFF-9A7E-167A-C200-D24B57C01E2E}"/>
                  </a:ext>
                </a:extLst>
              </p14:cNvPr>
              <p14:cNvContentPartPr/>
              <p14:nvPr/>
            </p14:nvContentPartPr>
            <p14:xfrm>
              <a:off x="-686139" y="457348"/>
              <a:ext cx="2520" cy="360"/>
            </p14:xfrm>
          </p:contentPart>
        </mc:Choice>
        <mc:Fallback xmlns="">
          <p:pic>
            <p:nvPicPr>
              <p:cNvPr id="17" name="Ink 16">
                <a:extLst>
                  <a:ext uri="{FF2B5EF4-FFF2-40B4-BE49-F238E27FC236}">
                    <a16:creationId xmlns:a16="http://schemas.microsoft.com/office/drawing/2014/main" id="{16C3BFFF-9A7E-167A-C200-D24B57C01E2E}"/>
                  </a:ext>
                </a:extLst>
              </p:cNvPr>
              <p:cNvPicPr/>
              <p:nvPr/>
            </p:nvPicPr>
            <p:blipFill>
              <a:blip r:embed="rId3"/>
              <a:stretch>
                <a:fillRect/>
              </a:stretch>
            </p:blipFill>
            <p:spPr>
              <a:xfrm>
                <a:off x="-703779" y="439348"/>
                <a:ext cx="381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Ink 21">
                <a:extLst>
                  <a:ext uri="{FF2B5EF4-FFF2-40B4-BE49-F238E27FC236}">
                    <a16:creationId xmlns:a16="http://schemas.microsoft.com/office/drawing/2014/main" id="{4283AECD-7F72-0A5A-DD7F-539769AB7D1F}"/>
                  </a:ext>
                </a:extLst>
              </p14:cNvPr>
              <p14:cNvContentPartPr/>
              <p14:nvPr/>
            </p14:nvContentPartPr>
            <p14:xfrm>
              <a:off x="5772261" y="4007308"/>
              <a:ext cx="360" cy="590760"/>
            </p14:xfrm>
          </p:contentPart>
        </mc:Choice>
        <mc:Fallback xmlns="">
          <p:pic>
            <p:nvPicPr>
              <p:cNvPr id="22" name="Ink 21">
                <a:extLst>
                  <a:ext uri="{FF2B5EF4-FFF2-40B4-BE49-F238E27FC236}">
                    <a16:creationId xmlns:a16="http://schemas.microsoft.com/office/drawing/2014/main" id="{4283AECD-7F72-0A5A-DD7F-539769AB7D1F}"/>
                  </a:ext>
                </a:extLst>
              </p:cNvPr>
              <p:cNvPicPr/>
              <p:nvPr/>
            </p:nvPicPr>
            <p:blipFill>
              <a:blip r:embed="rId5"/>
              <a:stretch>
                <a:fillRect/>
              </a:stretch>
            </p:blipFill>
            <p:spPr>
              <a:xfrm>
                <a:off x="5754261" y="3989308"/>
                <a:ext cx="36000" cy="626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a16="http://schemas.microsoft.com/office/drawing/2014/main" id="{5034400A-BE8D-C108-79AB-2B80C9A1FC63}"/>
                  </a:ext>
                </a:extLst>
              </p14:cNvPr>
              <p14:cNvContentPartPr/>
              <p14:nvPr/>
            </p14:nvContentPartPr>
            <p14:xfrm>
              <a:off x="9752421" y="833188"/>
              <a:ext cx="360" cy="1656000"/>
            </p14:xfrm>
          </p:contentPart>
        </mc:Choice>
        <mc:Fallback xmlns="">
          <p:pic>
            <p:nvPicPr>
              <p:cNvPr id="23" name="Ink 22">
                <a:extLst>
                  <a:ext uri="{FF2B5EF4-FFF2-40B4-BE49-F238E27FC236}">
                    <a16:creationId xmlns:a16="http://schemas.microsoft.com/office/drawing/2014/main" id="{5034400A-BE8D-C108-79AB-2B80C9A1FC63}"/>
                  </a:ext>
                </a:extLst>
              </p:cNvPr>
              <p:cNvPicPr/>
              <p:nvPr/>
            </p:nvPicPr>
            <p:blipFill>
              <a:blip r:embed="rId7"/>
              <a:stretch>
                <a:fillRect/>
              </a:stretch>
            </p:blipFill>
            <p:spPr>
              <a:xfrm>
                <a:off x="9734781" y="815548"/>
                <a:ext cx="36000" cy="1691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D47D5041-91C0-6982-EBD4-2E143CB13C28}"/>
                  </a:ext>
                </a:extLst>
              </p14:cNvPr>
              <p14:cNvContentPartPr/>
              <p14:nvPr/>
            </p14:nvContentPartPr>
            <p14:xfrm>
              <a:off x="7355181" y="3269308"/>
              <a:ext cx="862200" cy="360"/>
            </p14:xfrm>
          </p:contentPart>
        </mc:Choice>
        <mc:Fallback xmlns="">
          <p:pic>
            <p:nvPicPr>
              <p:cNvPr id="24" name="Ink 23">
                <a:extLst>
                  <a:ext uri="{FF2B5EF4-FFF2-40B4-BE49-F238E27FC236}">
                    <a16:creationId xmlns:a16="http://schemas.microsoft.com/office/drawing/2014/main" id="{D47D5041-91C0-6982-EBD4-2E143CB13C28}"/>
                  </a:ext>
                </a:extLst>
              </p:cNvPr>
              <p:cNvPicPr/>
              <p:nvPr/>
            </p:nvPicPr>
            <p:blipFill>
              <a:blip r:embed="rId9"/>
              <a:stretch>
                <a:fillRect/>
              </a:stretch>
            </p:blipFill>
            <p:spPr>
              <a:xfrm>
                <a:off x="7337541" y="3251308"/>
                <a:ext cx="8978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 name="Ink 25">
                <a:extLst>
                  <a:ext uri="{FF2B5EF4-FFF2-40B4-BE49-F238E27FC236}">
                    <a16:creationId xmlns:a16="http://schemas.microsoft.com/office/drawing/2014/main" id="{56B80282-D718-9273-10F2-D8FD3B1B8AD2}"/>
                  </a:ext>
                </a:extLst>
              </p14:cNvPr>
              <p14:cNvContentPartPr/>
              <p14:nvPr/>
            </p14:nvContentPartPr>
            <p14:xfrm>
              <a:off x="7362021" y="821668"/>
              <a:ext cx="2400840" cy="360"/>
            </p14:xfrm>
          </p:contentPart>
        </mc:Choice>
        <mc:Fallback xmlns="">
          <p:pic>
            <p:nvPicPr>
              <p:cNvPr id="26" name="Ink 25">
                <a:extLst>
                  <a:ext uri="{FF2B5EF4-FFF2-40B4-BE49-F238E27FC236}">
                    <a16:creationId xmlns:a16="http://schemas.microsoft.com/office/drawing/2014/main" id="{56B80282-D718-9273-10F2-D8FD3B1B8AD2}"/>
                  </a:ext>
                </a:extLst>
              </p:cNvPr>
              <p:cNvPicPr/>
              <p:nvPr/>
            </p:nvPicPr>
            <p:blipFill>
              <a:blip r:embed="rId11"/>
              <a:stretch>
                <a:fillRect/>
              </a:stretch>
            </p:blipFill>
            <p:spPr>
              <a:xfrm>
                <a:off x="7344021" y="804028"/>
                <a:ext cx="24364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a16="http://schemas.microsoft.com/office/drawing/2014/main" id="{9D584DCB-DC52-B505-9359-0E46CE4B1EB3}"/>
                  </a:ext>
                </a:extLst>
              </p14:cNvPr>
              <p14:cNvContentPartPr/>
              <p14:nvPr/>
            </p14:nvContentPartPr>
            <p14:xfrm>
              <a:off x="3428661" y="3255628"/>
              <a:ext cx="745200" cy="360"/>
            </p14:xfrm>
          </p:contentPart>
        </mc:Choice>
        <mc:Fallback xmlns="">
          <p:pic>
            <p:nvPicPr>
              <p:cNvPr id="27" name="Ink 26">
                <a:extLst>
                  <a:ext uri="{FF2B5EF4-FFF2-40B4-BE49-F238E27FC236}">
                    <a16:creationId xmlns:a16="http://schemas.microsoft.com/office/drawing/2014/main" id="{9D584DCB-DC52-B505-9359-0E46CE4B1EB3}"/>
                  </a:ext>
                </a:extLst>
              </p:cNvPr>
              <p:cNvPicPr/>
              <p:nvPr/>
            </p:nvPicPr>
            <p:blipFill>
              <a:blip r:embed="rId13"/>
              <a:stretch>
                <a:fillRect/>
              </a:stretch>
            </p:blipFill>
            <p:spPr>
              <a:xfrm>
                <a:off x="3411021" y="3237988"/>
                <a:ext cx="7808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D09CE1B3-6E38-E89F-84CF-AB5FB7529F08}"/>
                  </a:ext>
                </a:extLst>
              </p14:cNvPr>
              <p14:cNvContentPartPr/>
              <p14:nvPr/>
            </p14:nvContentPartPr>
            <p14:xfrm>
              <a:off x="7328541" y="5380348"/>
              <a:ext cx="873000" cy="360"/>
            </p14:xfrm>
          </p:contentPart>
        </mc:Choice>
        <mc:Fallback xmlns="">
          <p:pic>
            <p:nvPicPr>
              <p:cNvPr id="28" name="Ink 27">
                <a:extLst>
                  <a:ext uri="{FF2B5EF4-FFF2-40B4-BE49-F238E27FC236}">
                    <a16:creationId xmlns:a16="http://schemas.microsoft.com/office/drawing/2014/main" id="{D09CE1B3-6E38-E89F-84CF-AB5FB7529F08}"/>
                  </a:ext>
                </a:extLst>
              </p:cNvPr>
              <p:cNvPicPr/>
              <p:nvPr/>
            </p:nvPicPr>
            <p:blipFill>
              <a:blip r:embed="rId15"/>
              <a:stretch>
                <a:fillRect/>
              </a:stretch>
            </p:blipFill>
            <p:spPr>
              <a:xfrm>
                <a:off x="7310541" y="5362708"/>
                <a:ext cx="9086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68CBC67B-DBC0-7688-A737-8DCAFBF2403E}"/>
                  </a:ext>
                </a:extLst>
              </p14:cNvPr>
              <p14:cNvContentPartPr/>
              <p14:nvPr/>
            </p14:nvContentPartPr>
            <p14:xfrm>
              <a:off x="7788981" y="3255628"/>
              <a:ext cx="360" cy="993960"/>
            </p14:xfrm>
          </p:contentPart>
        </mc:Choice>
        <mc:Fallback xmlns="">
          <p:pic>
            <p:nvPicPr>
              <p:cNvPr id="29" name="Ink 28">
                <a:extLst>
                  <a:ext uri="{FF2B5EF4-FFF2-40B4-BE49-F238E27FC236}">
                    <a16:creationId xmlns:a16="http://schemas.microsoft.com/office/drawing/2014/main" id="{68CBC67B-DBC0-7688-A737-8DCAFBF2403E}"/>
                  </a:ext>
                </a:extLst>
              </p:cNvPr>
              <p:cNvPicPr/>
              <p:nvPr/>
            </p:nvPicPr>
            <p:blipFill>
              <a:blip r:embed="rId17"/>
              <a:stretch>
                <a:fillRect/>
              </a:stretch>
            </p:blipFill>
            <p:spPr>
              <a:xfrm>
                <a:off x="7771341" y="3237628"/>
                <a:ext cx="36000" cy="1029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89BB733B-CD85-7B58-F143-DB264002FC24}"/>
                  </a:ext>
                </a:extLst>
              </p14:cNvPr>
              <p14:cNvContentPartPr/>
              <p14:nvPr/>
            </p14:nvContentPartPr>
            <p14:xfrm>
              <a:off x="5744181" y="4259668"/>
              <a:ext cx="2028600" cy="360"/>
            </p14:xfrm>
          </p:contentPart>
        </mc:Choice>
        <mc:Fallback xmlns="">
          <p:pic>
            <p:nvPicPr>
              <p:cNvPr id="30" name="Ink 29">
                <a:extLst>
                  <a:ext uri="{FF2B5EF4-FFF2-40B4-BE49-F238E27FC236}">
                    <a16:creationId xmlns:a16="http://schemas.microsoft.com/office/drawing/2014/main" id="{89BB733B-CD85-7B58-F143-DB264002FC24}"/>
                  </a:ext>
                </a:extLst>
              </p:cNvPr>
              <p:cNvPicPr/>
              <p:nvPr/>
            </p:nvPicPr>
            <p:blipFill>
              <a:blip r:embed="rId19"/>
              <a:stretch>
                <a:fillRect/>
              </a:stretch>
            </p:blipFill>
            <p:spPr>
              <a:xfrm>
                <a:off x="5726181" y="4242028"/>
                <a:ext cx="2064240" cy="36000"/>
              </a:xfrm>
              <a:prstGeom prst="rect">
                <a:avLst/>
              </a:prstGeom>
            </p:spPr>
          </p:pic>
        </mc:Fallback>
      </mc:AlternateContent>
      <p:sp>
        <p:nvSpPr>
          <p:cNvPr id="31" name="Arrow: Right 30">
            <a:extLst>
              <a:ext uri="{FF2B5EF4-FFF2-40B4-BE49-F238E27FC236}">
                <a16:creationId xmlns:a16="http://schemas.microsoft.com/office/drawing/2014/main" id="{7A48BFC6-2AB3-1D16-FABF-26E1AEB8190F}"/>
              </a:ext>
            </a:extLst>
          </p:cNvPr>
          <p:cNvSpPr/>
          <p:nvPr/>
        </p:nvSpPr>
        <p:spPr>
          <a:xfrm rot="10800000">
            <a:off x="7332035" y="3170382"/>
            <a:ext cx="289355" cy="173372"/>
          </a:xfrm>
          <a:prstGeom prst="rightArrow">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521E7FAD-DBC5-12FD-7C4D-5E76BA7E54C7}"/>
              </a:ext>
            </a:extLst>
          </p:cNvPr>
          <p:cNvSpPr/>
          <p:nvPr/>
        </p:nvSpPr>
        <p:spPr>
          <a:xfrm rot="10800000">
            <a:off x="7928026" y="3157911"/>
            <a:ext cx="289355" cy="173372"/>
          </a:xfrm>
          <a:prstGeom prst="rightArrow">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3" name="Arrow: Right 32">
            <a:extLst>
              <a:ext uri="{FF2B5EF4-FFF2-40B4-BE49-F238E27FC236}">
                <a16:creationId xmlns:a16="http://schemas.microsoft.com/office/drawing/2014/main" id="{CE811BAA-BEB8-548E-3250-602B5356C192}"/>
              </a:ext>
            </a:extLst>
          </p:cNvPr>
          <p:cNvSpPr/>
          <p:nvPr/>
        </p:nvSpPr>
        <p:spPr>
          <a:xfrm rot="5400000">
            <a:off x="9595147" y="2274967"/>
            <a:ext cx="289355" cy="173372"/>
          </a:xfrm>
          <a:prstGeom prst="rightArrow">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4" name="Arrow: Right 33">
            <a:extLst>
              <a:ext uri="{FF2B5EF4-FFF2-40B4-BE49-F238E27FC236}">
                <a16:creationId xmlns:a16="http://schemas.microsoft.com/office/drawing/2014/main" id="{DE6ED6E0-6FDF-D179-9126-56AEF672A77F}"/>
              </a:ext>
            </a:extLst>
          </p:cNvPr>
          <p:cNvSpPr/>
          <p:nvPr/>
        </p:nvSpPr>
        <p:spPr>
          <a:xfrm>
            <a:off x="7328541" y="734982"/>
            <a:ext cx="289355" cy="173372"/>
          </a:xfrm>
          <a:prstGeom prst="rightArrow">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5" name="Arrow: Right 34">
            <a:extLst>
              <a:ext uri="{FF2B5EF4-FFF2-40B4-BE49-F238E27FC236}">
                <a16:creationId xmlns:a16="http://schemas.microsoft.com/office/drawing/2014/main" id="{4639AEF1-9381-AC27-A0D8-64F03E20C1A4}"/>
              </a:ext>
            </a:extLst>
          </p:cNvPr>
          <p:cNvSpPr/>
          <p:nvPr/>
        </p:nvSpPr>
        <p:spPr>
          <a:xfrm rot="21415305">
            <a:off x="7949555" y="5293662"/>
            <a:ext cx="289355" cy="173372"/>
          </a:xfrm>
          <a:prstGeom prst="rightArrow">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4E05CDF3-E1AD-2CFB-87E1-231435615714}"/>
              </a:ext>
            </a:extLst>
          </p:cNvPr>
          <p:cNvSpPr/>
          <p:nvPr/>
        </p:nvSpPr>
        <p:spPr>
          <a:xfrm>
            <a:off x="3881764" y="3168942"/>
            <a:ext cx="289355" cy="173372"/>
          </a:xfrm>
          <a:prstGeom prst="rightArrow">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id="{75032548-646D-1625-7748-FAD735746A70}"/>
              </a:ext>
            </a:extLst>
          </p:cNvPr>
          <p:cNvSpPr/>
          <p:nvPr/>
        </p:nvSpPr>
        <p:spPr>
          <a:xfrm>
            <a:off x="3413061" y="3157911"/>
            <a:ext cx="289355" cy="173372"/>
          </a:xfrm>
          <a:prstGeom prst="rightArrow">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5AB05FAB-9665-1DB2-37AB-6D0CA3C0CA1F}"/>
              </a:ext>
            </a:extLst>
          </p:cNvPr>
          <p:cNvSpPr/>
          <p:nvPr/>
        </p:nvSpPr>
        <p:spPr>
          <a:xfrm rot="5400000">
            <a:off x="7627320" y="3360559"/>
            <a:ext cx="289355" cy="173372"/>
          </a:xfrm>
          <a:prstGeom prst="rightArrow">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9C376C12-EA02-A8A0-F2C7-300ECED0F7EA}"/>
              </a:ext>
            </a:extLst>
          </p:cNvPr>
          <p:cNvSpPr/>
          <p:nvPr/>
        </p:nvSpPr>
        <p:spPr>
          <a:xfrm rot="5215293">
            <a:off x="5639912" y="3830690"/>
            <a:ext cx="208539" cy="191568"/>
          </a:xfrm>
          <a:prstGeom prst="rightArrow">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0" name="Arrow: Right 39">
            <a:extLst>
              <a:ext uri="{FF2B5EF4-FFF2-40B4-BE49-F238E27FC236}">
                <a16:creationId xmlns:a16="http://schemas.microsoft.com/office/drawing/2014/main" id="{7DF9998E-1516-EED1-C60D-AE8897BB192F}"/>
              </a:ext>
            </a:extLst>
          </p:cNvPr>
          <p:cNvSpPr/>
          <p:nvPr/>
        </p:nvSpPr>
        <p:spPr>
          <a:xfrm rot="199505">
            <a:off x="7323757" y="5277756"/>
            <a:ext cx="289355" cy="173372"/>
          </a:xfrm>
          <a:prstGeom prst="rightArrow">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1" name="Arrow: Right 40">
            <a:extLst>
              <a:ext uri="{FF2B5EF4-FFF2-40B4-BE49-F238E27FC236}">
                <a16:creationId xmlns:a16="http://schemas.microsoft.com/office/drawing/2014/main" id="{8F891AB8-5A35-33BE-6D9B-1E8AB3ECAECC}"/>
              </a:ext>
            </a:extLst>
          </p:cNvPr>
          <p:cNvSpPr/>
          <p:nvPr/>
        </p:nvSpPr>
        <p:spPr>
          <a:xfrm rot="5215293">
            <a:off x="5674913" y="4416933"/>
            <a:ext cx="208539" cy="191568"/>
          </a:xfrm>
          <a:prstGeom prst="rightArrow">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20">
            <p14:nvContentPartPr>
              <p14:cNvPr id="42" name="Ink 41">
                <a:extLst>
                  <a:ext uri="{FF2B5EF4-FFF2-40B4-BE49-F238E27FC236}">
                    <a16:creationId xmlns:a16="http://schemas.microsoft.com/office/drawing/2014/main" id="{C7212AA9-A930-4434-5F6F-D4B66D6E88D8}"/>
                  </a:ext>
                </a:extLst>
              </p14:cNvPr>
              <p14:cNvContentPartPr/>
              <p14:nvPr/>
            </p14:nvContentPartPr>
            <p14:xfrm>
              <a:off x="967701" y="5349028"/>
              <a:ext cx="3225960" cy="360"/>
            </p14:xfrm>
          </p:contentPart>
        </mc:Choice>
        <mc:Fallback xmlns="">
          <p:pic>
            <p:nvPicPr>
              <p:cNvPr id="42" name="Ink 41">
                <a:extLst>
                  <a:ext uri="{FF2B5EF4-FFF2-40B4-BE49-F238E27FC236}">
                    <a16:creationId xmlns:a16="http://schemas.microsoft.com/office/drawing/2014/main" id="{C7212AA9-A930-4434-5F6F-D4B66D6E88D8}"/>
                  </a:ext>
                </a:extLst>
              </p:cNvPr>
              <p:cNvPicPr/>
              <p:nvPr/>
            </p:nvPicPr>
            <p:blipFill>
              <a:blip r:embed="rId21"/>
              <a:stretch>
                <a:fillRect/>
              </a:stretch>
            </p:blipFill>
            <p:spPr>
              <a:xfrm>
                <a:off x="950061" y="5331028"/>
                <a:ext cx="32616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3" name="Ink 42">
                <a:extLst>
                  <a:ext uri="{FF2B5EF4-FFF2-40B4-BE49-F238E27FC236}">
                    <a16:creationId xmlns:a16="http://schemas.microsoft.com/office/drawing/2014/main" id="{A6E50326-48F5-21E9-721F-37BBDDEFD9EF}"/>
                  </a:ext>
                </a:extLst>
              </p14:cNvPr>
              <p14:cNvContentPartPr/>
              <p14:nvPr/>
            </p14:nvContentPartPr>
            <p14:xfrm>
              <a:off x="960861" y="949468"/>
              <a:ext cx="360" cy="4389120"/>
            </p14:xfrm>
          </p:contentPart>
        </mc:Choice>
        <mc:Fallback xmlns="">
          <p:pic>
            <p:nvPicPr>
              <p:cNvPr id="43" name="Ink 42">
                <a:extLst>
                  <a:ext uri="{FF2B5EF4-FFF2-40B4-BE49-F238E27FC236}">
                    <a16:creationId xmlns:a16="http://schemas.microsoft.com/office/drawing/2014/main" id="{A6E50326-48F5-21E9-721F-37BBDDEFD9EF}"/>
                  </a:ext>
                </a:extLst>
              </p:cNvPr>
              <p:cNvPicPr/>
              <p:nvPr/>
            </p:nvPicPr>
            <p:blipFill>
              <a:blip r:embed="rId23"/>
              <a:stretch>
                <a:fillRect/>
              </a:stretch>
            </p:blipFill>
            <p:spPr>
              <a:xfrm>
                <a:off x="942861" y="931828"/>
                <a:ext cx="36000" cy="4424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6" name="Ink 45">
                <a:extLst>
                  <a:ext uri="{FF2B5EF4-FFF2-40B4-BE49-F238E27FC236}">
                    <a16:creationId xmlns:a16="http://schemas.microsoft.com/office/drawing/2014/main" id="{2C7617D2-75AC-9635-B8EA-763DD5AE67DC}"/>
                  </a:ext>
                </a:extLst>
              </p14:cNvPr>
              <p14:cNvContentPartPr/>
              <p14:nvPr/>
            </p14:nvContentPartPr>
            <p14:xfrm>
              <a:off x="940701" y="827428"/>
              <a:ext cx="3241440" cy="360"/>
            </p14:xfrm>
          </p:contentPart>
        </mc:Choice>
        <mc:Fallback xmlns="">
          <p:pic>
            <p:nvPicPr>
              <p:cNvPr id="46" name="Ink 45">
                <a:extLst>
                  <a:ext uri="{FF2B5EF4-FFF2-40B4-BE49-F238E27FC236}">
                    <a16:creationId xmlns:a16="http://schemas.microsoft.com/office/drawing/2014/main" id="{2C7617D2-75AC-9635-B8EA-763DD5AE67DC}"/>
                  </a:ext>
                </a:extLst>
              </p:cNvPr>
              <p:cNvPicPr/>
              <p:nvPr/>
            </p:nvPicPr>
            <p:blipFill>
              <a:blip r:embed="rId25"/>
              <a:stretch>
                <a:fillRect/>
              </a:stretch>
            </p:blipFill>
            <p:spPr>
              <a:xfrm>
                <a:off x="923061" y="809428"/>
                <a:ext cx="32770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7" name="Ink 46">
                <a:extLst>
                  <a:ext uri="{FF2B5EF4-FFF2-40B4-BE49-F238E27FC236}">
                    <a16:creationId xmlns:a16="http://schemas.microsoft.com/office/drawing/2014/main" id="{18BC5DCD-6EAD-4BF8-83A0-D4729CDA8045}"/>
                  </a:ext>
                </a:extLst>
              </p14:cNvPr>
              <p14:cNvContentPartPr/>
              <p14:nvPr/>
            </p14:nvContentPartPr>
            <p14:xfrm>
              <a:off x="961941" y="816268"/>
              <a:ext cx="360" cy="152280"/>
            </p14:xfrm>
          </p:contentPart>
        </mc:Choice>
        <mc:Fallback xmlns="">
          <p:pic>
            <p:nvPicPr>
              <p:cNvPr id="47" name="Ink 46">
                <a:extLst>
                  <a:ext uri="{FF2B5EF4-FFF2-40B4-BE49-F238E27FC236}">
                    <a16:creationId xmlns:a16="http://schemas.microsoft.com/office/drawing/2014/main" id="{18BC5DCD-6EAD-4BF8-83A0-D4729CDA8045}"/>
                  </a:ext>
                </a:extLst>
              </p:cNvPr>
              <p:cNvPicPr/>
              <p:nvPr/>
            </p:nvPicPr>
            <p:blipFill>
              <a:blip r:embed="rId27"/>
              <a:stretch>
                <a:fillRect/>
              </a:stretch>
            </p:blipFill>
            <p:spPr>
              <a:xfrm>
                <a:off x="943941" y="798268"/>
                <a:ext cx="3600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8" name="Ink 47">
                <a:extLst>
                  <a:ext uri="{FF2B5EF4-FFF2-40B4-BE49-F238E27FC236}">
                    <a16:creationId xmlns:a16="http://schemas.microsoft.com/office/drawing/2014/main" id="{E3F4CBBE-0528-B8A7-91F0-C9C21E0B469A}"/>
                  </a:ext>
                </a:extLst>
              </p14:cNvPr>
              <p14:cNvContentPartPr/>
              <p14:nvPr/>
            </p14:nvContentPartPr>
            <p14:xfrm>
              <a:off x="7503141" y="766228"/>
              <a:ext cx="360" cy="360"/>
            </p14:xfrm>
          </p:contentPart>
        </mc:Choice>
        <mc:Fallback xmlns="">
          <p:pic>
            <p:nvPicPr>
              <p:cNvPr id="48" name="Ink 47">
                <a:extLst>
                  <a:ext uri="{FF2B5EF4-FFF2-40B4-BE49-F238E27FC236}">
                    <a16:creationId xmlns:a16="http://schemas.microsoft.com/office/drawing/2014/main" id="{E3F4CBBE-0528-B8A7-91F0-C9C21E0B469A}"/>
                  </a:ext>
                </a:extLst>
              </p:cNvPr>
              <p:cNvPicPr/>
              <p:nvPr/>
            </p:nvPicPr>
            <p:blipFill>
              <a:blip r:embed="rId29"/>
              <a:stretch>
                <a:fillRect/>
              </a:stretch>
            </p:blipFill>
            <p:spPr>
              <a:xfrm>
                <a:off x="7485501" y="74858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9" name="Ink 48">
                <a:extLst>
                  <a:ext uri="{FF2B5EF4-FFF2-40B4-BE49-F238E27FC236}">
                    <a16:creationId xmlns:a16="http://schemas.microsoft.com/office/drawing/2014/main" id="{B4623496-26A0-C42A-8094-16BCB0F88C7E}"/>
                  </a:ext>
                </a:extLst>
              </p14:cNvPr>
              <p14:cNvContentPartPr/>
              <p14:nvPr/>
            </p14:nvContentPartPr>
            <p14:xfrm>
              <a:off x="-712779" y="1398388"/>
              <a:ext cx="360" cy="360"/>
            </p14:xfrm>
          </p:contentPart>
        </mc:Choice>
        <mc:Fallback xmlns="">
          <p:pic>
            <p:nvPicPr>
              <p:cNvPr id="49" name="Ink 48">
                <a:extLst>
                  <a:ext uri="{FF2B5EF4-FFF2-40B4-BE49-F238E27FC236}">
                    <a16:creationId xmlns:a16="http://schemas.microsoft.com/office/drawing/2014/main" id="{B4623496-26A0-C42A-8094-16BCB0F88C7E}"/>
                  </a:ext>
                </a:extLst>
              </p:cNvPr>
              <p:cNvPicPr/>
              <p:nvPr/>
            </p:nvPicPr>
            <p:blipFill>
              <a:blip r:embed="rId31"/>
              <a:stretch>
                <a:fillRect/>
              </a:stretch>
            </p:blipFill>
            <p:spPr>
              <a:xfrm>
                <a:off x="-721779" y="1389748"/>
                <a:ext cx="18000" cy="18000"/>
              </a:xfrm>
              <a:prstGeom prst="rect">
                <a:avLst/>
              </a:prstGeom>
            </p:spPr>
          </p:pic>
        </mc:Fallback>
      </mc:AlternateContent>
      <p:sp>
        <p:nvSpPr>
          <p:cNvPr id="52" name="Arrow: Right 51">
            <a:extLst>
              <a:ext uri="{FF2B5EF4-FFF2-40B4-BE49-F238E27FC236}">
                <a16:creationId xmlns:a16="http://schemas.microsoft.com/office/drawing/2014/main" id="{AC8478E7-9401-30A9-C3AB-7A8E666D356C}"/>
              </a:ext>
            </a:extLst>
          </p:cNvPr>
          <p:cNvSpPr/>
          <p:nvPr/>
        </p:nvSpPr>
        <p:spPr>
          <a:xfrm rot="10800000">
            <a:off x="3914026" y="740742"/>
            <a:ext cx="289355" cy="173372"/>
          </a:xfrm>
          <a:prstGeom prst="rightArrow">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3" name="Arrow: Right 52">
            <a:extLst>
              <a:ext uri="{FF2B5EF4-FFF2-40B4-BE49-F238E27FC236}">
                <a16:creationId xmlns:a16="http://schemas.microsoft.com/office/drawing/2014/main" id="{59B85B0A-3F9D-C81B-DAA1-2DE43B64A200}"/>
              </a:ext>
            </a:extLst>
          </p:cNvPr>
          <p:cNvSpPr/>
          <p:nvPr/>
        </p:nvSpPr>
        <p:spPr>
          <a:xfrm>
            <a:off x="3879563" y="5249427"/>
            <a:ext cx="289355" cy="173372"/>
          </a:xfrm>
          <a:prstGeom prst="rightArrow">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609494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900BF4-234C-84EC-A1B6-7C61827DA606}"/>
              </a:ext>
            </a:extLst>
          </p:cNvPr>
          <p:cNvSpPr txBox="1"/>
          <p:nvPr/>
        </p:nvSpPr>
        <p:spPr>
          <a:xfrm>
            <a:off x="5295900" y="403413"/>
            <a:ext cx="1600200" cy="707886"/>
          </a:xfrm>
          <a:prstGeom prst="rect">
            <a:avLst/>
          </a:prstGeom>
          <a:noFill/>
        </p:spPr>
        <p:txBody>
          <a:bodyPr wrap="square" rtlCol="0">
            <a:spAutoFit/>
          </a:bodyPr>
          <a:lstStyle/>
          <a:p>
            <a:r>
              <a:rPr lang="en-US" sz="4000" b="1" u="sng">
                <a:solidFill>
                  <a:srgbClr val="FFC000"/>
                </a:solidFill>
              </a:rPr>
              <a:t>Scope</a:t>
            </a:r>
            <a:endParaRPr lang="en-IN" sz="4000" b="1" u="sng">
              <a:solidFill>
                <a:srgbClr val="FFC000"/>
              </a:solidFill>
            </a:endParaRPr>
          </a:p>
        </p:txBody>
      </p:sp>
      <p:sp>
        <p:nvSpPr>
          <p:cNvPr id="8" name="TextBox 7">
            <a:extLst>
              <a:ext uri="{FF2B5EF4-FFF2-40B4-BE49-F238E27FC236}">
                <a16:creationId xmlns:a16="http://schemas.microsoft.com/office/drawing/2014/main" id="{416D36FA-49BB-EB55-1DD9-EC162E556B99}"/>
              </a:ext>
            </a:extLst>
          </p:cNvPr>
          <p:cNvSpPr txBox="1"/>
          <p:nvPr/>
        </p:nvSpPr>
        <p:spPr>
          <a:xfrm>
            <a:off x="1963271" y="1452282"/>
            <a:ext cx="8969188" cy="4808817"/>
          </a:xfrm>
          <a:prstGeom prst="rect">
            <a:avLst/>
          </a:prstGeom>
          <a:noFill/>
        </p:spPr>
        <p:txBody>
          <a:bodyPr wrap="square" rtlCol="0">
            <a:spAutoFit/>
          </a:bodyPr>
          <a:lstStyle/>
          <a:p>
            <a:pPr marL="342900" lvl="0" indent="-342900" algn="just">
              <a:lnSpc>
                <a:spcPct val="107000"/>
              </a:lnSpc>
              <a:buFont typeface="Times New Roman" panose="02020603050405020304" pitchFamily="18" charset="0"/>
              <a:buChar char="•"/>
            </a:pPr>
            <a:r>
              <a:rPr lang="en-IN" sz="32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It can be used as a</a:t>
            </a:r>
            <a:r>
              <a:rPr lang="en-IN" sz="3200">
                <a:solidFill>
                  <a:schemeClr val="tx2">
                    <a:lumMod val="75000"/>
                  </a:schemeClr>
                </a:solidFill>
                <a:effectLst/>
                <a:latin typeface="Arial" panose="020B0604020202020204" pitchFamily="34" charset="0"/>
                <a:ea typeface="Calibri" panose="020F0502020204030204" pitchFamily="34" charset="0"/>
                <a:cs typeface="Times New Roman" panose="02020603050405020304" pitchFamily="18" charset="0"/>
              </a:rPr>
              <a:t> </a:t>
            </a:r>
            <a:r>
              <a:rPr lang="en-IN" sz="32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monitoring and surveillance system.</a:t>
            </a:r>
            <a:endParaRPr lang="en-IN" sz="320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Times New Roman" panose="02020603050405020304" pitchFamily="18" charset="0"/>
              <a:buChar char="•"/>
            </a:pPr>
            <a:r>
              <a:rPr lang="en-IN" sz="32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It can be used for locating the survivors hidden inside the debris.</a:t>
            </a:r>
            <a:endParaRPr lang="en-IN" sz="320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Times New Roman" panose="02020603050405020304" pitchFamily="18" charset="0"/>
              <a:buChar char="•"/>
            </a:pPr>
            <a:r>
              <a:rPr lang="en-IN" sz="32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It can be used for parking assistance.</a:t>
            </a:r>
            <a:endParaRPr lang="en-IN" sz="320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Times New Roman" panose="02020603050405020304" pitchFamily="18" charset="0"/>
              <a:buChar char="•"/>
            </a:pPr>
            <a:r>
              <a:rPr lang="en-IN" sz="3200">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This system can be used in defiance applications for detecting landmines in war field and for bomb detections by mounting a metal detector sensor on it.</a:t>
            </a:r>
            <a:endParaRPr lang="en-IN" sz="320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09465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0398A7-2406-0E15-6E4B-FEC2B0767EE6}"/>
              </a:ext>
            </a:extLst>
          </p:cNvPr>
          <p:cNvSpPr txBox="1"/>
          <p:nvPr/>
        </p:nvSpPr>
        <p:spPr>
          <a:xfrm>
            <a:off x="2915770" y="497541"/>
            <a:ext cx="6360459" cy="707886"/>
          </a:xfrm>
          <a:prstGeom prst="rect">
            <a:avLst/>
          </a:prstGeom>
          <a:noFill/>
        </p:spPr>
        <p:txBody>
          <a:bodyPr wrap="square" rtlCol="0">
            <a:spAutoFit/>
          </a:bodyPr>
          <a:lstStyle/>
          <a:p>
            <a:r>
              <a:rPr lang="en-IN" sz="4000" b="1" u="sng">
                <a:solidFill>
                  <a:srgbClr val="FFC000"/>
                </a:solidFill>
              </a:rPr>
              <a:t>What</a:t>
            </a:r>
            <a:r>
              <a:rPr lang="en-IN" sz="4000" b="1">
                <a:solidFill>
                  <a:srgbClr val="FFC000"/>
                </a:solidFill>
              </a:rPr>
              <a:t> </a:t>
            </a:r>
            <a:r>
              <a:rPr lang="en-IN" sz="4000" b="1" u="sng">
                <a:solidFill>
                  <a:srgbClr val="FFC000"/>
                </a:solidFill>
              </a:rPr>
              <a:t>extra</a:t>
            </a:r>
            <a:r>
              <a:rPr lang="en-IN" sz="4000" b="1">
                <a:solidFill>
                  <a:srgbClr val="FFC000"/>
                </a:solidFill>
              </a:rPr>
              <a:t> </a:t>
            </a:r>
            <a:r>
              <a:rPr lang="en-IN" sz="4000" b="1" u="sng">
                <a:solidFill>
                  <a:srgbClr val="FFC000"/>
                </a:solidFill>
              </a:rPr>
              <a:t>can</a:t>
            </a:r>
            <a:r>
              <a:rPr lang="en-IN" sz="4000" b="1">
                <a:solidFill>
                  <a:srgbClr val="FFC000"/>
                </a:solidFill>
              </a:rPr>
              <a:t> </a:t>
            </a:r>
            <a:r>
              <a:rPr lang="en-IN" sz="4000" b="1" u="sng">
                <a:solidFill>
                  <a:srgbClr val="FFC000"/>
                </a:solidFill>
              </a:rPr>
              <a:t>be</a:t>
            </a:r>
            <a:r>
              <a:rPr lang="en-IN" sz="4000" b="1">
                <a:solidFill>
                  <a:srgbClr val="FFC000"/>
                </a:solidFill>
              </a:rPr>
              <a:t> </a:t>
            </a:r>
            <a:r>
              <a:rPr lang="en-IN" sz="4000" b="1" u="sng">
                <a:solidFill>
                  <a:srgbClr val="FFC000"/>
                </a:solidFill>
              </a:rPr>
              <a:t>done</a:t>
            </a:r>
            <a:r>
              <a:rPr lang="en-IN" sz="4000" b="1">
                <a:solidFill>
                  <a:srgbClr val="FFC000"/>
                </a:solidFill>
              </a:rPr>
              <a:t>?</a:t>
            </a:r>
          </a:p>
        </p:txBody>
      </p:sp>
      <p:sp>
        <p:nvSpPr>
          <p:cNvPr id="4" name="TextBox 3">
            <a:extLst>
              <a:ext uri="{FF2B5EF4-FFF2-40B4-BE49-F238E27FC236}">
                <a16:creationId xmlns:a16="http://schemas.microsoft.com/office/drawing/2014/main" id="{65CF629F-D19D-466D-7512-25BEB352F606}"/>
              </a:ext>
            </a:extLst>
          </p:cNvPr>
          <p:cNvSpPr txBox="1"/>
          <p:nvPr/>
        </p:nvSpPr>
        <p:spPr>
          <a:xfrm>
            <a:off x="1396251" y="2367171"/>
            <a:ext cx="9399495" cy="2123658"/>
          </a:xfrm>
          <a:prstGeom prst="rect">
            <a:avLst/>
          </a:prstGeom>
          <a:noFill/>
        </p:spPr>
        <p:txBody>
          <a:bodyPr wrap="square" rtlCol="0">
            <a:spAutoFit/>
          </a:bodyPr>
          <a:lstStyle/>
          <a:p>
            <a:pPr algn="just"/>
            <a:r>
              <a:rPr lang="en-US" sz="4400">
                <a:solidFill>
                  <a:schemeClr val="tx2">
                    <a:lumMod val="75000"/>
                  </a:schemeClr>
                </a:solidFill>
              </a:rPr>
              <a:t>The Wi-Fi Car can be controlled through internet from anywhere siting in the world with the IP Address of the ESP32.</a:t>
            </a:r>
          </a:p>
        </p:txBody>
      </p:sp>
    </p:spTree>
    <p:extLst>
      <p:ext uri="{BB962C8B-B14F-4D97-AF65-F5344CB8AC3E}">
        <p14:creationId xmlns:p14="http://schemas.microsoft.com/office/powerpoint/2010/main" val="26363257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7FBD7A-6553-2047-F185-668451E09704}"/>
              </a:ext>
            </a:extLst>
          </p:cNvPr>
          <p:cNvSpPr txBox="1"/>
          <p:nvPr/>
        </p:nvSpPr>
        <p:spPr>
          <a:xfrm>
            <a:off x="3796553" y="349624"/>
            <a:ext cx="4598894" cy="769441"/>
          </a:xfrm>
          <a:prstGeom prst="rect">
            <a:avLst/>
          </a:prstGeom>
          <a:noFill/>
        </p:spPr>
        <p:txBody>
          <a:bodyPr wrap="square" rtlCol="0">
            <a:spAutoFit/>
          </a:bodyPr>
          <a:lstStyle/>
          <a:p>
            <a:r>
              <a:rPr lang="en-IN" sz="4400">
                <a:solidFill>
                  <a:schemeClr val="tx2">
                    <a:lumMod val="75000"/>
                  </a:schemeClr>
                </a:solidFill>
              </a:rPr>
              <a:t>Learning Outcomes</a:t>
            </a:r>
          </a:p>
        </p:txBody>
      </p:sp>
      <p:sp>
        <p:nvSpPr>
          <p:cNvPr id="3" name="TextBox 2">
            <a:extLst>
              <a:ext uri="{FF2B5EF4-FFF2-40B4-BE49-F238E27FC236}">
                <a16:creationId xmlns:a16="http://schemas.microsoft.com/office/drawing/2014/main" id="{3D803FC1-48BD-4192-7E46-3509F87E899F}"/>
              </a:ext>
            </a:extLst>
          </p:cNvPr>
          <p:cNvSpPr txBox="1"/>
          <p:nvPr/>
        </p:nvSpPr>
        <p:spPr>
          <a:xfrm>
            <a:off x="1116105" y="1119065"/>
            <a:ext cx="9708777" cy="5170646"/>
          </a:xfrm>
          <a:prstGeom prst="rect">
            <a:avLst/>
          </a:prstGeom>
          <a:noFill/>
        </p:spPr>
        <p:txBody>
          <a:bodyPr wrap="square" rtlCol="0">
            <a:spAutoFit/>
          </a:bodyPr>
          <a:lstStyle/>
          <a:p>
            <a:r>
              <a:rPr lang="en-US" sz="3000">
                <a:solidFill>
                  <a:srgbClr val="FFFF00"/>
                </a:solidFill>
              </a:rPr>
              <a:t>When talking about the findings related to the topic, we selected for this group project we can categorize them under the following topics:</a:t>
            </a:r>
          </a:p>
          <a:p>
            <a:r>
              <a:rPr lang="en-IN" sz="3000">
                <a:solidFill>
                  <a:srgbClr val="FFFF00"/>
                </a:solidFill>
              </a:rPr>
              <a:t>1. </a:t>
            </a:r>
            <a:r>
              <a:rPr lang="en-IN" sz="3000">
                <a:solidFill>
                  <a:schemeClr val="tx2">
                    <a:lumMod val="75000"/>
                  </a:schemeClr>
                </a:solidFill>
              </a:rPr>
              <a:t>What are microcontrollers?</a:t>
            </a:r>
            <a:endParaRPr lang="en-US" sz="3000">
              <a:solidFill>
                <a:schemeClr val="tx2">
                  <a:lumMod val="75000"/>
                </a:schemeClr>
              </a:solidFill>
            </a:endParaRPr>
          </a:p>
          <a:p>
            <a:r>
              <a:rPr lang="en-US" sz="3000">
                <a:solidFill>
                  <a:srgbClr val="FFFF00"/>
                </a:solidFill>
              </a:rPr>
              <a:t>2. </a:t>
            </a:r>
            <a:r>
              <a:rPr lang="en-US" sz="3000">
                <a:solidFill>
                  <a:schemeClr val="tx2">
                    <a:lumMod val="75000"/>
                  </a:schemeClr>
                </a:solidFill>
              </a:rPr>
              <a:t>How to make proper use of the motor driver and Buck</a:t>
            </a:r>
          </a:p>
          <a:p>
            <a:r>
              <a:rPr lang="en-US" sz="3000">
                <a:solidFill>
                  <a:schemeClr val="tx2">
                    <a:lumMod val="75000"/>
                  </a:schemeClr>
                </a:solidFill>
              </a:rPr>
              <a:t>    Converter (LM2596) used in our model. </a:t>
            </a:r>
          </a:p>
          <a:p>
            <a:r>
              <a:rPr lang="en-US" sz="3000">
                <a:solidFill>
                  <a:srgbClr val="FFFF00"/>
                </a:solidFill>
              </a:rPr>
              <a:t>3. </a:t>
            </a:r>
            <a:r>
              <a:rPr lang="en-US" sz="3000">
                <a:solidFill>
                  <a:schemeClr val="tx2">
                    <a:lumMod val="75000"/>
                  </a:schemeClr>
                </a:solidFill>
              </a:rPr>
              <a:t>Due to a single default wire there may be a complete</a:t>
            </a:r>
          </a:p>
          <a:p>
            <a:r>
              <a:rPr lang="en-US" sz="3000">
                <a:solidFill>
                  <a:schemeClr val="tx2">
                    <a:lumMod val="75000"/>
                  </a:schemeClr>
                </a:solidFill>
              </a:rPr>
              <a:t>    failure of the setup.</a:t>
            </a:r>
          </a:p>
          <a:p>
            <a:r>
              <a:rPr lang="en-US" sz="3000">
                <a:solidFill>
                  <a:srgbClr val="FFFF00"/>
                </a:solidFill>
              </a:rPr>
              <a:t>4. </a:t>
            </a:r>
            <a:r>
              <a:rPr lang="en-US" sz="3000">
                <a:solidFill>
                  <a:schemeClr val="tx2">
                    <a:lumMod val="75000"/>
                  </a:schemeClr>
                </a:solidFill>
              </a:rPr>
              <a:t>Arduino Programming Languages.</a:t>
            </a:r>
          </a:p>
          <a:p>
            <a:r>
              <a:rPr lang="en-US" sz="3000">
                <a:solidFill>
                  <a:srgbClr val="FFFF00"/>
                </a:solidFill>
              </a:rPr>
              <a:t>5. </a:t>
            </a:r>
            <a:r>
              <a:rPr lang="en-US" sz="3000">
                <a:solidFill>
                  <a:schemeClr val="tx2">
                    <a:lumMod val="75000"/>
                  </a:schemeClr>
                </a:solidFill>
              </a:rPr>
              <a:t>HTML and CSS</a:t>
            </a:r>
            <a:r>
              <a:rPr lang="en-IN" sz="3000">
                <a:solidFill>
                  <a:schemeClr val="tx2">
                    <a:lumMod val="75000"/>
                  </a:schemeClr>
                </a:solidFill>
              </a:rPr>
              <a:t>.</a:t>
            </a:r>
          </a:p>
          <a:p>
            <a:r>
              <a:rPr lang="en-IN" sz="3000">
                <a:solidFill>
                  <a:srgbClr val="FFFF00"/>
                </a:solidFill>
              </a:rPr>
              <a:t>6. </a:t>
            </a:r>
            <a:r>
              <a:rPr lang="en-IN" sz="3000">
                <a:solidFill>
                  <a:schemeClr val="tx2">
                    <a:lumMod val="75000"/>
                  </a:schemeClr>
                </a:solidFill>
              </a:rPr>
              <a:t>Learn from Testing failures.</a:t>
            </a:r>
          </a:p>
        </p:txBody>
      </p:sp>
    </p:spTree>
    <p:extLst>
      <p:ext uri="{BB962C8B-B14F-4D97-AF65-F5344CB8AC3E}">
        <p14:creationId xmlns:p14="http://schemas.microsoft.com/office/powerpoint/2010/main" val="31000873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59B16B-7CA5-9D1A-8D2E-38B898F4021A}"/>
              </a:ext>
            </a:extLst>
          </p:cNvPr>
          <p:cNvSpPr txBox="1"/>
          <p:nvPr/>
        </p:nvSpPr>
        <p:spPr>
          <a:xfrm>
            <a:off x="3919817" y="2538681"/>
            <a:ext cx="4352365" cy="1323439"/>
          </a:xfrm>
          <a:prstGeom prst="rect">
            <a:avLst/>
          </a:prstGeom>
          <a:noFill/>
        </p:spPr>
        <p:txBody>
          <a:bodyPr wrap="square" rtlCol="0">
            <a:spAutoFit/>
          </a:bodyPr>
          <a:lstStyle/>
          <a:p>
            <a:r>
              <a:rPr lang="en-IN" sz="8000" u="sng">
                <a:solidFill>
                  <a:schemeClr val="tx2">
                    <a:lumMod val="75000"/>
                  </a:schemeClr>
                </a:solidFill>
              </a:rPr>
              <a:t>Thank</a:t>
            </a:r>
            <a:r>
              <a:rPr lang="en-IN" sz="8000">
                <a:solidFill>
                  <a:schemeClr val="tx2">
                    <a:lumMod val="75000"/>
                  </a:schemeClr>
                </a:solidFill>
              </a:rPr>
              <a:t> </a:t>
            </a:r>
            <a:r>
              <a:rPr lang="en-IN" sz="8000" u="sng">
                <a:solidFill>
                  <a:schemeClr val="tx2">
                    <a:lumMod val="75000"/>
                  </a:schemeClr>
                </a:solidFill>
              </a:rPr>
              <a:t>You</a:t>
            </a:r>
          </a:p>
        </p:txBody>
      </p:sp>
    </p:spTree>
    <p:extLst>
      <p:ext uri="{BB962C8B-B14F-4D97-AF65-F5344CB8AC3E}">
        <p14:creationId xmlns:p14="http://schemas.microsoft.com/office/powerpoint/2010/main" val="66088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29F114-B3B1-CA38-B499-2B414EE09CF0}"/>
              </a:ext>
            </a:extLst>
          </p:cNvPr>
          <p:cNvSpPr txBox="1"/>
          <p:nvPr/>
        </p:nvSpPr>
        <p:spPr>
          <a:xfrm>
            <a:off x="1006288" y="621390"/>
            <a:ext cx="10179424" cy="1015663"/>
          </a:xfrm>
          <a:prstGeom prst="rect">
            <a:avLst/>
          </a:prstGeom>
          <a:noFill/>
        </p:spPr>
        <p:txBody>
          <a:bodyPr wrap="square" rtlCol="0">
            <a:spAutoFit/>
          </a:bodyPr>
          <a:lstStyle/>
          <a:p>
            <a:pPr algn="ctr"/>
            <a:r>
              <a:rPr lang="en-IN" sz="6000" u="sng">
                <a:solidFill>
                  <a:srgbClr val="FFFF00"/>
                </a:solidFill>
              </a:rPr>
              <a:t>What</a:t>
            </a:r>
            <a:r>
              <a:rPr lang="en-IN" sz="6000">
                <a:solidFill>
                  <a:srgbClr val="FFFF00"/>
                </a:solidFill>
              </a:rPr>
              <a:t> </a:t>
            </a:r>
            <a:r>
              <a:rPr lang="en-IN" sz="6000" u="sng">
                <a:solidFill>
                  <a:srgbClr val="FFFF00"/>
                </a:solidFill>
              </a:rPr>
              <a:t>is</a:t>
            </a:r>
            <a:r>
              <a:rPr lang="en-IN" sz="6000">
                <a:solidFill>
                  <a:srgbClr val="FFFF00"/>
                </a:solidFill>
              </a:rPr>
              <a:t> </a:t>
            </a:r>
            <a:r>
              <a:rPr lang="en-IN" sz="6000" u="sng">
                <a:solidFill>
                  <a:srgbClr val="FFFF00"/>
                </a:solidFill>
              </a:rPr>
              <a:t>a</a:t>
            </a:r>
            <a:r>
              <a:rPr lang="en-IN" sz="6000">
                <a:solidFill>
                  <a:srgbClr val="FFFF00"/>
                </a:solidFill>
              </a:rPr>
              <a:t> </a:t>
            </a:r>
            <a:r>
              <a:rPr lang="en-IN" sz="6000" u="sng">
                <a:solidFill>
                  <a:srgbClr val="FFFF00"/>
                </a:solidFill>
              </a:rPr>
              <a:t>Microcontroller </a:t>
            </a:r>
            <a:r>
              <a:rPr lang="en-IN" sz="6000">
                <a:solidFill>
                  <a:srgbClr val="FFFF00"/>
                </a:solidFill>
              </a:rPr>
              <a:t>?</a:t>
            </a:r>
          </a:p>
        </p:txBody>
      </p:sp>
      <p:sp>
        <p:nvSpPr>
          <p:cNvPr id="3" name="TextBox 2">
            <a:extLst>
              <a:ext uri="{FF2B5EF4-FFF2-40B4-BE49-F238E27FC236}">
                <a16:creationId xmlns:a16="http://schemas.microsoft.com/office/drawing/2014/main" id="{B83A9181-025F-ADD8-8C71-B791C65CA871}"/>
              </a:ext>
            </a:extLst>
          </p:cNvPr>
          <p:cNvSpPr txBox="1"/>
          <p:nvPr/>
        </p:nvSpPr>
        <p:spPr>
          <a:xfrm>
            <a:off x="1006288" y="2266292"/>
            <a:ext cx="10179424" cy="3970318"/>
          </a:xfrm>
          <a:prstGeom prst="rect">
            <a:avLst/>
          </a:prstGeom>
          <a:noFill/>
        </p:spPr>
        <p:txBody>
          <a:bodyPr wrap="square" rtlCol="0">
            <a:spAutoFit/>
          </a:bodyPr>
          <a:lstStyle/>
          <a:p>
            <a:pPr algn="just"/>
            <a:r>
              <a:rPr lang="en-US" sz="2800">
                <a:solidFill>
                  <a:schemeClr val="tx2">
                    <a:lumMod val="75000"/>
                  </a:schemeClr>
                </a:solidFill>
              </a:rPr>
              <a:t>A microcontroller which is also called an MCU or Microcontroller Unit is a single Integrated Circuit (IC) that is usually used for a specific application and designed to implement certain specific tasks. This is a small computer based on a single metal-oxide-semiconductor (MOS) integrated circuit (IC) chip. A microcontroller contains one or more CPUs or processor cores with memory and programmable input/output peripherals attached to it. Program memory in the form of ferroelectric RAM, NOR flash, or OTP ROM is also often included on this chip, as well as a small amount of RAM along it.</a:t>
            </a:r>
            <a:endParaRPr lang="en-IN" sz="2800">
              <a:solidFill>
                <a:schemeClr val="tx2">
                  <a:lumMod val="75000"/>
                </a:schemeClr>
              </a:solidFill>
            </a:endParaRPr>
          </a:p>
        </p:txBody>
      </p:sp>
    </p:spTree>
    <p:extLst>
      <p:ext uri="{BB962C8B-B14F-4D97-AF65-F5344CB8AC3E}">
        <p14:creationId xmlns:p14="http://schemas.microsoft.com/office/powerpoint/2010/main" val="263854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5EF60F-DA71-DB63-6D5E-728ABA7AAFBB}"/>
              </a:ext>
            </a:extLst>
          </p:cNvPr>
          <p:cNvSpPr txBox="1"/>
          <p:nvPr/>
        </p:nvSpPr>
        <p:spPr>
          <a:xfrm>
            <a:off x="4796677" y="259088"/>
            <a:ext cx="1998009" cy="923330"/>
          </a:xfrm>
          <a:prstGeom prst="rect">
            <a:avLst/>
          </a:prstGeom>
          <a:noFill/>
        </p:spPr>
        <p:txBody>
          <a:bodyPr wrap="square" rtlCol="0">
            <a:spAutoFit/>
          </a:bodyPr>
          <a:lstStyle/>
          <a:p>
            <a:r>
              <a:rPr lang="en-IN" sz="5400" b="1" u="sng">
                <a:solidFill>
                  <a:srgbClr val="FFC000"/>
                </a:solidFill>
              </a:rPr>
              <a:t>ESP32</a:t>
            </a:r>
          </a:p>
        </p:txBody>
      </p:sp>
      <p:sp>
        <p:nvSpPr>
          <p:cNvPr id="4" name="TextBox 3">
            <a:extLst>
              <a:ext uri="{FF2B5EF4-FFF2-40B4-BE49-F238E27FC236}">
                <a16:creationId xmlns:a16="http://schemas.microsoft.com/office/drawing/2014/main" id="{36ACE999-1678-15EA-1CA1-41EDB00E4328}"/>
              </a:ext>
            </a:extLst>
          </p:cNvPr>
          <p:cNvSpPr txBox="1"/>
          <p:nvPr/>
        </p:nvSpPr>
        <p:spPr>
          <a:xfrm>
            <a:off x="1237129" y="1922007"/>
            <a:ext cx="4074459" cy="3970318"/>
          </a:xfrm>
          <a:prstGeom prst="rect">
            <a:avLst/>
          </a:prstGeom>
          <a:noFill/>
        </p:spPr>
        <p:txBody>
          <a:bodyPr wrap="square" rtlCol="0">
            <a:spAutoFit/>
          </a:bodyPr>
          <a:lstStyle/>
          <a:p>
            <a:pPr algn="just"/>
            <a:r>
              <a:rPr lang="en-US" sz="2800" b="0" i="0">
                <a:solidFill>
                  <a:schemeClr val="tx2">
                    <a:lumMod val="75000"/>
                  </a:schemeClr>
                </a:solidFill>
                <a:effectLst/>
                <a:latin typeface="Helvetica" panose="020B0604020202020204" pitchFamily="34" charset="0"/>
              </a:rPr>
              <a:t>The ESP32 is a series of low-cost and low-power System on a Chip (SoC) microcontrollers developed by Espressif that include Wi-Fi and Bluetooth wireless capabilities and dual-core processor.</a:t>
            </a:r>
            <a:endParaRPr lang="en-IN" sz="2800">
              <a:solidFill>
                <a:schemeClr val="tx2">
                  <a:lumMod val="75000"/>
                </a:schemeClr>
              </a:solidFill>
            </a:endParaRPr>
          </a:p>
        </p:txBody>
      </p:sp>
      <p:pic>
        <p:nvPicPr>
          <p:cNvPr id="7" name="Picture 6">
            <a:extLst>
              <a:ext uri="{FF2B5EF4-FFF2-40B4-BE49-F238E27FC236}">
                <a16:creationId xmlns:a16="http://schemas.microsoft.com/office/drawing/2014/main" id="{6F989115-3606-5ADD-D117-A5E538B5797E}"/>
              </a:ext>
            </a:extLst>
          </p:cNvPr>
          <p:cNvPicPr>
            <a:picLocks noChangeAspect="1"/>
          </p:cNvPicPr>
          <p:nvPr/>
        </p:nvPicPr>
        <p:blipFill>
          <a:blip r:embed="rId2"/>
          <a:stretch>
            <a:fillRect/>
          </a:stretch>
        </p:blipFill>
        <p:spPr>
          <a:xfrm>
            <a:off x="7238808" y="1182418"/>
            <a:ext cx="2846486" cy="5329161"/>
          </a:xfrm>
          <a:prstGeom prst="rect">
            <a:avLst/>
          </a:prstGeom>
        </p:spPr>
      </p:pic>
    </p:spTree>
    <p:extLst>
      <p:ext uri="{BB962C8B-B14F-4D97-AF65-F5344CB8AC3E}">
        <p14:creationId xmlns:p14="http://schemas.microsoft.com/office/powerpoint/2010/main" val="2340252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5A2D0B-8472-8A5C-C4FF-F0EF6835058D}"/>
              </a:ext>
            </a:extLst>
          </p:cNvPr>
          <p:cNvSpPr txBox="1"/>
          <p:nvPr/>
        </p:nvSpPr>
        <p:spPr>
          <a:xfrm>
            <a:off x="2882153" y="340852"/>
            <a:ext cx="6427694" cy="830997"/>
          </a:xfrm>
          <a:prstGeom prst="rect">
            <a:avLst/>
          </a:prstGeom>
          <a:noFill/>
        </p:spPr>
        <p:txBody>
          <a:bodyPr wrap="square" rtlCol="0">
            <a:spAutoFit/>
          </a:bodyPr>
          <a:lstStyle/>
          <a:p>
            <a:r>
              <a:rPr lang="en-IN" sz="4800" b="1" i="0" u="sng">
                <a:solidFill>
                  <a:srgbClr val="FFC000"/>
                </a:solidFill>
                <a:effectLst/>
                <a:latin typeface="Helvetica" panose="020B0604020202020204" pitchFamily="34" charset="0"/>
              </a:rPr>
              <a:t>ESP32</a:t>
            </a:r>
            <a:r>
              <a:rPr lang="en-IN" sz="4800" i="0">
                <a:solidFill>
                  <a:srgbClr val="FFC000"/>
                </a:solidFill>
                <a:effectLst/>
                <a:latin typeface="Helvetica" panose="020B0604020202020204" pitchFamily="34" charset="0"/>
              </a:rPr>
              <a:t> </a:t>
            </a:r>
            <a:r>
              <a:rPr lang="en-IN" sz="4800" b="1" i="0" u="sng">
                <a:solidFill>
                  <a:srgbClr val="FFC000"/>
                </a:solidFill>
                <a:effectLst/>
                <a:latin typeface="Helvetica" panose="020B0604020202020204" pitchFamily="34" charset="0"/>
              </a:rPr>
              <a:t>Specifications</a:t>
            </a:r>
          </a:p>
        </p:txBody>
      </p:sp>
      <p:sp>
        <p:nvSpPr>
          <p:cNvPr id="3" name="TextBox 2">
            <a:extLst>
              <a:ext uri="{FF2B5EF4-FFF2-40B4-BE49-F238E27FC236}">
                <a16:creationId xmlns:a16="http://schemas.microsoft.com/office/drawing/2014/main" id="{2DA4FB59-AB6C-9236-29E4-7E75C3F840E6}"/>
              </a:ext>
            </a:extLst>
          </p:cNvPr>
          <p:cNvSpPr txBox="1"/>
          <p:nvPr/>
        </p:nvSpPr>
        <p:spPr>
          <a:xfrm>
            <a:off x="1210235" y="1438835"/>
            <a:ext cx="9977718" cy="5078313"/>
          </a:xfrm>
          <a:prstGeom prst="rect">
            <a:avLst/>
          </a:prstGeom>
          <a:noFill/>
        </p:spPr>
        <p:txBody>
          <a:bodyPr wrap="square" rtlCol="0">
            <a:spAutoFit/>
          </a:bodyPr>
          <a:lstStyle/>
          <a:p>
            <a:pPr algn="just">
              <a:buFont typeface="Arial" panose="020B0604020202020204" pitchFamily="34" charset="0"/>
              <a:buChar char="•"/>
            </a:pPr>
            <a:r>
              <a:rPr lang="en-US" sz="3600">
                <a:solidFill>
                  <a:schemeClr val="accent2"/>
                </a:solidFill>
                <a:latin typeface="Helvetica" panose="020B0604020202020204" pitchFamily="34" charset="0"/>
              </a:rPr>
              <a:t>Wi-Fi Capabilities</a:t>
            </a:r>
            <a:r>
              <a:rPr lang="en-US" sz="3600" b="0" i="0">
                <a:solidFill>
                  <a:schemeClr val="accent2"/>
                </a:solidFill>
                <a:effectLst/>
                <a:latin typeface="Helvetica" panose="020B0604020202020204" pitchFamily="34" charset="0"/>
              </a:rPr>
              <a:t>: </a:t>
            </a:r>
            <a:r>
              <a:rPr lang="en-US" sz="3600">
                <a:solidFill>
                  <a:schemeClr val="tx2">
                    <a:lumMod val="75000"/>
                  </a:schemeClr>
                </a:solidFill>
                <a:latin typeface="Helvetica" panose="020B0604020202020204" pitchFamily="34" charset="0"/>
              </a:rPr>
              <a:t>T</a:t>
            </a:r>
            <a:r>
              <a:rPr lang="en-US" sz="3600" b="0" i="0">
                <a:solidFill>
                  <a:schemeClr val="tx2">
                    <a:lumMod val="75000"/>
                  </a:schemeClr>
                </a:solidFill>
                <a:effectLst/>
                <a:latin typeface="Helvetica" panose="020B0604020202020204" pitchFamily="34" charset="0"/>
              </a:rPr>
              <a:t>he ESP32 can easily connect to a Wi-Fi network to connect to the internet (station mode), or create its own Wi-Fi wireless network (</a:t>
            </a:r>
            <a:r>
              <a:rPr lang="en-US" sz="3600">
                <a:solidFill>
                  <a:schemeClr val="tx2">
                    <a:lumMod val="75000"/>
                  </a:schemeClr>
                </a:solidFill>
                <a:latin typeface="Helvetica" panose="020B0604020202020204" pitchFamily="34" charset="0"/>
              </a:rPr>
              <a:t>access point mode</a:t>
            </a:r>
            <a:r>
              <a:rPr lang="en-US" sz="3600" b="0" i="0">
                <a:solidFill>
                  <a:schemeClr val="tx2">
                    <a:lumMod val="75000"/>
                  </a:schemeClr>
                </a:solidFill>
                <a:effectLst/>
                <a:latin typeface="Helvetica" panose="020B0604020202020204" pitchFamily="34" charset="0"/>
              </a:rPr>
              <a:t>) so other devices can connect to it, this is essential for IoT and Home Automation projects. we can have multiple devices communicating with each other using their Wi-Fi capabilities.</a:t>
            </a:r>
          </a:p>
          <a:p>
            <a:pPr algn="just"/>
            <a:endParaRPr lang="en-IN" sz="3600">
              <a:solidFill>
                <a:schemeClr val="tx2">
                  <a:lumMod val="60000"/>
                  <a:lumOff val="40000"/>
                </a:schemeClr>
              </a:solidFill>
            </a:endParaRPr>
          </a:p>
        </p:txBody>
      </p:sp>
    </p:spTree>
    <p:extLst>
      <p:ext uri="{BB962C8B-B14F-4D97-AF65-F5344CB8AC3E}">
        <p14:creationId xmlns:p14="http://schemas.microsoft.com/office/powerpoint/2010/main" val="1568852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C49868-058C-26CD-EEE3-61785E3682AB}"/>
              </a:ext>
            </a:extLst>
          </p:cNvPr>
          <p:cNvSpPr txBox="1"/>
          <p:nvPr/>
        </p:nvSpPr>
        <p:spPr>
          <a:xfrm>
            <a:off x="1409700" y="181336"/>
            <a:ext cx="9130553" cy="6555641"/>
          </a:xfrm>
          <a:prstGeom prst="rect">
            <a:avLst/>
          </a:prstGeom>
          <a:noFill/>
        </p:spPr>
        <p:txBody>
          <a:bodyPr wrap="square" rtlCol="0">
            <a:spAutoFit/>
          </a:bodyPr>
          <a:lstStyle/>
          <a:p>
            <a:pPr algn="just"/>
            <a:r>
              <a:rPr lang="en-US" sz="2800" b="1" i="0">
                <a:solidFill>
                  <a:schemeClr val="accent2"/>
                </a:solidFill>
                <a:effectLst/>
                <a:latin typeface="Helvetica" panose="020B0604020202020204" pitchFamily="34" charset="0"/>
              </a:rPr>
              <a:t>Bluetooth</a:t>
            </a:r>
            <a:r>
              <a:rPr lang="en-US" sz="2800" b="0" i="0">
                <a:solidFill>
                  <a:schemeClr val="accent2"/>
                </a:solidFill>
                <a:effectLst/>
                <a:latin typeface="Helvetica" panose="020B0604020202020204" pitchFamily="34" charset="0"/>
              </a:rPr>
              <a:t>: </a:t>
            </a:r>
            <a:r>
              <a:rPr lang="en-US" sz="2800" b="0" i="0">
                <a:solidFill>
                  <a:schemeClr val="tx2">
                    <a:lumMod val="75000"/>
                  </a:schemeClr>
                </a:solidFill>
                <a:effectLst/>
                <a:latin typeface="Helvetica" panose="020B0604020202020204" pitchFamily="34" charset="0"/>
              </a:rPr>
              <a:t>the ESP32 supports </a:t>
            </a:r>
            <a:r>
              <a:rPr lang="en-US" sz="2800">
                <a:solidFill>
                  <a:schemeClr val="tx2">
                    <a:lumMod val="75000"/>
                  </a:schemeClr>
                </a:solidFill>
                <a:latin typeface="Helvetica" panose="020B0604020202020204" pitchFamily="34" charset="0"/>
              </a:rPr>
              <a:t>Bluetooth classic</a:t>
            </a:r>
            <a:r>
              <a:rPr lang="en-US" sz="2800" b="0" i="0">
                <a:solidFill>
                  <a:schemeClr val="tx2">
                    <a:lumMod val="75000"/>
                  </a:schemeClr>
                </a:solidFill>
                <a:effectLst/>
                <a:latin typeface="Helvetica" panose="020B0604020202020204" pitchFamily="34" charset="0"/>
              </a:rPr>
              <a:t> and </a:t>
            </a:r>
            <a:r>
              <a:rPr lang="en-US" sz="2800">
                <a:solidFill>
                  <a:schemeClr val="tx2">
                    <a:lumMod val="75000"/>
                  </a:schemeClr>
                </a:solidFill>
                <a:latin typeface="Helvetica" panose="020B0604020202020204" pitchFamily="34" charset="0"/>
              </a:rPr>
              <a:t>Bluetooth Low Energy (BLE)</a:t>
            </a:r>
            <a:r>
              <a:rPr lang="en-US" sz="2800" u="none" strike="noStrike">
                <a:solidFill>
                  <a:schemeClr val="tx2">
                    <a:lumMod val="75000"/>
                  </a:schemeClr>
                </a:solidFill>
                <a:latin typeface="Helvetica" panose="020B0604020202020204" pitchFamily="34" charset="0"/>
              </a:rPr>
              <a:t> </a:t>
            </a:r>
            <a:r>
              <a:rPr lang="en-US" sz="2800" b="0" i="0">
                <a:solidFill>
                  <a:schemeClr val="tx2">
                    <a:lumMod val="75000"/>
                  </a:schemeClr>
                </a:solidFill>
                <a:effectLst/>
                <a:latin typeface="Helvetica" panose="020B0604020202020204" pitchFamily="34" charset="0"/>
              </a:rPr>
              <a:t>which is useful for a wide variety of IoT applications</a:t>
            </a:r>
            <a:r>
              <a:rPr lang="en-US" sz="2800" b="0" i="0">
                <a:solidFill>
                  <a:schemeClr val="tx2">
                    <a:lumMod val="60000"/>
                    <a:lumOff val="40000"/>
                  </a:schemeClr>
                </a:solidFill>
                <a:effectLst/>
                <a:latin typeface="Helvetica" panose="020B0604020202020204" pitchFamily="34" charset="0"/>
              </a:rPr>
              <a:t>.</a:t>
            </a:r>
          </a:p>
          <a:p>
            <a:pPr algn="just"/>
            <a:endParaRPr lang="en-US" sz="2800">
              <a:solidFill>
                <a:schemeClr val="tx2">
                  <a:lumMod val="60000"/>
                  <a:lumOff val="40000"/>
                </a:schemeClr>
              </a:solidFill>
              <a:latin typeface="Helvetica" panose="020B0604020202020204" pitchFamily="34" charset="0"/>
            </a:endParaRPr>
          </a:p>
          <a:p>
            <a:pPr algn="just"/>
            <a:r>
              <a:rPr lang="en-IN" sz="2800" b="1" i="0">
                <a:solidFill>
                  <a:srgbClr val="FFC000"/>
                </a:solidFill>
                <a:effectLst/>
                <a:latin typeface="Helvetica" panose="020B0604020202020204" pitchFamily="34" charset="0"/>
              </a:rPr>
              <a:t>Processor:</a:t>
            </a:r>
            <a:r>
              <a:rPr lang="en-IN" sz="2800" b="0" i="0">
                <a:solidFill>
                  <a:srgbClr val="FFC000"/>
                </a:solidFill>
                <a:effectLst/>
                <a:latin typeface="Helvetica" panose="020B0604020202020204" pitchFamily="34" charset="0"/>
              </a:rPr>
              <a:t> </a:t>
            </a:r>
            <a:r>
              <a:rPr lang="en-IN" sz="2800" b="0" i="0">
                <a:solidFill>
                  <a:schemeClr val="tx2">
                    <a:lumMod val="75000"/>
                  </a:schemeClr>
                </a:solidFill>
                <a:effectLst/>
                <a:latin typeface="Helvetica" panose="020B0604020202020204" pitchFamily="34" charset="0"/>
              </a:rPr>
              <a:t>Tensilica Xtensa Dual-Core 32-bit LX6 microprocessor, running at 160 or 240 MHz</a:t>
            </a:r>
          </a:p>
          <a:p>
            <a:pPr algn="just"/>
            <a:endParaRPr lang="en-IN" sz="2800" b="0" i="0">
              <a:solidFill>
                <a:schemeClr val="tx2">
                  <a:lumMod val="60000"/>
                  <a:lumOff val="40000"/>
                </a:schemeClr>
              </a:solidFill>
              <a:effectLst/>
              <a:latin typeface="Helvetica" panose="020B0604020202020204" pitchFamily="34" charset="0"/>
            </a:endParaRPr>
          </a:p>
          <a:p>
            <a:pPr algn="just"/>
            <a:r>
              <a:rPr lang="en-US" sz="2800" b="1" i="0">
                <a:solidFill>
                  <a:srgbClr val="FFC000"/>
                </a:solidFill>
                <a:effectLst/>
                <a:latin typeface="Helvetica" panose="020B0604020202020204" pitchFamily="34" charset="0"/>
              </a:rPr>
              <a:t>Memory</a:t>
            </a:r>
            <a:r>
              <a:rPr lang="en-US" sz="2800" b="0" i="0">
                <a:solidFill>
                  <a:schemeClr val="tx2">
                    <a:lumMod val="60000"/>
                    <a:lumOff val="40000"/>
                  </a:schemeClr>
                </a:solidFill>
                <a:effectLst/>
                <a:latin typeface="Helvetica" panose="020B0604020202020204" pitchFamily="34" charset="0"/>
              </a:rPr>
              <a:t>:</a:t>
            </a:r>
            <a:r>
              <a:rPr lang="en-US" sz="2800" b="0" i="0">
                <a:solidFill>
                  <a:srgbClr val="FFFF00"/>
                </a:solidFill>
                <a:effectLst/>
                <a:latin typeface="Helvetica" panose="020B0604020202020204" pitchFamily="34" charset="0"/>
              </a:rPr>
              <a:t> </a:t>
            </a:r>
            <a:r>
              <a:rPr lang="en-US" sz="2800" b="1" i="0">
                <a:solidFill>
                  <a:srgbClr val="FFFF00"/>
                </a:solidFill>
                <a:effectLst/>
                <a:latin typeface="Helvetica" panose="020B0604020202020204" pitchFamily="34" charset="0"/>
              </a:rPr>
              <a:t>ROM:</a:t>
            </a:r>
            <a:r>
              <a:rPr lang="en-US" sz="2800" b="0" i="0">
                <a:solidFill>
                  <a:srgbClr val="FFFF00"/>
                </a:solidFill>
                <a:effectLst/>
                <a:latin typeface="Helvetica" panose="020B0604020202020204" pitchFamily="34" charset="0"/>
              </a:rPr>
              <a:t> </a:t>
            </a:r>
            <a:r>
              <a:rPr lang="en-US" sz="2800" b="0" i="0">
                <a:solidFill>
                  <a:schemeClr val="tx2">
                    <a:lumMod val="75000"/>
                  </a:schemeClr>
                </a:solidFill>
                <a:effectLst/>
                <a:latin typeface="Helvetica" panose="020B0604020202020204" pitchFamily="34" charset="0"/>
              </a:rPr>
              <a:t>448 KB (for booting and core functions)</a:t>
            </a:r>
          </a:p>
          <a:p>
            <a:pPr algn="just"/>
            <a:r>
              <a:rPr lang="en-US" sz="2800" b="1" i="0">
                <a:solidFill>
                  <a:srgbClr val="FFC000"/>
                </a:solidFill>
                <a:effectLst/>
                <a:latin typeface="Helvetica" panose="020B0604020202020204" pitchFamily="34" charset="0"/>
              </a:rPr>
              <a:t>                </a:t>
            </a:r>
            <a:r>
              <a:rPr lang="en-US" sz="2800" b="1" i="0">
                <a:solidFill>
                  <a:srgbClr val="FFFF00"/>
                </a:solidFill>
                <a:effectLst/>
                <a:latin typeface="Helvetica" panose="020B0604020202020204" pitchFamily="34" charset="0"/>
              </a:rPr>
              <a:t>SRAM:</a:t>
            </a:r>
            <a:r>
              <a:rPr lang="en-US" sz="2800" b="0" i="0">
                <a:solidFill>
                  <a:srgbClr val="FFFF00"/>
                </a:solidFill>
                <a:effectLst/>
                <a:latin typeface="Helvetica" panose="020B0604020202020204" pitchFamily="34" charset="0"/>
              </a:rPr>
              <a:t> </a:t>
            </a:r>
            <a:r>
              <a:rPr lang="en-US" sz="2800" b="0" i="0">
                <a:solidFill>
                  <a:schemeClr val="tx2">
                    <a:lumMod val="75000"/>
                  </a:schemeClr>
                </a:solidFill>
                <a:effectLst/>
                <a:latin typeface="Helvetica" panose="020B0604020202020204" pitchFamily="34" charset="0"/>
              </a:rPr>
              <a:t>520 KB (for data and instructions)</a:t>
            </a:r>
          </a:p>
          <a:p>
            <a:pPr algn="just"/>
            <a:r>
              <a:rPr lang="en-US" sz="2800" b="1" i="0">
                <a:solidFill>
                  <a:srgbClr val="FFC000"/>
                </a:solidFill>
                <a:effectLst/>
                <a:latin typeface="Helvetica" panose="020B0604020202020204" pitchFamily="34" charset="0"/>
              </a:rPr>
              <a:t>Low Power:</a:t>
            </a:r>
            <a:r>
              <a:rPr lang="en-US" sz="2800" b="0" i="0">
                <a:solidFill>
                  <a:schemeClr val="tx2">
                    <a:lumMod val="75000"/>
                  </a:schemeClr>
                </a:solidFill>
                <a:effectLst/>
                <a:latin typeface="Helvetica" panose="020B0604020202020204" pitchFamily="34" charset="0"/>
              </a:rPr>
              <a:t> ensures that you can still use ADC conversions, for example, during </a:t>
            </a:r>
            <a:r>
              <a:rPr lang="en-US" sz="2800">
                <a:solidFill>
                  <a:schemeClr val="tx2">
                    <a:lumMod val="75000"/>
                  </a:schemeClr>
                </a:solidFill>
                <a:latin typeface="Helvetica" panose="020B0604020202020204" pitchFamily="34" charset="0"/>
              </a:rPr>
              <a:t>deep sleep</a:t>
            </a:r>
            <a:r>
              <a:rPr lang="en-US" sz="2800" b="0" i="0">
                <a:solidFill>
                  <a:schemeClr val="tx2">
                    <a:lumMod val="75000"/>
                  </a:schemeClr>
                </a:solidFill>
                <a:effectLst/>
                <a:latin typeface="Helvetica" panose="020B0604020202020204" pitchFamily="34" charset="0"/>
              </a:rPr>
              <a:t>.</a:t>
            </a:r>
          </a:p>
          <a:p>
            <a:pPr algn="just"/>
            <a:endParaRPr lang="en-US" sz="2800" b="0" i="0">
              <a:solidFill>
                <a:schemeClr val="tx2">
                  <a:lumMod val="60000"/>
                  <a:lumOff val="40000"/>
                </a:schemeClr>
              </a:solidFill>
              <a:effectLst/>
              <a:latin typeface="Helvetica" panose="020B0604020202020204" pitchFamily="34" charset="0"/>
            </a:endParaRPr>
          </a:p>
          <a:p>
            <a:pPr algn="just"/>
            <a:r>
              <a:rPr lang="en-US" sz="2800" b="1">
                <a:solidFill>
                  <a:srgbClr val="FFC000"/>
                </a:solidFill>
                <a:latin typeface="Helvetica" panose="020B0604020202020204" pitchFamily="34" charset="0"/>
              </a:rPr>
              <a:t>Dual-core:</a:t>
            </a:r>
            <a:r>
              <a:rPr lang="en-US" sz="2800" b="1" i="0">
                <a:solidFill>
                  <a:srgbClr val="FFC000"/>
                </a:solidFill>
                <a:effectLst/>
                <a:latin typeface="Helvetica" panose="020B0604020202020204" pitchFamily="34" charset="0"/>
              </a:rPr>
              <a:t> </a:t>
            </a:r>
            <a:r>
              <a:rPr lang="en-US" sz="2800" b="0" i="0">
                <a:solidFill>
                  <a:schemeClr val="tx2">
                    <a:lumMod val="75000"/>
                  </a:schemeClr>
                </a:solidFill>
                <a:effectLst/>
                <a:latin typeface="Helvetica" panose="020B0604020202020204" pitchFamily="34" charset="0"/>
              </a:rPr>
              <a:t>most ESP32 are dual-core they come with 2 Xtensa 32-bit LX6 microprocessors: core 0 and core 1.</a:t>
            </a:r>
          </a:p>
          <a:p>
            <a:pPr algn="just"/>
            <a:endParaRPr lang="en-IN" sz="2800"/>
          </a:p>
        </p:txBody>
      </p:sp>
    </p:spTree>
    <p:extLst>
      <p:ext uri="{BB962C8B-B14F-4D97-AF65-F5344CB8AC3E}">
        <p14:creationId xmlns:p14="http://schemas.microsoft.com/office/powerpoint/2010/main" val="3092556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31CE52-C592-8C31-B4E4-84E5803A5E3A}"/>
              </a:ext>
            </a:extLst>
          </p:cNvPr>
          <p:cNvSpPr txBox="1"/>
          <p:nvPr/>
        </p:nvSpPr>
        <p:spPr>
          <a:xfrm>
            <a:off x="3923179" y="598142"/>
            <a:ext cx="4345642" cy="769441"/>
          </a:xfrm>
          <a:prstGeom prst="rect">
            <a:avLst/>
          </a:prstGeom>
          <a:noFill/>
        </p:spPr>
        <p:txBody>
          <a:bodyPr wrap="square" rtlCol="0">
            <a:spAutoFit/>
          </a:bodyPr>
          <a:lstStyle/>
          <a:p>
            <a:r>
              <a:rPr lang="en-IN" sz="4400" b="1" u="sng">
                <a:solidFill>
                  <a:srgbClr val="FFC000"/>
                </a:solidFill>
              </a:rPr>
              <a:t>ESP32S</a:t>
            </a:r>
            <a:r>
              <a:rPr lang="en-IN" sz="4400" b="1">
                <a:solidFill>
                  <a:srgbClr val="FFC000"/>
                </a:solidFill>
              </a:rPr>
              <a:t> </a:t>
            </a:r>
            <a:r>
              <a:rPr lang="en-IN" sz="4400" b="1" u="sng">
                <a:solidFill>
                  <a:srgbClr val="FFC000"/>
                </a:solidFill>
              </a:rPr>
              <a:t>Pinouts</a:t>
            </a:r>
          </a:p>
        </p:txBody>
      </p:sp>
      <p:sp>
        <p:nvSpPr>
          <p:cNvPr id="8" name="TextBox 7">
            <a:extLst>
              <a:ext uri="{FF2B5EF4-FFF2-40B4-BE49-F238E27FC236}">
                <a16:creationId xmlns:a16="http://schemas.microsoft.com/office/drawing/2014/main" id="{E5888BD5-EA27-4DA2-7245-88A9E2D8879B}"/>
              </a:ext>
            </a:extLst>
          </p:cNvPr>
          <p:cNvSpPr txBox="1"/>
          <p:nvPr/>
        </p:nvSpPr>
        <p:spPr>
          <a:xfrm>
            <a:off x="1250577" y="1858653"/>
            <a:ext cx="10381130" cy="4401205"/>
          </a:xfrm>
          <a:prstGeom prst="rect">
            <a:avLst/>
          </a:prstGeom>
          <a:noFill/>
        </p:spPr>
        <p:txBody>
          <a:bodyPr wrap="square" rtlCol="0">
            <a:spAutoFit/>
          </a:bodyPr>
          <a:lstStyle/>
          <a:p>
            <a:r>
              <a:rPr lang="en-IN" sz="4000">
                <a:solidFill>
                  <a:schemeClr val="accent3">
                    <a:lumMod val="60000"/>
                    <a:lumOff val="40000"/>
                  </a:schemeClr>
                </a:solidFill>
              </a:rPr>
              <a:t>GPIO Pins -</a:t>
            </a:r>
            <a:r>
              <a:rPr lang="en-IN" sz="4000"/>
              <a:t> General Purpose Input/Output Pins</a:t>
            </a:r>
          </a:p>
          <a:p>
            <a:r>
              <a:rPr lang="en-IN" sz="4000">
                <a:solidFill>
                  <a:schemeClr val="accent3">
                    <a:lumMod val="60000"/>
                    <a:lumOff val="40000"/>
                  </a:schemeClr>
                </a:solidFill>
              </a:rPr>
              <a:t>ADC – </a:t>
            </a:r>
            <a:r>
              <a:rPr lang="en-IN" sz="4000"/>
              <a:t>Analog to Digital Converter</a:t>
            </a:r>
          </a:p>
          <a:p>
            <a:r>
              <a:rPr lang="en-IN" sz="4000">
                <a:solidFill>
                  <a:schemeClr val="accent3">
                    <a:lumMod val="60000"/>
                    <a:lumOff val="40000"/>
                  </a:schemeClr>
                </a:solidFill>
              </a:rPr>
              <a:t>DAC</a:t>
            </a:r>
            <a:r>
              <a:rPr lang="en-IN" sz="4000"/>
              <a:t> – Digital to Analog Converter</a:t>
            </a:r>
          </a:p>
          <a:p>
            <a:r>
              <a:rPr lang="en-IN" sz="4000">
                <a:solidFill>
                  <a:schemeClr val="accent3">
                    <a:lumMod val="60000"/>
                    <a:lumOff val="40000"/>
                  </a:schemeClr>
                </a:solidFill>
              </a:rPr>
              <a:t>GND</a:t>
            </a:r>
            <a:r>
              <a:rPr lang="en-IN" sz="4000"/>
              <a:t> – Ground</a:t>
            </a:r>
          </a:p>
          <a:p>
            <a:r>
              <a:rPr lang="en-IN" sz="4000">
                <a:solidFill>
                  <a:schemeClr val="accent3">
                    <a:lumMod val="60000"/>
                    <a:lumOff val="40000"/>
                  </a:schemeClr>
                </a:solidFill>
              </a:rPr>
              <a:t>Vin</a:t>
            </a:r>
            <a:r>
              <a:rPr lang="en-IN" sz="4000"/>
              <a:t> – Input Voltage (5V Regulated supply)</a:t>
            </a:r>
          </a:p>
          <a:p>
            <a:r>
              <a:rPr lang="en-IN" sz="4000">
                <a:solidFill>
                  <a:schemeClr val="accent3">
                    <a:lumMod val="60000"/>
                    <a:lumOff val="40000"/>
                  </a:schemeClr>
                </a:solidFill>
              </a:rPr>
              <a:t>3V</a:t>
            </a:r>
            <a:r>
              <a:rPr lang="en-IN" sz="4000"/>
              <a:t> – 3V Power Output</a:t>
            </a:r>
          </a:p>
          <a:p>
            <a:endParaRPr lang="en-IN" sz="4000"/>
          </a:p>
        </p:txBody>
      </p:sp>
    </p:spTree>
    <p:extLst>
      <p:ext uri="{BB962C8B-B14F-4D97-AF65-F5344CB8AC3E}">
        <p14:creationId xmlns:p14="http://schemas.microsoft.com/office/powerpoint/2010/main" val="1772320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1070</TotalTime>
  <Words>2902</Words>
  <Application>Microsoft Office PowerPoint</Application>
  <PresentationFormat>Widescreen</PresentationFormat>
  <Paragraphs>333</Paragraphs>
  <Slides>47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Consolas</vt:lpstr>
      <vt:lpstr>Helvetica</vt:lpstr>
      <vt:lpstr>Segoe UI</vt:lpstr>
      <vt:lpstr>Times New Roman</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 Singh</dc:creator>
  <cp:lastModifiedBy>Amar Singh</cp:lastModifiedBy>
  <cp:revision>12</cp:revision>
  <dcterms:created xsi:type="dcterms:W3CDTF">2022-11-26T15:57:09Z</dcterms:created>
  <dcterms:modified xsi:type="dcterms:W3CDTF">2022-12-05T11:52:48Z</dcterms:modified>
</cp:coreProperties>
</file>