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70" r:id="rId8"/>
    <p:sldId id="273" r:id="rId9"/>
    <p:sldId id="260" r:id="rId10"/>
    <p:sldId id="266" r:id="rId11"/>
    <p:sldId id="267" r:id="rId12"/>
    <p:sldId id="268" r:id="rId13"/>
    <p:sldId id="269" r:id="rId14"/>
    <p:sldId id="272" r:id="rId15"/>
    <p:sldId id="259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5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AE8C6DB-82DD-4F24-882B-84D69963366B}" type="datetimeFigureOut">
              <a:rPr lang="en-IN" smtClean="0"/>
              <a:t>24-03-2019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BF73F7D-92AC-4F95-A8CD-12ED9F027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37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C6DB-82DD-4F24-882B-84D69963366B}" type="datetimeFigureOut">
              <a:rPr lang="en-IN" smtClean="0"/>
              <a:t>24-03-2019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3F7D-92AC-4F95-A8CD-12ED9F027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12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E8C6DB-82DD-4F24-882B-84D69963366B}" type="datetimeFigureOut">
              <a:rPr lang="en-IN" smtClean="0"/>
              <a:t>24-03-2019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F73F7D-92AC-4F95-A8CD-12ED9F027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34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E8C6DB-82DD-4F24-882B-84D69963366B}" type="datetimeFigureOut">
              <a:rPr lang="en-IN" smtClean="0"/>
              <a:t>24-03-2019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F73F7D-92AC-4F95-A8CD-12ED9F027F9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0840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E8C6DB-82DD-4F24-882B-84D69963366B}" type="datetimeFigureOut">
              <a:rPr lang="en-IN" smtClean="0"/>
              <a:t>24-03-2019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F73F7D-92AC-4F95-A8CD-12ED9F027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97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C6DB-82DD-4F24-882B-84D69963366B}" type="datetimeFigureOut">
              <a:rPr lang="en-IN" smtClean="0"/>
              <a:t>24-03-2019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3F7D-92AC-4F95-A8CD-12ED9F027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293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C6DB-82DD-4F24-882B-84D69963366B}" type="datetimeFigureOut">
              <a:rPr lang="en-IN" smtClean="0"/>
              <a:t>24-03-2019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3F7D-92AC-4F95-A8CD-12ED9F027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616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C6DB-82DD-4F24-882B-84D69963366B}" type="datetimeFigureOut">
              <a:rPr lang="en-IN" smtClean="0"/>
              <a:t>24-03-2019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3F7D-92AC-4F95-A8CD-12ED9F027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067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E8C6DB-82DD-4F24-882B-84D69963366B}" type="datetimeFigureOut">
              <a:rPr lang="en-IN" smtClean="0"/>
              <a:t>24-03-2019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F73F7D-92AC-4F95-A8CD-12ED9F027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81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C6DB-82DD-4F24-882B-84D69963366B}" type="datetimeFigureOut">
              <a:rPr lang="en-IN" smtClean="0"/>
              <a:t>24-03-2019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3F7D-92AC-4F95-A8CD-12ED9F027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26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E8C6DB-82DD-4F24-882B-84D69963366B}" type="datetimeFigureOut">
              <a:rPr lang="en-IN" smtClean="0"/>
              <a:t>24-03-2019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F73F7D-92AC-4F95-A8CD-12ED9F027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22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C6DB-82DD-4F24-882B-84D69963366B}" type="datetimeFigureOut">
              <a:rPr lang="en-IN" smtClean="0"/>
              <a:t>24-03-2019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3F7D-92AC-4F95-A8CD-12ED9F027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74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C6DB-82DD-4F24-882B-84D69963366B}" type="datetimeFigureOut">
              <a:rPr lang="en-IN" smtClean="0"/>
              <a:t>24-03-2019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3F7D-92AC-4F95-A8CD-12ED9F027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20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C6DB-82DD-4F24-882B-84D69963366B}" type="datetimeFigureOut">
              <a:rPr lang="en-IN" smtClean="0"/>
              <a:t>24-03-2019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3F7D-92AC-4F95-A8CD-12ED9F027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12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C6DB-82DD-4F24-882B-84D69963366B}" type="datetimeFigureOut">
              <a:rPr lang="en-IN" smtClean="0"/>
              <a:t>24-03-2019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3F7D-92AC-4F95-A8CD-12ED9F027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16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C6DB-82DD-4F24-882B-84D69963366B}" type="datetimeFigureOut">
              <a:rPr lang="en-IN" smtClean="0"/>
              <a:t>24-03-2019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3F7D-92AC-4F95-A8CD-12ED9F027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09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C6DB-82DD-4F24-882B-84D69963366B}" type="datetimeFigureOut">
              <a:rPr lang="en-IN" smtClean="0"/>
              <a:t>24-03-2019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3F7D-92AC-4F95-A8CD-12ED9F027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10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8C6DB-82DD-4F24-882B-84D69963366B}" type="datetimeFigureOut">
              <a:rPr lang="en-IN" smtClean="0"/>
              <a:t>24-03-2019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73F7D-92AC-4F95-A8CD-12ED9F027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043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5015" y="630602"/>
            <a:ext cx="9144000" cy="1925001"/>
          </a:xfrm>
        </p:spPr>
        <p:txBody>
          <a:bodyPr>
            <a:noAutofit/>
          </a:bodyPr>
          <a:lstStyle/>
          <a:p>
            <a:pPr algn="ctr"/>
            <a:r>
              <a:rPr lang="en-IN" sz="6600" dirty="0" smtClean="0">
                <a:latin typeface="Algerian" panose="04020705040A02060702" pitchFamily="82" charset="0"/>
              </a:rPr>
              <a:t>ONLINE REGRESSION CALCULATOR</a:t>
            </a:r>
            <a:endParaRPr lang="en-IN" sz="6600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5015" y="2790329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dirty="0" smtClean="0">
                <a:latin typeface="Century Schoolbook" panose="02040604050505020304" pitchFamily="18" charset="0"/>
              </a:rPr>
              <a:t>NAME 					  	: BHARAT MUNDHRA</a:t>
            </a:r>
          </a:p>
          <a:p>
            <a:pPr>
              <a:lnSpc>
                <a:spcPct val="200000"/>
              </a:lnSpc>
            </a:pPr>
            <a:r>
              <a:rPr lang="en-IN" sz="2000" dirty="0" smtClean="0">
                <a:latin typeface="Century Schoolbook" panose="02040604050505020304" pitchFamily="18" charset="0"/>
              </a:rPr>
              <a:t>REGISTER NO. 		  	: 36110166</a:t>
            </a:r>
          </a:p>
          <a:p>
            <a:pPr>
              <a:lnSpc>
                <a:spcPct val="200000"/>
              </a:lnSpc>
            </a:pPr>
            <a:r>
              <a:rPr lang="en-IN" sz="2000" dirty="0" smtClean="0">
                <a:latin typeface="Century Schoolbook" panose="02040604050505020304" pitchFamily="18" charset="0"/>
              </a:rPr>
              <a:t>DEPARTMENT 		  	: CSE</a:t>
            </a:r>
          </a:p>
          <a:p>
            <a:pPr>
              <a:lnSpc>
                <a:spcPct val="200000"/>
              </a:lnSpc>
            </a:pPr>
            <a:r>
              <a:rPr lang="en-IN" sz="2000" dirty="0" smtClean="0">
                <a:latin typeface="Century Schoolbook" panose="02040604050505020304" pitchFamily="18" charset="0"/>
              </a:rPr>
              <a:t>SECTION					: C</a:t>
            </a:r>
            <a:endParaRPr lang="en-IN" sz="2000" dirty="0">
              <a:latin typeface="Century Schoolbook" panose="020406040505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2000" dirty="0" smtClean="0">
                <a:latin typeface="Century Schoolbook" panose="02040604050505020304" pitchFamily="18" charset="0"/>
              </a:rPr>
              <a:t>NAME OF THE GUIDE	: Ms. B. KEERTHI SAMHITHA, M. Tech.,</a:t>
            </a:r>
          </a:p>
        </p:txBody>
      </p:sp>
    </p:spTree>
    <p:extLst>
      <p:ext uri="{BB962C8B-B14F-4D97-AF65-F5344CB8AC3E}">
        <p14:creationId xmlns:p14="http://schemas.microsoft.com/office/powerpoint/2010/main" val="29883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760" y="679994"/>
            <a:ext cx="9448800" cy="1636485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100" b="1" dirty="0" smtClean="0">
                <a:latin typeface="Century Schoolbook" panose="02040604050505020304" pitchFamily="18" charset="0"/>
              </a:rPr>
              <a:t>MEAN CALCULATION PAGE :</a:t>
            </a:r>
          </a:p>
          <a:p>
            <a:pPr marL="896938" algn="just">
              <a:lnSpc>
                <a:spcPct val="120000"/>
              </a:lnSpc>
            </a:pPr>
            <a:r>
              <a:rPr lang="en-IN" sz="2900" dirty="0">
                <a:latin typeface="Century Schoolbook" panose="02040604050505020304" pitchFamily="18" charset="0"/>
              </a:rPr>
              <a:t>	</a:t>
            </a:r>
            <a:r>
              <a:rPr lang="en-IN" sz="2900" dirty="0" smtClean="0">
                <a:latin typeface="Century Schoolbook" panose="02040604050505020304" pitchFamily="18" charset="0"/>
              </a:rPr>
              <a:t>Input values(integer or decimal) are given in ‘Values’ field ,each value separated with a comma(,). On clicking the ‘Calculate button below, the mean values will be printed as an Output. </a:t>
            </a:r>
            <a:r>
              <a:rPr lang="en-IN" dirty="0">
                <a:latin typeface="Century Schoolbook" panose="02040604050505020304" pitchFamily="18" charset="0"/>
              </a:rPr>
              <a:t>	</a:t>
            </a:r>
            <a:endParaRPr lang="en-IN" dirty="0" smtClean="0">
              <a:latin typeface="Century Schoolbook" panose="020406040505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701" y="2386702"/>
            <a:ext cx="6624917" cy="399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127760" y="573741"/>
            <a:ext cx="9448800" cy="16710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600" b="1" dirty="0" smtClean="0">
                <a:latin typeface="Century Schoolbook" panose="02040604050505020304" pitchFamily="18" charset="0"/>
              </a:rPr>
              <a:t>SLOPE-INTERCEPT PAGE :</a:t>
            </a:r>
          </a:p>
          <a:p>
            <a:pPr marL="896938" algn="just">
              <a:lnSpc>
                <a:spcPct val="110000"/>
              </a:lnSpc>
            </a:pPr>
            <a:r>
              <a:rPr lang="en-IN" sz="2900" dirty="0" smtClean="0">
                <a:latin typeface="Century Schoolbook" panose="02040604050505020304" pitchFamily="18" charset="0"/>
              </a:rPr>
              <a:t>	</a:t>
            </a:r>
            <a:r>
              <a:rPr lang="en-IN" sz="2200" dirty="0" smtClean="0">
                <a:latin typeface="Century Schoolbook" panose="02040604050505020304" pitchFamily="18" charset="0"/>
              </a:rPr>
              <a:t>It calculate slope and intercept for any 2 coordinate points (x</a:t>
            </a:r>
            <a:r>
              <a:rPr lang="en-IN" sz="2200" baseline="-25000" dirty="0" smtClean="0">
                <a:latin typeface="Century Schoolbook" panose="02040604050505020304" pitchFamily="18" charset="0"/>
              </a:rPr>
              <a:t>1</a:t>
            </a:r>
            <a:r>
              <a:rPr lang="en-IN" sz="2200" dirty="0" smtClean="0">
                <a:latin typeface="Century Schoolbook" panose="02040604050505020304" pitchFamily="18" charset="0"/>
              </a:rPr>
              <a:t>,y</a:t>
            </a:r>
            <a:r>
              <a:rPr lang="en-IN" sz="2200" baseline="-25000" dirty="0" smtClean="0">
                <a:latin typeface="Century Schoolbook" panose="02040604050505020304" pitchFamily="18" charset="0"/>
              </a:rPr>
              <a:t>1</a:t>
            </a:r>
            <a:r>
              <a:rPr lang="en-IN" sz="2200" dirty="0" smtClean="0">
                <a:latin typeface="Century Schoolbook" panose="02040604050505020304" pitchFamily="18" charset="0"/>
              </a:rPr>
              <a:t>) and (x</a:t>
            </a:r>
            <a:r>
              <a:rPr lang="en-IN" sz="2200" baseline="-25000" dirty="0" smtClean="0">
                <a:latin typeface="Century Schoolbook" panose="02040604050505020304" pitchFamily="18" charset="0"/>
              </a:rPr>
              <a:t>2</a:t>
            </a:r>
            <a:r>
              <a:rPr lang="en-IN" sz="2200" dirty="0" smtClean="0">
                <a:latin typeface="Century Schoolbook" panose="02040604050505020304" pitchFamily="18" charset="0"/>
              </a:rPr>
              <a:t>,y</a:t>
            </a:r>
            <a:r>
              <a:rPr lang="en-IN" sz="2200" baseline="-25000" dirty="0" smtClean="0">
                <a:latin typeface="Century Schoolbook" panose="02040604050505020304" pitchFamily="18" charset="0"/>
              </a:rPr>
              <a:t>2</a:t>
            </a:r>
            <a:r>
              <a:rPr lang="en-IN" sz="2200" dirty="0" smtClean="0">
                <a:latin typeface="Century Schoolbook" panose="02040604050505020304" pitchFamily="18" charset="0"/>
              </a:rPr>
              <a:t>). All the values should be given in the labelled textbox given accordingly.</a:t>
            </a:r>
            <a:endParaRPr lang="en-IN" sz="1500" dirty="0" smtClean="0">
              <a:latin typeface="Century Schoolbook" panose="020406040505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218" y="2316480"/>
            <a:ext cx="6633884" cy="423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127760" y="563453"/>
            <a:ext cx="9448800" cy="163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1" dirty="0" smtClean="0">
                <a:latin typeface="Century Schoolbook" panose="02040604050505020304" pitchFamily="18" charset="0"/>
              </a:rPr>
              <a:t>PLOT FOR EQUATION PAGE:</a:t>
            </a:r>
          </a:p>
          <a:p>
            <a:pPr marL="896938">
              <a:lnSpc>
                <a:spcPct val="100000"/>
              </a:lnSpc>
            </a:pPr>
            <a:r>
              <a:rPr lang="en-IN" dirty="0" smtClean="0">
                <a:latin typeface="Century Schoolbook" panose="02040604050505020304" pitchFamily="18" charset="0"/>
              </a:rPr>
              <a:t>	Any valid Equation can be given in the textbox. On clicking the ‘Draw’ button, the given equation will compile and a graph for the equation is plotted and displayed.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149" y="2316478"/>
            <a:ext cx="6811442" cy="429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7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151965" y="554489"/>
            <a:ext cx="9448800" cy="1698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1" dirty="0" smtClean="0">
                <a:latin typeface="Century Schoolbook" panose="02040604050505020304" pitchFamily="18" charset="0"/>
              </a:rPr>
              <a:t>LINEAR REGRESSION PAGE:</a:t>
            </a:r>
          </a:p>
          <a:p>
            <a:pPr marL="896938" algn="just">
              <a:lnSpc>
                <a:spcPct val="120000"/>
              </a:lnSpc>
            </a:pPr>
            <a:r>
              <a:rPr lang="en-IN" dirty="0" smtClean="0">
                <a:latin typeface="Century Schoolbook" panose="02040604050505020304" pitchFamily="18" charset="0"/>
              </a:rPr>
              <a:t>Dataset are given to the x and y values textbox with an estimate x value(s). The calculator will give the estimate y value(s) for x and the equation along with the graph. It also provide some of the important information related to the calculations.</a:t>
            </a:r>
            <a:endParaRPr lang="en-IN" sz="4800" dirty="0" smtClean="0">
              <a:latin typeface="Century Schoolbook" panose="020406040505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906" y="2378448"/>
            <a:ext cx="671456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4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151965" y="554489"/>
            <a:ext cx="9448800" cy="1698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1" dirty="0" smtClean="0">
                <a:latin typeface="Century Schoolbook" panose="02040604050505020304" pitchFamily="18" charset="0"/>
              </a:rPr>
              <a:t>DISTANCE-MIDPOINT PAGE:</a:t>
            </a:r>
          </a:p>
          <a:p>
            <a:pPr marL="896938" algn="just">
              <a:lnSpc>
                <a:spcPct val="120000"/>
              </a:lnSpc>
            </a:pPr>
            <a:r>
              <a:rPr lang="en-IN" dirty="0" smtClean="0">
                <a:latin typeface="Century Schoolbook" panose="02040604050505020304" pitchFamily="18" charset="0"/>
              </a:rPr>
              <a:t>The coordinate </a:t>
            </a:r>
            <a:r>
              <a:rPr lang="en-IN" dirty="0">
                <a:latin typeface="Century Schoolbook" panose="02040604050505020304" pitchFamily="18" charset="0"/>
              </a:rPr>
              <a:t>points (x</a:t>
            </a:r>
            <a:r>
              <a:rPr lang="en-IN" baseline="-25000" dirty="0">
                <a:latin typeface="Century Schoolbook" panose="02040604050505020304" pitchFamily="18" charset="0"/>
              </a:rPr>
              <a:t>1</a:t>
            </a:r>
            <a:r>
              <a:rPr lang="en-IN" dirty="0">
                <a:latin typeface="Century Schoolbook" panose="02040604050505020304" pitchFamily="18" charset="0"/>
              </a:rPr>
              <a:t>,y</a:t>
            </a:r>
            <a:r>
              <a:rPr lang="en-IN" baseline="-25000" dirty="0">
                <a:latin typeface="Century Schoolbook" panose="02040604050505020304" pitchFamily="18" charset="0"/>
              </a:rPr>
              <a:t>1</a:t>
            </a:r>
            <a:r>
              <a:rPr lang="en-IN" dirty="0">
                <a:latin typeface="Century Schoolbook" panose="02040604050505020304" pitchFamily="18" charset="0"/>
              </a:rPr>
              <a:t>) and (</a:t>
            </a:r>
            <a:r>
              <a:rPr lang="en-IN" dirty="0" smtClean="0">
                <a:latin typeface="Century Schoolbook" panose="02040604050505020304" pitchFamily="18" charset="0"/>
              </a:rPr>
              <a:t>x</a:t>
            </a:r>
            <a:r>
              <a:rPr lang="en-IN" baseline="-25000" dirty="0" smtClean="0">
                <a:latin typeface="Century Schoolbook" panose="02040604050505020304" pitchFamily="18" charset="0"/>
              </a:rPr>
              <a:t>2</a:t>
            </a:r>
            <a:r>
              <a:rPr lang="en-IN" dirty="0" smtClean="0">
                <a:latin typeface="Century Schoolbook" panose="02040604050505020304" pitchFamily="18" charset="0"/>
              </a:rPr>
              <a:t>,y</a:t>
            </a:r>
            <a:r>
              <a:rPr lang="en-IN" baseline="-25000" dirty="0" smtClean="0">
                <a:latin typeface="Century Schoolbook" panose="02040604050505020304" pitchFamily="18" charset="0"/>
              </a:rPr>
              <a:t>2</a:t>
            </a:r>
            <a:r>
              <a:rPr lang="en-IN" dirty="0" smtClean="0">
                <a:latin typeface="Century Schoolbook" panose="02040604050505020304" pitchFamily="18" charset="0"/>
              </a:rPr>
              <a:t>) are </a:t>
            </a:r>
            <a:r>
              <a:rPr lang="en-IN" dirty="0">
                <a:latin typeface="Century Schoolbook" panose="02040604050505020304" pitchFamily="18" charset="0"/>
              </a:rPr>
              <a:t>given in the labelled </a:t>
            </a:r>
            <a:r>
              <a:rPr lang="en-IN" dirty="0" smtClean="0">
                <a:latin typeface="Century Schoolbook" panose="02040604050505020304" pitchFamily="18" charset="0"/>
              </a:rPr>
              <a:t>textbox. On clicking the ‘calculate’ button, the distance between the 2 points are calculated. It also finds the midpoint of the 2 coordinates.</a:t>
            </a:r>
            <a:endParaRPr lang="en-IN" dirty="0">
              <a:latin typeface="Century Schoolbook" panose="02040604050505020304" pitchFamily="18" charset="0"/>
            </a:endParaRPr>
          </a:p>
          <a:p>
            <a:pPr marL="896938" algn="just">
              <a:lnSpc>
                <a:spcPct val="120000"/>
              </a:lnSpc>
            </a:pPr>
            <a:endParaRPr lang="en-IN" sz="4800" dirty="0" smtClean="0">
              <a:latin typeface="Century Schoolbook" panose="020406040505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569" y="2411506"/>
            <a:ext cx="7381592" cy="41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7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74980"/>
            <a:ext cx="9448800" cy="1024638"/>
          </a:xfrm>
        </p:spPr>
        <p:txBody>
          <a:bodyPr>
            <a:normAutofit/>
          </a:bodyPr>
          <a:lstStyle/>
          <a:p>
            <a:pPr algn="ctr"/>
            <a:r>
              <a:rPr lang="en-IN" sz="6600" dirty="0" smtClean="0">
                <a:latin typeface="Algerian" panose="04020705040A02060702" pitchFamily="82" charset="0"/>
              </a:rPr>
              <a:t>CONCLUSION</a:t>
            </a:r>
            <a:endParaRPr lang="en-IN" sz="66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66838"/>
            <a:ext cx="9448800" cy="485327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entury Schoolbook" panose="02040604050505020304" pitchFamily="18" charset="0"/>
              </a:rPr>
              <a:t>Thus, this calculator is specially for solving regression problem which is the most common concept of machine learning.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entury Schoolbook" panose="02040604050505020304" pitchFamily="18" charset="0"/>
              </a:rPr>
              <a:t>It also performs other calculations related to it.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entury Schoolbook" panose="02040604050505020304" pitchFamily="18" charset="0"/>
              </a:rPr>
              <a:t>It is used because manual calculation for large dataset is very inconvenient and time consuming.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entury Schoolbook" panose="02040604050505020304" pitchFamily="18" charset="0"/>
              </a:rPr>
              <a:t>In future, many other concepts of machine learning and some related calculations can be added.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entury Schoolbook" panose="02040604050505020304" pitchFamily="18" charset="0"/>
              </a:rPr>
              <a:t>The source code for the computational part is public, so that users can see in detail how the result is calculated.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46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0435"/>
            <a:ext cx="9448800" cy="1088060"/>
          </a:xfrm>
        </p:spPr>
        <p:txBody>
          <a:bodyPr>
            <a:normAutofit/>
          </a:bodyPr>
          <a:lstStyle/>
          <a:p>
            <a:pPr algn="ctr"/>
            <a:r>
              <a:rPr lang="en-IN" sz="6600" dirty="0" smtClean="0">
                <a:latin typeface="Algerian" panose="04020705040A02060702" pitchFamily="82" charset="0"/>
              </a:rPr>
              <a:t>REFERENCES</a:t>
            </a:r>
            <a:endParaRPr lang="en-IN" sz="66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2620"/>
            <a:ext cx="9448800" cy="266409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Schoolbook" panose="02040604050505020304" pitchFamily="18" charset="0"/>
              </a:rPr>
              <a:t>https://</a:t>
            </a:r>
            <a:r>
              <a:rPr lang="en-IN" sz="2400" dirty="0" smtClean="0">
                <a:latin typeface="Century Schoolbook" panose="02040604050505020304" pitchFamily="18" charset="0"/>
              </a:rPr>
              <a:t>www.stackoverflow.com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Schoolbook" panose="02040604050505020304" pitchFamily="18" charset="0"/>
              </a:rPr>
              <a:t>https://</a:t>
            </a:r>
            <a:r>
              <a:rPr lang="en-IN" sz="2400" dirty="0" smtClean="0">
                <a:latin typeface="Century Schoolbook" panose="02040604050505020304" pitchFamily="18" charset="0"/>
              </a:rPr>
              <a:t>www.tutorialspoint.com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Schoolbook" panose="02040604050505020304" pitchFamily="18" charset="0"/>
              </a:rPr>
              <a:t>https://</a:t>
            </a:r>
            <a:r>
              <a:rPr lang="en-IN" sz="2400" dirty="0" smtClean="0">
                <a:latin typeface="Century Schoolbook" panose="02040604050505020304" pitchFamily="18" charset="0"/>
              </a:rPr>
              <a:t>www.w3.org/TR/css3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Schoolbook" panose="02040604050505020304" pitchFamily="18" charset="0"/>
              </a:rPr>
              <a:t>https://</a:t>
            </a:r>
            <a:r>
              <a:rPr lang="en-IN" sz="2400" dirty="0" smtClean="0">
                <a:latin typeface="Century Schoolbook" panose="02040604050505020304" pitchFamily="18" charset="0"/>
              </a:rPr>
              <a:t>www.w3.org/TR/html5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Schoolbook" panose="02040604050505020304" pitchFamily="18" charset="0"/>
              </a:rPr>
              <a:t>https://www.w3school.com</a:t>
            </a:r>
          </a:p>
        </p:txBody>
      </p:sp>
    </p:spTree>
    <p:extLst>
      <p:ext uri="{BB962C8B-B14F-4D97-AF65-F5344CB8AC3E}">
        <p14:creationId xmlns:p14="http://schemas.microsoft.com/office/powerpoint/2010/main" val="24561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7839" y="1272988"/>
            <a:ext cx="8024949" cy="2931459"/>
          </a:xfrm>
        </p:spPr>
        <p:txBody>
          <a:bodyPr>
            <a:normAutofit/>
          </a:bodyPr>
          <a:lstStyle/>
          <a:p>
            <a:pPr algn="ctr"/>
            <a:r>
              <a:rPr lang="en-IN" sz="9600" dirty="0" smtClean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4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656115"/>
            <a:ext cx="9448800" cy="88530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7300" dirty="0" smtClean="0">
                <a:latin typeface="Algerian" panose="04020705040A02060702" pitchFamily="82" charset="0"/>
              </a:rPr>
              <a:t>Abstract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37251"/>
            <a:ext cx="9448800" cy="452845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entury Schoolbook" panose="02040604050505020304" pitchFamily="18" charset="0"/>
              </a:rPr>
              <a:t>Children explore websites for fun as well as to learn.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entury Schoolbook" panose="02040604050505020304" pitchFamily="18" charset="0"/>
              </a:rPr>
              <a:t>They feel very interesting to learn in an interactive way.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entury Schoolbook" panose="02040604050505020304" pitchFamily="18" charset="0"/>
              </a:rPr>
              <a:t>Many interactive designing elements and layouts are present which can hold child’s attraction towards the website.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entury Schoolbook" panose="02040604050505020304" pitchFamily="18" charset="0"/>
              </a:rPr>
              <a:t>So the kids not only learn but they enjoy the way of learning.</a:t>
            </a:r>
          </a:p>
        </p:txBody>
      </p:sp>
    </p:spTree>
    <p:extLst>
      <p:ext uri="{BB962C8B-B14F-4D97-AF65-F5344CB8AC3E}">
        <p14:creationId xmlns:p14="http://schemas.microsoft.com/office/powerpoint/2010/main" val="312019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61554"/>
            <a:ext cx="9448800" cy="1076889"/>
          </a:xfrm>
        </p:spPr>
        <p:txBody>
          <a:bodyPr>
            <a:normAutofit/>
          </a:bodyPr>
          <a:lstStyle/>
          <a:p>
            <a:pPr algn="ctr"/>
            <a:r>
              <a:rPr lang="en-IN" sz="6600" dirty="0" smtClean="0">
                <a:latin typeface="Algerian" panose="04020705040A02060702" pitchFamily="82" charset="0"/>
              </a:rPr>
              <a:t>introduction</a:t>
            </a:r>
            <a:endParaRPr lang="en-IN" sz="66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2640"/>
            <a:ext cx="9448800" cy="391014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entury Schoolbook" panose="02040604050505020304" pitchFamily="18" charset="0"/>
              </a:rPr>
              <a:t>It is a calculator for regression related calculation.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entury Schoolbook" panose="02040604050505020304" pitchFamily="18" charset="0"/>
              </a:rPr>
              <a:t>It can do prediction for given datasets.</a:t>
            </a:r>
            <a:endParaRPr lang="en-IN" sz="24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entury Schoolbook" panose="02040604050505020304" pitchFamily="18" charset="0"/>
              </a:rPr>
              <a:t>It can plot graphs for analysing the behaviour of equations.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entury Schoolbook" panose="02040604050505020304" pitchFamily="18" charset="0"/>
              </a:rPr>
              <a:t>Inputs are given in the textboxes. On clicking ‘calculate’, it will 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</a:t>
            </a:r>
            <a:r>
              <a:rPr lang="en-IN" sz="2400" dirty="0" smtClean="0">
                <a:latin typeface="Century Schoolbook" panose="02040604050505020304" pitchFamily="18" charset="0"/>
              </a:rPr>
              <a:t>display the output/results.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46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7354" y="615747"/>
            <a:ext cx="9448800" cy="92884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7300" dirty="0" smtClean="0">
                <a:latin typeface="Algerian" panose="04020705040A02060702" pitchFamily="82" charset="0"/>
              </a:rPr>
              <a:t>objectives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3670" y="2008094"/>
            <a:ext cx="9448800" cy="424030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entury Schoolbook" panose="02040604050505020304" pitchFamily="18" charset="0"/>
              </a:rPr>
              <a:t>Increased EFFICIENCY in calculation results.</a:t>
            </a:r>
            <a:endParaRPr lang="en-IN" sz="24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entury Schoolbook" panose="02040604050505020304" pitchFamily="18" charset="0"/>
              </a:rPr>
              <a:t>Give KNOWLEDGE about the calculation process.</a:t>
            </a:r>
            <a:endParaRPr lang="en-IN" sz="24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entury Schoolbook" panose="02040604050505020304" pitchFamily="18" charset="0"/>
              </a:rPr>
              <a:t>Reducing large amount of TIME from doing manual calculation.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entury Schoolbook" panose="02040604050505020304" pitchFamily="18" charset="0"/>
              </a:rPr>
              <a:t>Build interaction and EASY TO USE.</a:t>
            </a:r>
            <a:endParaRPr lang="en-IN" sz="2400" dirty="0">
              <a:latin typeface="Century Schoolbook" panose="02040604050505020304" pitchFamily="18" charset="0"/>
            </a:endParaRPr>
          </a:p>
          <a:p>
            <a:endParaRPr lang="en-IN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90653"/>
            <a:ext cx="9448800" cy="1076890"/>
          </a:xfrm>
        </p:spPr>
        <p:txBody>
          <a:bodyPr>
            <a:normAutofit/>
          </a:bodyPr>
          <a:lstStyle/>
          <a:p>
            <a:pPr algn="ctr"/>
            <a:r>
              <a:rPr lang="en-IN" sz="6600" dirty="0" smtClean="0">
                <a:latin typeface="Algerian" panose="04020705040A02060702" pitchFamily="82" charset="0"/>
              </a:rPr>
              <a:t>Architectural view</a:t>
            </a:r>
            <a:endParaRPr lang="en-IN" sz="6600" dirty="0">
              <a:latin typeface="Algerian" panose="04020705040A02060702" pitchFamily="82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978997" y="2226577"/>
            <a:ext cx="1915886" cy="90569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HOME PAGE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510987" y="4361713"/>
            <a:ext cx="1915886" cy="90569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Mean Calculation Page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2744224" y="4361713"/>
            <a:ext cx="1915886" cy="90569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Slope-Intercept</a:t>
            </a:r>
          </a:p>
          <a:p>
            <a:pPr algn="ctr"/>
            <a:r>
              <a:rPr lang="en-IN" dirty="0" smtClean="0"/>
              <a:t>Page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4977454" y="4361709"/>
            <a:ext cx="1915886" cy="90569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Plot for Equation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7237583" y="4361708"/>
            <a:ext cx="1915886" cy="90569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Regression Page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459967" y="3778612"/>
            <a:ext cx="9021562" cy="443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934763" y="3150198"/>
            <a:ext cx="2177" cy="6373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77897" y="3760681"/>
            <a:ext cx="0" cy="5920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93201" y="3796029"/>
            <a:ext cx="0" cy="5746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86565" y="3813959"/>
            <a:ext cx="0" cy="574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35400" y="3796029"/>
            <a:ext cx="0" cy="5746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9512833" y="4361707"/>
            <a:ext cx="1915886" cy="90569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Distance-Midpoint  Page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63599" y="3805252"/>
            <a:ext cx="0" cy="57464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4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61258"/>
            <a:ext cx="9448800" cy="1120432"/>
          </a:xfrm>
        </p:spPr>
        <p:txBody>
          <a:bodyPr>
            <a:normAutofit/>
          </a:bodyPr>
          <a:lstStyle/>
          <a:p>
            <a:pPr algn="ctr"/>
            <a:r>
              <a:rPr lang="en-IN" sz="6600" dirty="0" smtClean="0">
                <a:latin typeface="Algerian" panose="04020705040A02060702" pitchFamily="82" charset="0"/>
              </a:rPr>
              <a:t>IMPLEMENTATIONs</a:t>
            </a:r>
            <a:endParaRPr lang="en-IN" sz="66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5623"/>
            <a:ext cx="9448800" cy="504226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dirty="0" smtClean="0">
                <a:latin typeface="Century Schoolbook" panose="02040604050505020304" pitchFamily="18" charset="0"/>
              </a:rPr>
              <a:t>The scripting languages used for making the website are HTML5, CSS3 and JavaScript.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dirty="0" smtClean="0">
                <a:latin typeface="Century Schoolbook" panose="02040604050505020304" pitchFamily="18" charset="0"/>
              </a:rPr>
              <a:t>These are some implementations done in the entire project :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Century Schoolbook" panose="02040604050505020304" pitchFamily="18" charset="0"/>
              </a:rPr>
              <a:t>	</a:t>
            </a:r>
            <a:r>
              <a:rPr lang="en-IN" dirty="0" smtClean="0">
                <a:latin typeface="Century Schoolbook" panose="02040604050505020304" pitchFamily="18" charset="0"/>
              </a:rPr>
              <a:t>1.  Background colours and images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Century Schoolbook" panose="02040604050505020304" pitchFamily="18" charset="0"/>
              </a:rPr>
              <a:t>	</a:t>
            </a:r>
            <a:r>
              <a:rPr lang="en-IN" dirty="0" smtClean="0">
                <a:latin typeface="Century Schoolbook" panose="02040604050505020304" pitchFamily="18" charset="0"/>
              </a:rPr>
              <a:t>2.  Font </a:t>
            </a:r>
            <a:r>
              <a:rPr lang="en-IN" dirty="0">
                <a:latin typeface="Century Schoolbook" panose="02040604050505020304" pitchFamily="18" charset="0"/>
              </a:rPr>
              <a:t>style, colour and size</a:t>
            </a:r>
            <a:endParaRPr lang="en-IN" dirty="0" smtClean="0">
              <a:latin typeface="Century Schoolbook" panose="020406040505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dirty="0" smtClean="0">
                <a:latin typeface="Century Schoolbook" panose="02040604050505020304" pitchFamily="18" charset="0"/>
              </a:rPr>
              <a:t>	3.  Margins and Alignments 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Century Schoolbook" panose="02040604050505020304" pitchFamily="18" charset="0"/>
              </a:rPr>
              <a:t>	</a:t>
            </a:r>
            <a:r>
              <a:rPr lang="en-IN" dirty="0" smtClean="0">
                <a:latin typeface="Century Schoolbook" panose="02040604050505020304" pitchFamily="18" charset="0"/>
              </a:rPr>
              <a:t>4.  Audio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Century Schoolbook" panose="02040604050505020304" pitchFamily="18" charset="0"/>
              </a:rPr>
              <a:t>	</a:t>
            </a:r>
            <a:r>
              <a:rPr lang="en-IN" dirty="0" smtClean="0">
                <a:latin typeface="Century Schoolbook" panose="02040604050505020304" pitchFamily="18" charset="0"/>
              </a:rPr>
              <a:t>5.  Buttons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Century Schoolbook" panose="02040604050505020304" pitchFamily="18" charset="0"/>
              </a:rPr>
              <a:t>	</a:t>
            </a:r>
            <a:r>
              <a:rPr lang="en-IN" dirty="0" smtClean="0">
                <a:latin typeface="Century Schoolbook" panose="02040604050505020304" pitchFamily="18" charset="0"/>
              </a:rPr>
              <a:t>6.  Links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Century Schoolbook" panose="02040604050505020304" pitchFamily="18" charset="0"/>
              </a:rPr>
              <a:t>	</a:t>
            </a:r>
            <a:r>
              <a:rPr lang="en-IN" dirty="0" smtClean="0">
                <a:latin typeface="Century Schoolbook" panose="02040604050505020304" pitchFamily="18" charset="0"/>
              </a:rPr>
              <a:t>7.  Formulas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Century Schoolbook" panose="02040604050505020304" pitchFamily="18" charset="0"/>
              </a:rPr>
              <a:t>	8.  Local Storage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Century Schoolbook" panose="02040604050505020304" pitchFamily="18" charset="0"/>
              </a:rPr>
              <a:t>	</a:t>
            </a:r>
            <a:r>
              <a:rPr lang="en-IN" dirty="0" smtClean="0">
                <a:latin typeface="Century Schoolbook" panose="02040604050505020304" pitchFamily="18" charset="0"/>
              </a:rPr>
              <a:t>9.  Graphs</a:t>
            </a:r>
          </a:p>
        </p:txBody>
      </p:sp>
    </p:spTree>
    <p:extLst>
      <p:ext uri="{BB962C8B-B14F-4D97-AF65-F5344CB8AC3E}">
        <p14:creationId xmlns:p14="http://schemas.microsoft.com/office/powerpoint/2010/main" val="260963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599" y="169927"/>
            <a:ext cx="9448800" cy="1199066"/>
          </a:xfrm>
        </p:spPr>
        <p:txBody>
          <a:bodyPr>
            <a:normAutofit/>
          </a:bodyPr>
          <a:lstStyle/>
          <a:p>
            <a:pPr algn="ctr"/>
            <a:r>
              <a:rPr lang="en-IN" sz="6600" dirty="0" smtClean="0">
                <a:latin typeface="Algerian" panose="04020705040A02060702" pitchFamily="82" charset="0"/>
              </a:rPr>
              <a:t>Code sample</a:t>
            </a:r>
            <a:endParaRPr lang="en-IN" sz="66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1408931"/>
            <a:ext cx="9448800" cy="68580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Century Schoolbook" panose="02040604050505020304" pitchFamily="18" charset="0"/>
              </a:rPr>
              <a:t>Code for Home page : </a:t>
            </a:r>
            <a:endParaRPr lang="en-IN" sz="2400" b="1" dirty="0">
              <a:latin typeface="Century Schoolbook" panose="020406040505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040" y="1918446"/>
            <a:ext cx="8581917" cy="468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9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684141" y="467619"/>
            <a:ext cx="3039036" cy="437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 smtClean="0">
                <a:latin typeface="Century Schoolbook" panose="02040604050505020304" pitchFamily="18" charset="0"/>
              </a:rPr>
              <a:t>Code for CSS file : </a:t>
            </a:r>
            <a:endParaRPr lang="en-IN" sz="2400" b="1" dirty="0">
              <a:latin typeface="Century Schoolbook" panose="020406040505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073152" y="467619"/>
            <a:ext cx="4222377" cy="491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 smtClean="0">
                <a:latin typeface="Century Schoolbook" panose="02040604050505020304" pitchFamily="18" charset="0"/>
              </a:rPr>
              <a:t>Code for JavaScript file : </a:t>
            </a:r>
            <a:endParaRPr lang="en-IN" sz="2400" b="1" dirty="0">
              <a:latin typeface="Century Schoolbook" panose="020406040505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05" y="959224"/>
            <a:ext cx="3530909" cy="5611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033" y="959224"/>
            <a:ext cx="5207868" cy="561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074" y="435429"/>
            <a:ext cx="9627326" cy="902718"/>
          </a:xfrm>
        </p:spPr>
        <p:txBody>
          <a:bodyPr>
            <a:noAutofit/>
          </a:bodyPr>
          <a:lstStyle/>
          <a:p>
            <a:pPr algn="ctr"/>
            <a:r>
              <a:rPr lang="en-IN" sz="6600" dirty="0" smtClean="0">
                <a:latin typeface="Algerian" panose="04020705040A02060702" pitchFamily="82" charset="0"/>
              </a:rPr>
              <a:t>RESULTS &amp; DISCUSSIONS</a:t>
            </a:r>
            <a:endParaRPr lang="en-IN" sz="66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074" y="1381767"/>
            <a:ext cx="9448800" cy="121560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>
                <a:latin typeface="Century Schoolbook" panose="02040604050505020304" pitchFamily="18" charset="0"/>
              </a:rPr>
              <a:t>HOME PAGE :</a:t>
            </a:r>
          </a:p>
          <a:p>
            <a:pPr marL="896938">
              <a:lnSpc>
                <a:spcPct val="110000"/>
              </a:lnSpc>
            </a:pPr>
            <a:r>
              <a:rPr lang="en-IN" dirty="0" smtClean="0">
                <a:latin typeface="Century Schoolbook" panose="02040604050505020304" pitchFamily="18" charset="0"/>
              </a:rPr>
              <a:t>	All the links of other pages are present in the form of Buttons with related images(displayed when hover).</a:t>
            </a:r>
            <a:endParaRPr lang="en-IN" dirty="0">
              <a:latin typeface="Century Schoolbook" panose="020406040505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82" y="2640993"/>
            <a:ext cx="6678783" cy="38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0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7879</TotalTime>
  <Words>417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Algerian</vt:lpstr>
      <vt:lpstr>Arial</vt:lpstr>
      <vt:lpstr>Century Gothic</vt:lpstr>
      <vt:lpstr>Century Schoolbook</vt:lpstr>
      <vt:lpstr>Wingdings</vt:lpstr>
      <vt:lpstr>Vapor Trail</vt:lpstr>
      <vt:lpstr>ONLINE REGRESSION CALCULATOR</vt:lpstr>
      <vt:lpstr>Abstract</vt:lpstr>
      <vt:lpstr>introduction</vt:lpstr>
      <vt:lpstr>objectives</vt:lpstr>
      <vt:lpstr>Architectural view</vt:lpstr>
      <vt:lpstr>IMPLEMENTATIONs</vt:lpstr>
      <vt:lpstr>Code sample</vt:lpstr>
      <vt:lpstr>PowerPoint Presentation</vt:lpstr>
      <vt:lpstr>RESULTS &amp; DISCUSSIONS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KIDS LEARN AND PLAY WEBPAGE</dc:title>
  <dc:creator>Bharat Mundhra</dc:creator>
  <cp:lastModifiedBy>Bharat Mundhra</cp:lastModifiedBy>
  <cp:revision>56</cp:revision>
  <dcterms:created xsi:type="dcterms:W3CDTF">2018-08-29T14:38:19Z</dcterms:created>
  <dcterms:modified xsi:type="dcterms:W3CDTF">2019-03-24T13:27:47Z</dcterms:modified>
</cp:coreProperties>
</file>