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7"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10801350" cy="8280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BDB98F3-B74D-40B4-B2CD-11C7A3F15141}"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74" y="-72"/>
      </p:cViewPr>
      <p:guideLst>
        <p:guide orient="horz" pos="2608"/>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0: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0" name="Google Shape;17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7" name="Google Shape;207;p11: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
        <p:cNvGrpSpPr/>
        <p:nvPr/>
      </p:nvGrpSpPr>
      <p:grpSpPr>
        <a:xfrm>
          <a:off x="0" y="0"/>
          <a:ext cx="0" cy="0"/>
          <a:chOff x="0" y="0"/>
          <a:chExt cx="0" cy="0"/>
        </a:xfrm>
      </p:grpSpPr>
      <p:sp>
        <p:nvSpPr>
          <p:cNvPr id="211" name="Google Shape;211;p12: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3" name="Google Shape;21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2"/>
        <p:cNvGrpSpPr/>
        <p:nvPr/>
      </p:nvGrpSpPr>
      <p:grpSpPr>
        <a:xfrm>
          <a:off x="0" y="0"/>
          <a:ext cx="0" cy="0"/>
          <a:chOff x="0" y="0"/>
          <a:chExt cx="0" cy="0"/>
        </a:xfrm>
      </p:grpSpPr>
      <p:sp>
        <p:nvSpPr>
          <p:cNvPr id="263" name="Google Shape;26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4" name="Google Shape;264;p13: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Google Shape;26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9" name="Google Shape;269;p14: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4"/>
        <p:cNvGrpSpPr/>
        <p:nvPr/>
      </p:nvGrpSpPr>
      <p:grpSpPr>
        <a:xfrm>
          <a:off x="0" y="0"/>
          <a:ext cx="0" cy="0"/>
          <a:chOff x="0" y="0"/>
          <a:chExt cx="0" cy="0"/>
        </a:xfrm>
      </p:grpSpPr>
      <p:sp>
        <p:nvSpPr>
          <p:cNvPr id="305" name="Google Shape;30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6" name="Google Shape;306;p15: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1" name="Google Shape;311;p16: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5" name="Google Shape;345;p17: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8"/>
        <p:cNvGrpSpPr/>
        <p:nvPr/>
      </p:nvGrpSpPr>
      <p:grpSpPr>
        <a:xfrm>
          <a:off x="0" y="0"/>
          <a:ext cx="0" cy="0"/>
          <a:chOff x="0" y="0"/>
          <a:chExt cx="0" cy="0"/>
        </a:xfrm>
      </p:grpSpPr>
      <p:sp>
        <p:nvSpPr>
          <p:cNvPr id="359" name="Google Shape;35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0" name="Google Shape;360;p18: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5" name="Google Shape;375;p19: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3" name="Google Shape;93;p2: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8"/>
        <p:cNvGrpSpPr/>
        <p:nvPr/>
      </p:nvGrpSpPr>
      <p:grpSpPr>
        <a:xfrm>
          <a:off x="0" y="0"/>
          <a:ext cx="0" cy="0"/>
          <a:chOff x="0" y="0"/>
          <a:chExt cx="0" cy="0"/>
        </a:xfrm>
      </p:grpSpPr>
      <p:sp>
        <p:nvSpPr>
          <p:cNvPr id="389" name="Google Shape;38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0" name="Google Shape;390;p20: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8"/>
        <p:cNvGrpSpPr/>
        <p:nvPr/>
      </p:nvGrpSpPr>
      <p:grpSpPr>
        <a:xfrm>
          <a:off x="0" y="0"/>
          <a:ext cx="0" cy="0"/>
          <a:chOff x="0" y="0"/>
          <a:chExt cx="0" cy="0"/>
        </a:xfrm>
      </p:grpSpPr>
      <p:sp>
        <p:nvSpPr>
          <p:cNvPr id="399" name="Google Shape;39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0" name="Google Shape;400;p21: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4"/>
        <p:cNvGrpSpPr/>
        <p:nvPr/>
      </p:nvGrpSpPr>
      <p:grpSpPr>
        <a:xfrm>
          <a:off x="0" y="0"/>
          <a:ext cx="0" cy="0"/>
          <a:chOff x="0" y="0"/>
          <a:chExt cx="0" cy="0"/>
        </a:xfrm>
      </p:grpSpPr>
      <p:sp>
        <p:nvSpPr>
          <p:cNvPr id="405" name="Google Shape;40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6" name="Google Shape;406;p22: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9"/>
        <p:cNvGrpSpPr/>
        <p:nvPr/>
      </p:nvGrpSpPr>
      <p:grpSpPr>
        <a:xfrm>
          <a:off x="0" y="0"/>
          <a:ext cx="0" cy="0"/>
          <a:chOff x="0" y="0"/>
          <a:chExt cx="0" cy="0"/>
        </a:xfrm>
      </p:grpSpPr>
      <p:sp>
        <p:nvSpPr>
          <p:cNvPr id="410" name="Google Shape;41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1" name="Google Shape;411;p23: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4"/>
        <p:cNvGrpSpPr/>
        <p:nvPr/>
      </p:nvGrpSpPr>
      <p:grpSpPr>
        <a:xfrm>
          <a:off x="0" y="0"/>
          <a:ext cx="0" cy="0"/>
          <a:chOff x="0" y="0"/>
          <a:chExt cx="0" cy="0"/>
        </a:xfrm>
      </p:grpSpPr>
      <p:sp>
        <p:nvSpPr>
          <p:cNvPr id="415" name="Google Shape;41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6" name="Google Shape;416;p24: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
        <p:cNvGrpSpPr/>
        <p:nvPr/>
      </p:nvGrpSpPr>
      <p:grpSpPr>
        <a:xfrm>
          <a:off x="0" y="0"/>
          <a:ext cx="0" cy="0"/>
          <a:chOff x="0" y="0"/>
          <a:chExt cx="0" cy="0"/>
        </a:xfrm>
      </p:grpSpPr>
      <p:sp>
        <p:nvSpPr>
          <p:cNvPr id="420" name="Google Shape;42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1" name="Google Shape;421;p25: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4"/>
        <p:cNvGrpSpPr/>
        <p:nvPr/>
      </p:nvGrpSpPr>
      <p:grpSpPr>
        <a:xfrm>
          <a:off x="0" y="0"/>
          <a:ext cx="0" cy="0"/>
          <a:chOff x="0" y="0"/>
          <a:chExt cx="0" cy="0"/>
        </a:xfrm>
      </p:grpSpPr>
      <p:sp>
        <p:nvSpPr>
          <p:cNvPr id="425" name="Google Shape;42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6" name="Google Shape;426;p26: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9"/>
        <p:cNvGrpSpPr/>
        <p:nvPr/>
      </p:nvGrpSpPr>
      <p:grpSpPr>
        <a:xfrm>
          <a:off x="0" y="0"/>
          <a:ext cx="0" cy="0"/>
          <a:chOff x="0" y="0"/>
          <a:chExt cx="0" cy="0"/>
        </a:xfrm>
      </p:grpSpPr>
      <p:sp>
        <p:nvSpPr>
          <p:cNvPr id="430" name="Google Shape;43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1" name="Google Shape;431;p27: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4"/>
        <p:cNvGrpSpPr/>
        <p:nvPr/>
      </p:nvGrpSpPr>
      <p:grpSpPr>
        <a:xfrm>
          <a:off x="0" y="0"/>
          <a:ext cx="0" cy="0"/>
          <a:chOff x="0" y="0"/>
          <a:chExt cx="0" cy="0"/>
        </a:xfrm>
      </p:grpSpPr>
      <p:sp>
        <p:nvSpPr>
          <p:cNvPr id="435" name="Google Shape;43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6" name="Google Shape;436;p28: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0"/>
        <p:cNvGrpSpPr/>
        <p:nvPr/>
      </p:nvGrpSpPr>
      <p:grpSpPr>
        <a:xfrm>
          <a:off x="0" y="0"/>
          <a:ext cx="0" cy="0"/>
          <a:chOff x="0" y="0"/>
          <a:chExt cx="0" cy="0"/>
        </a:xfrm>
      </p:grpSpPr>
      <p:sp>
        <p:nvSpPr>
          <p:cNvPr id="441" name="Google Shape;44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2" name="Google Shape;442;p29: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3: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5"/>
        <p:cNvGrpSpPr/>
        <p:nvPr/>
      </p:nvGrpSpPr>
      <p:grpSpPr>
        <a:xfrm>
          <a:off x="0" y="0"/>
          <a:ext cx="0" cy="0"/>
          <a:chOff x="0" y="0"/>
          <a:chExt cx="0" cy="0"/>
        </a:xfrm>
      </p:grpSpPr>
      <p:sp>
        <p:nvSpPr>
          <p:cNvPr id="446" name="Google Shape;44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7" name="Google Shape;447;p30: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0"/>
        <p:cNvGrpSpPr/>
        <p:nvPr/>
      </p:nvGrpSpPr>
      <p:grpSpPr>
        <a:xfrm>
          <a:off x="0" y="0"/>
          <a:ext cx="0" cy="0"/>
          <a:chOff x="0" y="0"/>
          <a:chExt cx="0" cy="0"/>
        </a:xfrm>
      </p:grpSpPr>
      <p:sp>
        <p:nvSpPr>
          <p:cNvPr id="451" name="Google Shape;45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2" name="Google Shape;452;p31: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5"/>
        <p:cNvGrpSpPr/>
        <p:nvPr/>
      </p:nvGrpSpPr>
      <p:grpSpPr>
        <a:xfrm>
          <a:off x="0" y="0"/>
          <a:ext cx="0" cy="0"/>
          <a:chOff x="0" y="0"/>
          <a:chExt cx="0" cy="0"/>
        </a:xfrm>
      </p:grpSpPr>
      <p:sp>
        <p:nvSpPr>
          <p:cNvPr id="456" name="Google Shape;45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7" name="Google Shape;457;p32: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0"/>
        <p:cNvGrpSpPr/>
        <p:nvPr/>
      </p:nvGrpSpPr>
      <p:grpSpPr>
        <a:xfrm>
          <a:off x="0" y="0"/>
          <a:ext cx="0" cy="0"/>
          <a:chOff x="0" y="0"/>
          <a:chExt cx="0" cy="0"/>
        </a:xfrm>
      </p:grpSpPr>
      <p:sp>
        <p:nvSpPr>
          <p:cNvPr id="461" name="Google Shape;46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2" name="Google Shape;462;p33: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8" name="Google Shape;468;p34: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2"/>
        <p:cNvGrpSpPr/>
        <p:nvPr/>
      </p:nvGrpSpPr>
      <p:grpSpPr>
        <a:xfrm>
          <a:off x="0" y="0"/>
          <a:ext cx="0" cy="0"/>
          <a:chOff x="0" y="0"/>
          <a:chExt cx="0" cy="0"/>
        </a:xfrm>
      </p:grpSpPr>
      <p:sp>
        <p:nvSpPr>
          <p:cNvPr id="473" name="Google Shape;473;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4" name="Google Shape;474;p35: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7"/>
        <p:cNvGrpSpPr/>
        <p:nvPr/>
      </p:nvGrpSpPr>
      <p:grpSpPr>
        <a:xfrm>
          <a:off x="0" y="0"/>
          <a:ext cx="0" cy="0"/>
          <a:chOff x="0" y="0"/>
          <a:chExt cx="0" cy="0"/>
        </a:xfrm>
      </p:grpSpPr>
      <p:sp>
        <p:nvSpPr>
          <p:cNvPr id="478" name="Google Shape;47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9" name="Google Shape;479;p36: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2"/>
        <p:cNvGrpSpPr/>
        <p:nvPr/>
      </p:nvGrpSpPr>
      <p:grpSpPr>
        <a:xfrm>
          <a:off x="0" y="0"/>
          <a:ext cx="0" cy="0"/>
          <a:chOff x="0" y="0"/>
          <a:chExt cx="0" cy="0"/>
        </a:xfrm>
      </p:grpSpPr>
      <p:sp>
        <p:nvSpPr>
          <p:cNvPr id="483" name="Google Shape;48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4" name="Google Shape;484;p37: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8"/>
        <p:cNvGrpSpPr/>
        <p:nvPr/>
      </p:nvGrpSpPr>
      <p:grpSpPr>
        <a:xfrm>
          <a:off x="0" y="0"/>
          <a:ext cx="0" cy="0"/>
          <a:chOff x="0" y="0"/>
          <a:chExt cx="0" cy="0"/>
        </a:xfrm>
      </p:grpSpPr>
      <p:sp>
        <p:nvSpPr>
          <p:cNvPr id="499" name="Google Shape;49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0" name="Google Shape;500;p38: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1"/>
        <p:cNvGrpSpPr/>
        <p:nvPr/>
      </p:nvGrpSpPr>
      <p:grpSpPr>
        <a:xfrm>
          <a:off x="0" y="0"/>
          <a:ext cx="0" cy="0"/>
          <a:chOff x="0" y="0"/>
          <a:chExt cx="0" cy="0"/>
        </a:xfrm>
      </p:grpSpPr>
      <p:sp>
        <p:nvSpPr>
          <p:cNvPr id="512" name="Google Shape;512;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3" name="Google Shape;513;p39: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4: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6"/>
        <p:cNvGrpSpPr/>
        <p:nvPr/>
      </p:nvGrpSpPr>
      <p:grpSpPr>
        <a:xfrm>
          <a:off x="0" y="0"/>
          <a:ext cx="0" cy="0"/>
          <a:chOff x="0" y="0"/>
          <a:chExt cx="0" cy="0"/>
        </a:xfrm>
      </p:grpSpPr>
      <p:sp>
        <p:nvSpPr>
          <p:cNvPr id="517" name="Google Shape;51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8" name="Google Shape;518;p40: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1"/>
        <p:cNvGrpSpPr/>
        <p:nvPr/>
      </p:nvGrpSpPr>
      <p:grpSpPr>
        <a:xfrm>
          <a:off x="0" y="0"/>
          <a:ext cx="0" cy="0"/>
          <a:chOff x="0" y="0"/>
          <a:chExt cx="0" cy="0"/>
        </a:xfrm>
      </p:grpSpPr>
      <p:sp>
        <p:nvSpPr>
          <p:cNvPr id="522" name="Google Shape;522;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3" name="Google Shape;523;p41: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0" name="Google Shape;110;p5: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0" name="Google Shape;130;p6: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8" name="Google Shape;138;p7: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3" name="Google Shape;143;p8: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p9:notes"/>
          <p:cNvSpPr>
            <a:spLocks noGrp="1" noRot="1" noChangeAspect="1"/>
          </p:cNvSpPr>
          <p:nvPr>
            <p:ph type="sldImg" idx="2"/>
          </p:nvPr>
        </p:nvSpPr>
        <p:spPr>
          <a:xfrm>
            <a:off x="1192213" y="685800"/>
            <a:ext cx="44735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5"/>
        <p:cNvGrpSpPr/>
        <p:nvPr/>
      </p:nvGrpSpPr>
      <p:grpSpPr>
        <a:xfrm>
          <a:off x="0" y="0"/>
          <a:ext cx="0" cy="0"/>
          <a:chOff x="0" y="0"/>
          <a:chExt cx="0" cy="0"/>
        </a:xfrm>
      </p:grpSpPr>
      <p:sp>
        <p:nvSpPr>
          <p:cNvPr id="16" name="Google Shape;16;p43"/>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3"/>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3"/>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52"/>
          <p:cNvSpPr txBox="1">
            <a:spLocks noGrp="1"/>
          </p:cNvSpPr>
          <p:nvPr>
            <p:ph type="title"/>
          </p:nvPr>
        </p:nvSpPr>
        <p:spPr>
          <a:xfrm>
            <a:off x="540068" y="331600"/>
            <a:ext cx="9721215" cy="1380067"/>
          </a:xfrm>
          <a:prstGeom prst="rect">
            <a:avLst/>
          </a:prstGeom>
          <a:noFill/>
          <a:ln>
            <a:noFill/>
          </a:ln>
        </p:spPr>
        <p:txBody>
          <a:bodyPr spcFirstLastPara="1" wrap="square" lIns="109025" tIns="54500" rIns="109025" bIns="54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2"/>
          <p:cNvSpPr txBox="1">
            <a:spLocks noGrp="1"/>
          </p:cNvSpPr>
          <p:nvPr>
            <p:ph type="body" idx="1"/>
          </p:nvPr>
        </p:nvSpPr>
        <p:spPr>
          <a:xfrm rot="5400000">
            <a:off x="2668335" y="-196173"/>
            <a:ext cx="5464681" cy="9721215"/>
          </a:xfrm>
          <a:prstGeom prst="rect">
            <a:avLst/>
          </a:prstGeom>
          <a:noFill/>
          <a:ln>
            <a:noFill/>
          </a:ln>
        </p:spPr>
        <p:txBody>
          <a:bodyPr spcFirstLastPara="1" wrap="square" lIns="109025" tIns="54500" rIns="109025" bIns="545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5" name="Google Shape;75;p52"/>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2"/>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2"/>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rot="5400000">
            <a:off x="5513543" y="2649035"/>
            <a:ext cx="7065175" cy="2430304"/>
          </a:xfrm>
          <a:prstGeom prst="rect">
            <a:avLst/>
          </a:prstGeom>
          <a:noFill/>
          <a:ln>
            <a:noFill/>
          </a:ln>
        </p:spPr>
        <p:txBody>
          <a:bodyPr spcFirstLastPara="1" wrap="square" lIns="109025" tIns="54500" rIns="109025" bIns="54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3"/>
          <p:cNvSpPr txBox="1">
            <a:spLocks noGrp="1"/>
          </p:cNvSpPr>
          <p:nvPr>
            <p:ph type="body" idx="1"/>
          </p:nvPr>
        </p:nvSpPr>
        <p:spPr>
          <a:xfrm rot="5400000">
            <a:off x="562924" y="308743"/>
            <a:ext cx="7065175" cy="7110889"/>
          </a:xfrm>
          <a:prstGeom prst="rect">
            <a:avLst/>
          </a:prstGeom>
          <a:noFill/>
          <a:ln>
            <a:noFill/>
          </a:ln>
        </p:spPr>
        <p:txBody>
          <a:bodyPr spcFirstLastPara="1" wrap="square" lIns="109025" tIns="54500" rIns="109025" bIns="545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53"/>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3"/>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3"/>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9"/>
        <p:cNvGrpSpPr/>
        <p:nvPr/>
      </p:nvGrpSpPr>
      <p:grpSpPr>
        <a:xfrm>
          <a:off x="0" y="0"/>
          <a:ext cx="0" cy="0"/>
          <a:chOff x="0" y="0"/>
          <a:chExt cx="0" cy="0"/>
        </a:xfrm>
      </p:grpSpPr>
      <p:sp>
        <p:nvSpPr>
          <p:cNvPr id="20" name="Google Shape;20;p44"/>
          <p:cNvSpPr txBox="1">
            <a:spLocks noGrp="1"/>
          </p:cNvSpPr>
          <p:nvPr>
            <p:ph type="ctrTitle"/>
          </p:nvPr>
        </p:nvSpPr>
        <p:spPr>
          <a:xfrm>
            <a:off x="810101" y="2572292"/>
            <a:ext cx="9181148" cy="1774919"/>
          </a:xfrm>
          <a:prstGeom prst="rect">
            <a:avLst/>
          </a:prstGeom>
          <a:noFill/>
          <a:ln>
            <a:noFill/>
          </a:ln>
        </p:spPr>
        <p:txBody>
          <a:bodyPr spcFirstLastPara="1" wrap="square" lIns="109025" tIns="54500" rIns="109025" bIns="54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4"/>
          <p:cNvSpPr txBox="1">
            <a:spLocks noGrp="1"/>
          </p:cNvSpPr>
          <p:nvPr>
            <p:ph type="subTitle" idx="1"/>
          </p:nvPr>
        </p:nvSpPr>
        <p:spPr>
          <a:xfrm>
            <a:off x="1620203" y="4692227"/>
            <a:ext cx="7560945" cy="2116102"/>
          </a:xfrm>
          <a:prstGeom prst="rect">
            <a:avLst/>
          </a:prstGeom>
          <a:noFill/>
          <a:ln>
            <a:noFill/>
          </a:ln>
        </p:spPr>
        <p:txBody>
          <a:bodyPr spcFirstLastPara="1" wrap="square" lIns="109025" tIns="54500" rIns="109025" bIns="54500" anchor="t" anchorCtr="0">
            <a:normAutofit/>
          </a:bodyPr>
          <a:lstStyle>
            <a:lvl1pPr lvl="0" algn="ctr">
              <a:spcBef>
                <a:spcPts val="760"/>
              </a:spcBef>
              <a:spcAft>
                <a:spcPts val="0"/>
              </a:spcAft>
              <a:buClr>
                <a:srgbClr val="888888"/>
              </a:buClr>
              <a:buSzPts val="3800"/>
              <a:buNone/>
              <a:defRPr>
                <a:solidFill>
                  <a:srgbClr val="888888"/>
                </a:solidFill>
              </a:defRPr>
            </a:lvl1pPr>
            <a:lvl2pPr lvl="1" algn="ctr">
              <a:spcBef>
                <a:spcPts val="660"/>
              </a:spcBef>
              <a:spcAft>
                <a:spcPts val="0"/>
              </a:spcAft>
              <a:buClr>
                <a:srgbClr val="888888"/>
              </a:buClr>
              <a:buSzPts val="3300"/>
              <a:buNone/>
              <a:defRPr>
                <a:solidFill>
                  <a:srgbClr val="888888"/>
                </a:solidFill>
              </a:defRPr>
            </a:lvl2pPr>
            <a:lvl3pPr lvl="2" algn="ctr">
              <a:spcBef>
                <a:spcPts val="580"/>
              </a:spcBef>
              <a:spcAft>
                <a:spcPts val="0"/>
              </a:spcAft>
              <a:buClr>
                <a:srgbClr val="888888"/>
              </a:buClr>
              <a:buSzPts val="2900"/>
              <a:buNone/>
              <a:defRPr>
                <a:solidFill>
                  <a:srgbClr val="888888"/>
                </a:solidFill>
              </a:defRPr>
            </a:lvl3pPr>
            <a:lvl4pPr lvl="3" algn="ctr">
              <a:spcBef>
                <a:spcPts val="480"/>
              </a:spcBef>
              <a:spcAft>
                <a:spcPts val="0"/>
              </a:spcAft>
              <a:buClr>
                <a:srgbClr val="888888"/>
              </a:buClr>
              <a:buSzPts val="2400"/>
              <a:buNone/>
              <a:defRPr>
                <a:solidFill>
                  <a:srgbClr val="888888"/>
                </a:solidFill>
              </a:defRPr>
            </a:lvl4pPr>
            <a:lvl5pPr lvl="4" algn="ctr">
              <a:spcBef>
                <a:spcPts val="480"/>
              </a:spcBef>
              <a:spcAft>
                <a:spcPts val="0"/>
              </a:spcAft>
              <a:buClr>
                <a:srgbClr val="888888"/>
              </a:buClr>
              <a:buSzPts val="2400"/>
              <a:buNone/>
              <a:defRPr>
                <a:solidFill>
                  <a:srgbClr val="888888"/>
                </a:solidFill>
              </a:defRPr>
            </a:lvl5pPr>
            <a:lvl6pPr lvl="5" algn="ctr">
              <a:spcBef>
                <a:spcPts val="480"/>
              </a:spcBef>
              <a:spcAft>
                <a:spcPts val="0"/>
              </a:spcAft>
              <a:buClr>
                <a:srgbClr val="888888"/>
              </a:buClr>
              <a:buSzPts val="2400"/>
              <a:buNone/>
              <a:defRPr>
                <a:solidFill>
                  <a:srgbClr val="888888"/>
                </a:solidFill>
              </a:defRPr>
            </a:lvl6pPr>
            <a:lvl7pPr lvl="6" algn="ctr">
              <a:spcBef>
                <a:spcPts val="480"/>
              </a:spcBef>
              <a:spcAft>
                <a:spcPts val="0"/>
              </a:spcAft>
              <a:buClr>
                <a:srgbClr val="888888"/>
              </a:buClr>
              <a:buSzPts val="2400"/>
              <a:buNone/>
              <a:defRPr>
                <a:solidFill>
                  <a:srgbClr val="888888"/>
                </a:solidFill>
              </a:defRPr>
            </a:lvl7pPr>
            <a:lvl8pPr lvl="7" algn="ctr">
              <a:spcBef>
                <a:spcPts val="480"/>
              </a:spcBef>
              <a:spcAft>
                <a:spcPts val="0"/>
              </a:spcAft>
              <a:buClr>
                <a:srgbClr val="888888"/>
              </a:buClr>
              <a:buSzPts val="2400"/>
              <a:buNone/>
              <a:defRPr>
                <a:solidFill>
                  <a:srgbClr val="888888"/>
                </a:solidFill>
              </a:defRPr>
            </a:lvl8pPr>
            <a:lvl9pPr lvl="8" algn="ctr">
              <a:spcBef>
                <a:spcPts val="480"/>
              </a:spcBef>
              <a:spcAft>
                <a:spcPts val="0"/>
              </a:spcAft>
              <a:buClr>
                <a:srgbClr val="888888"/>
              </a:buClr>
              <a:buSzPts val="2400"/>
              <a:buNone/>
              <a:defRPr>
                <a:solidFill>
                  <a:srgbClr val="888888"/>
                </a:solidFill>
              </a:defRPr>
            </a:lvl9pPr>
          </a:lstStyle>
          <a:p/>
        </p:txBody>
      </p:sp>
      <p:sp>
        <p:nvSpPr>
          <p:cNvPr id="22" name="Google Shape;22;p44"/>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4"/>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4"/>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5"/>
        <p:cNvGrpSpPr/>
        <p:nvPr/>
      </p:nvGrpSpPr>
      <p:grpSpPr>
        <a:xfrm>
          <a:off x="0" y="0"/>
          <a:ext cx="0" cy="0"/>
          <a:chOff x="0" y="0"/>
          <a:chExt cx="0" cy="0"/>
        </a:xfrm>
      </p:grpSpPr>
      <p:sp>
        <p:nvSpPr>
          <p:cNvPr id="26" name="Google Shape;26;p45"/>
          <p:cNvSpPr txBox="1">
            <a:spLocks noGrp="1"/>
          </p:cNvSpPr>
          <p:nvPr>
            <p:ph type="title"/>
          </p:nvPr>
        </p:nvSpPr>
        <p:spPr>
          <a:xfrm>
            <a:off x="540068" y="331600"/>
            <a:ext cx="9721215" cy="1380067"/>
          </a:xfrm>
          <a:prstGeom prst="rect">
            <a:avLst/>
          </a:prstGeom>
          <a:noFill/>
          <a:ln>
            <a:noFill/>
          </a:ln>
        </p:spPr>
        <p:txBody>
          <a:bodyPr spcFirstLastPara="1" wrap="square" lIns="109025" tIns="54500" rIns="109025" bIns="54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5"/>
          <p:cNvSpPr txBox="1">
            <a:spLocks noGrp="1"/>
          </p:cNvSpPr>
          <p:nvPr>
            <p:ph type="body" idx="1"/>
          </p:nvPr>
        </p:nvSpPr>
        <p:spPr>
          <a:xfrm>
            <a:off x="540068" y="1932094"/>
            <a:ext cx="9721215" cy="5464681"/>
          </a:xfrm>
          <a:prstGeom prst="rect">
            <a:avLst/>
          </a:prstGeom>
          <a:noFill/>
          <a:ln>
            <a:noFill/>
          </a:ln>
        </p:spPr>
        <p:txBody>
          <a:bodyPr spcFirstLastPara="1" wrap="square" lIns="109025" tIns="54500" rIns="109025" bIns="545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8" name="Google Shape;28;p45"/>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5"/>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5"/>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1"/>
        <p:cNvGrpSpPr/>
        <p:nvPr/>
      </p:nvGrpSpPr>
      <p:grpSpPr>
        <a:xfrm>
          <a:off x="0" y="0"/>
          <a:ext cx="0" cy="0"/>
          <a:chOff x="0" y="0"/>
          <a:chExt cx="0" cy="0"/>
        </a:xfrm>
      </p:grpSpPr>
      <p:sp>
        <p:nvSpPr>
          <p:cNvPr id="32" name="Google Shape;32;p46"/>
          <p:cNvSpPr txBox="1">
            <a:spLocks noGrp="1"/>
          </p:cNvSpPr>
          <p:nvPr>
            <p:ph type="title"/>
          </p:nvPr>
        </p:nvSpPr>
        <p:spPr>
          <a:xfrm>
            <a:off x="853232" y="5320925"/>
            <a:ext cx="9181148" cy="1644579"/>
          </a:xfrm>
          <a:prstGeom prst="rect">
            <a:avLst/>
          </a:prstGeom>
          <a:noFill/>
          <a:ln>
            <a:noFill/>
          </a:ln>
        </p:spPr>
        <p:txBody>
          <a:bodyPr spcFirstLastPara="1" wrap="square" lIns="109025" tIns="54500" rIns="109025" bIns="54500" anchor="t" anchorCtr="0">
            <a:normAutofit/>
          </a:bodyPr>
          <a:lstStyle>
            <a:lvl1pPr lvl="0" algn="l">
              <a:spcBef>
                <a:spcPts val="0"/>
              </a:spcBef>
              <a:spcAft>
                <a:spcPts val="0"/>
              </a:spcAft>
              <a:buClr>
                <a:schemeClr val="dk1"/>
              </a:buClr>
              <a:buSzPts val="4800"/>
              <a:buFont typeface="Calibri" panose="020F0502020204030204"/>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6"/>
          <p:cNvSpPr txBox="1">
            <a:spLocks noGrp="1"/>
          </p:cNvSpPr>
          <p:nvPr>
            <p:ph type="body" idx="1"/>
          </p:nvPr>
        </p:nvSpPr>
        <p:spPr>
          <a:xfrm>
            <a:off x="853232" y="3509587"/>
            <a:ext cx="9181148" cy="1811337"/>
          </a:xfrm>
          <a:prstGeom prst="rect">
            <a:avLst/>
          </a:prstGeom>
          <a:noFill/>
          <a:ln>
            <a:noFill/>
          </a:ln>
        </p:spPr>
        <p:txBody>
          <a:bodyPr spcFirstLastPara="1" wrap="square" lIns="109025" tIns="54500" rIns="109025" bIns="54500" anchor="b" anchorCtr="0">
            <a:normAutofit/>
          </a:bodyPr>
          <a:lstStyle>
            <a:lvl1pPr marL="457200" lvl="0" indent="-228600" algn="l">
              <a:spcBef>
                <a:spcPts val="480"/>
              </a:spcBef>
              <a:spcAft>
                <a:spcPts val="0"/>
              </a:spcAft>
              <a:buClr>
                <a:srgbClr val="888888"/>
              </a:buClr>
              <a:buSzPts val="2400"/>
              <a:buNone/>
              <a:defRPr sz="2400">
                <a:solidFill>
                  <a:srgbClr val="888888"/>
                </a:solidFill>
              </a:defRPr>
            </a:lvl1pPr>
            <a:lvl2pPr marL="914400" lvl="1" indent="-228600" algn="l">
              <a:spcBef>
                <a:spcPts val="420"/>
              </a:spcBef>
              <a:spcAft>
                <a:spcPts val="0"/>
              </a:spcAft>
              <a:buClr>
                <a:srgbClr val="888888"/>
              </a:buClr>
              <a:buSzPts val="2100"/>
              <a:buNone/>
              <a:defRPr sz="2100">
                <a:solidFill>
                  <a:srgbClr val="888888"/>
                </a:solidFill>
              </a:defRPr>
            </a:lvl2pPr>
            <a:lvl3pPr marL="1371600" lvl="2" indent="-228600" algn="l">
              <a:spcBef>
                <a:spcPts val="380"/>
              </a:spcBef>
              <a:spcAft>
                <a:spcPts val="0"/>
              </a:spcAft>
              <a:buClr>
                <a:srgbClr val="888888"/>
              </a:buClr>
              <a:buSzPts val="1900"/>
              <a:buNone/>
              <a:defRPr sz="1900">
                <a:solidFill>
                  <a:srgbClr val="888888"/>
                </a:solidFill>
              </a:defRPr>
            </a:lvl3pPr>
            <a:lvl4pPr marL="1828800" lvl="3" indent="-228600" algn="l">
              <a:spcBef>
                <a:spcPts val="340"/>
              </a:spcBef>
              <a:spcAft>
                <a:spcPts val="0"/>
              </a:spcAft>
              <a:buClr>
                <a:srgbClr val="888888"/>
              </a:buClr>
              <a:buSzPts val="1700"/>
              <a:buNone/>
              <a:defRPr sz="1700">
                <a:solidFill>
                  <a:srgbClr val="888888"/>
                </a:solidFill>
              </a:defRPr>
            </a:lvl4pPr>
            <a:lvl5pPr marL="2286000" lvl="4" indent="-228600" algn="l">
              <a:spcBef>
                <a:spcPts val="340"/>
              </a:spcBef>
              <a:spcAft>
                <a:spcPts val="0"/>
              </a:spcAft>
              <a:buClr>
                <a:srgbClr val="888888"/>
              </a:buClr>
              <a:buSzPts val="1700"/>
              <a:buNone/>
              <a:defRPr sz="1700">
                <a:solidFill>
                  <a:srgbClr val="888888"/>
                </a:solidFill>
              </a:defRPr>
            </a:lvl5pPr>
            <a:lvl6pPr marL="2743200" lvl="5" indent="-228600" algn="l">
              <a:spcBef>
                <a:spcPts val="340"/>
              </a:spcBef>
              <a:spcAft>
                <a:spcPts val="0"/>
              </a:spcAft>
              <a:buClr>
                <a:srgbClr val="888888"/>
              </a:buClr>
              <a:buSzPts val="1700"/>
              <a:buNone/>
              <a:defRPr sz="1700">
                <a:solidFill>
                  <a:srgbClr val="888888"/>
                </a:solidFill>
              </a:defRPr>
            </a:lvl6pPr>
            <a:lvl7pPr marL="3200400" lvl="6" indent="-228600" algn="l">
              <a:spcBef>
                <a:spcPts val="340"/>
              </a:spcBef>
              <a:spcAft>
                <a:spcPts val="0"/>
              </a:spcAft>
              <a:buClr>
                <a:srgbClr val="888888"/>
              </a:buClr>
              <a:buSzPts val="1700"/>
              <a:buNone/>
              <a:defRPr sz="1700">
                <a:solidFill>
                  <a:srgbClr val="888888"/>
                </a:solidFill>
              </a:defRPr>
            </a:lvl7pPr>
            <a:lvl8pPr marL="3657600" lvl="7" indent="-228600" algn="l">
              <a:spcBef>
                <a:spcPts val="340"/>
              </a:spcBef>
              <a:spcAft>
                <a:spcPts val="0"/>
              </a:spcAft>
              <a:buClr>
                <a:srgbClr val="888888"/>
              </a:buClr>
              <a:buSzPts val="1700"/>
              <a:buNone/>
              <a:defRPr sz="1700">
                <a:solidFill>
                  <a:srgbClr val="888888"/>
                </a:solidFill>
              </a:defRPr>
            </a:lvl8pPr>
            <a:lvl9pPr marL="4114800" lvl="8" indent="-228600" algn="l">
              <a:spcBef>
                <a:spcPts val="340"/>
              </a:spcBef>
              <a:spcAft>
                <a:spcPts val="0"/>
              </a:spcAft>
              <a:buClr>
                <a:srgbClr val="888888"/>
              </a:buClr>
              <a:buSzPts val="1700"/>
              <a:buNone/>
              <a:defRPr sz="1700">
                <a:solidFill>
                  <a:srgbClr val="888888"/>
                </a:solidFill>
              </a:defRPr>
            </a:lvl9pPr>
          </a:lstStyle>
          <a:p/>
        </p:txBody>
      </p:sp>
      <p:sp>
        <p:nvSpPr>
          <p:cNvPr id="34" name="Google Shape;34;p46"/>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6"/>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6"/>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7"/>
        <p:cNvGrpSpPr/>
        <p:nvPr/>
      </p:nvGrpSpPr>
      <p:grpSpPr>
        <a:xfrm>
          <a:off x="0" y="0"/>
          <a:ext cx="0" cy="0"/>
          <a:chOff x="0" y="0"/>
          <a:chExt cx="0" cy="0"/>
        </a:xfrm>
      </p:grpSpPr>
      <p:sp>
        <p:nvSpPr>
          <p:cNvPr id="38" name="Google Shape;38;p47"/>
          <p:cNvSpPr txBox="1">
            <a:spLocks noGrp="1"/>
          </p:cNvSpPr>
          <p:nvPr>
            <p:ph type="title"/>
          </p:nvPr>
        </p:nvSpPr>
        <p:spPr>
          <a:xfrm>
            <a:off x="540068" y="331600"/>
            <a:ext cx="9721215" cy="1380067"/>
          </a:xfrm>
          <a:prstGeom prst="rect">
            <a:avLst/>
          </a:prstGeom>
          <a:noFill/>
          <a:ln>
            <a:noFill/>
          </a:ln>
        </p:spPr>
        <p:txBody>
          <a:bodyPr spcFirstLastPara="1" wrap="square" lIns="109025" tIns="54500" rIns="109025" bIns="54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7"/>
          <p:cNvSpPr txBox="1">
            <a:spLocks noGrp="1"/>
          </p:cNvSpPr>
          <p:nvPr>
            <p:ph type="body" idx="1"/>
          </p:nvPr>
        </p:nvSpPr>
        <p:spPr>
          <a:xfrm>
            <a:off x="540068" y="1932094"/>
            <a:ext cx="4770596" cy="5464681"/>
          </a:xfrm>
          <a:prstGeom prst="rect">
            <a:avLst/>
          </a:prstGeom>
          <a:noFill/>
          <a:ln>
            <a:noFill/>
          </a:ln>
        </p:spPr>
        <p:txBody>
          <a:bodyPr spcFirstLastPara="1" wrap="square" lIns="109025" tIns="54500" rIns="109025" bIns="54500" anchor="t" anchorCtr="0">
            <a:normAutofit/>
          </a:bodyPr>
          <a:lstStyle>
            <a:lvl1pPr marL="457200" lvl="0" indent="-438150" algn="l">
              <a:spcBef>
                <a:spcPts val="660"/>
              </a:spcBef>
              <a:spcAft>
                <a:spcPts val="0"/>
              </a:spcAft>
              <a:buClr>
                <a:schemeClr val="dk1"/>
              </a:buClr>
              <a:buSzPts val="3300"/>
              <a:buChar char="•"/>
              <a:defRPr sz="3300"/>
            </a:lvl1pPr>
            <a:lvl2pPr marL="914400" lvl="1" indent="-412750" algn="l">
              <a:spcBef>
                <a:spcPts val="580"/>
              </a:spcBef>
              <a:spcAft>
                <a:spcPts val="0"/>
              </a:spcAft>
              <a:buClr>
                <a:schemeClr val="dk1"/>
              </a:buClr>
              <a:buSzPts val="2900"/>
              <a:buChar char="–"/>
              <a:defRPr sz="29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p:txBody>
      </p:sp>
      <p:sp>
        <p:nvSpPr>
          <p:cNvPr id="40" name="Google Shape;40;p47"/>
          <p:cNvSpPr txBox="1">
            <a:spLocks noGrp="1"/>
          </p:cNvSpPr>
          <p:nvPr>
            <p:ph type="body" idx="2"/>
          </p:nvPr>
        </p:nvSpPr>
        <p:spPr>
          <a:xfrm>
            <a:off x="5490686" y="1932094"/>
            <a:ext cx="4770596" cy="5464681"/>
          </a:xfrm>
          <a:prstGeom prst="rect">
            <a:avLst/>
          </a:prstGeom>
          <a:noFill/>
          <a:ln>
            <a:noFill/>
          </a:ln>
        </p:spPr>
        <p:txBody>
          <a:bodyPr spcFirstLastPara="1" wrap="square" lIns="109025" tIns="54500" rIns="109025" bIns="54500" anchor="t" anchorCtr="0">
            <a:normAutofit/>
          </a:bodyPr>
          <a:lstStyle>
            <a:lvl1pPr marL="457200" lvl="0" indent="-438150" algn="l">
              <a:spcBef>
                <a:spcPts val="660"/>
              </a:spcBef>
              <a:spcAft>
                <a:spcPts val="0"/>
              </a:spcAft>
              <a:buClr>
                <a:schemeClr val="dk1"/>
              </a:buClr>
              <a:buSzPts val="3300"/>
              <a:buChar char="•"/>
              <a:defRPr sz="3300"/>
            </a:lvl1pPr>
            <a:lvl2pPr marL="914400" lvl="1" indent="-412750" algn="l">
              <a:spcBef>
                <a:spcPts val="580"/>
              </a:spcBef>
              <a:spcAft>
                <a:spcPts val="0"/>
              </a:spcAft>
              <a:buClr>
                <a:schemeClr val="dk1"/>
              </a:buClr>
              <a:buSzPts val="2900"/>
              <a:buChar char="–"/>
              <a:defRPr sz="29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p:txBody>
      </p:sp>
      <p:sp>
        <p:nvSpPr>
          <p:cNvPr id="41" name="Google Shape;41;p47"/>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7"/>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7"/>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4"/>
        <p:cNvGrpSpPr/>
        <p:nvPr/>
      </p:nvGrpSpPr>
      <p:grpSpPr>
        <a:xfrm>
          <a:off x="0" y="0"/>
          <a:ext cx="0" cy="0"/>
          <a:chOff x="0" y="0"/>
          <a:chExt cx="0" cy="0"/>
        </a:xfrm>
      </p:grpSpPr>
      <p:sp>
        <p:nvSpPr>
          <p:cNvPr id="45" name="Google Shape;45;p48"/>
          <p:cNvSpPr txBox="1">
            <a:spLocks noGrp="1"/>
          </p:cNvSpPr>
          <p:nvPr>
            <p:ph type="title"/>
          </p:nvPr>
        </p:nvSpPr>
        <p:spPr>
          <a:xfrm>
            <a:off x="540068" y="331600"/>
            <a:ext cx="9721215" cy="1380067"/>
          </a:xfrm>
          <a:prstGeom prst="rect">
            <a:avLst/>
          </a:prstGeom>
          <a:noFill/>
          <a:ln>
            <a:noFill/>
          </a:ln>
        </p:spPr>
        <p:txBody>
          <a:bodyPr spcFirstLastPara="1" wrap="square" lIns="109025" tIns="54500" rIns="109025" bIns="54500" anchor="ctr" anchorCtr="0">
            <a:normAutofit/>
          </a:bodyPr>
          <a:lstStyle>
            <a:lvl1pPr lvl="0" algn="ctr">
              <a:spcBef>
                <a:spcPts val="0"/>
              </a:spcBef>
              <a:spcAft>
                <a:spcPts val="0"/>
              </a:spcAft>
              <a:buClr>
                <a:schemeClr val="dk1"/>
              </a:buClr>
              <a:buSzPts val="52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8"/>
          <p:cNvSpPr txBox="1">
            <a:spLocks noGrp="1"/>
          </p:cNvSpPr>
          <p:nvPr>
            <p:ph type="body" idx="1"/>
          </p:nvPr>
        </p:nvSpPr>
        <p:spPr>
          <a:xfrm>
            <a:off x="540068" y="1853507"/>
            <a:ext cx="4772472" cy="772453"/>
          </a:xfrm>
          <a:prstGeom prst="rect">
            <a:avLst/>
          </a:prstGeom>
          <a:noFill/>
          <a:ln>
            <a:noFill/>
          </a:ln>
        </p:spPr>
        <p:txBody>
          <a:bodyPr spcFirstLastPara="1" wrap="square" lIns="109025" tIns="54500" rIns="109025" bIns="54500" anchor="b" anchorCtr="0">
            <a:normAutofit/>
          </a:bodyPr>
          <a:lstStyle>
            <a:lvl1pPr marL="457200" lvl="0" indent="-228600" algn="l">
              <a:spcBef>
                <a:spcPts val="580"/>
              </a:spcBef>
              <a:spcAft>
                <a:spcPts val="0"/>
              </a:spcAft>
              <a:buClr>
                <a:schemeClr val="dk1"/>
              </a:buClr>
              <a:buSzPts val="2900"/>
              <a:buNone/>
              <a:defRPr sz="2900" b="1"/>
            </a:lvl1pPr>
            <a:lvl2pPr marL="914400" lvl="1" indent="-228600" algn="l">
              <a:spcBef>
                <a:spcPts val="480"/>
              </a:spcBef>
              <a:spcAft>
                <a:spcPts val="0"/>
              </a:spcAft>
              <a:buClr>
                <a:schemeClr val="dk1"/>
              </a:buClr>
              <a:buSzPts val="2400"/>
              <a:buNone/>
              <a:defRPr sz="2400" b="1"/>
            </a:lvl2pPr>
            <a:lvl3pPr marL="1371600" lvl="2" indent="-228600" algn="l">
              <a:spcBef>
                <a:spcPts val="420"/>
              </a:spcBef>
              <a:spcAft>
                <a:spcPts val="0"/>
              </a:spcAft>
              <a:buClr>
                <a:schemeClr val="dk1"/>
              </a:buClr>
              <a:buSzPts val="2100"/>
              <a:buNone/>
              <a:defRPr sz="2100" b="1"/>
            </a:lvl3pPr>
            <a:lvl4pPr marL="1828800" lvl="3" indent="-228600" algn="l">
              <a:spcBef>
                <a:spcPts val="380"/>
              </a:spcBef>
              <a:spcAft>
                <a:spcPts val="0"/>
              </a:spcAft>
              <a:buClr>
                <a:schemeClr val="dk1"/>
              </a:buClr>
              <a:buSzPts val="1900"/>
              <a:buNone/>
              <a:defRPr sz="1900" b="1"/>
            </a:lvl4pPr>
            <a:lvl5pPr marL="2286000" lvl="4" indent="-228600" algn="l">
              <a:spcBef>
                <a:spcPts val="380"/>
              </a:spcBef>
              <a:spcAft>
                <a:spcPts val="0"/>
              </a:spcAft>
              <a:buClr>
                <a:schemeClr val="dk1"/>
              </a:buClr>
              <a:buSzPts val="1900"/>
              <a:buNone/>
              <a:defRPr sz="1900" b="1"/>
            </a:lvl5pPr>
            <a:lvl6pPr marL="2743200" lvl="5" indent="-228600" algn="l">
              <a:spcBef>
                <a:spcPts val="380"/>
              </a:spcBef>
              <a:spcAft>
                <a:spcPts val="0"/>
              </a:spcAft>
              <a:buClr>
                <a:schemeClr val="dk1"/>
              </a:buClr>
              <a:buSzPts val="1900"/>
              <a:buNone/>
              <a:defRPr sz="1900" b="1"/>
            </a:lvl6pPr>
            <a:lvl7pPr marL="3200400" lvl="6" indent="-228600" algn="l">
              <a:spcBef>
                <a:spcPts val="380"/>
              </a:spcBef>
              <a:spcAft>
                <a:spcPts val="0"/>
              </a:spcAft>
              <a:buClr>
                <a:schemeClr val="dk1"/>
              </a:buClr>
              <a:buSzPts val="1900"/>
              <a:buNone/>
              <a:defRPr sz="1900" b="1"/>
            </a:lvl7pPr>
            <a:lvl8pPr marL="3657600" lvl="7" indent="-228600" algn="l">
              <a:spcBef>
                <a:spcPts val="380"/>
              </a:spcBef>
              <a:spcAft>
                <a:spcPts val="0"/>
              </a:spcAft>
              <a:buClr>
                <a:schemeClr val="dk1"/>
              </a:buClr>
              <a:buSzPts val="1900"/>
              <a:buNone/>
              <a:defRPr sz="1900" b="1"/>
            </a:lvl8pPr>
            <a:lvl9pPr marL="4114800" lvl="8" indent="-228600" algn="l">
              <a:spcBef>
                <a:spcPts val="380"/>
              </a:spcBef>
              <a:spcAft>
                <a:spcPts val="0"/>
              </a:spcAft>
              <a:buClr>
                <a:schemeClr val="dk1"/>
              </a:buClr>
              <a:buSzPts val="1900"/>
              <a:buNone/>
              <a:defRPr sz="1900" b="1"/>
            </a:lvl9pPr>
          </a:lstStyle>
          <a:p/>
        </p:txBody>
      </p:sp>
      <p:sp>
        <p:nvSpPr>
          <p:cNvPr id="47" name="Google Shape;47;p48"/>
          <p:cNvSpPr txBox="1">
            <a:spLocks noGrp="1"/>
          </p:cNvSpPr>
          <p:nvPr>
            <p:ph type="body" idx="2"/>
          </p:nvPr>
        </p:nvSpPr>
        <p:spPr>
          <a:xfrm>
            <a:off x="540068" y="2625960"/>
            <a:ext cx="4772472" cy="4770814"/>
          </a:xfrm>
          <a:prstGeom prst="rect">
            <a:avLst/>
          </a:prstGeom>
          <a:noFill/>
          <a:ln>
            <a:noFill/>
          </a:ln>
        </p:spPr>
        <p:txBody>
          <a:bodyPr spcFirstLastPara="1" wrap="square" lIns="109025" tIns="54500" rIns="109025" bIns="54500" anchor="t" anchorCtr="0">
            <a:normAutofit/>
          </a:bodyPr>
          <a:lstStyle>
            <a:lvl1pPr marL="457200" lvl="0" indent="-412750" algn="l">
              <a:spcBef>
                <a:spcPts val="580"/>
              </a:spcBef>
              <a:spcAft>
                <a:spcPts val="0"/>
              </a:spcAft>
              <a:buClr>
                <a:schemeClr val="dk1"/>
              </a:buClr>
              <a:buSzPts val="2900"/>
              <a:buChar char="•"/>
              <a:defRPr sz="2900"/>
            </a:lvl1pPr>
            <a:lvl2pPr marL="914400" lvl="1" indent="-381000" algn="l">
              <a:spcBef>
                <a:spcPts val="480"/>
              </a:spcBef>
              <a:spcAft>
                <a:spcPts val="0"/>
              </a:spcAft>
              <a:buClr>
                <a:schemeClr val="dk1"/>
              </a:buClr>
              <a:buSzPts val="2400"/>
              <a:buChar char="–"/>
              <a:defRPr sz="2400"/>
            </a:lvl2pPr>
            <a:lvl3pPr marL="1371600" lvl="2" indent="-361950" algn="l">
              <a:spcBef>
                <a:spcPts val="420"/>
              </a:spcBef>
              <a:spcAft>
                <a:spcPts val="0"/>
              </a:spcAft>
              <a:buClr>
                <a:schemeClr val="dk1"/>
              </a:buClr>
              <a:buSzPts val="2100"/>
              <a:buChar char="•"/>
              <a:defRPr sz="2100"/>
            </a:lvl3pPr>
            <a:lvl4pPr marL="1828800" lvl="3" indent="-349250" algn="l">
              <a:spcBef>
                <a:spcPts val="380"/>
              </a:spcBef>
              <a:spcAft>
                <a:spcPts val="0"/>
              </a:spcAft>
              <a:buClr>
                <a:schemeClr val="dk1"/>
              </a:buClr>
              <a:buSzPts val="1900"/>
              <a:buChar char="–"/>
              <a:defRPr sz="1900"/>
            </a:lvl4pPr>
            <a:lvl5pPr marL="2286000" lvl="4" indent="-349250" algn="l">
              <a:spcBef>
                <a:spcPts val="380"/>
              </a:spcBef>
              <a:spcAft>
                <a:spcPts val="0"/>
              </a:spcAft>
              <a:buClr>
                <a:schemeClr val="dk1"/>
              </a:buClr>
              <a:buSzPts val="1900"/>
              <a:buChar char="»"/>
              <a:defRPr sz="1900"/>
            </a:lvl5pPr>
            <a:lvl6pPr marL="2743200" lvl="5" indent="-349250" algn="l">
              <a:spcBef>
                <a:spcPts val="380"/>
              </a:spcBef>
              <a:spcAft>
                <a:spcPts val="0"/>
              </a:spcAft>
              <a:buClr>
                <a:schemeClr val="dk1"/>
              </a:buClr>
              <a:buSzPts val="1900"/>
              <a:buChar char="•"/>
              <a:defRPr sz="1900"/>
            </a:lvl6pPr>
            <a:lvl7pPr marL="3200400" lvl="6" indent="-349250" algn="l">
              <a:spcBef>
                <a:spcPts val="380"/>
              </a:spcBef>
              <a:spcAft>
                <a:spcPts val="0"/>
              </a:spcAft>
              <a:buClr>
                <a:schemeClr val="dk1"/>
              </a:buClr>
              <a:buSzPts val="1900"/>
              <a:buChar char="•"/>
              <a:defRPr sz="1900"/>
            </a:lvl7pPr>
            <a:lvl8pPr marL="3657600" lvl="7" indent="-349250" algn="l">
              <a:spcBef>
                <a:spcPts val="380"/>
              </a:spcBef>
              <a:spcAft>
                <a:spcPts val="0"/>
              </a:spcAft>
              <a:buClr>
                <a:schemeClr val="dk1"/>
              </a:buClr>
              <a:buSzPts val="1900"/>
              <a:buChar char="•"/>
              <a:defRPr sz="1900"/>
            </a:lvl8pPr>
            <a:lvl9pPr marL="4114800" lvl="8" indent="-349250" algn="l">
              <a:spcBef>
                <a:spcPts val="380"/>
              </a:spcBef>
              <a:spcAft>
                <a:spcPts val="0"/>
              </a:spcAft>
              <a:buClr>
                <a:schemeClr val="dk1"/>
              </a:buClr>
              <a:buSzPts val="1900"/>
              <a:buChar char="•"/>
              <a:defRPr sz="1900"/>
            </a:lvl9pPr>
          </a:lstStyle>
          <a:p/>
        </p:txBody>
      </p:sp>
      <p:sp>
        <p:nvSpPr>
          <p:cNvPr id="48" name="Google Shape;48;p48"/>
          <p:cNvSpPr txBox="1">
            <a:spLocks noGrp="1"/>
          </p:cNvSpPr>
          <p:nvPr>
            <p:ph type="body" idx="3"/>
          </p:nvPr>
        </p:nvSpPr>
        <p:spPr>
          <a:xfrm>
            <a:off x="5486936" y="1853507"/>
            <a:ext cx="4774347" cy="772453"/>
          </a:xfrm>
          <a:prstGeom prst="rect">
            <a:avLst/>
          </a:prstGeom>
          <a:noFill/>
          <a:ln>
            <a:noFill/>
          </a:ln>
        </p:spPr>
        <p:txBody>
          <a:bodyPr spcFirstLastPara="1" wrap="square" lIns="109025" tIns="54500" rIns="109025" bIns="54500" anchor="b" anchorCtr="0">
            <a:normAutofit/>
          </a:bodyPr>
          <a:lstStyle>
            <a:lvl1pPr marL="457200" lvl="0" indent="-228600" algn="l">
              <a:spcBef>
                <a:spcPts val="580"/>
              </a:spcBef>
              <a:spcAft>
                <a:spcPts val="0"/>
              </a:spcAft>
              <a:buClr>
                <a:schemeClr val="dk1"/>
              </a:buClr>
              <a:buSzPts val="2900"/>
              <a:buNone/>
              <a:defRPr sz="2900" b="1"/>
            </a:lvl1pPr>
            <a:lvl2pPr marL="914400" lvl="1" indent="-228600" algn="l">
              <a:spcBef>
                <a:spcPts val="480"/>
              </a:spcBef>
              <a:spcAft>
                <a:spcPts val="0"/>
              </a:spcAft>
              <a:buClr>
                <a:schemeClr val="dk1"/>
              </a:buClr>
              <a:buSzPts val="2400"/>
              <a:buNone/>
              <a:defRPr sz="2400" b="1"/>
            </a:lvl2pPr>
            <a:lvl3pPr marL="1371600" lvl="2" indent="-228600" algn="l">
              <a:spcBef>
                <a:spcPts val="420"/>
              </a:spcBef>
              <a:spcAft>
                <a:spcPts val="0"/>
              </a:spcAft>
              <a:buClr>
                <a:schemeClr val="dk1"/>
              </a:buClr>
              <a:buSzPts val="2100"/>
              <a:buNone/>
              <a:defRPr sz="2100" b="1"/>
            </a:lvl3pPr>
            <a:lvl4pPr marL="1828800" lvl="3" indent="-228600" algn="l">
              <a:spcBef>
                <a:spcPts val="380"/>
              </a:spcBef>
              <a:spcAft>
                <a:spcPts val="0"/>
              </a:spcAft>
              <a:buClr>
                <a:schemeClr val="dk1"/>
              </a:buClr>
              <a:buSzPts val="1900"/>
              <a:buNone/>
              <a:defRPr sz="1900" b="1"/>
            </a:lvl4pPr>
            <a:lvl5pPr marL="2286000" lvl="4" indent="-228600" algn="l">
              <a:spcBef>
                <a:spcPts val="380"/>
              </a:spcBef>
              <a:spcAft>
                <a:spcPts val="0"/>
              </a:spcAft>
              <a:buClr>
                <a:schemeClr val="dk1"/>
              </a:buClr>
              <a:buSzPts val="1900"/>
              <a:buNone/>
              <a:defRPr sz="1900" b="1"/>
            </a:lvl5pPr>
            <a:lvl6pPr marL="2743200" lvl="5" indent="-228600" algn="l">
              <a:spcBef>
                <a:spcPts val="380"/>
              </a:spcBef>
              <a:spcAft>
                <a:spcPts val="0"/>
              </a:spcAft>
              <a:buClr>
                <a:schemeClr val="dk1"/>
              </a:buClr>
              <a:buSzPts val="1900"/>
              <a:buNone/>
              <a:defRPr sz="1900" b="1"/>
            </a:lvl6pPr>
            <a:lvl7pPr marL="3200400" lvl="6" indent="-228600" algn="l">
              <a:spcBef>
                <a:spcPts val="380"/>
              </a:spcBef>
              <a:spcAft>
                <a:spcPts val="0"/>
              </a:spcAft>
              <a:buClr>
                <a:schemeClr val="dk1"/>
              </a:buClr>
              <a:buSzPts val="1900"/>
              <a:buNone/>
              <a:defRPr sz="1900" b="1"/>
            </a:lvl7pPr>
            <a:lvl8pPr marL="3657600" lvl="7" indent="-228600" algn="l">
              <a:spcBef>
                <a:spcPts val="380"/>
              </a:spcBef>
              <a:spcAft>
                <a:spcPts val="0"/>
              </a:spcAft>
              <a:buClr>
                <a:schemeClr val="dk1"/>
              </a:buClr>
              <a:buSzPts val="1900"/>
              <a:buNone/>
              <a:defRPr sz="1900" b="1"/>
            </a:lvl8pPr>
            <a:lvl9pPr marL="4114800" lvl="8" indent="-228600" algn="l">
              <a:spcBef>
                <a:spcPts val="380"/>
              </a:spcBef>
              <a:spcAft>
                <a:spcPts val="0"/>
              </a:spcAft>
              <a:buClr>
                <a:schemeClr val="dk1"/>
              </a:buClr>
              <a:buSzPts val="1900"/>
              <a:buNone/>
              <a:defRPr sz="1900" b="1"/>
            </a:lvl9pPr>
          </a:lstStyle>
          <a:p/>
        </p:txBody>
      </p:sp>
      <p:sp>
        <p:nvSpPr>
          <p:cNvPr id="49" name="Google Shape;49;p48"/>
          <p:cNvSpPr txBox="1">
            <a:spLocks noGrp="1"/>
          </p:cNvSpPr>
          <p:nvPr>
            <p:ph type="body" idx="4"/>
          </p:nvPr>
        </p:nvSpPr>
        <p:spPr>
          <a:xfrm>
            <a:off x="5486936" y="2625960"/>
            <a:ext cx="4774347" cy="4770814"/>
          </a:xfrm>
          <a:prstGeom prst="rect">
            <a:avLst/>
          </a:prstGeom>
          <a:noFill/>
          <a:ln>
            <a:noFill/>
          </a:ln>
        </p:spPr>
        <p:txBody>
          <a:bodyPr spcFirstLastPara="1" wrap="square" lIns="109025" tIns="54500" rIns="109025" bIns="54500" anchor="t" anchorCtr="0">
            <a:normAutofit/>
          </a:bodyPr>
          <a:lstStyle>
            <a:lvl1pPr marL="457200" lvl="0" indent="-412750" algn="l">
              <a:spcBef>
                <a:spcPts val="580"/>
              </a:spcBef>
              <a:spcAft>
                <a:spcPts val="0"/>
              </a:spcAft>
              <a:buClr>
                <a:schemeClr val="dk1"/>
              </a:buClr>
              <a:buSzPts val="2900"/>
              <a:buChar char="•"/>
              <a:defRPr sz="2900"/>
            </a:lvl1pPr>
            <a:lvl2pPr marL="914400" lvl="1" indent="-381000" algn="l">
              <a:spcBef>
                <a:spcPts val="480"/>
              </a:spcBef>
              <a:spcAft>
                <a:spcPts val="0"/>
              </a:spcAft>
              <a:buClr>
                <a:schemeClr val="dk1"/>
              </a:buClr>
              <a:buSzPts val="2400"/>
              <a:buChar char="–"/>
              <a:defRPr sz="2400"/>
            </a:lvl2pPr>
            <a:lvl3pPr marL="1371600" lvl="2" indent="-361950" algn="l">
              <a:spcBef>
                <a:spcPts val="420"/>
              </a:spcBef>
              <a:spcAft>
                <a:spcPts val="0"/>
              </a:spcAft>
              <a:buClr>
                <a:schemeClr val="dk1"/>
              </a:buClr>
              <a:buSzPts val="2100"/>
              <a:buChar char="•"/>
              <a:defRPr sz="2100"/>
            </a:lvl3pPr>
            <a:lvl4pPr marL="1828800" lvl="3" indent="-349250" algn="l">
              <a:spcBef>
                <a:spcPts val="380"/>
              </a:spcBef>
              <a:spcAft>
                <a:spcPts val="0"/>
              </a:spcAft>
              <a:buClr>
                <a:schemeClr val="dk1"/>
              </a:buClr>
              <a:buSzPts val="1900"/>
              <a:buChar char="–"/>
              <a:defRPr sz="1900"/>
            </a:lvl4pPr>
            <a:lvl5pPr marL="2286000" lvl="4" indent="-349250" algn="l">
              <a:spcBef>
                <a:spcPts val="380"/>
              </a:spcBef>
              <a:spcAft>
                <a:spcPts val="0"/>
              </a:spcAft>
              <a:buClr>
                <a:schemeClr val="dk1"/>
              </a:buClr>
              <a:buSzPts val="1900"/>
              <a:buChar char="»"/>
              <a:defRPr sz="1900"/>
            </a:lvl5pPr>
            <a:lvl6pPr marL="2743200" lvl="5" indent="-349250" algn="l">
              <a:spcBef>
                <a:spcPts val="380"/>
              </a:spcBef>
              <a:spcAft>
                <a:spcPts val="0"/>
              </a:spcAft>
              <a:buClr>
                <a:schemeClr val="dk1"/>
              </a:buClr>
              <a:buSzPts val="1900"/>
              <a:buChar char="•"/>
              <a:defRPr sz="1900"/>
            </a:lvl6pPr>
            <a:lvl7pPr marL="3200400" lvl="6" indent="-349250" algn="l">
              <a:spcBef>
                <a:spcPts val="380"/>
              </a:spcBef>
              <a:spcAft>
                <a:spcPts val="0"/>
              </a:spcAft>
              <a:buClr>
                <a:schemeClr val="dk1"/>
              </a:buClr>
              <a:buSzPts val="1900"/>
              <a:buChar char="•"/>
              <a:defRPr sz="1900"/>
            </a:lvl7pPr>
            <a:lvl8pPr marL="3657600" lvl="7" indent="-349250" algn="l">
              <a:spcBef>
                <a:spcPts val="380"/>
              </a:spcBef>
              <a:spcAft>
                <a:spcPts val="0"/>
              </a:spcAft>
              <a:buClr>
                <a:schemeClr val="dk1"/>
              </a:buClr>
              <a:buSzPts val="1900"/>
              <a:buChar char="•"/>
              <a:defRPr sz="1900"/>
            </a:lvl8pPr>
            <a:lvl9pPr marL="4114800" lvl="8" indent="-349250" algn="l">
              <a:spcBef>
                <a:spcPts val="380"/>
              </a:spcBef>
              <a:spcAft>
                <a:spcPts val="0"/>
              </a:spcAft>
              <a:buClr>
                <a:schemeClr val="dk1"/>
              </a:buClr>
              <a:buSzPts val="1900"/>
              <a:buChar char="•"/>
              <a:defRPr sz="1900"/>
            </a:lvl9pPr>
          </a:lstStyle>
          <a:p/>
        </p:txBody>
      </p:sp>
      <p:sp>
        <p:nvSpPr>
          <p:cNvPr id="50" name="Google Shape;50;p48"/>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8"/>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8"/>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3"/>
        <p:cNvGrpSpPr/>
        <p:nvPr/>
      </p:nvGrpSpPr>
      <p:grpSpPr>
        <a:xfrm>
          <a:off x="0" y="0"/>
          <a:ext cx="0" cy="0"/>
          <a:chOff x="0" y="0"/>
          <a:chExt cx="0" cy="0"/>
        </a:xfrm>
      </p:grpSpPr>
      <p:sp>
        <p:nvSpPr>
          <p:cNvPr id="54" name="Google Shape;54;p49"/>
          <p:cNvSpPr txBox="1">
            <a:spLocks noGrp="1"/>
          </p:cNvSpPr>
          <p:nvPr>
            <p:ph type="title"/>
          </p:nvPr>
        </p:nvSpPr>
        <p:spPr>
          <a:xfrm>
            <a:off x="540068" y="331600"/>
            <a:ext cx="9721215" cy="1380067"/>
          </a:xfrm>
          <a:prstGeom prst="rect">
            <a:avLst/>
          </a:prstGeom>
          <a:noFill/>
          <a:ln>
            <a:noFill/>
          </a:ln>
        </p:spPr>
        <p:txBody>
          <a:bodyPr spcFirstLastPara="1" wrap="square" lIns="109025" tIns="54500" rIns="109025" bIns="54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9"/>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9"/>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9"/>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540068" y="329682"/>
            <a:ext cx="3553570" cy="1403068"/>
          </a:xfrm>
          <a:prstGeom prst="rect">
            <a:avLst/>
          </a:prstGeom>
          <a:noFill/>
          <a:ln>
            <a:noFill/>
          </a:ln>
        </p:spPr>
        <p:txBody>
          <a:bodyPr spcFirstLastPara="1" wrap="square" lIns="109025" tIns="54500" rIns="109025" bIns="54500" anchor="b" anchorCtr="0">
            <a:normAutofit/>
          </a:bodyPr>
          <a:lstStyle>
            <a:lvl1pPr lvl="0" algn="l">
              <a:spcBef>
                <a:spcPts val="0"/>
              </a:spcBef>
              <a:spcAft>
                <a:spcPts val="0"/>
              </a:spcAft>
              <a:buClr>
                <a:schemeClr val="dk1"/>
              </a:buClr>
              <a:buSzPts val="2400"/>
              <a:buFont typeface="Calibri" panose="020F0502020204030204"/>
              <a:buNone/>
              <a:defRPr sz="24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0"/>
          <p:cNvSpPr txBox="1">
            <a:spLocks noGrp="1"/>
          </p:cNvSpPr>
          <p:nvPr>
            <p:ph type="body" idx="1"/>
          </p:nvPr>
        </p:nvSpPr>
        <p:spPr>
          <a:xfrm>
            <a:off x="4223028" y="329683"/>
            <a:ext cx="6038255" cy="7067092"/>
          </a:xfrm>
          <a:prstGeom prst="rect">
            <a:avLst/>
          </a:prstGeom>
          <a:noFill/>
          <a:ln>
            <a:noFill/>
          </a:ln>
        </p:spPr>
        <p:txBody>
          <a:bodyPr spcFirstLastPara="1" wrap="square" lIns="109025" tIns="54500" rIns="109025" bIns="54500" anchor="t" anchorCtr="0">
            <a:normAutofit/>
          </a:bodyPr>
          <a:lstStyle>
            <a:lvl1pPr marL="457200" lvl="0" indent="-469900" algn="l">
              <a:spcBef>
                <a:spcPts val="760"/>
              </a:spcBef>
              <a:spcAft>
                <a:spcPts val="0"/>
              </a:spcAft>
              <a:buClr>
                <a:schemeClr val="dk1"/>
              </a:buClr>
              <a:buSzPts val="3800"/>
              <a:buChar char="•"/>
              <a:defRPr sz="3800"/>
            </a:lvl1pPr>
            <a:lvl2pPr marL="914400" lvl="1" indent="-438150" algn="l">
              <a:spcBef>
                <a:spcPts val="660"/>
              </a:spcBef>
              <a:spcAft>
                <a:spcPts val="0"/>
              </a:spcAft>
              <a:buClr>
                <a:schemeClr val="dk1"/>
              </a:buClr>
              <a:buSzPts val="3300"/>
              <a:buChar char="–"/>
              <a:defRPr sz="3300"/>
            </a:lvl2pPr>
            <a:lvl3pPr marL="1371600" lvl="2" indent="-412750" algn="l">
              <a:spcBef>
                <a:spcPts val="580"/>
              </a:spcBef>
              <a:spcAft>
                <a:spcPts val="0"/>
              </a:spcAft>
              <a:buClr>
                <a:schemeClr val="dk1"/>
              </a:buClr>
              <a:buSzPts val="2900"/>
              <a:buChar char="•"/>
              <a:defRPr sz="29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p:txBody>
      </p:sp>
      <p:sp>
        <p:nvSpPr>
          <p:cNvPr id="61" name="Google Shape;61;p50"/>
          <p:cNvSpPr txBox="1">
            <a:spLocks noGrp="1"/>
          </p:cNvSpPr>
          <p:nvPr>
            <p:ph type="body" idx="2"/>
          </p:nvPr>
        </p:nvSpPr>
        <p:spPr>
          <a:xfrm>
            <a:off x="540068" y="1732751"/>
            <a:ext cx="3553570" cy="5664024"/>
          </a:xfrm>
          <a:prstGeom prst="rect">
            <a:avLst/>
          </a:prstGeom>
          <a:noFill/>
          <a:ln>
            <a:noFill/>
          </a:ln>
        </p:spPr>
        <p:txBody>
          <a:bodyPr spcFirstLastPara="1" wrap="square" lIns="109025" tIns="54500" rIns="109025" bIns="54500" anchor="t" anchorCtr="0">
            <a:normAutofit/>
          </a:bodyPr>
          <a:lstStyle>
            <a:lvl1pPr marL="457200" lvl="0" indent="-228600" algn="l">
              <a:spcBef>
                <a:spcPts val="340"/>
              </a:spcBef>
              <a:spcAft>
                <a:spcPts val="0"/>
              </a:spcAft>
              <a:buClr>
                <a:schemeClr val="dk1"/>
              </a:buClr>
              <a:buSzPts val="1700"/>
              <a:buNone/>
              <a:defRPr sz="1700"/>
            </a:lvl1pPr>
            <a:lvl2pPr marL="914400" lvl="1" indent="-228600" algn="l">
              <a:spcBef>
                <a:spcPts val="280"/>
              </a:spcBef>
              <a:spcAft>
                <a:spcPts val="0"/>
              </a:spcAft>
              <a:buClr>
                <a:schemeClr val="dk1"/>
              </a:buClr>
              <a:buSzPts val="1400"/>
              <a:buNone/>
              <a:defRPr sz="1400"/>
            </a:lvl2pPr>
            <a:lvl3pPr marL="1371600" lvl="2" indent="-228600" algn="l">
              <a:spcBef>
                <a:spcPts val="240"/>
              </a:spcBef>
              <a:spcAft>
                <a:spcPts val="0"/>
              </a:spcAft>
              <a:buClr>
                <a:schemeClr val="dk1"/>
              </a:buClr>
              <a:buSzPts val="1200"/>
              <a:buNone/>
              <a:defRPr sz="1200"/>
            </a:lvl3pPr>
            <a:lvl4pPr marL="1828800" lvl="3" indent="-228600" algn="l">
              <a:spcBef>
                <a:spcPts val="220"/>
              </a:spcBef>
              <a:spcAft>
                <a:spcPts val="0"/>
              </a:spcAft>
              <a:buClr>
                <a:schemeClr val="dk1"/>
              </a:buClr>
              <a:buSzPts val="1100"/>
              <a:buNone/>
              <a:defRPr sz="1100"/>
            </a:lvl4pPr>
            <a:lvl5pPr marL="2286000" lvl="4" indent="-228600" algn="l">
              <a:spcBef>
                <a:spcPts val="220"/>
              </a:spcBef>
              <a:spcAft>
                <a:spcPts val="0"/>
              </a:spcAft>
              <a:buClr>
                <a:schemeClr val="dk1"/>
              </a:buClr>
              <a:buSzPts val="1100"/>
              <a:buNone/>
              <a:defRPr sz="1100"/>
            </a:lvl5pPr>
            <a:lvl6pPr marL="2743200" lvl="5" indent="-228600" algn="l">
              <a:spcBef>
                <a:spcPts val="220"/>
              </a:spcBef>
              <a:spcAft>
                <a:spcPts val="0"/>
              </a:spcAft>
              <a:buClr>
                <a:schemeClr val="dk1"/>
              </a:buClr>
              <a:buSzPts val="1100"/>
              <a:buNone/>
              <a:defRPr sz="1100"/>
            </a:lvl6pPr>
            <a:lvl7pPr marL="3200400" lvl="6" indent="-228600" algn="l">
              <a:spcBef>
                <a:spcPts val="220"/>
              </a:spcBef>
              <a:spcAft>
                <a:spcPts val="0"/>
              </a:spcAft>
              <a:buClr>
                <a:schemeClr val="dk1"/>
              </a:buClr>
              <a:buSzPts val="1100"/>
              <a:buNone/>
              <a:defRPr sz="1100"/>
            </a:lvl7pPr>
            <a:lvl8pPr marL="3657600" lvl="7" indent="-228600" algn="l">
              <a:spcBef>
                <a:spcPts val="220"/>
              </a:spcBef>
              <a:spcAft>
                <a:spcPts val="0"/>
              </a:spcAft>
              <a:buClr>
                <a:schemeClr val="dk1"/>
              </a:buClr>
              <a:buSzPts val="1100"/>
              <a:buNone/>
              <a:defRPr sz="1100"/>
            </a:lvl8pPr>
            <a:lvl9pPr marL="4114800" lvl="8" indent="-228600" algn="l">
              <a:spcBef>
                <a:spcPts val="220"/>
              </a:spcBef>
              <a:spcAft>
                <a:spcPts val="0"/>
              </a:spcAft>
              <a:buClr>
                <a:schemeClr val="dk1"/>
              </a:buClr>
              <a:buSzPts val="1100"/>
              <a:buNone/>
              <a:defRPr sz="1100"/>
            </a:lvl9pPr>
          </a:lstStyle>
          <a:p/>
        </p:txBody>
      </p:sp>
      <p:sp>
        <p:nvSpPr>
          <p:cNvPr id="62" name="Google Shape;62;p50"/>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0"/>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0"/>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51"/>
          <p:cNvSpPr txBox="1">
            <a:spLocks noGrp="1"/>
          </p:cNvSpPr>
          <p:nvPr>
            <p:ph type="title"/>
          </p:nvPr>
        </p:nvSpPr>
        <p:spPr>
          <a:xfrm>
            <a:off x="2117140" y="5796280"/>
            <a:ext cx="6480810" cy="684284"/>
          </a:xfrm>
          <a:prstGeom prst="rect">
            <a:avLst/>
          </a:prstGeom>
          <a:noFill/>
          <a:ln>
            <a:noFill/>
          </a:ln>
        </p:spPr>
        <p:txBody>
          <a:bodyPr spcFirstLastPara="1" wrap="square" lIns="109025" tIns="54500" rIns="109025" bIns="54500" anchor="b" anchorCtr="0">
            <a:normAutofit/>
          </a:bodyPr>
          <a:lstStyle>
            <a:lvl1pPr lvl="0" algn="l">
              <a:spcBef>
                <a:spcPts val="0"/>
              </a:spcBef>
              <a:spcAft>
                <a:spcPts val="0"/>
              </a:spcAft>
              <a:buClr>
                <a:schemeClr val="dk1"/>
              </a:buClr>
              <a:buSzPts val="2400"/>
              <a:buFont typeface="Calibri" panose="020F0502020204030204"/>
              <a:buNone/>
              <a:defRPr sz="24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1"/>
          <p:cNvSpPr>
            <a:spLocks noGrp="1"/>
          </p:cNvSpPr>
          <p:nvPr>
            <p:ph type="pic" idx="2"/>
          </p:nvPr>
        </p:nvSpPr>
        <p:spPr>
          <a:xfrm>
            <a:off x="2117140" y="739869"/>
            <a:ext cx="6480810" cy="4968240"/>
          </a:xfrm>
          <a:prstGeom prst="rect">
            <a:avLst/>
          </a:prstGeom>
          <a:noFill/>
          <a:ln>
            <a:noFill/>
          </a:ln>
        </p:spPr>
      </p:sp>
      <p:sp>
        <p:nvSpPr>
          <p:cNvPr id="68" name="Google Shape;68;p51"/>
          <p:cNvSpPr txBox="1">
            <a:spLocks noGrp="1"/>
          </p:cNvSpPr>
          <p:nvPr>
            <p:ph type="body" idx="1"/>
          </p:nvPr>
        </p:nvSpPr>
        <p:spPr>
          <a:xfrm>
            <a:off x="2117140" y="6480564"/>
            <a:ext cx="6480810" cy="971796"/>
          </a:xfrm>
          <a:prstGeom prst="rect">
            <a:avLst/>
          </a:prstGeom>
          <a:noFill/>
          <a:ln>
            <a:noFill/>
          </a:ln>
        </p:spPr>
        <p:txBody>
          <a:bodyPr spcFirstLastPara="1" wrap="square" lIns="109025" tIns="54500" rIns="109025" bIns="54500" anchor="t" anchorCtr="0">
            <a:normAutofit/>
          </a:bodyPr>
          <a:lstStyle>
            <a:lvl1pPr marL="457200" lvl="0" indent="-228600" algn="l">
              <a:spcBef>
                <a:spcPts val="340"/>
              </a:spcBef>
              <a:spcAft>
                <a:spcPts val="0"/>
              </a:spcAft>
              <a:buClr>
                <a:schemeClr val="dk1"/>
              </a:buClr>
              <a:buSzPts val="1700"/>
              <a:buNone/>
              <a:defRPr sz="1700"/>
            </a:lvl1pPr>
            <a:lvl2pPr marL="914400" lvl="1" indent="-228600" algn="l">
              <a:spcBef>
                <a:spcPts val="280"/>
              </a:spcBef>
              <a:spcAft>
                <a:spcPts val="0"/>
              </a:spcAft>
              <a:buClr>
                <a:schemeClr val="dk1"/>
              </a:buClr>
              <a:buSzPts val="1400"/>
              <a:buNone/>
              <a:defRPr sz="1400"/>
            </a:lvl2pPr>
            <a:lvl3pPr marL="1371600" lvl="2" indent="-228600" algn="l">
              <a:spcBef>
                <a:spcPts val="240"/>
              </a:spcBef>
              <a:spcAft>
                <a:spcPts val="0"/>
              </a:spcAft>
              <a:buClr>
                <a:schemeClr val="dk1"/>
              </a:buClr>
              <a:buSzPts val="1200"/>
              <a:buNone/>
              <a:defRPr sz="1200"/>
            </a:lvl3pPr>
            <a:lvl4pPr marL="1828800" lvl="3" indent="-228600" algn="l">
              <a:spcBef>
                <a:spcPts val="220"/>
              </a:spcBef>
              <a:spcAft>
                <a:spcPts val="0"/>
              </a:spcAft>
              <a:buClr>
                <a:schemeClr val="dk1"/>
              </a:buClr>
              <a:buSzPts val="1100"/>
              <a:buNone/>
              <a:defRPr sz="1100"/>
            </a:lvl4pPr>
            <a:lvl5pPr marL="2286000" lvl="4" indent="-228600" algn="l">
              <a:spcBef>
                <a:spcPts val="220"/>
              </a:spcBef>
              <a:spcAft>
                <a:spcPts val="0"/>
              </a:spcAft>
              <a:buClr>
                <a:schemeClr val="dk1"/>
              </a:buClr>
              <a:buSzPts val="1100"/>
              <a:buNone/>
              <a:defRPr sz="1100"/>
            </a:lvl5pPr>
            <a:lvl6pPr marL="2743200" lvl="5" indent="-228600" algn="l">
              <a:spcBef>
                <a:spcPts val="220"/>
              </a:spcBef>
              <a:spcAft>
                <a:spcPts val="0"/>
              </a:spcAft>
              <a:buClr>
                <a:schemeClr val="dk1"/>
              </a:buClr>
              <a:buSzPts val="1100"/>
              <a:buNone/>
              <a:defRPr sz="1100"/>
            </a:lvl6pPr>
            <a:lvl7pPr marL="3200400" lvl="6" indent="-228600" algn="l">
              <a:spcBef>
                <a:spcPts val="220"/>
              </a:spcBef>
              <a:spcAft>
                <a:spcPts val="0"/>
              </a:spcAft>
              <a:buClr>
                <a:schemeClr val="dk1"/>
              </a:buClr>
              <a:buSzPts val="1100"/>
              <a:buNone/>
              <a:defRPr sz="1100"/>
            </a:lvl7pPr>
            <a:lvl8pPr marL="3657600" lvl="7" indent="-228600" algn="l">
              <a:spcBef>
                <a:spcPts val="220"/>
              </a:spcBef>
              <a:spcAft>
                <a:spcPts val="0"/>
              </a:spcAft>
              <a:buClr>
                <a:schemeClr val="dk1"/>
              </a:buClr>
              <a:buSzPts val="1100"/>
              <a:buNone/>
              <a:defRPr sz="1100"/>
            </a:lvl8pPr>
            <a:lvl9pPr marL="4114800" lvl="8" indent="-228600" algn="l">
              <a:spcBef>
                <a:spcPts val="220"/>
              </a:spcBef>
              <a:spcAft>
                <a:spcPts val="0"/>
              </a:spcAft>
              <a:buClr>
                <a:schemeClr val="dk1"/>
              </a:buClr>
              <a:buSzPts val="1100"/>
              <a:buNone/>
              <a:defRPr sz="1100"/>
            </a:lvl9pPr>
          </a:lstStyle>
          <a:p/>
        </p:txBody>
      </p:sp>
      <p:sp>
        <p:nvSpPr>
          <p:cNvPr id="69" name="Google Shape;69;p51"/>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1"/>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1"/>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540068" y="331600"/>
            <a:ext cx="9721215" cy="1380067"/>
          </a:xfrm>
          <a:prstGeom prst="rect">
            <a:avLst/>
          </a:prstGeom>
          <a:noFill/>
          <a:ln>
            <a:noFill/>
          </a:ln>
        </p:spPr>
        <p:txBody>
          <a:bodyPr spcFirstLastPara="1" wrap="square" lIns="109025" tIns="54500" rIns="109025" bIns="54500" anchor="ctr" anchorCtr="0">
            <a:normAutofit/>
          </a:bodyPr>
          <a:lstStyle>
            <a:lvl1pPr marR="0" lvl="0" algn="ctr" rtl="0">
              <a:spcBef>
                <a:spcPts val="0"/>
              </a:spcBef>
              <a:spcAft>
                <a:spcPts val="0"/>
              </a:spcAft>
              <a:buClr>
                <a:schemeClr val="dk1"/>
              </a:buClr>
              <a:buSzPts val="5200"/>
              <a:buFont typeface="Calibri" panose="020F0502020204030204"/>
              <a:buNone/>
              <a:defRPr sz="5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2"/>
          <p:cNvSpPr txBox="1">
            <a:spLocks noGrp="1"/>
          </p:cNvSpPr>
          <p:nvPr>
            <p:ph type="body" idx="1"/>
          </p:nvPr>
        </p:nvSpPr>
        <p:spPr>
          <a:xfrm>
            <a:off x="540068" y="1932094"/>
            <a:ext cx="9721215" cy="5464681"/>
          </a:xfrm>
          <a:prstGeom prst="rect">
            <a:avLst/>
          </a:prstGeom>
          <a:noFill/>
          <a:ln>
            <a:noFill/>
          </a:ln>
        </p:spPr>
        <p:txBody>
          <a:bodyPr spcFirstLastPara="1" wrap="square" lIns="109025" tIns="54500" rIns="109025" bIns="54500" anchor="t" anchorCtr="0">
            <a:normAutofit/>
          </a:bodyPr>
          <a:lstStyle>
            <a:lvl1pPr marL="457200" marR="0" lvl="0" indent="-469900" algn="l" rtl="0">
              <a:spcBef>
                <a:spcPts val="760"/>
              </a:spcBef>
              <a:spcAft>
                <a:spcPts val="0"/>
              </a:spcAft>
              <a:buClr>
                <a:schemeClr val="dk1"/>
              </a:buClr>
              <a:buSzPts val="3800"/>
              <a:buFont typeface="Arial" panose="020B0604020202020204"/>
              <a:buChar char="•"/>
              <a:defRPr sz="3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38150" algn="l" rtl="0">
              <a:spcBef>
                <a:spcPts val="660"/>
              </a:spcBef>
              <a:spcAft>
                <a:spcPts val="0"/>
              </a:spcAft>
              <a:buClr>
                <a:schemeClr val="dk1"/>
              </a:buClr>
              <a:buSzPts val="3300"/>
              <a:buFont typeface="Arial" panose="020B0604020202020204"/>
              <a:buChar char="–"/>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12750" algn="l" rtl="0">
              <a:spcBef>
                <a:spcPts val="580"/>
              </a:spcBef>
              <a:spcAft>
                <a:spcPts val="0"/>
              </a:spcAft>
              <a:buClr>
                <a:schemeClr val="dk1"/>
              </a:buClr>
              <a:buSzPts val="2900"/>
              <a:buFont typeface="Arial" panose="020B0604020202020204"/>
              <a:buChar char="•"/>
              <a:defRPr sz="2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42"/>
          <p:cNvSpPr txBox="1">
            <a:spLocks noGrp="1"/>
          </p:cNvSpPr>
          <p:nvPr>
            <p:ph type="dt" idx="10"/>
          </p:nvPr>
        </p:nvSpPr>
        <p:spPr>
          <a:xfrm>
            <a:off x="540068" y="7674704"/>
            <a:ext cx="2520315" cy="440855"/>
          </a:xfrm>
          <a:prstGeom prst="rect">
            <a:avLst/>
          </a:prstGeom>
          <a:noFill/>
          <a:ln>
            <a:noFill/>
          </a:ln>
        </p:spPr>
        <p:txBody>
          <a:bodyPr spcFirstLastPara="1" wrap="square" lIns="109025" tIns="54500" rIns="109025" bIns="5450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42"/>
          <p:cNvSpPr txBox="1">
            <a:spLocks noGrp="1"/>
          </p:cNvSpPr>
          <p:nvPr>
            <p:ph type="ftr" idx="11"/>
          </p:nvPr>
        </p:nvSpPr>
        <p:spPr>
          <a:xfrm>
            <a:off x="3690461" y="7674704"/>
            <a:ext cx="3420428" cy="440855"/>
          </a:xfrm>
          <a:prstGeom prst="rect">
            <a:avLst/>
          </a:prstGeom>
          <a:noFill/>
          <a:ln>
            <a:noFill/>
          </a:ln>
        </p:spPr>
        <p:txBody>
          <a:bodyPr spcFirstLastPara="1" wrap="square" lIns="109025" tIns="54500" rIns="109025" bIns="5450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42"/>
          <p:cNvSpPr txBox="1">
            <a:spLocks noGrp="1"/>
          </p:cNvSpPr>
          <p:nvPr>
            <p:ph type="sldNum" idx="12"/>
          </p:nvPr>
        </p:nvSpPr>
        <p:spPr>
          <a:xfrm>
            <a:off x="7740968" y="7674704"/>
            <a:ext cx="2520315" cy="440855"/>
          </a:xfrm>
          <a:prstGeom prst="rect">
            <a:avLst/>
          </a:prstGeom>
          <a:noFill/>
          <a:ln>
            <a:noFill/>
          </a:ln>
        </p:spPr>
        <p:txBody>
          <a:bodyPr spcFirstLastPara="1" wrap="square" lIns="109025" tIns="54500" rIns="109025" bIns="54500" anchor="ctr" anchorCtr="0">
            <a:noAutofit/>
          </a:bodyPr>
          <a:lstStyle>
            <a:lvl1pPr marL="0" marR="0" lvl="0" indent="0" algn="r" rtl="0">
              <a:spcBef>
                <a:spcPts val="0"/>
              </a:spcBef>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hyperlink" Target="https://sourceforge.net/projects/mingw-w64/files/Toolchains%20targetting%20Win64/Personal%20Builds/mingw-builds/8.1.0/threads-win32/sjlj/x86_64-8.1.0-release-win32-sjlj-rt_v6-rev0.7z/download"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hyperlink" Target="https://drive.google.com/drive/folders/1XSllKx-xI3Baljr9wOILriWg9lqKgQ2Q?usp=sharin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2593759" y="4023971"/>
            <a:ext cx="5472608" cy="817880"/>
          </a:xfrm>
          <a:prstGeom prst="rect">
            <a:avLst/>
          </a:prstGeom>
          <a:noFill/>
          <a:ln>
            <a:noFill/>
          </a:ln>
        </p:spPr>
        <p:txBody>
          <a:bodyPr spcFirstLastPara="1" wrap="square" lIns="90565" tIns="45270" rIns="90565" bIns="45270" anchor="t" anchorCtr="0">
            <a:spAutoFit/>
          </a:bodyPr>
          <a:lstStyle/>
          <a:p>
            <a:pPr algn="ctr"/>
            <a:r>
              <a:rPr lang="en-US" sz="4725" b="1" dirty="0">
                <a:solidFill>
                  <a:srgbClr val="0070C0"/>
                </a:solidFill>
                <a:latin typeface="Calibri" panose="020F0502020204030204"/>
                <a:ea typeface="Calibri" panose="020F0502020204030204"/>
                <a:cs typeface="Calibri" panose="020F0502020204030204"/>
                <a:sym typeface="Calibri" panose="020F0502020204030204"/>
              </a:rPr>
              <a:t>Presented by:</a:t>
            </a:r>
            <a:endParaRPr sz="2365" dirty="0">
              <a:solidFill>
                <a:srgbClr val="0070C0"/>
              </a:solidFill>
            </a:endParaRPr>
          </a:p>
        </p:txBody>
      </p:sp>
      <p:sp>
        <p:nvSpPr>
          <p:cNvPr id="89" name="Google Shape;89;p1"/>
          <p:cNvSpPr txBox="1"/>
          <p:nvPr/>
        </p:nvSpPr>
        <p:spPr>
          <a:xfrm>
            <a:off x="636897" y="1503910"/>
            <a:ext cx="9618019" cy="1308100"/>
          </a:xfrm>
          <a:prstGeom prst="rect">
            <a:avLst/>
          </a:prstGeom>
          <a:noFill/>
          <a:ln>
            <a:noFill/>
          </a:ln>
        </p:spPr>
        <p:txBody>
          <a:bodyPr spcFirstLastPara="1" wrap="square" lIns="107999" tIns="53987" rIns="107999" bIns="53987" anchor="t" anchorCtr="0">
            <a:spAutoFit/>
          </a:bodyPr>
          <a:lstStyle/>
          <a:p>
            <a:pPr algn="ctr"/>
            <a:r>
              <a:rPr lang="en-GB" altLang="en-US" sz="7795" b="1" dirty="0">
                <a:solidFill>
                  <a:srgbClr val="FF0000"/>
                </a:solidFill>
                <a:latin typeface="Calibri" panose="020F0502020204030204"/>
                <a:ea typeface="Calibri" panose="020F0502020204030204"/>
                <a:cs typeface="Calibri" panose="020F0502020204030204"/>
                <a:sym typeface="Calibri" panose="020F0502020204030204"/>
              </a:rPr>
              <a:t>Evoque - Pixel Scanner</a:t>
            </a:r>
            <a:endParaRPr lang="en-GB" altLang="en-US" sz="7795" b="1" dirty="0">
              <a:solidFill>
                <a:srgbClr val="FF0000"/>
              </a:solidFill>
              <a:latin typeface="Calibri" panose="020F0502020204030204"/>
              <a:ea typeface="Calibri" panose="020F0502020204030204"/>
              <a:cs typeface="Calibri" panose="020F0502020204030204"/>
              <a:sym typeface="Calibri" panose="020F0502020204030204"/>
            </a:endParaRPr>
          </a:p>
        </p:txBody>
      </p:sp>
      <p:graphicFrame>
        <p:nvGraphicFramePr>
          <p:cNvPr id="2" name="Table 1"/>
          <p:cNvGraphicFramePr>
            <a:graphicFrameLocks noGrp="1"/>
          </p:cNvGraphicFramePr>
          <p:nvPr/>
        </p:nvGraphicFramePr>
        <p:xfrm>
          <a:off x="1943443" y="5294826"/>
          <a:ext cx="7200900" cy="1978025"/>
        </p:xfrm>
        <a:graphic>
          <a:graphicData uri="http://schemas.openxmlformats.org/drawingml/2006/table">
            <a:tbl>
              <a:tblPr firstRow="1" bandRow="1"/>
              <a:tblGrid>
                <a:gridCol w="3600450"/>
                <a:gridCol w="3600450"/>
              </a:tblGrid>
              <a:tr h="395605">
                <a:tc>
                  <a:txBody>
                    <a:bodyPr/>
                    <a:lstStyle/>
                    <a:p>
                      <a:pPr algn="ctr"/>
                      <a:r>
                        <a:rPr lang="en-US" sz="2010" dirty="0" smtClean="0"/>
                        <a:t>Name</a:t>
                      </a:r>
                      <a:endParaRPr lang="en-IN" sz="2010" dirty="0"/>
                    </a:p>
                  </a:txBody>
                  <a:tcPr marT="44729" marB="44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a:r>
                        <a:rPr lang="en-US" sz="2010" dirty="0" smtClean="0"/>
                        <a:t>SID</a:t>
                      </a:r>
                      <a:endParaRPr lang="en-IN" sz="2010" dirty="0"/>
                    </a:p>
                  </a:txBody>
                  <a:tcPr marT="44729" marB="44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r>
              <a:tr h="395605">
                <a:tc>
                  <a:txBody>
                    <a:bodyPr/>
                    <a:lstStyle/>
                    <a:p>
                      <a:pPr algn="ctr"/>
                      <a:r>
                        <a:rPr lang="en-US" sz="2010" dirty="0" smtClean="0"/>
                        <a:t>Bharat</a:t>
                      </a:r>
                      <a:r>
                        <a:rPr lang="en-US" sz="2010" baseline="0" dirty="0" smtClean="0"/>
                        <a:t> Singh</a:t>
                      </a:r>
                      <a:endParaRPr lang="en-IN" sz="2010" dirty="0"/>
                    </a:p>
                  </a:txBody>
                  <a:tcPr marT="44729" marB="44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2F591"/>
                    </a:solidFill>
                  </a:tcPr>
                </a:tc>
                <a:tc>
                  <a:txBody>
                    <a:bodyPr/>
                    <a:lstStyle/>
                    <a:p>
                      <a:pPr algn="ctr"/>
                      <a:r>
                        <a:rPr lang="en-US" sz="201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20103120</a:t>
                      </a:r>
                      <a:endParaRPr lang="en-IN" sz="2010" dirty="0"/>
                    </a:p>
                  </a:txBody>
                  <a:tcPr marT="44729" marB="44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2F591"/>
                    </a:solidFill>
                  </a:tcPr>
                </a:tc>
              </a:tr>
              <a:tr h="395605">
                <a:tc>
                  <a:txBody>
                    <a:bodyPr/>
                    <a:lstStyle/>
                    <a:p>
                      <a:pPr algn="ctr"/>
                      <a:r>
                        <a:rPr lang="en-US" sz="2010" dirty="0" err="1" smtClean="0"/>
                        <a:t>Neeraj</a:t>
                      </a:r>
                      <a:r>
                        <a:rPr lang="en-US" sz="2010" dirty="0" smtClean="0"/>
                        <a:t> Kumar</a:t>
                      </a:r>
                      <a:endParaRPr lang="en-IN" sz="2010" dirty="0"/>
                    </a:p>
                  </a:txBody>
                  <a:tcPr marT="44729" marB="44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2E5E5"/>
                    </a:solidFill>
                  </a:tcPr>
                </a:tc>
                <a:tc>
                  <a:txBody>
                    <a:bodyPr/>
                    <a:lstStyle/>
                    <a:p>
                      <a:pPr algn="ctr"/>
                      <a:r>
                        <a:rPr lang="en-US" sz="201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20103121</a:t>
                      </a:r>
                      <a:endParaRPr lang="en-IN" sz="2010" dirty="0"/>
                    </a:p>
                  </a:txBody>
                  <a:tcPr marT="44729" marB="44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2E5E5"/>
                    </a:solidFill>
                  </a:tcPr>
                </a:tc>
              </a:tr>
              <a:tr h="395605">
                <a:tc>
                  <a:txBody>
                    <a:bodyPr/>
                    <a:lstStyle/>
                    <a:p>
                      <a:pPr algn="ctr"/>
                      <a:r>
                        <a:rPr lang="en-US" sz="2010" dirty="0" smtClean="0"/>
                        <a:t>Sushant Singh</a:t>
                      </a:r>
                      <a:endParaRPr lang="en-IN" sz="2010" dirty="0"/>
                    </a:p>
                  </a:txBody>
                  <a:tcPr marT="44729" marB="44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2F591"/>
                    </a:solidFill>
                  </a:tcPr>
                </a:tc>
                <a:tc>
                  <a:txBody>
                    <a:bodyPr/>
                    <a:lstStyle/>
                    <a:p>
                      <a:pPr algn="ctr"/>
                      <a:r>
                        <a:rPr lang="en-US" sz="201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20103122</a:t>
                      </a:r>
                      <a:endParaRPr lang="en-IN" sz="2010" dirty="0"/>
                    </a:p>
                  </a:txBody>
                  <a:tcPr marT="44729" marB="44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2F591"/>
                    </a:solidFill>
                  </a:tcPr>
                </a:tc>
              </a:tr>
              <a:tr h="395605">
                <a:tc>
                  <a:txBody>
                    <a:bodyPr/>
                    <a:lstStyle/>
                    <a:p>
                      <a:pPr algn="ctr"/>
                      <a:r>
                        <a:rPr lang="en-US" sz="2010" dirty="0" err="1" smtClean="0"/>
                        <a:t>Divyansh</a:t>
                      </a:r>
                      <a:r>
                        <a:rPr lang="en-US" sz="2010" dirty="0" smtClean="0"/>
                        <a:t> </a:t>
                      </a:r>
                      <a:r>
                        <a:rPr lang="en-US" sz="2010" dirty="0" err="1" smtClean="0"/>
                        <a:t>Gurtoo</a:t>
                      </a:r>
                      <a:endParaRPr lang="en-IN" sz="2010" dirty="0"/>
                    </a:p>
                  </a:txBody>
                  <a:tcPr marT="44729" marB="44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2E5E5"/>
                    </a:solidFill>
                  </a:tcPr>
                </a:tc>
                <a:tc>
                  <a:txBody>
                    <a:bodyPr/>
                    <a:lstStyle/>
                    <a:p>
                      <a:pPr algn="ctr"/>
                      <a:r>
                        <a:rPr lang="en-US" sz="201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20103123</a:t>
                      </a:r>
                      <a:endParaRPr lang="en-IN" sz="2010" dirty="0"/>
                    </a:p>
                  </a:txBody>
                  <a:tcPr marT="44729" marB="44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2E5E5"/>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p:nvPr/>
        </p:nvSpPr>
        <p:spPr>
          <a:xfrm>
            <a:off x="668849" y="6441136"/>
            <a:ext cx="2211546" cy="1659504"/>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Data Generation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3" name="Google Shape;173;p10"/>
          <p:cNvSpPr/>
          <p:nvPr/>
        </p:nvSpPr>
        <p:spPr>
          <a:xfrm>
            <a:off x="8241290" y="3175515"/>
            <a:ext cx="2211546" cy="1659504"/>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Filter &amp; Threshold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4" name="Google Shape;174;p10"/>
          <p:cNvSpPr/>
          <p:nvPr/>
        </p:nvSpPr>
        <p:spPr>
          <a:xfrm>
            <a:off x="4643184" y="3137095"/>
            <a:ext cx="1701189" cy="1825803"/>
          </a:xfrm>
          <a:prstGeom prst="ellipse">
            <a:avLst/>
          </a:prstGeom>
          <a:solidFill>
            <a:srgbClr val="4C31BF"/>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Process</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75" name="Google Shape;175;p10"/>
          <p:cNvCxnSpPr>
            <a:endCxn id="173" idx="2"/>
          </p:cNvCxnSpPr>
          <p:nvPr/>
        </p:nvCxnSpPr>
        <p:spPr>
          <a:xfrm rot="10800000" flipH="1">
            <a:off x="6644363" y="4835019"/>
            <a:ext cx="2702700" cy="2362800"/>
          </a:xfrm>
          <a:prstGeom prst="straightConnector1">
            <a:avLst/>
          </a:prstGeom>
          <a:noFill/>
          <a:ln w="28575" cap="flat" cmpd="sng">
            <a:solidFill>
              <a:schemeClr val="dk1"/>
            </a:solidFill>
            <a:prstDash val="solid"/>
            <a:round/>
            <a:headEnd type="none" w="sm" len="sm"/>
            <a:tailEnd type="stealth" w="med" len="med"/>
          </a:ln>
        </p:spPr>
      </p:cxnSp>
      <p:cxnSp>
        <p:nvCxnSpPr>
          <p:cNvPr id="176" name="Google Shape;176;p10"/>
          <p:cNvCxnSpPr>
            <a:stCxn id="174" idx="4"/>
          </p:cNvCxnSpPr>
          <p:nvPr/>
        </p:nvCxnSpPr>
        <p:spPr>
          <a:xfrm>
            <a:off x="5493779" y="4962898"/>
            <a:ext cx="0" cy="1581900"/>
          </a:xfrm>
          <a:prstGeom prst="straightConnector1">
            <a:avLst/>
          </a:prstGeom>
          <a:noFill/>
          <a:ln w="28575" cap="flat" cmpd="sng">
            <a:solidFill>
              <a:schemeClr val="dk1"/>
            </a:solidFill>
            <a:prstDash val="solid"/>
            <a:round/>
            <a:headEnd type="none" w="sm" len="sm"/>
            <a:tailEnd type="stealth" w="med" len="med"/>
          </a:ln>
        </p:spPr>
      </p:cxnSp>
      <p:sp>
        <p:nvSpPr>
          <p:cNvPr id="177" name="Google Shape;177;p10"/>
          <p:cNvSpPr/>
          <p:nvPr/>
        </p:nvSpPr>
        <p:spPr>
          <a:xfrm>
            <a:off x="4388006" y="196088"/>
            <a:ext cx="2211546" cy="1528306"/>
          </a:xfrm>
          <a:prstGeom prst="rect">
            <a:avLst/>
          </a:prstGeom>
          <a:solidFill>
            <a:srgbClr val="00B05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Display Unit</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8" name="Google Shape;178;p10"/>
          <p:cNvSpPr txBox="1"/>
          <p:nvPr/>
        </p:nvSpPr>
        <p:spPr>
          <a:xfrm>
            <a:off x="5472683" y="2124279"/>
            <a:ext cx="2468433"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8) Display processed values of pair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10"/>
          <p:cNvSpPr/>
          <p:nvPr/>
        </p:nvSpPr>
        <p:spPr>
          <a:xfrm>
            <a:off x="668849" y="3318819"/>
            <a:ext cx="2211546" cy="1372895"/>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80" name="Google Shape;180;p10"/>
          <p:cNvCxnSpPr/>
          <p:nvPr/>
        </p:nvCxnSpPr>
        <p:spPr>
          <a:xfrm rot="10800000">
            <a:off x="1009087" y="3310826"/>
            <a:ext cx="0" cy="1380888"/>
          </a:xfrm>
          <a:prstGeom prst="straightConnector1">
            <a:avLst/>
          </a:prstGeom>
          <a:noFill/>
          <a:ln w="28575" cap="flat" cmpd="sng">
            <a:solidFill>
              <a:schemeClr val="dk1"/>
            </a:solidFill>
            <a:prstDash val="solid"/>
            <a:round/>
            <a:headEnd type="none" w="sm" len="sm"/>
            <a:tailEnd type="none" w="sm" len="sm"/>
          </a:ln>
        </p:spPr>
      </p:cxnSp>
      <p:cxnSp>
        <p:nvCxnSpPr>
          <p:cNvPr id="181" name="Google Shape;181;p10"/>
          <p:cNvCxnSpPr/>
          <p:nvPr/>
        </p:nvCxnSpPr>
        <p:spPr>
          <a:xfrm rot="10800000" flipH="1">
            <a:off x="668849" y="3306875"/>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182" name="Google Shape;182;p10"/>
          <p:cNvCxnSpPr/>
          <p:nvPr/>
        </p:nvCxnSpPr>
        <p:spPr>
          <a:xfrm rot="10800000" flipH="1">
            <a:off x="668849" y="4679770"/>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183" name="Google Shape;183;p10"/>
          <p:cNvCxnSpPr/>
          <p:nvPr/>
        </p:nvCxnSpPr>
        <p:spPr>
          <a:xfrm rot="10800000">
            <a:off x="672034" y="3318819"/>
            <a:ext cx="0" cy="1380888"/>
          </a:xfrm>
          <a:prstGeom prst="straightConnector1">
            <a:avLst/>
          </a:prstGeom>
          <a:noFill/>
          <a:ln w="28575" cap="flat" cmpd="sng">
            <a:solidFill>
              <a:schemeClr val="dk1"/>
            </a:solidFill>
            <a:prstDash val="solid"/>
            <a:round/>
            <a:headEnd type="none" w="sm" len="sm"/>
            <a:tailEnd type="none" w="sm" len="sm"/>
          </a:ln>
        </p:spPr>
      </p:cxnSp>
      <p:cxnSp>
        <p:nvCxnSpPr>
          <p:cNvPr id="184" name="Google Shape;184;p10"/>
          <p:cNvCxnSpPr/>
          <p:nvPr/>
        </p:nvCxnSpPr>
        <p:spPr>
          <a:xfrm>
            <a:off x="1872283" y="4696348"/>
            <a:ext cx="0" cy="1761116"/>
          </a:xfrm>
          <a:prstGeom prst="straightConnector1">
            <a:avLst/>
          </a:prstGeom>
          <a:noFill/>
          <a:ln w="28575" cap="flat" cmpd="sng">
            <a:solidFill>
              <a:schemeClr val="dk1"/>
            </a:solidFill>
            <a:prstDash val="solid"/>
            <a:round/>
            <a:headEnd type="none" w="sm" len="sm"/>
            <a:tailEnd type="stealth" w="med" len="med"/>
          </a:ln>
        </p:spPr>
      </p:cxnSp>
      <p:sp>
        <p:nvSpPr>
          <p:cNvPr id="185" name="Google Shape;185;p10"/>
          <p:cNvSpPr txBox="1"/>
          <p:nvPr/>
        </p:nvSpPr>
        <p:spPr>
          <a:xfrm>
            <a:off x="28262" y="5148615"/>
            <a:ext cx="1916029"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3) Retrieve each row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10"/>
          <p:cNvSpPr/>
          <p:nvPr/>
        </p:nvSpPr>
        <p:spPr>
          <a:xfrm>
            <a:off x="1067433" y="3569807"/>
            <a:ext cx="1727903" cy="780385"/>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Testing.csv file</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7" name="Google Shape;187;p10"/>
          <p:cNvSpPr/>
          <p:nvPr/>
        </p:nvSpPr>
        <p:spPr>
          <a:xfrm>
            <a:off x="4432785" y="6544735"/>
            <a:ext cx="2211546" cy="1372895"/>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88" name="Google Shape;188;p10"/>
          <p:cNvCxnSpPr/>
          <p:nvPr/>
        </p:nvCxnSpPr>
        <p:spPr>
          <a:xfrm rot="10800000">
            <a:off x="4773023" y="6536742"/>
            <a:ext cx="0" cy="1380888"/>
          </a:xfrm>
          <a:prstGeom prst="straightConnector1">
            <a:avLst/>
          </a:prstGeom>
          <a:noFill/>
          <a:ln w="28575" cap="flat" cmpd="sng">
            <a:solidFill>
              <a:schemeClr val="dk1"/>
            </a:solidFill>
            <a:prstDash val="solid"/>
            <a:round/>
            <a:headEnd type="none" w="sm" len="sm"/>
            <a:tailEnd type="none" w="sm" len="sm"/>
          </a:ln>
        </p:spPr>
      </p:cxnSp>
      <p:cxnSp>
        <p:nvCxnSpPr>
          <p:cNvPr id="189" name="Google Shape;189;p10"/>
          <p:cNvCxnSpPr/>
          <p:nvPr/>
        </p:nvCxnSpPr>
        <p:spPr>
          <a:xfrm rot="10800000" flipH="1">
            <a:off x="4432785" y="6532792"/>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190" name="Google Shape;190;p10"/>
          <p:cNvCxnSpPr/>
          <p:nvPr/>
        </p:nvCxnSpPr>
        <p:spPr>
          <a:xfrm rot="10800000" flipH="1">
            <a:off x="4432785" y="7905686"/>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191" name="Google Shape;191;p10"/>
          <p:cNvCxnSpPr/>
          <p:nvPr/>
        </p:nvCxnSpPr>
        <p:spPr>
          <a:xfrm rot="10800000">
            <a:off x="4435970" y="6544735"/>
            <a:ext cx="0" cy="1380888"/>
          </a:xfrm>
          <a:prstGeom prst="straightConnector1">
            <a:avLst/>
          </a:prstGeom>
          <a:noFill/>
          <a:ln w="28575" cap="flat" cmpd="sng">
            <a:solidFill>
              <a:schemeClr val="dk1"/>
            </a:solidFill>
            <a:prstDash val="solid"/>
            <a:round/>
            <a:headEnd type="none" w="sm" len="sm"/>
            <a:tailEnd type="none" w="sm" len="sm"/>
          </a:ln>
        </p:spPr>
      </p:cxnSp>
      <p:sp>
        <p:nvSpPr>
          <p:cNvPr id="192" name="Google Shape;192;p10"/>
          <p:cNvSpPr txBox="1"/>
          <p:nvPr/>
        </p:nvSpPr>
        <p:spPr>
          <a:xfrm>
            <a:off x="5469526" y="5164640"/>
            <a:ext cx="1875365"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5) Store scanned pair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10"/>
          <p:cNvSpPr/>
          <p:nvPr/>
        </p:nvSpPr>
        <p:spPr>
          <a:xfrm>
            <a:off x="4831369" y="6974891"/>
            <a:ext cx="1727903" cy="44593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Buffer</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94" name="Google Shape;194;p10"/>
          <p:cNvCxnSpPr>
            <a:stCxn id="174" idx="0"/>
            <a:endCxn id="177" idx="2"/>
          </p:cNvCxnSpPr>
          <p:nvPr/>
        </p:nvCxnSpPr>
        <p:spPr>
          <a:xfrm rot="10800000">
            <a:off x="5493779" y="1724395"/>
            <a:ext cx="0" cy="1412700"/>
          </a:xfrm>
          <a:prstGeom prst="straightConnector1">
            <a:avLst/>
          </a:prstGeom>
          <a:noFill/>
          <a:ln w="28575" cap="flat" cmpd="sng">
            <a:solidFill>
              <a:schemeClr val="dk1"/>
            </a:solidFill>
            <a:prstDash val="solid"/>
            <a:round/>
            <a:headEnd type="none" w="sm" len="sm"/>
            <a:tailEnd type="stealth" w="med" len="med"/>
          </a:ln>
        </p:spPr>
      </p:cxnSp>
      <p:sp>
        <p:nvSpPr>
          <p:cNvPr id="195" name="Google Shape;195;p10"/>
          <p:cNvSpPr txBox="1"/>
          <p:nvPr/>
        </p:nvSpPr>
        <p:spPr>
          <a:xfrm>
            <a:off x="7992963" y="5931364"/>
            <a:ext cx="2664296"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6) Retrieve scanned pair of pixels for filtering</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10"/>
          <p:cNvSpPr/>
          <p:nvPr/>
        </p:nvSpPr>
        <p:spPr>
          <a:xfrm>
            <a:off x="612143" y="251958"/>
            <a:ext cx="2376264" cy="1512168"/>
          </a:xfrm>
          <a:prstGeom prst="trapezoid">
            <a:avLst>
              <a:gd name="adj" fmla="val 25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Object</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97" name="Google Shape;197;p10"/>
          <p:cNvCxnSpPr>
            <a:stCxn id="196" idx="2"/>
            <a:endCxn id="174" idx="1"/>
          </p:cNvCxnSpPr>
          <p:nvPr/>
        </p:nvCxnSpPr>
        <p:spPr>
          <a:xfrm>
            <a:off x="1800275" y="1764126"/>
            <a:ext cx="3092100" cy="1640400"/>
          </a:xfrm>
          <a:prstGeom prst="straightConnector1">
            <a:avLst/>
          </a:prstGeom>
          <a:noFill/>
          <a:ln w="28575" cap="flat" cmpd="sng">
            <a:solidFill>
              <a:schemeClr val="dk1"/>
            </a:solidFill>
            <a:prstDash val="solid"/>
            <a:round/>
            <a:headEnd type="none" w="sm" len="sm"/>
            <a:tailEnd type="stealth" w="med" len="med"/>
          </a:ln>
        </p:spPr>
      </p:cxnSp>
      <p:cxnSp>
        <p:nvCxnSpPr>
          <p:cNvPr id="198" name="Google Shape;198;p10"/>
          <p:cNvCxnSpPr/>
          <p:nvPr/>
        </p:nvCxnSpPr>
        <p:spPr>
          <a:xfrm rot="10800000">
            <a:off x="6286823" y="4272772"/>
            <a:ext cx="1942866" cy="0"/>
          </a:xfrm>
          <a:prstGeom prst="straightConnector1">
            <a:avLst/>
          </a:prstGeom>
          <a:noFill/>
          <a:ln w="28575" cap="flat" cmpd="sng">
            <a:solidFill>
              <a:schemeClr val="dk1"/>
            </a:solidFill>
            <a:prstDash val="solid"/>
            <a:round/>
            <a:headEnd type="none" w="sm" len="sm"/>
            <a:tailEnd type="stealth" w="med" len="med"/>
          </a:ln>
        </p:spPr>
      </p:cxnSp>
      <p:sp>
        <p:nvSpPr>
          <p:cNvPr id="199" name="Google Shape;199;p10"/>
          <p:cNvSpPr txBox="1"/>
          <p:nvPr/>
        </p:nvSpPr>
        <p:spPr>
          <a:xfrm>
            <a:off x="6343094" y="3264660"/>
            <a:ext cx="1865893" cy="94109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7) Filtered and Thresholded pair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10"/>
          <p:cNvSpPr txBox="1"/>
          <p:nvPr/>
        </p:nvSpPr>
        <p:spPr>
          <a:xfrm>
            <a:off x="3169792" y="2098694"/>
            <a:ext cx="1722526"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1) Share details of object</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201" name="Google Shape;201;p10"/>
          <p:cNvCxnSpPr>
            <a:endCxn id="174" idx="3"/>
          </p:cNvCxnSpPr>
          <p:nvPr/>
        </p:nvCxnSpPr>
        <p:spPr>
          <a:xfrm rot="10800000" flipH="1">
            <a:off x="2880517" y="4695515"/>
            <a:ext cx="2011800" cy="1765200"/>
          </a:xfrm>
          <a:prstGeom prst="straightConnector1">
            <a:avLst/>
          </a:prstGeom>
          <a:noFill/>
          <a:ln w="28575" cap="flat" cmpd="sng">
            <a:solidFill>
              <a:schemeClr val="dk1"/>
            </a:solidFill>
            <a:prstDash val="solid"/>
            <a:round/>
            <a:headEnd type="none" w="sm" len="sm"/>
            <a:tailEnd type="stealth" w="med" len="med"/>
          </a:ln>
        </p:spPr>
      </p:cxnSp>
      <p:cxnSp>
        <p:nvCxnSpPr>
          <p:cNvPr id="202" name="Google Shape;202;p10"/>
          <p:cNvCxnSpPr/>
          <p:nvPr/>
        </p:nvCxnSpPr>
        <p:spPr>
          <a:xfrm flipH="1">
            <a:off x="2830157" y="3959999"/>
            <a:ext cx="1813027" cy="1903"/>
          </a:xfrm>
          <a:prstGeom prst="straightConnector1">
            <a:avLst/>
          </a:prstGeom>
          <a:noFill/>
          <a:ln w="28575" cap="flat" cmpd="sng">
            <a:solidFill>
              <a:schemeClr val="dk1"/>
            </a:solidFill>
            <a:prstDash val="solid"/>
            <a:round/>
            <a:headEnd type="none" w="sm" len="sm"/>
            <a:tailEnd type="stealth" w="med" len="med"/>
          </a:ln>
        </p:spPr>
      </p:cxnSp>
      <p:sp>
        <p:nvSpPr>
          <p:cNvPr id="203" name="Google Shape;203;p10"/>
          <p:cNvSpPr txBox="1"/>
          <p:nvPr/>
        </p:nvSpPr>
        <p:spPr>
          <a:xfrm>
            <a:off x="2953412" y="3276407"/>
            <a:ext cx="1689772"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2) Store details of object</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10"/>
          <p:cNvSpPr txBox="1"/>
          <p:nvPr/>
        </p:nvSpPr>
        <p:spPr>
          <a:xfrm>
            <a:off x="2373610" y="5004599"/>
            <a:ext cx="1802929"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4) Send scanned pair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1"/>
          <p:cNvSpPr txBox="1"/>
          <p:nvPr/>
        </p:nvSpPr>
        <p:spPr>
          <a:xfrm>
            <a:off x="360115" y="2772048"/>
            <a:ext cx="10081120" cy="214142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6600" b="1">
                <a:solidFill>
                  <a:srgbClr val="4C31BF"/>
                </a:solidFill>
                <a:latin typeface="Calibri" panose="020F0502020204030204"/>
                <a:ea typeface="Calibri" panose="020F0502020204030204"/>
                <a:cs typeface="Calibri" panose="020F0502020204030204"/>
                <a:sym typeface="Calibri" panose="020F0502020204030204"/>
              </a:rPr>
              <a:t>Level 2.1 Design</a:t>
            </a:r>
            <a:endParaRPr lang="en-US" sz="6600" b="1">
              <a:solidFill>
                <a:srgbClr val="4C31B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6600" b="1">
                <a:solidFill>
                  <a:srgbClr val="4C31BF"/>
                </a:solidFill>
                <a:latin typeface="Calibri" panose="020F0502020204030204"/>
                <a:ea typeface="Calibri" panose="020F0502020204030204"/>
                <a:cs typeface="Calibri" panose="020F0502020204030204"/>
                <a:sym typeface="Calibri" panose="020F0502020204030204"/>
              </a:rPr>
              <a:t>Data Acquisition System</a:t>
            </a:r>
            <a:endParaRPr sz="6600" b="1">
              <a:solidFill>
                <a:srgbClr val="4C31B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2"/>
          <p:cNvSpPr/>
          <p:nvPr/>
        </p:nvSpPr>
        <p:spPr>
          <a:xfrm>
            <a:off x="144091" y="3350984"/>
            <a:ext cx="2211546" cy="1659504"/>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Data Generation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6" name="Google Shape;216;p12"/>
          <p:cNvSpPr/>
          <p:nvPr/>
        </p:nvSpPr>
        <p:spPr>
          <a:xfrm>
            <a:off x="4513513" y="3232735"/>
            <a:ext cx="2107470" cy="1990123"/>
          </a:xfrm>
          <a:prstGeom prst="ellipse">
            <a:avLst/>
          </a:prstGeom>
          <a:solidFill>
            <a:srgbClr val="4C31BF"/>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Data Acquisition</a:t>
            </a:r>
            <a:endParaRPr lang="en-US" sz="21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7" name="Google Shape;217;p12"/>
          <p:cNvSpPr/>
          <p:nvPr/>
        </p:nvSpPr>
        <p:spPr>
          <a:xfrm>
            <a:off x="174512" y="607065"/>
            <a:ext cx="2211546" cy="1372895"/>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18" name="Google Shape;218;p12"/>
          <p:cNvCxnSpPr/>
          <p:nvPr/>
        </p:nvCxnSpPr>
        <p:spPr>
          <a:xfrm rot="10800000">
            <a:off x="514750" y="599072"/>
            <a:ext cx="0" cy="1380888"/>
          </a:xfrm>
          <a:prstGeom prst="straightConnector1">
            <a:avLst/>
          </a:prstGeom>
          <a:noFill/>
          <a:ln w="28575" cap="flat" cmpd="sng">
            <a:solidFill>
              <a:schemeClr val="dk1"/>
            </a:solidFill>
            <a:prstDash val="solid"/>
            <a:round/>
            <a:headEnd type="none" w="sm" len="sm"/>
            <a:tailEnd type="none" w="sm" len="sm"/>
          </a:ln>
        </p:spPr>
      </p:cxnSp>
      <p:cxnSp>
        <p:nvCxnSpPr>
          <p:cNvPr id="219" name="Google Shape;219;p12"/>
          <p:cNvCxnSpPr/>
          <p:nvPr/>
        </p:nvCxnSpPr>
        <p:spPr>
          <a:xfrm rot="10800000" flipH="1">
            <a:off x="174512" y="595121"/>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220" name="Google Shape;220;p12"/>
          <p:cNvCxnSpPr/>
          <p:nvPr/>
        </p:nvCxnSpPr>
        <p:spPr>
          <a:xfrm rot="10800000" flipH="1">
            <a:off x="174512" y="1968016"/>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221" name="Google Shape;221;p12"/>
          <p:cNvCxnSpPr/>
          <p:nvPr/>
        </p:nvCxnSpPr>
        <p:spPr>
          <a:xfrm>
            <a:off x="1275517" y="1974237"/>
            <a:ext cx="0" cy="1376747"/>
          </a:xfrm>
          <a:prstGeom prst="straightConnector1">
            <a:avLst/>
          </a:prstGeom>
          <a:noFill/>
          <a:ln w="28575" cap="flat" cmpd="sng">
            <a:solidFill>
              <a:schemeClr val="dk1"/>
            </a:solidFill>
            <a:prstDash val="solid"/>
            <a:round/>
            <a:headEnd type="none" w="sm" len="sm"/>
            <a:tailEnd type="stealth" w="med" len="med"/>
          </a:ln>
        </p:spPr>
      </p:cxnSp>
      <p:sp>
        <p:nvSpPr>
          <p:cNvPr id="222" name="Google Shape;222;p12"/>
          <p:cNvSpPr txBox="1"/>
          <p:nvPr/>
        </p:nvSpPr>
        <p:spPr>
          <a:xfrm>
            <a:off x="1046628" y="2240531"/>
            <a:ext cx="1728268" cy="94109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3) Retrieve each row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12"/>
          <p:cNvSpPr/>
          <p:nvPr/>
        </p:nvSpPr>
        <p:spPr>
          <a:xfrm>
            <a:off x="573096" y="858053"/>
            <a:ext cx="1727903" cy="780385"/>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Testing.csv file</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4" name="Google Shape;224;p12"/>
          <p:cNvSpPr/>
          <p:nvPr/>
        </p:nvSpPr>
        <p:spPr>
          <a:xfrm>
            <a:off x="8290714" y="3479392"/>
            <a:ext cx="2211546" cy="1372895"/>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25" name="Google Shape;225;p12"/>
          <p:cNvCxnSpPr/>
          <p:nvPr/>
        </p:nvCxnSpPr>
        <p:spPr>
          <a:xfrm rot="10800000">
            <a:off x="8630952" y="3471399"/>
            <a:ext cx="0" cy="1380888"/>
          </a:xfrm>
          <a:prstGeom prst="straightConnector1">
            <a:avLst/>
          </a:prstGeom>
          <a:noFill/>
          <a:ln w="28575" cap="flat" cmpd="sng">
            <a:solidFill>
              <a:schemeClr val="dk1"/>
            </a:solidFill>
            <a:prstDash val="solid"/>
            <a:round/>
            <a:headEnd type="none" w="sm" len="sm"/>
            <a:tailEnd type="none" w="sm" len="sm"/>
          </a:ln>
        </p:spPr>
      </p:cxnSp>
      <p:cxnSp>
        <p:nvCxnSpPr>
          <p:cNvPr id="226" name="Google Shape;226;p12"/>
          <p:cNvCxnSpPr/>
          <p:nvPr/>
        </p:nvCxnSpPr>
        <p:spPr>
          <a:xfrm rot="10800000" flipH="1">
            <a:off x="8290714" y="3471778"/>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227" name="Google Shape;227;p12"/>
          <p:cNvCxnSpPr/>
          <p:nvPr/>
        </p:nvCxnSpPr>
        <p:spPr>
          <a:xfrm rot="10800000" flipH="1">
            <a:off x="8290714" y="4840343"/>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228" name="Google Shape;228;p12"/>
          <p:cNvCxnSpPr/>
          <p:nvPr/>
        </p:nvCxnSpPr>
        <p:spPr>
          <a:xfrm rot="10800000">
            <a:off x="8293899" y="3479392"/>
            <a:ext cx="0" cy="1380888"/>
          </a:xfrm>
          <a:prstGeom prst="straightConnector1">
            <a:avLst/>
          </a:prstGeom>
          <a:noFill/>
          <a:ln w="28575" cap="flat" cmpd="sng">
            <a:solidFill>
              <a:schemeClr val="dk1"/>
            </a:solidFill>
            <a:prstDash val="solid"/>
            <a:round/>
            <a:headEnd type="none" w="sm" len="sm"/>
            <a:tailEnd type="none" w="sm" len="sm"/>
          </a:ln>
        </p:spPr>
      </p:cxnSp>
      <p:sp>
        <p:nvSpPr>
          <p:cNvPr id="229" name="Google Shape;229;p12"/>
          <p:cNvSpPr/>
          <p:nvPr/>
        </p:nvSpPr>
        <p:spPr>
          <a:xfrm>
            <a:off x="8689298" y="3909548"/>
            <a:ext cx="1727903" cy="44593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Buffer</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30" name="Google Shape;230;p12"/>
          <p:cNvCxnSpPr>
            <a:stCxn id="216" idx="1"/>
          </p:cNvCxnSpPr>
          <p:nvPr/>
        </p:nvCxnSpPr>
        <p:spPr>
          <a:xfrm rot="10800000">
            <a:off x="2381345" y="1993582"/>
            <a:ext cx="2440800" cy="1530600"/>
          </a:xfrm>
          <a:prstGeom prst="straightConnector1">
            <a:avLst/>
          </a:prstGeom>
          <a:noFill/>
          <a:ln w="28575" cap="flat" cmpd="sng">
            <a:solidFill>
              <a:schemeClr val="dk1"/>
            </a:solidFill>
            <a:prstDash val="solid"/>
            <a:round/>
            <a:headEnd type="none" w="sm" len="sm"/>
            <a:tailEnd type="stealth" w="med" len="med"/>
          </a:ln>
        </p:spPr>
      </p:cxnSp>
      <p:cxnSp>
        <p:nvCxnSpPr>
          <p:cNvPr id="231" name="Google Shape;231;p12"/>
          <p:cNvCxnSpPr/>
          <p:nvPr/>
        </p:nvCxnSpPr>
        <p:spPr>
          <a:xfrm>
            <a:off x="2355637" y="4180735"/>
            <a:ext cx="2157876" cy="1"/>
          </a:xfrm>
          <a:prstGeom prst="straightConnector1">
            <a:avLst/>
          </a:prstGeom>
          <a:noFill/>
          <a:ln w="28575" cap="flat" cmpd="sng">
            <a:solidFill>
              <a:schemeClr val="dk1"/>
            </a:solidFill>
            <a:prstDash val="solid"/>
            <a:round/>
            <a:headEnd type="none" w="sm" len="sm"/>
            <a:tailEnd type="stealth" w="med" len="med"/>
          </a:ln>
        </p:spPr>
      </p:cxnSp>
      <p:sp>
        <p:nvSpPr>
          <p:cNvPr id="232" name="Google Shape;232;p12"/>
          <p:cNvSpPr/>
          <p:nvPr/>
        </p:nvSpPr>
        <p:spPr>
          <a:xfrm>
            <a:off x="169744" y="6225112"/>
            <a:ext cx="2211546" cy="165950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Pixel Generator</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 name="Google Shape;233;p12"/>
          <p:cNvSpPr/>
          <p:nvPr/>
        </p:nvSpPr>
        <p:spPr>
          <a:xfrm>
            <a:off x="4409437" y="6431720"/>
            <a:ext cx="2211546" cy="1372895"/>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34" name="Google Shape;234;p12"/>
          <p:cNvCxnSpPr/>
          <p:nvPr/>
        </p:nvCxnSpPr>
        <p:spPr>
          <a:xfrm rot="10800000">
            <a:off x="4749675" y="6423727"/>
            <a:ext cx="0" cy="1380888"/>
          </a:xfrm>
          <a:prstGeom prst="straightConnector1">
            <a:avLst/>
          </a:prstGeom>
          <a:noFill/>
          <a:ln w="28575" cap="flat" cmpd="sng">
            <a:solidFill>
              <a:schemeClr val="dk1"/>
            </a:solidFill>
            <a:prstDash val="solid"/>
            <a:round/>
            <a:headEnd type="none" w="sm" len="sm"/>
            <a:tailEnd type="none" w="sm" len="sm"/>
          </a:ln>
        </p:spPr>
      </p:cxnSp>
      <p:cxnSp>
        <p:nvCxnSpPr>
          <p:cNvPr id="235" name="Google Shape;235;p12"/>
          <p:cNvCxnSpPr/>
          <p:nvPr/>
        </p:nvCxnSpPr>
        <p:spPr>
          <a:xfrm rot="10800000" flipH="1">
            <a:off x="4409437" y="6419777"/>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236" name="Google Shape;236;p12"/>
          <p:cNvCxnSpPr/>
          <p:nvPr/>
        </p:nvCxnSpPr>
        <p:spPr>
          <a:xfrm rot="10800000" flipH="1">
            <a:off x="4409437" y="7792671"/>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237" name="Google Shape;237;p12"/>
          <p:cNvCxnSpPr/>
          <p:nvPr/>
        </p:nvCxnSpPr>
        <p:spPr>
          <a:xfrm rot="10800000">
            <a:off x="4412622" y="6431720"/>
            <a:ext cx="0" cy="1380888"/>
          </a:xfrm>
          <a:prstGeom prst="straightConnector1">
            <a:avLst/>
          </a:prstGeom>
          <a:noFill/>
          <a:ln w="28575" cap="flat" cmpd="sng">
            <a:solidFill>
              <a:schemeClr val="dk1"/>
            </a:solidFill>
            <a:prstDash val="solid"/>
            <a:round/>
            <a:headEnd type="none" w="sm" len="sm"/>
            <a:tailEnd type="none" w="sm" len="sm"/>
          </a:ln>
        </p:spPr>
      </p:cxnSp>
      <p:sp>
        <p:nvSpPr>
          <p:cNvPr id="238" name="Google Shape;238;p12"/>
          <p:cNvSpPr txBox="1"/>
          <p:nvPr/>
        </p:nvSpPr>
        <p:spPr>
          <a:xfrm>
            <a:off x="2440471" y="7148511"/>
            <a:ext cx="1909784"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6) Store scanned pair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12"/>
          <p:cNvSpPr/>
          <p:nvPr/>
        </p:nvSpPr>
        <p:spPr>
          <a:xfrm>
            <a:off x="4808021" y="6861876"/>
            <a:ext cx="1727903" cy="43326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Send</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40" name="Google Shape;240;p12"/>
          <p:cNvCxnSpPr>
            <a:endCxn id="233" idx="1"/>
          </p:cNvCxnSpPr>
          <p:nvPr/>
        </p:nvCxnSpPr>
        <p:spPr>
          <a:xfrm rot="10800000" flipH="1">
            <a:off x="2381437" y="7118168"/>
            <a:ext cx="2028000" cy="8700"/>
          </a:xfrm>
          <a:prstGeom prst="straightConnector1">
            <a:avLst/>
          </a:prstGeom>
          <a:noFill/>
          <a:ln w="28575" cap="flat" cmpd="sng">
            <a:solidFill>
              <a:schemeClr val="dk1"/>
            </a:solidFill>
            <a:prstDash val="solid"/>
            <a:round/>
            <a:headEnd type="none" w="sm" len="sm"/>
            <a:tailEnd type="stealth" w="med" len="med"/>
          </a:ln>
        </p:spPr>
      </p:cxnSp>
      <p:sp>
        <p:nvSpPr>
          <p:cNvPr id="241" name="Google Shape;241;p12"/>
          <p:cNvSpPr txBox="1"/>
          <p:nvPr/>
        </p:nvSpPr>
        <p:spPr>
          <a:xfrm>
            <a:off x="2355854" y="3243651"/>
            <a:ext cx="2053583" cy="94109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4) Send Row of pixels to Pixel_Generator</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42" name="Google Shape;242;p12"/>
          <p:cNvSpPr txBox="1"/>
          <p:nvPr/>
        </p:nvSpPr>
        <p:spPr>
          <a:xfrm>
            <a:off x="3603225" y="5460789"/>
            <a:ext cx="2085482" cy="94109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7) Send scanned pixels for storing into Buffer</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243" name="Google Shape;243;p12"/>
          <p:cNvCxnSpPr/>
          <p:nvPr/>
        </p:nvCxnSpPr>
        <p:spPr>
          <a:xfrm rot="10800000">
            <a:off x="5576537" y="5222859"/>
            <a:ext cx="0" cy="1208862"/>
          </a:xfrm>
          <a:prstGeom prst="straightConnector1">
            <a:avLst/>
          </a:prstGeom>
          <a:noFill/>
          <a:ln w="28575" cap="flat" cmpd="sng">
            <a:solidFill>
              <a:schemeClr val="dk1"/>
            </a:solidFill>
            <a:prstDash val="solid"/>
            <a:round/>
            <a:headEnd type="none" w="sm" len="sm"/>
            <a:tailEnd type="stealth" w="med" len="med"/>
          </a:ln>
        </p:spPr>
      </p:cxnSp>
      <p:cxnSp>
        <p:nvCxnSpPr>
          <p:cNvPr id="244" name="Google Shape;244;p12"/>
          <p:cNvCxnSpPr>
            <a:stCxn id="216" idx="3"/>
          </p:cNvCxnSpPr>
          <p:nvPr/>
        </p:nvCxnSpPr>
        <p:spPr>
          <a:xfrm flipH="1">
            <a:off x="2355545" y="4931411"/>
            <a:ext cx="2466600" cy="1347000"/>
          </a:xfrm>
          <a:prstGeom prst="straightConnector1">
            <a:avLst/>
          </a:prstGeom>
          <a:noFill/>
          <a:ln w="28575" cap="flat" cmpd="sng">
            <a:solidFill>
              <a:schemeClr val="dk1"/>
            </a:solidFill>
            <a:prstDash val="solid"/>
            <a:round/>
            <a:headEnd type="none" w="sm" len="sm"/>
            <a:tailEnd type="stealth" w="med" len="med"/>
          </a:ln>
        </p:spPr>
      </p:cxnSp>
      <p:sp>
        <p:nvSpPr>
          <p:cNvPr id="245" name="Google Shape;245;p12"/>
          <p:cNvSpPr txBox="1"/>
          <p:nvPr/>
        </p:nvSpPr>
        <p:spPr>
          <a:xfrm rot="-1742842">
            <a:off x="2197606" y="5166798"/>
            <a:ext cx="2549344" cy="387098"/>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5) Receive Row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46" name="Google Shape;246;p12"/>
          <p:cNvSpPr/>
          <p:nvPr/>
        </p:nvSpPr>
        <p:spPr>
          <a:xfrm>
            <a:off x="4363528" y="326648"/>
            <a:ext cx="2376264" cy="1512168"/>
          </a:xfrm>
          <a:prstGeom prst="trapezoid">
            <a:avLst>
              <a:gd name="adj" fmla="val 25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Object</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Google Shape;247;p12"/>
          <p:cNvSpPr txBox="1"/>
          <p:nvPr/>
        </p:nvSpPr>
        <p:spPr>
          <a:xfrm>
            <a:off x="5492325" y="1891927"/>
            <a:ext cx="1845923"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1) Share details of object</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248" name="Google Shape;248;p12"/>
          <p:cNvCxnSpPr/>
          <p:nvPr/>
        </p:nvCxnSpPr>
        <p:spPr>
          <a:xfrm>
            <a:off x="5551660" y="1838816"/>
            <a:ext cx="0" cy="1376747"/>
          </a:xfrm>
          <a:prstGeom prst="straightConnector1">
            <a:avLst/>
          </a:prstGeom>
          <a:noFill/>
          <a:ln w="28575" cap="flat" cmpd="sng">
            <a:solidFill>
              <a:schemeClr val="dk1"/>
            </a:solidFill>
            <a:prstDash val="solid"/>
            <a:round/>
            <a:headEnd type="none" w="sm" len="sm"/>
            <a:tailEnd type="stealth" w="med" len="med"/>
          </a:ln>
        </p:spPr>
      </p:cxnSp>
      <p:sp>
        <p:nvSpPr>
          <p:cNvPr id="249" name="Google Shape;249;p12"/>
          <p:cNvSpPr txBox="1"/>
          <p:nvPr/>
        </p:nvSpPr>
        <p:spPr>
          <a:xfrm rot="1981588">
            <a:off x="2448884" y="2371378"/>
            <a:ext cx="2608032" cy="387098"/>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2) Store details of object</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12"/>
          <p:cNvSpPr/>
          <p:nvPr/>
        </p:nvSpPr>
        <p:spPr>
          <a:xfrm>
            <a:off x="8362722" y="6278364"/>
            <a:ext cx="2211546" cy="165950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Store into Buffer</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1" name="Google Shape;251;p12"/>
          <p:cNvSpPr txBox="1"/>
          <p:nvPr/>
        </p:nvSpPr>
        <p:spPr>
          <a:xfrm>
            <a:off x="9217099" y="5076304"/>
            <a:ext cx="1605819" cy="94109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12) Store scanned pixels into Buffer</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252" name="Google Shape;252;p12"/>
          <p:cNvCxnSpPr/>
          <p:nvPr/>
        </p:nvCxnSpPr>
        <p:spPr>
          <a:xfrm rot="10800000">
            <a:off x="9289107" y="4860280"/>
            <a:ext cx="0" cy="1388412"/>
          </a:xfrm>
          <a:prstGeom prst="straightConnector1">
            <a:avLst/>
          </a:prstGeom>
          <a:noFill/>
          <a:ln w="28575" cap="flat" cmpd="sng">
            <a:solidFill>
              <a:schemeClr val="dk1"/>
            </a:solidFill>
            <a:prstDash val="solid"/>
            <a:round/>
            <a:headEnd type="none" w="sm" len="sm"/>
            <a:tailEnd type="stealth" w="med" len="med"/>
          </a:ln>
        </p:spPr>
      </p:cxnSp>
      <p:sp>
        <p:nvSpPr>
          <p:cNvPr id="253" name="Google Shape;253;p12"/>
          <p:cNvSpPr/>
          <p:nvPr/>
        </p:nvSpPr>
        <p:spPr>
          <a:xfrm>
            <a:off x="8280995" y="395784"/>
            <a:ext cx="2211546" cy="165950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Add Padding</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54" name="Google Shape;254;p12"/>
          <p:cNvCxnSpPr/>
          <p:nvPr/>
        </p:nvCxnSpPr>
        <p:spPr>
          <a:xfrm>
            <a:off x="9289107" y="2055288"/>
            <a:ext cx="0" cy="1391153"/>
          </a:xfrm>
          <a:prstGeom prst="straightConnector1">
            <a:avLst/>
          </a:prstGeom>
          <a:noFill/>
          <a:ln w="28575" cap="flat" cmpd="sng">
            <a:solidFill>
              <a:schemeClr val="dk1"/>
            </a:solidFill>
            <a:prstDash val="solid"/>
            <a:round/>
            <a:headEnd type="none" w="sm" len="sm"/>
            <a:tailEnd type="stealth" w="med" len="med"/>
          </a:ln>
        </p:spPr>
      </p:cxnSp>
      <p:cxnSp>
        <p:nvCxnSpPr>
          <p:cNvPr id="255" name="Google Shape;255;p12"/>
          <p:cNvCxnSpPr>
            <a:endCxn id="250" idx="1"/>
          </p:cNvCxnSpPr>
          <p:nvPr/>
        </p:nvCxnSpPr>
        <p:spPr>
          <a:xfrm>
            <a:off x="5986422" y="5082516"/>
            <a:ext cx="2376300" cy="2025600"/>
          </a:xfrm>
          <a:prstGeom prst="straightConnector1">
            <a:avLst/>
          </a:prstGeom>
          <a:noFill/>
          <a:ln w="28575" cap="flat" cmpd="sng">
            <a:solidFill>
              <a:schemeClr val="dk1"/>
            </a:solidFill>
            <a:prstDash val="solid"/>
            <a:round/>
            <a:headEnd type="none" w="sm" len="sm"/>
            <a:tailEnd type="stealth" w="med" len="med"/>
          </a:ln>
        </p:spPr>
      </p:cxnSp>
      <p:cxnSp>
        <p:nvCxnSpPr>
          <p:cNvPr id="256" name="Google Shape;256;p12"/>
          <p:cNvCxnSpPr/>
          <p:nvPr/>
        </p:nvCxnSpPr>
        <p:spPr>
          <a:xfrm rot="10800000">
            <a:off x="6505101" y="4766485"/>
            <a:ext cx="1857624" cy="1530636"/>
          </a:xfrm>
          <a:prstGeom prst="straightConnector1">
            <a:avLst/>
          </a:prstGeom>
          <a:noFill/>
          <a:ln w="28575" cap="flat" cmpd="sng">
            <a:solidFill>
              <a:schemeClr val="dk1"/>
            </a:solidFill>
            <a:prstDash val="solid"/>
            <a:round/>
            <a:headEnd type="none" w="sm" len="sm"/>
            <a:tailEnd type="stealth" w="med" len="med"/>
          </a:ln>
        </p:spPr>
      </p:cxnSp>
      <p:cxnSp>
        <p:nvCxnSpPr>
          <p:cNvPr id="257" name="Google Shape;257;p12"/>
          <p:cNvCxnSpPr/>
          <p:nvPr/>
        </p:nvCxnSpPr>
        <p:spPr>
          <a:xfrm rot="10800000" flipH="1">
            <a:off x="6329318" y="2055288"/>
            <a:ext cx="1964581" cy="1510127"/>
          </a:xfrm>
          <a:prstGeom prst="straightConnector1">
            <a:avLst/>
          </a:prstGeom>
          <a:noFill/>
          <a:ln w="28575" cap="flat" cmpd="sng">
            <a:solidFill>
              <a:schemeClr val="dk1"/>
            </a:solidFill>
            <a:prstDash val="solid"/>
            <a:round/>
            <a:headEnd type="none" w="sm" len="sm"/>
            <a:tailEnd type="stealth" w="med" len="med"/>
          </a:ln>
        </p:spPr>
      </p:cxnSp>
      <p:sp>
        <p:nvSpPr>
          <p:cNvPr id="258" name="Google Shape;258;p12"/>
          <p:cNvSpPr txBox="1"/>
          <p:nvPr/>
        </p:nvSpPr>
        <p:spPr>
          <a:xfrm rot="-2236815">
            <a:off x="6372921" y="2765252"/>
            <a:ext cx="2203531" cy="387098"/>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10) Add padding </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12"/>
          <p:cNvSpPr txBox="1"/>
          <p:nvPr/>
        </p:nvSpPr>
        <p:spPr>
          <a:xfrm rot="2400064">
            <a:off x="6226655" y="4944525"/>
            <a:ext cx="2838136"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9) Call 'Add Padding Block' if required</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12"/>
          <p:cNvSpPr txBox="1"/>
          <p:nvPr/>
        </p:nvSpPr>
        <p:spPr>
          <a:xfrm rot="2488758">
            <a:off x="5638040" y="5979715"/>
            <a:ext cx="2727704" cy="387098"/>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8) Receive scanned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12"/>
          <p:cNvSpPr txBox="1"/>
          <p:nvPr/>
        </p:nvSpPr>
        <p:spPr>
          <a:xfrm>
            <a:off x="9195456" y="2190992"/>
            <a:ext cx="1677827" cy="94109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11) Add padding of 0's into Buffer</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3"/>
          <p:cNvSpPr txBox="1"/>
          <p:nvPr/>
        </p:nvSpPr>
        <p:spPr>
          <a:xfrm>
            <a:off x="360115" y="2556024"/>
            <a:ext cx="10081120" cy="214142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6600" b="1">
                <a:solidFill>
                  <a:srgbClr val="4C31BF"/>
                </a:solidFill>
                <a:latin typeface="Calibri" panose="020F0502020204030204"/>
                <a:ea typeface="Calibri" panose="020F0502020204030204"/>
                <a:cs typeface="Calibri" panose="020F0502020204030204"/>
                <a:sym typeface="Calibri" panose="020F0502020204030204"/>
              </a:rPr>
              <a:t>Level 2.2 Design</a:t>
            </a:r>
            <a:endParaRPr lang="en-US" sz="6600" b="1">
              <a:solidFill>
                <a:srgbClr val="4C31B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6600" b="1">
                <a:solidFill>
                  <a:srgbClr val="4C31BF"/>
                </a:solidFill>
                <a:latin typeface="Calibri" panose="020F0502020204030204"/>
                <a:ea typeface="Calibri" panose="020F0502020204030204"/>
                <a:cs typeface="Calibri" panose="020F0502020204030204"/>
                <a:sym typeface="Calibri" panose="020F0502020204030204"/>
              </a:rPr>
              <a:t>Filter &amp; Threshold System</a:t>
            </a:r>
            <a:endParaRPr sz="6600" b="1">
              <a:solidFill>
                <a:srgbClr val="4C31B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p:nvPr/>
        </p:nvSpPr>
        <p:spPr>
          <a:xfrm>
            <a:off x="288107" y="3056760"/>
            <a:ext cx="2211546" cy="1659504"/>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Filter &amp; Threshold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2" name="Google Shape;272;p14"/>
          <p:cNvSpPr/>
          <p:nvPr/>
        </p:nvSpPr>
        <p:spPr>
          <a:xfrm>
            <a:off x="4790696" y="3034477"/>
            <a:ext cx="1911588" cy="1825803"/>
          </a:xfrm>
          <a:prstGeom prst="ellipse">
            <a:avLst/>
          </a:prstGeom>
          <a:solidFill>
            <a:srgbClr val="4C31BF"/>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Filter &amp; Threshold </a:t>
            </a:r>
            <a:endParaRPr lang="en-US" sz="21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3" name="Google Shape;273;p14"/>
          <p:cNvSpPr/>
          <p:nvPr/>
        </p:nvSpPr>
        <p:spPr>
          <a:xfrm>
            <a:off x="8249946" y="244497"/>
            <a:ext cx="2211546" cy="1528306"/>
          </a:xfrm>
          <a:prstGeom prst="rect">
            <a:avLst/>
          </a:prstGeom>
          <a:solidFill>
            <a:srgbClr val="00B05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Display Unit</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4" name="Google Shape;274;p14"/>
          <p:cNvSpPr/>
          <p:nvPr/>
        </p:nvSpPr>
        <p:spPr>
          <a:xfrm>
            <a:off x="290365" y="6369128"/>
            <a:ext cx="2211546" cy="165950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Processing</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5" name="Google Shape;275;p14"/>
          <p:cNvSpPr/>
          <p:nvPr/>
        </p:nvSpPr>
        <p:spPr>
          <a:xfrm>
            <a:off x="8307162" y="6366424"/>
            <a:ext cx="2211546" cy="165950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Compute</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6" name="Google Shape;276;p14"/>
          <p:cNvSpPr/>
          <p:nvPr/>
        </p:nvSpPr>
        <p:spPr>
          <a:xfrm>
            <a:off x="314274" y="272580"/>
            <a:ext cx="2211546" cy="1372895"/>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77" name="Google Shape;277;p14"/>
          <p:cNvCxnSpPr/>
          <p:nvPr/>
        </p:nvCxnSpPr>
        <p:spPr>
          <a:xfrm rot="10800000">
            <a:off x="654512" y="264587"/>
            <a:ext cx="0" cy="1380888"/>
          </a:xfrm>
          <a:prstGeom prst="straightConnector1">
            <a:avLst/>
          </a:prstGeom>
          <a:noFill/>
          <a:ln w="28575" cap="flat" cmpd="sng">
            <a:solidFill>
              <a:schemeClr val="dk1"/>
            </a:solidFill>
            <a:prstDash val="solid"/>
            <a:round/>
            <a:headEnd type="none" w="sm" len="sm"/>
            <a:tailEnd type="none" w="sm" len="sm"/>
          </a:ln>
        </p:spPr>
      </p:cxnSp>
      <p:cxnSp>
        <p:nvCxnSpPr>
          <p:cNvPr id="278" name="Google Shape;278;p14"/>
          <p:cNvCxnSpPr/>
          <p:nvPr/>
        </p:nvCxnSpPr>
        <p:spPr>
          <a:xfrm rot="10800000" flipH="1">
            <a:off x="314274" y="260637"/>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279" name="Google Shape;279;p14"/>
          <p:cNvCxnSpPr/>
          <p:nvPr/>
        </p:nvCxnSpPr>
        <p:spPr>
          <a:xfrm rot="10800000" flipH="1">
            <a:off x="314274" y="1633531"/>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280" name="Google Shape;280;p14"/>
          <p:cNvCxnSpPr/>
          <p:nvPr/>
        </p:nvCxnSpPr>
        <p:spPr>
          <a:xfrm rot="10800000">
            <a:off x="317459" y="272580"/>
            <a:ext cx="0" cy="1380888"/>
          </a:xfrm>
          <a:prstGeom prst="straightConnector1">
            <a:avLst/>
          </a:prstGeom>
          <a:noFill/>
          <a:ln w="28575" cap="flat" cmpd="sng">
            <a:solidFill>
              <a:schemeClr val="dk1"/>
            </a:solidFill>
            <a:prstDash val="solid"/>
            <a:round/>
            <a:headEnd type="none" w="sm" len="sm"/>
            <a:tailEnd type="none" w="sm" len="sm"/>
          </a:ln>
        </p:spPr>
      </p:cxnSp>
      <p:sp>
        <p:nvSpPr>
          <p:cNvPr id="281" name="Google Shape;281;p14"/>
          <p:cNvSpPr/>
          <p:nvPr/>
        </p:nvSpPr>
        <p:spPr>
          <a:xfrm>
            <a:off x="712858" y="702736"/>
            <a:ext cx="1727903" cy="44593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Buffer</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82" name="Google Shape;282;p14"/>
          <p:cNvCxnSpPr/>
          <p:nvPr/>
        </p:nvCxnSpPr>
        <p:spPr>
          <a:xfrm>
            <a:off x="1393880" y="1629715"/>
            <a:ext cx="0" cy="1443932"/>
          </a:xfrm>
          <a:prstGeom prst="straightConnector1">
            <a:avLst/>
          </a:prstGeom>
          <a:noFill/>
          <a:ln w="28575" cap="flat" cmpd="sng">
            <a:solidFill>
              <a:schemeClr val="dk1"/>
            </a:solidFill>
            <a:prstDash val="solid"/>
            <a:round/>
            <a:headEnd type="none" w="sm" len="sm"/>
            <a:tailEnd type="stealth" w="med" len="med"/>
          </a:ln>
        </p:spPr>
      </p:cxnSp>
      <p:cxnSp>
        <p:nvCxnSpPr>
          <p:cNvPr id="283" name="Google Shape;283;p14"/>
          <p:cNvCxnSpPr/>
          <p:nvPr/>
        </p:nvCxnSpPr>
        <p:spPr>
          <a:xfrm>
            <a:off x="2499653" y="3852168"/>
            <a:ext cx="2291043" cy="1"/>
          </a:xfrm>
          <a:prstGeom prst="straightConnector1">
            <a:avLst/>
          </a:prstGeom>
          <a:noFill/>
          <a:ln w="28575" cap="flat" cmpd="sng">
            <a:solidFill>
              <a:schemeClr val="dk1"/>
            </a:solidFill>
            <a:prstDash val="solid"/>
            <a:round/>
            <a:headEnd type="none" w="sm" len="sm"/>
            <a:tailEnd type="stealth" w="med" len="med"/>
          </a:ln>
        </p:spPr>
      </p:cxnSp>
      <p:cxnSp>
        <p:nvCxnSpPr>
          <p:cNvPr id="284" name="Google Shape;284;p14"/>
          <p:cNvCxnSpPr/>
          <p:nvPr/>
        </p:nvCxnSpPr>
        <p:spPr>
          <a:xfrm flipH="1">
            <a:off x="1269056" y="4284216"/>
            <a:ext cx="3561020" cy="2084912"/>
          </a:xfrm>
          <a:prstGeom prst="straightConnector1">
            <a:avLst/>
          </a:prstGeom>
          <a:noFill/>
          <a:ln w="28575" cap="flat" cmpd="sng">
            <a:solidFill>
              <a:schemeClr val="dk1"/>
            </a:solidFill>
            <a:prstDash val="solid"/>
            <a:round/>
            <a:headEnd type="none" w="sm" len="sm"/>
            <a:tailEnd type="stealth" w="med" len="med"/>
          </a:ln>
        </p:spPr>
      </p:cxnSp>
      <p:cxnSp>
        <p:nvCxnSpPr>
          <p:cNvPr id="285" name="Google Shape;285;p14"/>
          <p:cNvCxnSpPr>
            <a:stCxn id="272" idx="6"/>
          </p:cNvCxnSpPr>
          <p:nvPr/>
        </p:nvCxnSpPr>
        <p:spPr>
          <a:xfrm>
            <a:off x="6702284" y="3947379"/>
            <a:ext cx="3816300" cy="2425200"/>
          </a:xfrm>
          <a:prstGeom prst="straightConnector1">
            <a:avLst/>
          </a:prstGeom>
          <a:noFill/>
          <a:ln w="28575" cap="flat" cmpd="sng">
            <a:solidFill>
              <a:schemeClr val="dk1"/>
            </a:solidFill>
            <a:prstDash val="solid"/>
            <a:round/>
            <a:headEnd type="none" w="sm" len="sm"/>
            <a:tailEnd type="stealth" w="med" len="med"/>
          </a:ln>
        </p:spPr>
      </p:cxnSp>
      <p:cxnSp>
        <p:nvCxnSpPr>
          <p:cNvPr id="286" name="Google Shape;286;p14"/>
          <p:cNvCxnSpPr/>
          <p:nvPr/>
        </p:nvCxnSpPr>
        <p:spPr>
          <a:xfrm rot="10800000" flipH="1">
            <a:off x="6270236" y="1772805"/>
            <a:ext cx="3079530" cy="1368152"/>
          </a:xfrm>
          <a:prstGeom prst="straightConnector1">
            <a:avLst/>
          </a:prstGeom>
          <a:noFill/>
          <a:ln w="28575" cap="flat" cmpd="sng">
            <a:solidFill>
              <a:schemeClr val="dk1"/>
            </a:solidFill>
            <a:prstDash val="solid"/>
            <a:round/>
            <a:headEnd type="none" w="sm" len="sm"/>
            <a:tailEnd type="stealth" w="med" len="med"/>
          </a:ln>
        </p:spPr>
      </p:cxnSp>
      <p:sp>
        <p:nvSpPr>
          <p:cNvPr id="287" name="Google Shape;287;p14"/>
          <p:cNvSpPr txBox="1"/>
          <p:nvPr/>
        </p:nvSpPr>
        <p:spPr>
          <a:xfrm>
            <a:off x="1420047" y="1835944"/>
            <a:ext cx="2589492"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1) Retrieve scanned pair of pixels for filtering</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14"/>
          <p:cNvSpPr txBox="1"/>
          <p:nvPr/>
        </p:nvSpPr>
        <p:spPr>
          <a:xfrm>
            <a:off x="2712227" y="2921069"/>
            <a:ext cx="2078469" cy="94109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2) Send scanned pair of pixels  for Processing</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289" name="Google Shape;289;p14"/>
          <p:cNvCxnSpPr>
            <a:stCxn id="274" idx="3"/>
            <a:endCxn id="272" idx="4"/>
          </p:cNvCxnSpPr>
          <p:nvPr/>
        </p:nvCxnSpPr>
        <p:spPr>
          <a:xfrm rot="10800000" flipH="1">
            <a:off x="2501911" y="4860380"/>
            <a:ext cx="3244500" cy="2338500"/>
          </a:xfrm>
          <a:prstGeom prst="bentConnector2">
            <a:avLst/>
          </a:prstGeom>
          <a:noFill/>
          <a:ln w="28575" cap="flat" cmpd="sng">
            <a:solidFill>
              <a:schemeClr val="dk1"/>
            </a:solidFill>
            <a:prstDash val="solid"/>
            <a:round/>
            <a:headEnd type="none" w="sm" len="sm"/>
            <a:tailEnd type="stealth" w="med" len="med"/>
          </a:ln>
        </p:spPr>
      </p:cxnSp>
      <p:sp>
        <p:nvSpPr>
          <p:cNvPr id="290" name="Google Shape;290;p14"/>
          <p:cNvSpPr txBox="1"/>
          <p:nvPr/>
        </p:nvSpPr>
        <p:spPr>
          <a:xfrm rot="1904228">
            <a:off x="6845716" y="4331347"/>
            <a:ext cx="3234045"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8) Receive scanned pair of pixels  for filtering</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91" name="Google Shape;291;p14"/>
          <p:cNvSpPr txBox="1"/>
          <p:nvPr/>
        </p:nvSpPr>
        <p:spPr>
          <a:xfrm rot="1985643">
            <a:off x="6326703" y="5234535"/>
            <a:ext cx="2359441"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9) Send filtered values of pair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92" name="Google Shape;292;p14"/>
          <p:cNvSpPr txBox="1"/>
          <p:nvPr/>
        </p:nvSpPr>
        <p:spPr>
          <a:xfrm rot="-1862774">
            <a:off x="647078" y="4775373"/>
            <a:ext cx="4313839"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3) Receive scanned pair of pixels  for Processing</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93" name="Google Shape;293;p14"/>
          <p:cNvSpPr txBox="1"/>
          <p:nvPr/>
        </p:nvSpPr>
        <p:spPr>
          <a:xfrm rot="-1863433">
            <a:off x="1995671" y="5068683"/>
            <a:ext cx="3342424" cy="94109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10) Receive filtered values of pair of pixels and compute Thresholded value</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14"/>
          <p:cNvSpPr txBox="1"/>
          <p:nvPr/>
        </p:nvSpPr>
        <p:spPr>
          <a:xfrm rot="-1494207">
            <a:off x="6490695" y="2486537"/>
            <a:ext cx="2794609"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12) Display processed values of pair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14"/>
          <p:cNvSpPr/>
          <p:nvPr/>
        </p:nvSpPr>
        <p:spPr>
          <a:xfrm>
            <a:off x="4701297" y="244497"/>
            <a:ext cx="2211546" cy="1528308"/>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Remove Padding</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96" name="Google Shape;296;p14"/>
          <p:cNvCxnSpPr>
            <a:stCxn id="272" idx="0"/>
          </p:cNvCxnSpPr>
          <p:nvPr/>
        </p:nvCxnSpPr>
        <p:spPr>
          <a:xfrm rot="10800000">
            <a:off x="5746490" y="1747177"/>
            <a:ext cx="0" cy="1287300"/>
          </a:xfrm>
          <a:prstGeom prst="straightConnector1">
            <a:avLst/>
          </a:prstGeom>
          <a:noFill/>
          <a:ln w="28575" cap="flat" cmpd="sng">
            <a:solidFill>
              <a:schemeClr val="dk1"/>
            </a:solidFill>
            <a:prstDash val="solid"/>
            <a:round/>
            <a:headEnd type="none" w="sm" len="sm"/>
            <a:tailEnd type="stealth" w="med" len="med"/>
          </a:ln>
        </p:spPr>
      </p:cxnSp>
      <p:cxnSp>
        <p:nvCxnSpPr>
          <p:cNvPr id="297" name="Google Shape;297;p14"/>
          <p:cNvCxnSpPr/>
          <p:nvPr/>
        </p:nvCxnSpPr>
        <p:spPr>
          <a:xfrm rot="10800000">
            <a:off x="2499653" y="925703"/>
            <a:ext cx="2201644" cy="0"/>
          </a:xfrm>
          <a:prstGeom prst="straightConnector1">
            <a:avLst/>
          </a:prstGeom>
          <a:noFill/>
          <a:ln w="28575" cap="flat" cmpd="sng">
            <a:solidFill>
              <a:schemeClr val="dk1"/>
            </a:solidFill>
            <a:prstDash val="solid"/>
            <a:round/>
            <a:headEnd type="none" w="sm" len="sm"/>
            <a:tailEnd type="stealth" w="med" len="med"/>
          </a:ln>
        </p:spPr>
      </p:cxnSp>
      <p:sp>
        <p:nvSpPr>
          <p:cNvPr id="298" name="Google Shape;298;p14"/>
          <p:cNvSpPr txBox="1"/>
          <p:nvPr/>
        </p:nvSpPr>
        <p:spPr>
          <a:xfrm>
            <a:off x="2376339" y="521611"/>
            <a:ext cx="2448272" cy="387098"/>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6) Removing padding</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14"/>
          <p:cNvSpPr txBox="1"/>
          <p:nvPr/>
        </p:nvSpPr>
        <p:spPr>
          <a:xfrm>
            <a:off x="5760715" y="2035943"/>
            <a:ext cx="1226631"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5) Remove padding</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300" name="Google Shape;300;p14"/>
          <p:cNvCxnSpPr>
            <a:stCxn id="275" idx="0"/>
          </p:cNvCxnSpPr>
          <p:nvPr/>
        </p:nvCxnSpPr>
        <p:spPr>
          <a:xfrm rot="10800000">
            <a:off x="6480735" y="4500124"/>
            <a:ext cx="2932200" cy="1866300"/>
          </a:xfrm>
          <a:prstGeom prst="straightConnector1">
            <a:avLst/>
          </a:prstGeom>
          <a:noFill/>
          <a:ln w="28575" cap="flat" cmpd="sng">
            <a:solidFill>
              <a:schemeClr val="dk1"/>
            </a:solidFill>
            <a:prstDash val="solid"/>
            <a:round/>
            <a:headEnd type="none" w="sm" len="sm"/>
            <a:tailEnd type="stealth" w="med" len="med"/>
          </a:ln>
        </p:spPr>
      </p:cxnSp>
      <p:sp>
        <p:nvSpPr>
          <p:cNvPr id="301" name="Google Shape;301;p14"/>
          <p:cNvSpPr txBox="1"/>
          <p:nvPr/>
        </p:nvSpPr>
        <p:spPr>
          <a:xfrm>
            <a:off x="5713428" y="6012408"/>
            <a:ext cx="1792995" cy="1495093"/>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11) Send thresholded value of pair of pixels to Display Unit</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302" name="Google Shape;302;p14"/>
          <p:cNvSpPr txBox="1"/>
          <p:nvPr/>
        </p:nvSpPr>
        <p:spPr>
          <a:xfrm>
            <a:off x="2478489" y="6516464"/>
            <a:ext cx="3230331"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4) Call 'Remove Padding' block to remove padding if any</a:t>
            </a:r>
            <a:endParaRPr lang="en-US"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303" name="Google Shape;303;p14"/>
          <p:cNvSpPr txBox="1"/>
          <p:nvPr/>
        </p:nvSpPr>
        <p:spPr>
          <a:xfrm>
            <a:off x="2569863" y="7308552"/>
            <a:ext cx="3230331"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7) Send scanned pair of pixels to compute filtered values</a:t>
            </a:r>
            <a:endParaRPr lang="en-US" sz="18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5"/>
          <p:cNvSpPr txBox="1"/>
          <p:nvPr/>
        </p:nvSpPr>
        <p:spPr>
          <a:xfrm>
            <a:off x="319159" y="1835944"/>
            <a:ext cx="10122075" cy="4542081"/>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9600" b="1">
                <a:solidFill>
                  <a:srgbClr val="FF0000"/>
                </a:solidFill>
                <a:latin typeface="Calibri" panose="020F0502020204030204"/>
                <a:ea typeface="Calibri" panose="020F0502020204030204"/>
                <a:cs typeface="Calibri" panose="020F0502020204030204"/>
                <a:sym typeface="Calibri" panose="020F0502020204030204"/>
              </a:rPr>
              <a:t>Functional Blocks, Entities and Databases </a:t>
            </a:r>
            <a:endParaRPr sz="66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6"/>
          <p:cNvSpPr txBox="1"/>
          <p:nvPr/>
        </p:nvSpPr>
        <p:spPr>
          <a:xfrm>
            <a:off x="412996" y="161176"/>
            <a:ext cx="9975358"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There are total of </a:t>
            </a:r>
            <a:r>
              <a:rPr lang="en-US" sz="2100" b="1">
                <a:solidFill>
                  <a:schemeClr val="dk1"/>
                </a:solidFill>
                <a:latin typeface="Calibri" panose="020F0502020204030204"/>
                <a:ea typeface="Calibri" panose="020F0502020204030204"/>
                <a:cs typeface="Calibri" panose="020F0502020204030204"/>
                <a:sym typeface="Calibri" panose="020F0502020204030204"/>
              </a:rPr>
              <a:t>13 </a:t>
            </a:r>
            <a:r>
              <a:rPr lang="en-US" sz="2100">
                <a:solidFill>
                  <a:schemeClr val="dk1"/>
                </a:solidFill>
                <a:latin typeface="Calibri" panose="020F0502020204030204"/>
                <a:ea typeface="Calibri" panose="020F0502020204030204"/>
                <a:cs typeface="Calibri" panose="020F0502020204030204"/>
                <a:sym typeface="Calibri" panose="020F0502020204030204"/>
              </a:rPr>
              <a:t>functional blocks, entities and databases in the proposed solution as shown below: </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4" name="Google Shape;314;p16"/>
          <p:cNvSpPr/>
          <p:nvPr/>
        </p:nvSpPr>
        <p:spPr>
          <a:xfrm>
            <a:off x="432123" y="1467629"/>
            <a:ext cx="2016224" cy="1080120"/>
          </a:xfrm>
          <a:prstGeom prst="trapezoid">
            <a:avLst>
              <a:gd name="adj" fmla="val 25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Object</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5" name="Google Shape;315;p16"/>
          <p:cNvSpPr/>
          <p:nvPr/>
        </p:nvSpPr>
        <p:spPr>
          <a:xfrm>
            <a:off x="5805394" y="1429755"/>
            <a:ext cx="1755521" cy="1011874"/>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Data Generation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6" name="Google Shape;316;p16"/>
          <p:cNvSpPr/>
          <p:nvPr/>
        </p:nvSpPr>
        <p:spPr>
          <a:xfrm>
            <a:off x="8356355" y="1430806"/>
            <a:ext cx="1724840" cy="1009772"/>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Pixel Generator</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7" name="Google Shape;317;p16"/>
          <p:cNvSpPr/>
          <p:nvPr/>
        </p:nvSpPr>
        <p:spPr>
          <a:xfrm>
            <a:off x="3168427" y="3267829"/>
            <a:ext cx="1779498" cy="973608"/>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Store into Buffer</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8" name="Google Shape;318;p16"/>
          <p:cNvSpPr/>
          <p:nvPr/>
        </p:nvSpPr>
        <p:spPr>
          <a:xfrm>
            <a:off x="576139" y="3218966"/>
            <a:ext cx="1785875" cy="1115070"/>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19" name="Google Shape;319;p16"/>
          <p:cNvCxnSpPr/>
          <p:nvPr/>
        </p:nvCxnSpPr>
        <p:spPr>
          <a:xfrm rot="10800000">
            <a:off x="590147" y="3218966"/>
            <a:ext cx="0" cy="1128983"/>
          </a:xfrm>
          <a:prstGeom prst="straightConnector1">
            <a:avLst/>
          </a:prstGeom>
          <a:noFill/>
          <a:ln w="28575" cap="flat" cmpd="sng">
            <a:solidFill>
              <a:schemeClr val="dk1"/>
            </a:solidFill>
            <a:prstDash val="solid"/>
            <a:round/>
            <a:headEnd type="none" w="sm" len="sm"/>
            <a:tailEnd type="none" w="sm" len="sm"/>
          </a:ln>
        </p:spPr>
      </p:cxnSp>
      <p:cxnSp>
        <p:nvCxnSpPr>
          <p:cNvPr id="320" name="Google Shape;320;p16"/>
          <p:cNvCxnSpPr/>
          <p:nvPr/>
        </p:nvCxnSpPr>
        <p:spPr>
          <a:xfrm>
            <a:off x="590147" y="3218966"/>
            <a:ext cx="1771867" cy="0"/>
          </a:xfrm>
          <a:prstGeom prst="straightConnector1">
            <a:avLst/>
          </a:prstGeom>
          <a:noFill/>
          <a:ln w="28575" cap="flat" cmpd="sng">
            <a:solidFill>
              <a:schemeClr val="dk1"/>
            </a:solidFill>
            <a:prstDash val="solid"/>
            <a:round/>
            <a:headEnd type="none" w="sm" len="sm"/>
            <a:tailEnd type="none" w="sm" len="sm"/>
          </a:ln>
        </p:spPr>
      </p:cxnSp>
      <p:sp>
        <p:nvSpPr>
          <p:cNvPr id="321" name="Google Shape;321;p16"/>
          <p:cNvSpPr/>
          <p:nvPr/>
        </p:nvSpPr>
        <p:spPr>
          <a:xfrm>
            <a:off x="720127" y="3540997"/>
            <a:ext cx="1727903" cy="43326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Send</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2" name="Google Shape;322;p16"/>
          <p:cNvSpPr/>
          <p:nvPr/>
        </p:nvSpPr>
        <p:spPr>
          <a:xfrm>
            <a:off x="620501" y="5052726"/>
            <a:ext cx="1755521" cy="996358"/>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Filter &amp; Threshold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3" name="Google Shape;323;p16"/>
          <p:cNvSpPr/>
          <p:nvPr/>
        </p:nvSpPr>
        <p:spPr>
          <a:xfrm>
            <a:off x="3194848" y="5052726"/>
            <a:ext cx="1779498" cy="1011659"/>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Processing</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4" name="Google Shape;324;p16"/>
          <p:cNvSpPr/>
          <p:nvPr/>
        </p:nvSpPr>
        <p:spPr>
          <a:xfrm>
            <a:off x="4766560" y="6660481"/>
            <a:ext cx="1755521" cy="1080119"/>
          </a:xfrm>
          <a:prstGeom prst="rect">
            <a:avLst/>
          </a:prstGeom>
          <a:solidFill>
            <a:srgbClr val="00B05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Display Unit</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5" name="Google Shape;325;p16"/>
          <p:cNvSpPr/>
          <p:nvPr/>
        </p:nvSpPr>
        <p:spPr>
          <a:xfrm>
            <a:off x="5852203" y="3231903"/>
            <a:ext cx="1755521" cy="98105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Add Padding</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26" name="Google Shape;326;p16"/>
          <p:cNvCxnSpPr/>
          <p:nvPr/>
        </p:nvCxnSpPr>
        <p:spPr>
          <a:xfrm>
            <a:off x="604155" y="4335433"/>
            <a:ext cx="1771867" cy="0"/>
          </a:xfrm>
          <a:prstGeom prst="straightConnector1">
            <a:avLst/>
          </a:prstGeom>
          <a:noFill/>
          <a:ln w="28575" cap="flat" cmpd="sng">
            <a:solidFill>
              <a:schemeClr val="dk1"/>
            </a:solidFill>
            <a:prstDash val="solid"/>
            <a:round/>
            <a:headEnd type="none" w="sm" len="sm"/>
            <a:tailEnd type="none" w="sm" len="sm"/>
          </a:ln>
        </p:spPr>
      </p:cxnSp>
      <p:cxnSp>
        <p:nvCxnSpPr>
          <p:cNvPr id="327" name="Google Shape;327;p16"/>
          <p:cNvCxnSpPr/>
          <p:nvPr/>
        </p:nvCxnSpPr>
        <p:spPr>
          <a:xfrm rot="10800000">
            <a:off x="863854" y="3205053"/>
            <a:ext cx="0" cy="1128983"/>
          </a:xfrm>
          <a:prstGeom prst="straightConnector1">
            <a:avLst/>
          </a:prstGeom>
          <a:noFill/>
          <a:ln w="28575" cap="flat" cmpd="sng">
            <a:solidFill>
              <a:schemeClr val="dk1"/>
            </a:solidFill>
            <a:prstDash val="solid"/>
            <a:round/>
            <a:headEnd type="none" w="sm" len="sm"/>
            <a:tailEnd type="none" w="sm" len="sm"/>
          </a:ln>
        </p:spPr>
      </p:cxnSp>
      <p:sp>
        <p:nvSpPr>
          <p:cNvPr id="328" name="Google Shape;328;p16"/>
          <p:cNvSpPr/>
          <p:nvPr/>
        </p:nvSpPr>
        <p:spPr>
          <a:xfrm>
            <a:off x="8388379" y="3155322"/>
            <a:ext cx="1785875" cy="1115070"/>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29" name="Google Shape;329;p16"/>
          <p:cNvCxnSpPr/>
          <p:nvPr/>
        </p:nvCxnSpPr>
        <p:spPr>
          <a:xfrm rot="10800000">
            <a:off x="8402387" y="3155322"/>
            <a:ext cx="0" cy="1128983"/>
          </a:xfrm>
          <a:prstGeom prst="straightConnector1">
            <a:avLst/>
          </a:prstGeom>
          <a:noFill/>
          <a:ln w="28575" cap="flat" cmpd="sng">
            <a:solidFill>
              <a:schemeClr val="dk1"/>
            </a:solidFill>
            <a:prstDash val="solid"/>
            <a:round/>
            <a:headEnd type="none" w="sm" len="sm"/>
            <a:tailEnd type="none" w="sm" len="sm"/>
          </a:ln>
        </p:spPr>
      </p:cxnSp>
      <p:cxnSp>
        <p:nvCxnSpPr>
          <p:cNvPr id="330" name="Google Shape;330;p16"/>
          <p:cNvCxnSpPr/>
          <p:nvPr/>
        </p:nvCxnSpPr>
        <p:spPr>
          <a:xfrm>
            <a:off x="8402387" y="3155322"/>
            <a:ext cx="1771867" cy="0"/>
          </a:xfrm>
          <a:prstGeom prst="straightConnector1">
            <a:avLst/>
          </a:prstGeom>
          <a:noFill/>
          <a:ln w="28575" cap="flat" cmpd="sng">
            <a:solidFill>
              <a:schemeClr val="dk1"/>
            </a:solidFill>
            <a:prstDash val="solid"/>
            <a:round/>
            <a:headEnd type="none" w="sm" len="sm"/>
            <a:tailEnd type="none" w="sm" len="sm"/>
          </a:ln>
        </p:spPr>
      </p:cxnSp>
      <p:sp>
        <p:nvSpPr>
          <p:cNvPr id="331" name="Google Shape;331;p16"/>
          <p:cNvSpPr/>
          <p:nvPr/>
        </p:nvSpPr>
        <p:spPr>
          <a:xfrm>
            <a:off x="3038657" y="1673248"/>
            <a:ext cx="1727903" cy="43326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Send</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32" name="Google Shape;332;p16"/>
          <p:cNvCxnSpPr/>
          <p:nvPr/>
        </p:nvCxnSpPr>
        <p:spPr>
          <a:xfrm>
            <a:off x="8416395" y="4271789"/>
            <a:ext cx="1771867" cy="0"/>
          </a:xfrm>
          <a:prstGeom prst="straightConnector1">
            <a:avLst/>
          </a:prstGeom>
          <a:noFill/>
          <a:ln w="28575" cap="flat" cmpd="sng">
            <a:solidFill>
              <a:schemeClr val="dk1"/>
            </a:solidFill>
            <a:prstDash val="solid"/>
            <a:round/>
            <a:headEnd type="none" w="sm" len="sm"/>
            <a:tailEnd type="none" w="sm" len="sm"/>
          </a:ln>
        </p:spPr>
      </p:cxnSp>
      <p:cxnSp>
        <p:nvCxnSpPr>
          <p:cNvPr id="333" name="Google Shape;333;p16"/>
          <p:cNvCxnSpPr/>
          <p:nvPr/>
        </p:nvCxnSpPr>
        <p:spPr>
          <a:xfrm rot="10800000">
            <a:off x="8676094" y="3141409"/>
            <a:ext cx="0" cy="1128983"/>
          </a:xfrm>
          <a:prstGeom prst="straightConnector1">
            <a:avLst/>
          </a:prstGeom>
          <a:noFill/>
          <a:ln w="28575" cap="flat" cmpd="sng">
            <a:solidFill>
              <a:schemeClr val="dk1"/>
            </a:solidFill>
            <a:prstDash val="solid"/>
            <a:round/>
            <a:headEnd type="none" w="sm" len="sm"/>
            <a:tailEnd type="none" w="sm" len="sm"/>
          </a:ln>
        </p:spPr>
      </p:cxnSp>
      <p:sp>
        <p:nvSpPr>
          <p:cNvPr id="334" name="Google Shape;334;p16"/>
          <p:cNvSpPr/>
          <p:nvPr/>
        </p:nvSpPr>
        <p:spPr>
          <a:xfrm>
            <a:off x="8424368" y="3510759"/>
            <a:ext cx="1727903" cy="417875"/>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000" b="1">
                <a:solidFill>
                  <a:schemeClr val="lt1"/>
                </a:solidFill>
                <a:latin typeface="Calibri" panose="020F0502020204030204"/>
                <a:ea typeface="Calibri" panose="020F0502020204030204"/>
                <a:cs typeface="Calibri" panose="020F0502020204030204"/>
                <a:sym typeface="Calibri" panose="020F0502020204030204"/>
              </a:rPr>
              <a:t>Buffer</a:t>
            </a:r>
            <a:endParaRPr sz="20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5" name="Google Shape;335;p16"/>
          <p:cNvSpPr/>
          <p:nvPr/>
        </p:nvSpPr>
        <p:spPr>
          <a:xfrm>
            <a:off x="3174463" y="1409534"/>
            <a:ext cx="1785875" cy="1115070"/>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36" name="Google Shape;336;p16"/>
          <p:cNvCxnSpPr/>
          <p:nvPr/>
        </p:nvCxnSpPr>
        <p:spPr>
          <a:xfrm rot="10800000">
            <a:off x="3188471" y="1409534"/>
            <a:ext cx="0" cy="1128983"/>
          </a:xfrm>
          <a:prstGeom prst="straightConnector1">
            <a:avLst/>
          </a:prstGeom>
          <a:noFill/>
          <a:ln w="28575" cap="flat" cmpd="sng">
            <a:solidFill>
              <a:schemeClr val="dk1"/>
            </a:solidFill>
            <a:prstDash val="solid"/>
            <a:round/>
            <a:headEnd type="none" w="sm" len="sm"/>
            <a:tailEnd type="none" w="sm" len="sm"/>
          </a:ln>
        </p:spPr>
      </p:cxnSp>
      <p:cxnSp>
        <p:nvCxnSpPr>
          <p:cNvPr id="337" name="Google Shape;337;p16"/>
          <p:cNvCxnSpPr/>
          <p:nvPr/>
        </p:nvCxnSpPr>
        <p:spPr>
          <a:xfrm>
            <a:off x="3188471" y="1409534"/>
            <a:ext cx="1771867" cy="0"/>
          </a:xfrm>
          <a:prstGeom prst="straightConnector1">
            <a:avLst/>
          </a:prstGeom>
          <a:noFill/>
          <a:ln w="28575" cap="flat" cmpd="sng">
            <a:solidFill>
              <a:schemeClr val="dk1"/>
            </a:solidFill>
            <a:prstDash val="solid"/>
            <a:round/>
            <a:headEnd type="none" w="sm" len="sm"/>
            <a:tailEnd type="none" w="sm" len="sm"/>
          </a:ln>
        </p:spPr>
      </p:cxnSp>
      <p:cxnSp>
        <p:nvCxnSpPr>
          <p:cNvPr id="338" name="Google Shape;338;p16"/>
          <p:cNvCxnSpPr/>
          <p:nvPr/>
        </p:nvCxnSpPr>
        <p:spPr>
          <a:xfrm>
            <a:off x="3202479" y="2526001"/>
            <a:ext cx="1771867" cy="0"/>
          </a:xfrm>
          <a:prstGeom prst="straightConnector1">
            <a:avLst/>
          </a:prstGeom>
          <a:noFill/>
          <a:ln w="28575" cap="flat" cmpd="sng">
            <a:solidFill>
              <a:schemeClr val="dk1"/>
            </a:solidFill>
            <a:prstDash val="solid"/>
            <a:round/>
            <a:headEnd type="none" w="sm" len="sm"/>
            <a:tailEnd type="none" w="sm" len="sm"/>
          </a:ln>
        </p:spPr>
      </p:cxnSp>
      <p:cxnSp>
        <p:nvCxnSpPr>
          <p:cNvPr id="339" name="Google Shape;339;p16"/>
          <p:cNvCxnSpPr/>
          <p:nvPr/>
        </p:nvCxnSpPr>
        <p:spPr>
          <a:xfrm rot="10800000">
            <a:off x="3462178" y="1395621"/>
            <a:ext cx="0" cy="1128983"/>
          </a:xfrm>
          <a:prstGeom prst="straightConnector1">
            <a:avLst/>
          </a:prstGeom>
          <a:noFill/>
          <a:ln w="28575" cap="flat" cmpd="sng">
            <a:solidFill>
              <a:schemeClr val="dk1"/>
            </a:solidFill>
            <a:prstDash val="solid"/>
            <a:round/>
            <a:headEnd type="none" w="sm" len="sm"/>
            <a:tailEnd type="none" w="sm" len="sm"/>
          </a:ln>
        </p:spPr>
      </p:cxnSp>
      <p:sp>
        <p:nvSpPr>
          <p:cNvPr id="340" name="Google Shape;340;p16"/>
          <p:cNvSpPr/>
          <p:nvPr/>
        </p:nvSpPr>
        <p:spPr>
          <a:xfrm>
            <a:off x="3534503" y="1648544"/>
            <a:ext cx="1328339"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Testing.csv file</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1" name="Google Shape;341;p16"/>
          <p:cNvSpPr/>
          <p:nvPr/>
        </p:nvSpPr>
        <p:spPr>
          <a:xfrm>
            <a:off x="5852203" y="5052726"/>
            <a:ext cx="1779498" cy="1053062"/>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Remove Padding</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2" name="Google Shape;342;p16"/>
          <p:cNvSpPr/>
          <p:nvPr/>
        </p:nvSpPr>
        <p:spPr>
          <a:xfrm>
            <a:off x="8424368" y="5052726"/>
            <a:ext cx="1779498" cy="1053062"/>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Compute</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7"/>
          <p:cNvSpPr/>
          <p:nvPr/>
        </p:nvSpPr>
        <p:spPr>
          <a:xfrm>
            <a:off x="360115" y="223255"/>
            <a:ext cx="2376264" cy="1512168"/>
          </a:xfrm>
          <a:prstGeom prst="trapezoid">
            <a:avLst>
              <a:gd name="adj" fmla="val 25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Object</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8" name="Google Shape;348;p17"/>
          <p:cNvSpPr txBox="1"/>
          <p:nvPr/>
        </p:nvSpPr>
        <p:spPr>
          <a:xfrm>
            <a:off x="3168427" y="388510"/>
            <a:ext cx="7344816" cy="1061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Object refers to any real world structure having infinitely long length but finite width. Typical Objects for the proposed system can be: newspaper, long sheet of fabric.</a:t>
            </a:r>
            <a:endParaRPr sz="21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9" name="Google Shape;349;p17"/>
          <p:cNvSpPr/>
          <p:nvPr/>
        </p:nvSpPr>
        <p:spPr>
          <a:xfrm>
            <a:off x="432123" y="2456742"/>
            <a:ext cx="2211546" cy="1372895"/>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50" name="Google Shape;350;p17"/>
          <p:cNvCxnSpPr/>
          <p:nvPr/>
        </p:nvCxnSpPr>
        <p:spPr>
          <a:xfrm rot="10800000">
            <a:off x="772361" y="2448749"/>
            <a:ext cx="0" cy="1380888"/>
          </a:xfrm>
          <a:prstGeom prst="straightConnector1">
            <a:avLst/>
          </a:prstGeom>
          <a:noFill/>
          <a:ln w="28575" cap="flat" cmpd="sng">
            <a:solidFill>
              <a:schemeClr val="dk1"/>
            </a:solidFill>
            <a:prstDash val="solid"/>
            <a:round/>
            <a:headEnd type="none" w="sm" len="sm"/>
            <a:tailEnd type="none" w="sm" len="sm"/>
          </a:ln>
        </p:spPr>
      </p:cxnSp>
      <p:cxnSp>
        <p:nvCxnSpPr>
          <p:cNvPr id="351" name="Google Shape;351;p17"/>
          <p:cNvCxnSpPr/>
          <p:nvPr/>
        </p:nvCxnSpPr>
        <p:spPr>
          <a:xfrm rot="10800000" flipH="1">
            <a:off x="432123" y="2444798"/>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352" name="Google Shape;352;p17"/>
          <p:cNvCxnSpPr/>
          <p:nvPr/>
        </p:nvCxnSpPr>
        <p:spPr>
          <a:xfrm rot="10800000" flipH="1">
            <a:off x="432123" y="3817693"/>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353" name="Google Shape;353;p17"/>
          <p:cNvCxnSpPr/>
          <p:nvPr/>
        </p:nvCxnSpPr>
        <p:spPr>
          <a:xfrm rot="10800000">
            <a:off x="435308" y="2456742"/>
            <a:ext cx="0" cy="1380888"/>
          </a:xfrm>
          <a:prstGeom prst="straightConnector1">
            <a:avLst/>
          </a:prstGeom>
          <a:noFill/>
          <a:ln w="28575" cap="flat" cmpd="sng">
            <a:solidFill>
              <a:schemeClr val="dk1"/>
            </a:solidFill>
            <a:prstDash val="solid"/>
            <a:round/>
            <a:headEnd type="none" w="sm" len="sm"/>
            <a:tailEnd type="none" w="sm" len="sm"/>
          </a:ln>
        </p:spPr>
      </p:cxnSp>
      <p:sp>
        <p:nvSpPr>
          <p:cNvPr id="354" name="Google Shape;354;p17"/>
          <p:cNvSpPr/>
          <p:nvPr/>
        </p:nvSpPr>
        <p:spPr>
          <a:xfrm>
            <a:off x="830707" y="2707730"/>
            <a:ext cx="1727903" cy="780385"/>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Testing.csv file</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55" name="Google Shape;355;p17"/>
          <p:cNvSpPr txBox="1"/>
          <p:nvPr/>
        </p:nvSpPr>
        <p:spPr>
          <a:xfrm>
            <a:off x="3168427" y="2333913"/>
            <a:ext cx="7272808"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A text file storing comma separated values ranging from 0 to 255. These values represent values of scanned pixels of the object at a particular location. Each row in the file has 'm' comma separated values, where 'm' represents the number of columns of each row.</a:t>
            </a:r>
            <a:endParaRPr sz="21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6" name="Google Shape;356;p17"/>
          <p:cNvSpPr/>
          <p:nvPr/>
        </p:nvSpPr>
        <p:spPr>
          <a:xfrm>
            <a:off x="435309" y="4711994"/>
            <a:ext cx="2233335" cy="1659504"/>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Data Generation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57" name="Google Shape;357;p17"/>
          <p:cNvSpPr txBox="1"/>
          <p:nvPr/>
        </p:nvSpPr>
        <p:spPr>
          <a:xfrm>
            <a:off x="3132423" y="4584855"/>
            <a:ext cx="7380820" cy="33239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This is one of the 2 fundamental block in our proposed system and is responsible for data generation from the given</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'Testing.csv' </a:t>
            </a:r>
            <a:r>
              <a:rPr lang="en-US" sz="2100" dirty="0">
                <a:solidFill>
                  <a:schemeClr val="dk1"/>
                </a:solidFill>
                <a:latin typeface="Calibri" panose="020F0502020204030204"/>
                <a:ea typeface="Calibri" panose="020F0502020204030204"/>
                <a:cs typeface="Calibri" panose="020F0502020204030204"/>
                <a:sym typeface="Calibri" panose="020F0502020204030204"/>
              </a:rPr>
              <a:t>file. It has 2 sub-blocks: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Pixel Generator block </a:t>
            </a:r>
            <a:r>
              <a:rPr lang="en-US" sz="2100" dirty="0">
                <a:solidFill>
                  <a:schemeClr val="dk1"/>
                </a:solidFill>
                <a:latin typeface="Calibri" panose="020F0502020204030204"/>
                <a:ea typeface="Calibri" panose="020F0502020204030204"/>
                <a:cs typeface="Calibri" panose="020F0502020204030204"/>
                <a:sym typeface="Calibri" panose="020F0502020204030204"/>
              </a:rPr>
              <a:t>and</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Store into Buffer block. </a:t>
            </a:r>
            <a:endParaRPr lang="en-US" sz="2100" b="1" dirty="0" smtClean="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dirty="0" smtClean="0">
                <a:solidFill>
                  <a:schemeClr val="dk1"/>
                </a:solidFill>
                <a:latin typeface="Calibri" panose="020F0502020204030204"/>
                <a:ea typeface="Calibri" panose="020F0502020204030204"/>
                <a:cs typeface="Calibri" panose="020F0502020204030204"/>
                <a:sym typeface="Calibri" panose="020F0502020204030204"/>
              </a:rPr>
              <a:t>This </a:t>
            </a:r>
            <a:r>
              <a:rPr lang="en-US" sz="2100" dirty="0">
                <a:solidFill>
                  <a:schemeClr val="dk1"/>
                </a:solidFill>
                <a:latin typeface="Calibri" panose="020F0502020204030204"/>
                <a:ea typeface="Calibri" panose="020F0502020204030204"/>
                <a:cs typeface="Calibri" panose="020F0502020204030204"/>
                <a:sym typeface="Calibri" panose="020F0502020204030204"/>
              </a:rPr>
              <a:t>block scans each line (row) from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Testing.csv</a:t>
            </a:r>
            <a:r>
              <a:rPr lang="en-US" sz="2100" dirty="0">
                <a:solidFill>
                  <a:schemeClr val="dk1"/>
                </a:solidFill>
                <a:latin typeface="Calibri" panose="020F0502020204030204"/>
                <a:ea typeface="Calibri" panose="020F0502020204030204"/>
                <a:cs typeface="Calibri" panose="020F0502020204030204"/>
                <a:sym typeface="Calibri" panose="020F0502020204030204"/>
              </a:rPr>
              <a:t> file and sends the scanned line to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Pixel Generator block</a:t>
            </a:r>
            <a:r>
              <a:rPr lang="en-US" sz="2100" dirty="0">
                <a:solidFill>
                  <a:schemeClr val="dk1"/>
                </a:solidFill>
                <a:latin typeface="Calibri" panose="020F0502020204030204"/>
                <a:ea typeface="Calibri" panose="020F0502020204030204"/>
                <a:cs typeface="Calibri" panose="020F0502020204030204"/>
                <a:sym typeface="Calibri" panose="020F0502020204030204"/>
              </a:rPr>
              <a:t> for generation of pixels from the scanned line. Once all the pixels of every row have been generated and stored into the buffer, this block calls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Add Padding block</a:t>
            </a:r>
            <a:r>
              <a:rPr lang="en-US" sz="2100" dirty="0">
                <a:solidFill>
                  <a:schemeClr val="dk1"/>
                </a:solidFill>
                <a:latin typeface="Calibri" panose="020F0502020204030204"/>
                <a:ea typeface="Calibri" panose="020F0502020204030204"/>
                <a:cs typeface="Calibri" panose="020F0502020204030204"/>
                <a:sym typeface="Calibri" panose="020F0502020204030204"/>
              </a:rPr>
              <a:t> that adds padding of four 0's to the end of the buffer to make filtering possible on the last 4 elements of the last row. </a:t>
            </a:r>
            <a:endParaRPr sz="21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8"/>
          <p:cNvSpPr/>
          <p:nvPr/>
        </p:nvSpPr>
        <p:spPr>
          <a:xfrm>
            <a:off x="360115" y="464472"/>
            <a:ext cx="2211546" cy="165950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Pixel Generator</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3" name="Google Shape;363;p18"/>
          <p:cNvSpPr txBox="1"/>
          <p:nvPr/>
        </p:nvSpPr>
        <p:spPr>
          <a:xfrm>
            <a:off x="3096419" y="323776"/>
            <a:ext cx="7272808"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This block receives the line scanned by </a:t>
            </a:r>
            <a:r>
              <a:rPr lang="en-US" sz="2100" b="1">
                <a:solidFill>
                  <a:schemeClr val="dk1"/>
                </a:solidFill>
                <a:latin typeface="Calibri" panose="020F0502020204030204"/>
                <a:ea typeface="Calibri" panose="020F0502020204030204"/>
                <a:cs typeface="Calibri" panose="020F0502020204030204"/>
                <a:sym typeface="Calibri" panose="020F0502020204030204"/>
              </a:rPr>
              <a:t>Data Generation Block</a:t>
            </a:r>
            <a:r>
              <a:rPr lang="en-US" sz="2100">
                <a:solidFill>
                  <a:schemeClr val="dk1"/>
                </a:solidFill>
                <a:latin typeface="Calibri" panose="020F0502020204030204"/>
                <a:ea typeface="Calibri" panose="020F0502020204030204"/>
                <a:cs typeface="Calibri" panose="020F0502020204030204"/>
                <a:sym typeface="Calibri" panose="020F0502020204030204"/>
              </a:rPr>
              <a:t> and in each iteration this block generates 2 pixels from the scanned line and stores those 2 pixels into '</a:t>
            </a:r>
            <a:r>
              <a:rPr lang="en-US" sz="2100" b="1">
                <a:solidFill>
                  <a:schemeClr val="dk1"/>
                </a:solidFill>
                <a:latin typeface="Calibri" panose="020F0502020204030204"/>
                <a:ea typeface="Calibri" panose="020F0502020204030204"/>
                <a:cs typeface="Calibri" panose="020F0502020204030204"/>
                <a:sym typeface="Calibri" panose="020F0502020204030204"/>
              </a:rPr>
              <a:t>Send'</a:t>
            </a:r>
            <a:r>
              <a:rPr lang="en-US" sz="2100">
                <a:solidFill>
                  <a:schemeClr val="dk1"/>
                </a:solidFill>
                <a:latin typeface="Calibri" panose="020F0502020204030204"/>
                <a:ea typeface="Calibri" panose="020F0502020204030204"/>
                <a:cs typeface="Calibri" panose="020F0502020204030204"/>
                <a:sym typeface="Calibri" panose="020F0502020204030204"/>
              </a:rPr>
              <a:t> data structure. After the 2 pixels have been generated, the block passes the </a:t>
            </a:r>
            <a:r>
              <a:rPr lang="en-US" sz="2100" b="1">
                <a:solidFill>
                  <a:schemeClr val="dk1"/>
                </a:solidFill>
                <a:latin typeface="Calibri" panose="020F0502020204030204"/>
                <a:ea typeface="Calibri" panose="020F0502020204030204"/>
                <a:cs typeface="Calibri" panose="020F0502020204030204"/>
                <a:sym typeface="Calibri" panose="020F0502020204030204"/>
              </a:rPr>
              <a:t>'Send'</a:t>
            </a:r>
            <a:r>
              <a:rPr lang="en-US" sz="2100">
                <a:solidFill>
                  <a:schemeClr val="dk1"/>
                </a:solidFill>
                <a:latin typeface="Calibri" panose="020F0502020204030204"/>
                <a:ea typeface="Calibri" panose="020F0502020204030204"/>
                <a:cs typeface="Calibri" panose="020F0502020204030204"/>
                <a:sym typeface="Calibri" panose="020F0502020204030204"/>
              </a:rPr>
              <a:t> data structure containing those 2 pixels to </a:t>
            </a:r>
            <a:r>
              <a:rPr lang="en-US" sz="2100" b="1">
                <a:solidFill>
                  <a:schemeClr val="dk1"/>
                </a:solidFill>
                <a:latin typeface="Calibri" panose="020F0502020204030204"/>
                <a:ea typeface="Calibri" panose="020F0502020204030204"/>
                <a:cs typeface="Calibri" panose="020F0502020204030204"/>
                <a:sym typeface="Calibri" panose="020F0502020204030204"/>
              </a:rPr>
              <a:t>Store into Buffer block.</a:t>
            </a:r>
            <a:endParaRPr sz="21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4" name="Google Shape;364;p18"/>
          <p:cNvSpPr/>
          <p:nvPr/>
        </p:nvSpPr>
        <p:spPr>
          <a:xfrm>
            <a:off x="360115" y="5796384"/>
            <a:ext cx="2211546" cy="165950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Store into Buffer</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5" name="Google Shape;365;p18"/>
          <p:cNvSpPr txBox="1"/>
          <p:nvPr/>
        </p:nvSpPr>
        <p:spPr>
          <a:xfrm>
            <a:off x="3096419" y="5422984"/>
            <a:ext cx="7272808"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This block receives the 2 pixels generated by</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Pixel Generator block</a:t>
            </a:r>
            <a:r>
              <a:rPr lang="en-US" sz="2100" dirty="0">
                <a:solidFill>
                  <a:schemeClr val="dk1"/>
                </a:solidFill>
                <a:latin typeface="Calibri" panose="020F0502020204030204"/>
                <a:ea typeface="Calibri" panose="020F0502020204030204"/>
                <a:cs typeface="Calibri" panose="020F0502020204030204"/>
                <a:sym typeface="Calibri" panose="020F0502020204030204"/>
              </a:rPr>
              <a:t> in each iteration. The block is responsible for storing the pixels into the buffer. Before storing the pixel, the block checks if the pixel to be stored is the first pixel of a new row or not. If it is, then the block calls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Add Padding Block</a:t>
            </a:r>
            <a:r>
              <a:rPr lang="en-US" sz="2100" dirty="0">
                <a:solidFill>
                  <a:schemeClr val="dk1"/>
                </a:solidFill>
                <a:latin typeface="Calibri" panose="020F0502020204030204"/>
                <a:ea typeface="Calibri" panose="020F0502020204030204"/>
                <a:cs typeface="Calibri" panose="020F0502020204030204"/>
                <a:sym typeface="Calibri" panose="020F0502020204030204"/>
              </a:rPr>
              <a:t> to add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padding </a:t>
            </a:r>
            <a:r>
              <a:rPr lang="en-US" sz="2100" dirty="0">
                <a:solidFill>
                  <a:schemeClr val="dk1"/>
                </a:solidFill>
                <a:latin typeface="Calibri" panose="020F0502020204030204"/>
                <a:ea typeface="Calibri" panose="020F0502020204030204"/>
                <a:cs typeface="Calibri" panose="020F0502020204030204"/>
                <a:sym typeface="Calibri" panose="020F0502020204030204"/>
              </a:rPr>
              <a:t>of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four 0's</a:t>
            </a:r>
            <a:r>
              <a:rPr lang="en-US" sz="2100" dirty="0">
                <a:solidFill>
                  <a:schemeClr val="dk1"/>
                </a:solidFill>
                <a:latin typeface="Calibri" panose="020F0502020204030204"/>
                <a:ea typeface="Calibri" panose="020F0502020204030204"/>
                <a:cs typeface="Calibri" panose="020F0502020204030204"/>
                <a:sym typeface="Calibri" panose="020F0502020204030204"/>
              </a:rPr>
              <a:t> to the end of the buffer. This is done to make Convolution possible for the initial 4 elements of the new row and last 4 elements of the previous row.</a:t>
            </a:r>
            <a:endParaRPr sz="2100" b="1"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6" name="Google Shape;366;p18"/>
          <p:cNvSpPr/>
          <p:nvPr/>
        </p:nvSpPr>
        <p:spPr>
          <a:xfrm>
            <a:off x="360115" y="3263368"/>
            <a:ext cx="2211546" cy="1372895"/>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67" name="Google Shape;367;p18"/>
          <p:cNvCxnSpPr/>
          <p:nvPr/>
        </p:nvCxnSpPr>
        <p:spPr>
          <a:xfrm rot="10800000">
            <a:off x="700353" y="3255375"/>
            <a:ext cx="0" cy="1380888"/>
          </a:xfrm>
          <a:prstGeom prst="straightConnector1">
            <a:avLst/>
          </a:prstGeom>
          <a:noFill/>
          <a:ln w="28575" cap="flat" cmpd="sng">
            <a:solidFill>
              <a:schemeClr val="dk1"/>
            </a:solidFill>
            <a:prstDash val="solid"/>
            <a:round/>
            <a:headEnd type="none" w="sm" len="sm"/>
            <a:tailEnd type="none" w="sm" len="sm"/>
          </a:ln>
        </p:spPr>
      </p:cxnSp>
      <p:cxnSp>
        <p:nvCxnSpPr>
          <p:cNvPr id="368" name="Google Shape;368;p18"/>
          <p:cNvCxnSpPr/>
          <p:nvPr/>
        </p:nvCxnSpPr>
        <p:spPr>
          <a:xfrm rot="10800000" flipH="1">
            <a:off x="360115" y="3251425"/>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369" name="Google Shape;369;p18"/>
          <p:cNvCxnSpPr/>
          <p:nvPr/>
        </p:nvCxnSpPr>
        <p:spPr>
          <a:xfrm rot="10800000" flipH="1">
            <a:off x="360115" y="4624319"/>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370" name="Google Shape;370;p18"/>
          <p:cNvCxnSpPr/>
          <p:nvPr/>
        </p:nvCxnSpPr>
        <p:spPr>
          <a:xfrm rot="10800000">
            <a:off x="363300" y="3263368"/>
            <a:ext cx="0" cy="1380888"/>
          </a:xfrm>
          <a:prstGeom prst="straightConnector1">
            <a:avLst/>
          </a:prstGeom>
          <a:noFill/>
          <a:ln w="28575" cap="flat" cmpd="sng">
            <a:solidFill>
              <a:schemeClr val="dk1"/>
            </a:solidFill>
            <a:prstDash val="solid"/>
            <a:round/>
            <a:headEnd type="none" w="sm" len="sm"/>
            <a:tailEnd type="none" w="sm" len="sm"/>
          </a:ln>
        </p:spPr>
      </p:cxnSp>
      <p:sp>
        <p:nvSpPr>
          <p:cNvPr id="371" name="Google Shape;371;p18"/>
          <p:cNvSpPr/>
          <p:nvPr/>
        </p:nvSpPr>
        <p:spPr>
          <a:xfrm>
            <a:off x="758699" y="3693524"/>
            <a:ext cx="1727903" cy="43326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Send</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72" name="Google Shape;372;p18"/>
          <p:cNvSpPr txBox="1"/>
          <p:nvPr/>
        </p:nvSpPr>
        <p:spPr>
          <a:xfrm>
            <a:off x="3096419" y="3545552"/>
            <a:ext cx="7272808"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This is a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vector</a:t>
            </a:r>
            <a:r>
              <a:rPr lang="en-US" sz="2100" dirty="0">
                <a:solidFill>
                  <a:schemeClr val="dk1"/>
                </a:solidFill>
                <a:latin typeface="Calibri" panose="020F0502020204030204"/>
                <a:ea typeface="Calibri" panose="020F0502020204030204"/>
                <a:cs typeface="Calibri" panose="020F0502020204030204"/>
                <a:sym typeface="Calibri" panose="020F0502020204030204"/>
              </a:rPr>
              <a:t> data structure that stores the 2 pixels </a:t>
            </a:r>
            <a:r>
              <a:rPr lang="en-US" sz="2100" dirty="0" smtClean="0">
                <a:solidFill>
                  <a:schemeClr val="dk1"/>
                </a:solidFill>
                <a:latin typeface="Calibri" panose="020F0502020204030204"/>
                <a:ea typeface="Calibri" panose="020F0502020204030204"/>
                <a:cs typeface="Calibri" panose="020F0502020204030204"/>
                <a:sym typeface="Calibri" panose="020F0502020204030204"/>
              </a:rPr>
              <a:t>generated </a:t>
            </a:r>
            <a:r>
              <a:rPr lang="en-US" sz="2100" dirty="0">
                <a:solidFill>
                  <a:schemeClr val="dk1"/>
                </a:solidFill>
                <a:latin typeface="Calibri" panose="020F0502020204030204"/>
                <a:ea typeface="Calibri" panose="020F0502020204030204"/>
                <a:cs typeface="Calibri" panose="020F0502020204030204"/>
                <a:sym typeface="Calibri" panose="020F0502020204030204"/>
              </a:rPr>
              <a:t>in each iteration by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Pixel Generator</a:t>
            </a:r>
            <a:r>
              <a:rPr lang="en-US" sz="2100" dirty="0">
                <a:solidFill>
                  <a:schemeClr val="dk1"/>
                </a:solidFill>
                <a:latin typeface="Calibri" panose="020F0502020204030204"/>
                <a:ea typeface="Calibri" panose="020F0502020204030204"/>
                <a:cs typeface="Calibri" panose="020F0502020204030204"/>
                <a:sym typeface="Calibri" panose="020F0502020204030204"/>
              </a:rPr>
              <a:t> block. </a:t>
            </a:r>
            <a:endParaRPr sz="2100" b="1"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9"/>
          <p:cNvSpPr/>
          <p:nvPr/>
        </p:nvSpPr>
        <p:spPr>
          <a:xfrm>
            <a:off x="288107" y="2407565"/>
            <a:ext cx="2211546" cy="1372895"/>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78" name="Google Shape;378;p19"/>
          <p:cNvCxnSpPr/>
          <p:nvPr/>
        </p:nvCxnSpPr>
        <p:spPr>
          <a:xfrm rot="10800000">
            <a:off x="628345" y="2399572"/>
            <a:ext cx="0" cy="1380888"/>
          </a:xfrm>
          <a:prstGeom prst="straightConnector1">
            <a:avLst/>
          </a:prstGeom>
          <a:noFill/>
          <a:ln w="28575" cap="flat" cmpd="sng">
            <a:solidFill>
              <a:schemeClr val="dk1"/>
            </a:solidFill>
            <a:prstDash val="solid"/>
            <a:round/>
            <a:headEnd type="none" w="sm" len="sm"/>
            <a:tailEnd type="none" w="sm" len="sm"/>
          </a:ln>
        </p:spPr>
      </p:cxnSp>
      <p:cxnSp>
        <p:nvCxnSpPr>
          <p:cNvPr id="379" name="Google Shape;379;p19"/>
          <p:cNvCxnSpPr/>
          <p:nvPr/>
        </p:nvCxnSpPr>
        <p:spPr>
          <a:xfrm rot="10800000" flipH="1">
            <a:off x="288107" y="2395622"/>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380" name="Google Shape;380;p19"/>
          <p:cNvCxnSpPr/>
          <p:nvPr/>
        </p:nvCxnSpPr>
        <p:spPr>
          <a:xfrm rot="10800000" flipH="1">
            <a:off x="288107" y="3768516"/>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381" name="Google Shape;381;p19"/>
          <p:cNvCxnSpPr/>
          <p:nvPr/>
        </p:nvCxnSpPr>
        <p:spPr>
          <a:xfrm rot="10800000">
            <a:off x="291292" y="2407565"/>
            <a:ext cx="0" cy="1380888"/>
          </a:xfrm>
          <a:prstGeom prst="straightConnector1">
            <a:avLst/>
          </a:prstGeom>
          <a:noFill/>
          <a:ln w="28575" cap="flat" cmpd="sng">
            <a:solidFill>
              <a:schemeClr val="dk1"/>
            </a:solidFill>
            <a:prstDash val="solid"/>
            <a:round/>
            <a:headEnd type="none" w="sm" len="sm"/>
            <a:tailEnd type="none" w="sm" len="sm"/>
          </a:ln>
        </p:spPr>
      </p:cxnSp>
      <p:sp>
        <p:nvSpPr>
          <p:cNvPr id="382" name="Google Shape;382;p19"/>
          <p:cNvSpPr/>
          <p:nvPr/>
        </p:nvSpPr>
        <p:spPr>
          <a:xfrm>
            <a:off x="686691" y="2837721"/>
            <a:ext cx="1727903" cy="44593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Buffer</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3" name="Google Shape;383;p19"/>
          <p:cNvSpPr txBox="1"/>
          <p:nvPr/>
        </p:nvSpPr>
        <p:spPr>
          <a:xfrm>
            <a:off x="3096419" y="2267992"/>
            <a:ext cx="7416824" cy="1708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This is a </a:t>
            </a:r>
            <a:r>
              <a:rPr lang="en-US" sz="2100" b="1" dirty="0" err="1">
                <a:solidFill>
                  <a:schemeClr val="dk1"/>
                </a:solidFill>
                <a:latin typeface="Calibri" panose="020F0502020204030204"/>
                <a:ea typeface="Calibri" panose="020F0502020204030204"/>
                <a:cs typeface="Calibri" panose="020F0502020204030204"/>
                <a:sym typeface="Calibri" panose="020F0502020204030204"/>
              </a:rPr>
              <a:t>deque</a:t>
            </a:r>
            <a:r>
              <a:rPr lang="en-US" sz="2100" dirty="0">
                <a:solidFill>
                  <a:schemeClr val="dk1"/>
                </a:solidFill>
                <a:latin typeface="Calibri" panose="020F0502020204030204"/>
                <a:ea typeface="Calibri" panose="020F0502020204030204"/>
                <a:cs typeface="Calibri" panose="020F0502020204030204"/>
                <a:sym typeface="Calibri" panose="020F0502020204030204"/>
              </a:rPr>
              <a:t> data structure that stores the recovered pixels from Pixel Generator block. </a:t>
            </a:r>
            <a:r>
              <a:rPr lang="en-US" sz="2100" dirty="0" smtClean="0">
                <a:solidFill>
                  <a:schemeClr val="dk1"/>
                </a:solidFill>
                <a:latin typeface="Calibri" panose="020F0502020204030204"/>
                <a:ea typeface="Calibri" panose="020F0502020204030204"/>
                <a:cs typeface="Calibri" panose="020F0502020204030204"/>
                <a:sym typeface="Calibri" panose="020F0502020204030204"/>
              </a:rPr>
              <a:t>Newly </a:t>
            </a:r>
            <a:r>
              <a:rPr lang="en-US" sz="2100" dirty="0">
                <a:solidFill>
                  <a:schemeClr val="dk1"/>
                </a:solidFill>
                <a:latin typeface="Calibri" panose="020F0502020204030204"/>
                <a:ea typeface="Calibri" panose="020F0502020204030204"/>
                <a:cs typeface="Calibri" panose="020F0502020204030204"/>
                <a:sym typeface="Calibri" panose="020F0502020204030204"/>
              </a:rPr>
              <a:t>generated pixels are added to the end of the </a:t>
            </a:r>
            <a:r>
              <a:rPr lang="en-US" sz="2100" dirty="0" err="1">
                <a:solidFill>
                  <a:schemeClr val="dk1"/>
                </a:solidFill>
                <a:latin typeface="Calibri" panose="020F0502020204030204"/>
                <a:ea typeface="Calibri" panose="020F0502020204030204"/>
                <a:cs typeface="Calibri" panose="020F0502020204030204"/>
                <a:sym typeface="Calibri" panose="020F0502020204030204"/>
              </a:rPr>
              <a:t>deque</a:t>
            </a:r>
            <a:r>
              <a:rPr lang="en-US" sz="2100" dirty="0">
                <a:solidFill>
                  <a:schemeClr val="dk1"/>
                </a:solidFill>
                <a:latin typeface="Calibri" panose="020F0502020204030204"/>
                <a:ea typeface="Calibri" panose="020F0502020204030204"/>
                <a:cs typeface="Calibri" panose="020F0502020204030204"/>
                <a:sym typeface="Calibri" panose="020F0502020204030204"/>
              </a:rPr>
              <a:t> using </a:t>
            </a:r>
            <a:r>
              <a:rPr lang="en-US" sz="2100" dirty="0" err="1">
                <a:solidFill>
                  <a:schemeClr val="dk1"/>
                </a:solidFill>
                <a:latin typeface="Calibri" panose="020F0502020204030204"/>
                <a:ea typeface="Calibri" panose="020F0502020204030204"/>
                <a:cs typeface="Calibri" panose="020F0502020204030204"/>
                <a:sym typeface="Calibri" panose="020F0502020204030204"/>
              </a:rPr>
              <a:t>push_back</a:t>
            </a:r>
            <a:r>
              <a:rPr lang="en-US" sz="2100" dirty="0">
                <a:solidFill>
                  <a:schemeClr val="dk1"/>
                </a:solidFill>
                <a:latin typeface="Calibri" panose="020F0502020204030204"/>
                <a:ea typeface="Calibri" panose="020F0502020204030204"/>
                <a:cs typeface="Calibri" panose="020F0502020204030204"/>
                <a:sym typeface="Calibri" panose="020F0502020204030204"/>
              </a:rPr>
              <a:t>() operation. The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Filter &amp; Threshold Block </a:t>
            </a:r>
            <a:r>
              <a:rPr lang="en-US" sz="2100" dirty="0">
                <a:solidFill>
                  <a:schemeClr val="dk1"/>
                </a:solidFill>
                <a:latin typeface="Calibri" panose="020F0502020204030204"/>
                <a:ea typeface="Calibri" panose="020F0502020204030204"/>
                <a:cs typeface="Calibri" panose="020F0502020204030204"/>
                <a:sym typeface="Calibri" panose="020F0502020204030204"/>
              </a:rPr>
              <a:t>accesses the front elements of this </a:t>
            </a:r>
            <a:r>
              <a:rPr lang="en-US" sz="2100" dirty="0" err="1">
                <a:solidFill>
                  <a:schemeClr val="dk1"/>
                </a:solidFill>
                <a:latin typeface="Calibri" panose="020F0502020204030204"/>
                <a:ea typeface="Calibri" panose="020F0502020204030204"/>
                <a:cs typeface="Calibri" panose="020F0502020204030204"/>
                <a:sym typeface="Calibri" panose="020F0502020204030204"/>
              </a:rPr>
              <a:t>deque</a:t>
            </a:r>
            <a:r>
              <a:rPr lang="en-US" sz="2100" dirty="0">
                <a:solidFill>
                  <a:schemeClr val="dk1"/>
                </a:solidFill>
                <a:latin typeface="Calibri" panose="020F0502020204030204"/>
                <a:ea typeface="Calibri" panose="020F0502020204030204"/>
                <a:cs typeface="Calibri" panose="020F0502020204030204"/>
                <a:sym typeface="Calibri" panose="020F0502020204030204"/>
              </a:rPr>
              <a:t> using </a:t>
            </a:r>
            <a:r>
              <a:rPr lang="en-US" sz="2100" dirty="0" err="1">
                <a:solidFill>
                  <a:schemeClr val="dk1"/>
                </a:solidFill>
                <a:latin typeface="Calibri" panose="020F0502020204030204"/>
                <a:ea typeface="Calibri" panose="020F0502020204030204"/>
                <a:cs typeface="Calibri" panose="020F0502020204030204"/>
                <a:sym typeface="Calibri" panose="020F0502020204030204"/>
              </a:rPr>
              <a:t>pop_front</a:t>
            </a:r>
            <a:r>
              <a:rPr lang="en-US" sz="2100" dirty="0">
                <a:solidFill>
                  <a:schemeClr val="dk1"/>
                </a:solidFill>
                <a:latin typeface="Calibri" panose="020F0502020204030204"/>
                <a:ea typeface="Calibri" panose="020F0502020204030204"/>
                <a:cs typeface="Calibri" panose="020F0502020204030204"/>
                <a:sym typeface="Calibri" panose="020F0502020204030204"/>
              </a:rPr>
              <a:t>() operation and performs filtering upon them.</a:t>
            </a:r>
            <a:endParaRPr sz="21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4" name="Google Shape;384;p19"/>
          <p:cNvSpPr/>
          <p:nvPr/>
        </p:nvSpPr>
        <p:spPr>
          <a:xfrm>
            <a:off x="291292" y="4701982"/>
            <a:ext cx="2211546" cy="1659504"/>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Filter &amp; Threshold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5" name="Google Shape;385;p19"/>
          <p:cNvSpPr txBox="1"/>
          <p:nvPr/>
        </p:nvSpPr>
        <p:spPr>
          <a:xfrm>
            <a:off x="2952403" y="4583222"/>
            <a:ext cx="7676992" cy="33239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This is one of the 2 main blocks in our proposed system and is responsible for filtering the pixels using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Linear Convolution</a:t>
            </a:r>
            <a:r>
              <a:rPr lang="en-US" sz="2100" dirty="0">
                <a:solidFill>
                  <a:schemeClr val="dk1"/>
                </a:solidFill>
                <a:latin typeface="Calibri" panose="020F0502020204030204"/>
                <a:ea typeface="Calibri" panose="020F0502020204030204"/>
                <a:cs typeface="Calibri" panose="020F0502020204030204"/>
                <a:sym typeface="Calibri" panose="020F0502020204030204"/>
              </a:rPr>
              <a:t> and generating </a:t>
            </a:r>
            <a:r>
              <a:rPr lang="en-US" sz="2100" b="1" dirty="0" err="1">
                <a:solidFill>
                  <a:schemeClr val="dk1"/>
                </a:solidFill>
                <a:latin typeface="Calibri" panose="020F0502020204030204"/>
                <a:ea typeface="Calibri" panose="020F0502020204030204"/>
                <a:cs typeface="Calibri" panose="020F0502020204030204"/>
                <a:sym typeface="Calibri" panose="020F0502020204030204"/>
              </a:rPr>
              <a:t>thresholded</a:t>
            </a:r>
            <a:r>
              <a:rPr lang="en-US" sz="2100" dirty="0">
                <a:solidFill>
                  <a:schemeClr val="dk1"/>
                </a:solidFill>
                <a:latin typeface="Calibri" panose="020F0502020204030204"/>
                <a:ea typeface="Calibri" panose="020F0502020204030204"/>
                <a:cs typeface="Calibri" panose="020F0502020204030204"/>
                <a:sym typeface="Calibri" panose="020F0502020204030204"/>
              </a:rPr>
              <a:t> values of the filtered pixels. It has 2 sub-blocks: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Processing block </a:t>
            </a:r>
            <a:r>
              <a:rPr lang="en-US" sz="2100" dirty="0">
                <a:solidFill>
                  <a:schemeClr val="dk1"/>
                </a:solidFill>
                <a:latin typeface="Calibri" panose="020F0502020204030204"/>
                <a:ea typeface="Calibri" panose="020F0502020204030204"/>
                <a:cs typeface="Calibri" panose="020F0502020204030204"/>
                <a:sym typeface="Calibri" panose="020F0502020204030204"/>
              </a:rPr>
              <a:t>and</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Compute block. </a:t>
            </a:r>
            <a:endParaRPr lang="en-US" sz="2100" b="1" dirty="0" smtClean="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dirty="0" smtClean="0">
                <a:solidFill>
                  <a:schemeClr val="dk1"/>
                </a:solidFill>
                <a:latin typeface="Calibri" panose="020F0502020204030204"/>
                <a:ea typeface="Calibri" panose="020F0502020204030204"/>
                <a:cs typeface="Calibri" panose="020F0502020204030204"/>
                <a:sym typeface="Calibri" panose="020F0502020204030204"/>
              </a:rPr>
              <a:t>This </a:t>
            </a:r>
            <a:r>
              <a:rPr lang="en-US" sz="2100" dirty="0">
                <a:solidFill>
                  <a:schemeClr val="dk1"/>
                </a:solidFill>
                <a:latin typeface="Calibri" panose="020F0502020204030204"/>
                <a:ea typeface="Calibri" panose="020F0502020204030204"/>
                <a:cs typeface="Calibri" panose="020F0502020204030204"/>
                <a:sym typeface="Calibri" panose="020F0502020204030204"/>
              </a:rPr>
              <a:t>block ensures that the Buffer is filled with </a:t>
            </a:r>
            <a:r>
              <a:rPr lang="en-US" sz="2100" b="1" dirty="0" err="1">
                <a:solidFill>
                  <a:schemeClr val="dk1"/>
                </a:solidFill>
                <a:latin typeface="Calibri" panose="020F0502020204030204"/>
                <a:ea typeface="Calibri" panose="020F0502020204030204"/>
                <a:cs typeface="Calibri" panose="020F0502020204030204"/>
                <a:sym typeface="Calibri" panose="020F0502020204030204"/>
              </a:rPr>
              <a:t>atleast</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9 elements</a:t>
            </a:r>
            <a:r>
              <a:rPr lang="en-US" sz="2100" dirty="0">
                <a:solidFill>
                  <a:schemeClr val="dk1"/>
                </a:solidFill>
                <a:latin typeface="Calibri" panose="020F0502020204030204"/>
                <a:ea typeface="Calibri" panose="020F0502020204030204"/>
                <a:cs typeface="Calibri" panose="020F0502020204030204"/>
                <a:sym typeface="Calibri" panose="020F0502020204030204"/>
              </a:rPr>
              <a:t> to initiate filtering process. In case the Buffer currently has less than 9 elements, the block goes into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sleep mode</a:t>
            </a:r>
            <a:r>
              <a:rPr lang="en-US" sz="2100" dirty="0">
                <a:solidFill>
                  <a:schemeClr val="dk1"/>
                </a:solidFill>
                <a:latin typeface="Calibri" panose="020F0502020204030204"/>
                <a:ea typeface="Calibri" panose="020F0502020204030204"/>
                <a:cs typeface="Calibri" panose="020F0502020204030204"/>
                <a:sym typeface="Calibri" panose="020F0502020204030204"/>
              </a:rPr>
              <a:t> for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1 time-period of the iteration</a:t>
            </a:r>
            <a:r>
              <a:rPr lang="en-US" sz="2100" dirty="0">
                <a:solidFill>
                  <a:schemeClr val="dk1"/>
                </a:solidFill>
                <a:latin typeface="Calibri" panose="020F0502020204030204"/>
                <a:ea typeface="Calibri" panose="020F0502020204030204"/>
                <a:cs typeface="Calibri" panose="020F0502020204030204"/>
                <a:sym typeface="Calibri" panose="020F0502020204030204"/>
              </a:rPr>
              <a:t> and waits for Data Generation Block to fill the sufficient elements into the buffer to initiate filtering. To initiate filtering, this block calls the</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Processing block.</a:t>
            </a:r>
            <a:endParaRPr sz="2100" b="1"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6" name="Google Shape;386;p19"/>
          <p:cNvSpPr/>
          <p:nvPr/>
        </p:nvSpPr>
        <p:spPr>
          <a:xfrm>
            <a:off x="291292" y="179760"/>
            <a:ext cx="2211546" cy="129614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Add Padding</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7" name="Google Shape;387;p19"/>
          <p:cNvSpPr txBox="1"/>
          <p:nvPr/>
        </p:nvSpPr>
        <p:spPr>
          <a:xfrm>
            <a:off x="3096419" y="449208"/>
            <a:ext cx="7272808"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Adds padding of four 0's to the back of the buffer to make Filtering possible for first 4 and last 4 pixels in a row.</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5" name="Google Shape;95;p2"/>
          <p:cNvGraphicFramePr/>
          <p:nvPr/>
        </p:nvGraphicFramePr>
        <p:xfrm>
          <a:off x="576139" y="2195984"/>
          <a:ext cx="9721075" cy="4752500"/>
        </p:xfrm>
        <a:graphic>
          <a:graphicData uri="http://schemas.openxmlformats.org/drawingml/2006/table">
            <a:tbl>
              <a:tblPr firstRow="1" bandRow="1">
                <a:noFill/>
                <a:tableStyleId>{8BDB98F3-B74D-40B4-B2CD-11C7A3F15141}</a:tableStyleId>
              </a:tblPr>
              <a:tblGrid>
                <a:gridCol w="1037650"/>
                <a:gridCol w="6803075"/>
                <a:gridCol w="1880350"/>
              </a:tblGrid>
              <a:tr h="540050">
                <a:tc>
                  <a:txBody>
                    <a:bodyPr/>
                    <a:lstStyle/>
                    <a:p>
                      <a:pPr marL="0" marR="0" lvl="0" indent="0" algn="ctr" rtl="0">
                        <a:spcBef>
                          <a:spcPts val="0"/>
                        </a:spcBef>
                        <a:spcAft>
                          <a:spcPts val="0"/>
                        </a:spcAft>
                        <a:buNone/>
                      </a:pPr>
                      <a:r>
                        <a:rPr lang="en-US" sz="2000" u="none" strike="noStrike" cap="none" dirty="0">
                          <a:latin typeface="Arial" panose="020B0604020202020204"/>
                          <a:ea typeface="Arial" panose="020B0604020202020204"/>
                          <a:cs typeface="Arial" panose="020B0604020202020204"/>
                          <a:sym typeface="Arial" panose="020B0604020202020204"/>
                        </a:rPr>
                        <a:t>S. No.</a:t>
                      </a:r>
                      <a:endParaRPr sz="2000"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solidFill>
                      <a:srgbClr val="F13FC2"/>
                    </a:solidFill>
                  </a:tcPr>
                </a:tc>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Index</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T w="12700" cap="flat" cmpd="sng">
                      <a:solidFill>
                        <a:schemeClr val="dk1"/>
                      </a:solidFill>
                      <a:prstDash val="solid"/>
                      <a:round/>
                      <a:headEnd type="none" w="sm" len="sm"/>
                      <a:tailEnd type="none" w="sm" len="sm"/>
                    </a:lnT>
                    <a:solidFill>
                      <a:srgbClr val="F13FC2"/>
                    </a:solidFill>
                  </a:tcPr>
                </a:tc>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Page no.</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solidFill>
                      <a:srgbClr val="F13FC2"/>
                    </a:solidFill>
                  </a:tcPr>
                </a:tc>
              </a:tr>
              <a:tr h="468050">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1</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chemeClr val="dk1"/>
                      </a:solidFill>
                      <a:prstDash val="solid"/>
                      <a:round/>
                      <a:headEnd type="none" w="sm" len="sm"/>
                      <a:tailEnd type="none" w="sm" len="sm"/>
                    </a:lnL>
                    <a:solidFill>
                      <a:srgbClr val="83F591"/>
                    </a:solidFill>
                  </a:tcPr>
                </a:tc>
                <a:tc>
                  <a:txBody>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2000" u="none" strike="noStrike" cap="none">
                          <a:latin typeface="Arial" panose="020B0604020202020204"/>
                          <a:ea typeface="Arial" panose="020B0604020202020204"/>
                          <a:cs typeface="Arial" panose="020B0604020202020204"/>
                          <a:sym typeface="Arial" panose="020B0604020202020204"/>
                        </a:rPr>
                        <a:t>Problem Statement</a:t>
                      </a:r>
                      <a:endParaRPr lang="en-US"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solidFill>
                      <a:srgbClr val="83F591"/>
                    </a:solidFill>
                  </a:tcPr>
                </a:tc>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3</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R w="12700" cap="flat" cmpd="sng">
                      <a:solidFill>
                        <a:schemeClr val="dk1"/>
                      </a:solidFill>
                      <a:prstDash val="solid"/>
                      <a:round/>
                      <a:headEnd type="none" w="sm" len="sm"/>
                      <a:tailEnd type="none" w="sm" len="sm"/>
                    </a:lnR>
                    <a:solidFill>
                      <a:srgbClr val="83F591"/>
                    </a:solidFill>
                  </a:tcPr>
                </a:tc>
              </a:tr>
              <a:tr h="468050">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2</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chemeClr val="dk1"/>
                      </a:solidFill>
                      <a:prstDash val="solid"/>
                      <a:round/>
                      <a:headEnd type="none" w="sm" len="sm"/>
                      <a:tailEnd type="none" w="sm" len="sm"/>
                    </a:lnL>
                    <a:solidFill>
                      <a:srgbClr val="51E5E5"/>
                    </a:solidFill>
                  </a:tcPr>
                </a:tc>
                <a:tc>
                  <a:txBody>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2000" u="none" strike="noStrike" cap="none">
                          <a:latin typeface="Arial" panose="020B0604020202020204"/>
                          <a:ea typeface="Arial" panose="020B0604020202020204"/>
                          <a:cs typeface="Arial" panose="020B0604020202020204"/>
                          <a:sym typeface="Arial" panose="020B0604020202020204"/>
                        </a:rPr>
                        <a:t>Architecture Design</a:t>
                      </a:r>
                      <a:endParaRPr lang="en-US"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solidFill>
                      <a:srgbClr val="51E5E5"/>
                    </a:solidFill>
                  </a:tcPr>
                </a:tc>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4</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R w="12700" cap="flat" cmpd="sng">
                      <a:solidFill>
                        <a:schemeClr val="dk1"/>
                      </a:solidFill>
                      <a:prstDash val="solid"/>
                      <a:round/>
                      <a:headEnd type="none" w="sm" len="sm"/>
                      <a:tailEnd type="none" w="sm" len="sm"/>
                    </a:lnR>
                    <a:solidFill>
                      <a:srgbClr val="51E5E5"/>
                    </a:solidFill>
                  </a:tcPr>
                </a:tc>
              </a:tr>
              <a:tr h="468050">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3</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chemeClr val="dk1"/>
                      </a:solidFill>
                      <a:prstDash val="solid"/>
                      <a:round/>
                      <a:headEnd type="none" w="sm" len="sm"/>
                      <a:tailEnd type="none" w="sm" len="sm"/>
                    </a:lnL>
                    <a:solidFill>
                      <a:srgbClr val="83F591"/>
                    </a:solidFill>
                  </a:tcPr>
                </a:tc>
                <a:tc>
                  <a:txBody>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2000" u="none" strike="noStrike" cap="none" dirty="0">
                          <a:latin typeface="Arial" panose="020B0604020202020204"/>
                          <a:ea typeface="Arial" panose="020B0604020202020204"/>
                          <a:cs typeface="Arial" panose="020B0604020202020204"/>
                          <a:sym typeface="Arial" panose="020B0604020202020204"/>
                        </a:rPr>
                        <a:t>Functional Blocks, </a:t>
                      </a:r>
                      <a:r>
                        <a:rPr lang="en-US" sz="2000" u="none" strike="noStrike" cap="none" dirty="0" smtClean="0">
                          <a:latin typeface="Arial" panose="020B0604020202020204"/>
                          <a:ea typeface="Arial" panose="020B0604020202020204"/>
                          <a:cs typeface="Arial" panose="020B0604020202020204"/>
                          <a:sym typeface="Arial" panose="020B0604020202020204"/>
                        </a:rPr>
                        <a:t>Entities </a:t>
                      </a:r>
                      <a:r>
                        <a:rPr lang="en-US" sz="2000" u="none" strike="noStrike" cap="none" dirty="0">
                          <a:latin typeface="Arial" panose="020B0604020202020204"/>
                          <a:ea typeface="Arial" panose="020B0604020202020204"/>
                          <a:cs typeface="Arial" panose="020B0604020202020204"/>
                          <a:sym typeface="Arial" panose="020B0604020202020204"/>
                        </a:rPr>
                        <a:t>and Databases</a:t>
                      </a:r>
                      <a:endParaRPr dirty="0"/>
                    </a:p>
                  </a:txBody>
                  <a:tcPr marL="91450" marR="91450" marT="45725" marB="45725">
                    <a:solidFill>
                      <a:srgbClr val="83F591"/>
                    </a:solidFill>
                  </a:tcPr>
                </a:tc>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15</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R w="12700" cap="flat" cmpd="sng">
                      <a:solidFill>
                        <a:schemeClr val="dk1"/>
                      </a:solidFill>
                      <a:prstDash val="solid"/>
                      <a:round/>
                      <a:headEnd type="none" w="sm" len="sm"/>
                      <a:tailEnd type="none" w="sm" len="sm"/>
                    </a:lnR>
                    <a:solidFill>
                      <a:srgbClr val="83F591"/>
                    </a:solidFill>
                  </a:tcPr>
                </a:tc>
              </a:tr>
              <a:tr h="468050">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4</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chemeClr val="dk1"/>
                      </a:solidFill>
                      <a:prstDash val="solid"/>
                      <a:round/>
                      <a:headEnd type="none" w="sm" len="sm"/>
                      <a:tailEnd type="none" w="sm" len="sm"/>
                    </a:lnL>
                    <a:solidFill>
                      <a:srgbClr val="51E5E5"/>
                    </a:solidFill>
                  </a:tcPr>
                </a:tc>
                <a:tc>
                  <a:txBody>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2000" u="none" strike="noStrike" cap="none">
                          <a:latin typeface="Arial" panose="020B0604020202020204"/>
                          <a:ea typeface="Arial" panose="020B0604020202020204"/>
                          <a:cs typeface="Arial" panose="020B0604020202020204"/>
                          <a:sym typeface="Arial" panose="020B0604020202020204"/>
                        </a:rPr>
                        <a:t>Libraries and Header files</a:t>
                      </a:r>
                      <a:endParaRPr lang="en-US"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solidFill>
                      <a:srgbClr val="51E5E5"/>
                    </a:solidFill>
                  </a:tcPr>
                </a:tc>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22</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R w="12700" cap="flat" cmpd="sng">
                      <a:solidFill>
                        <a:schemeClr val="dk1"/>
                      </a:solidFill>
                      <a:prstDash val="solid"/>
                      <a:round/>
                      <a:headEnd type="none" w="sm" len="sm"/>
                      <a:tailEnd type="none" w="sm" len="sm"/>
                    </a:lnR>
                    <a:solidFill>
                      <a:srgbClr val="51E5E5"/>
                    </a:solidFill>
                  </a:tcPr>
                </a:tc>
              </a:tr>
              <a:tr h="468050">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5</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chemeClr val="dk1"/>
                      </a:solidFill>
                      <a:prstDash val="solid"/>
                      <a:round/>
                      <a:headEnd type="none" w="sm" len="sm"/>
                      <a:tailEnd type="none" w="sm" len="sm"/>
                    </a:lnL>
                    <a:solidFill>
                      <a:srgbClr val="83F591"/>
                    </a:solidFill>
                  </a:tcPr>
                </a:tc>
                <a:tc>
                  <a:txBody>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2000" u="none" strike="noStrike" cap="none">
                          <a:latin typeface="Arial" panose="020B0604020202020204"/>
                          <a:ea typeface="Arial" panose="020B0604020202020204"/>
                          <a:cs typeface="Arial" panose="020B0604020202020204"/>
                          <a:sym typeface="Arial" panose="020B0604020202020204"/>
                        </a:rPr>
                        <a:t>System Requirements</a:t>
                      </a:r>
                      <a:endParaRPr lang="en-US"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solidFill>
                      <a:srgbClr val="83F591"/>
                    </a:solidFill>
                  </a:tcPr>
                </a:tc>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26</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R w="12700" cap="flat" cmpd="sng">
                      <a:solidFill>
                        <a:schemeClr val="dk1"/>
                      </a:solidFill>
                      <a:prstDash val="solid"/>
                      <a:round/>
                      <a:headEnd type="none" w="sm" len="sm"/>
                      <a:tailEnd type="none" w="sm" len="sm"/>
                    </a:lnR>
                    <a:solidFill>
                      <a:srgbClr val="83F591"/>
                    </a:solidFill>
                  </a:tcPr>
                </a:tc>
              </a:tr>
              <a:tr h="468050">
                <a:tc>
                  <a:txBody>
                    <a:bodyPr/>
                    <a:lstStyle/>
                    <a:p>
                      <a:pPr marL="0" marR="0" lvl="0" indent="0" algn="ctr"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6</a:t>
                      </a:r>
                      <a:endParaRPr sz="20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chemeClr val="dk1"/>
                      </a:solidFill>
                      <a:prstDash val="solid"/>
                      <a:round/>
                      <a:headEnd type="none" w="sm" len="sm"/>
                      <a:tailEnd type="none" w="sm" len="sm"/>
                    </a:lnL>
                    <a:solidFill>
                      <a:srgbClr val="51E5E5"/>
                    </a:solidFill>
                  </a:tcPr>
                </a:tc>
                <a:tc>
                  <a:txBody>
                    <a:bodyPr/>
                    <a:lstStyle/>
                    <a:p>
                      <a:pPr marL="0" marR="0" lvl="0" indent="0" algn="l" rtl="0">
                        <a:spcBef>
                          <a:spcPts val="0"/>
                        </a:spcBef>
                        <a:spcAft>
                          <a:spcPts val="0"/>
                        </a:spcAft>
                        <a:buNone/>
                      </a:pPr>
                      <a:r>
                        <a:rPr lang="en-US" sz="2000" u="none" strike="noStrike" cap="none">
                          <a:latin typeface="Arial" panose="020B0604020202020204"/>
                          <a:ea typeface="Arial" panose="020B0604020202020204"/>
                          <a:cs typeface="Arial" panose="020B0604020202020204"/>
                          <a:sym typeface="Arial" panose="020B0604020202020204"/>
                        </a:rPr>
                        <a:t>Drive link Information</a:t>
                      </a:r>
                      <a:endParaRPr sz="2000">
                        <a:latin typeface="Arial" panose="020B0604020202020204"/>
                        <a:ea typeface="Arial" panose="020B0604020202020204"/>
                        <a:cs typeface="Arial" panose="020B0604020202020204"/>
                        <a:sym typeface="Arial" panose="020B0604020202020204"/>
                      </a:endParaRPr>
                    </a:p>
                  </a:txBody>
                  <a:tcPr marL="91450" marR="91450" marT="45725" marB="45725">
                    <a:solidFill>
                      <a:srgbClr val="51E5E5"/>
                    </a:solidFill>
                  </a:tcPr>
                </a:tc>
                <a:tc>
                  <a:txBody>
                    <a:bodyPr/>
                    <a:lstStyle/>
                    <a:p>
                      <a:pPr marL="0" marR="0" lvl="0" indent="0" algn="ctr" rtl="0">
                        <a:spcBef>
                          <a:spcPts val="0"/>
                        </a:spcBef>
                        <a:spcAft>
                          <a:spcPts val="0"/>
                        </a:spcAft>
                        <a:buNone/>
                      </a:pPr>
                      <a:r>
                        <a:rPr lang="en-US" sz="2000">
                          <a:latin typeface="Arial" panose="020B0604020202020204"/>
                          <a:ea typeface="Arial" panose="020B0604020202020204"/>
                          <a:cs typeface="Arial" panose="020B0604020202020204"/>
                          <a:sym typeface="Arial" panose="020B0604020202020204"/>
                        </a:rPr>
                        <a:t>28</a:t>
                      </a:r>
                      <a:endParaRPr sz="2000">
                        <a:latin typeface="Arial" panose="020B0604020202020204"/>
                        <a:ea typeface="Arial" panose="020B0604020202020204"/>
                        <a:cs typeface="Arial" panose="020B0604020202020204"/>
                        <a:sym typeface="Arial" panose="020B0604020202020204"/>
                      </a:endParaRPr>
                    </a:p>
                  </a:txBody>
                  <a:tcPr marL="91450" marR="91450" marT="45725" marB="45725">
                    <a:lnR w="12700" cap="flat" cmpd="sng">
                      <a:solidFill>
                        <a:schemeClr val="dk1"/>
                      </a:solidFill>
                      <a:prstDash val="solid"/>
                      <a:round/>
                      <a:headEnd type="none" w="sm" len="sm"/>
                      <a:tailEnd type="none" w="sm" len="sm"/>
                    </a:lnR>
                    <a:solidFill>
                      <a:srgbClr val="51E5E5"/>
                    </a:solidFill>
                  </a:tcPr>
                </a:tc>
              </a:tr>
              <a:tr h="468050">
                <a:tc>
                  <a:txBody>
                    <a:bodyPr/>
                    <a:lstStyle/>
                    <a:p>
                      <a:pPr marL="0" marR="0" lvl="0" indent="0" algn="ctr" rtl="0">
                        <a:spcBef>
                          <a:spcPts val="0"/>
                        </a:spcBef>
                        <a:spcAft>
                          <a:spcPts val="0"/>
                        </a:spcAft>
                        <a:buNone/>
                      </a:pPr>
                      <a:r>
                        <a:rPr lang="en-US" sz="1800" b="0">
                          <a:latin typeface="Arial" panose="020B0604020202020204"/>
                          <a:ea typeface="Arial" panose="020B0604020202020204"/>
                          <a:cs typeface="Arial" panose="020B0604020202020204"/>
                          <a:sym typeface="Arial" panose="020B0604020202020204"/>
                        </a:rPr>
                        <a:t>7</a:t>
                      </a:r>
                      <a:endParaRPr lang="en-US" sz="1800" b="0">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chemeClr val="dk1"/>
                      </a:solidFill>
                      <a:prstDash val="solid"/>
                      <a:round/>
                      <a:headEnd type="none" w="sm" len="sm"/>
                      <a:tailEnd type="none" w="sm" len="sm"/>
                    </a:lnL>
                    <a:solidFill>
                      <a:srgbClr val="83F591"/>
                    </a:solidFill>
                  </a:tcPr>
                </a:tc>
                <a:tc>
                  <a:txBody>
                    <a:bodyPr/>
                    <a:lstStyle/>
                    <a:p>
                      <a:pPr marL="0" marR="0" lvl="0" indent="0" algn="l" rtl="0">
                        <a:spcBef>
                          <a:spcPts val="0"/>
                        </a:spcBef>
                        <a:spcAft>
                          <a:spcPts val="0"/>
                        </a:spcAft>
                        <a:buNone/>
                      </a:pPr>
                      <a:r>
                        <a:rPr lang="en-US" sz="2000">
                          <a:latin typeface="Arial" panose="020B0604020202020204"/>
                          <a:ea typeface="Arial" panose="020B0604020202020204"/>
                          <a:cs typeface="Arial" panose="020B0604020202020204"/>
                          <a:sym typeface="Arial" panose="020B0604020202020204"/>
                        </a:rPr>
                        <a:t>Instructions for the Execution Steps</a:t>
                      </a:r>
                      <a:endParaRPr sz="2000">
                        <a:latin typeface="Arial" panose="020B0604020202020204"/>
                        <a:ea typeface="Arial" panose="020B0604020202020204"/>
                        <a:cs typeface="Arial" panose="020B0604020202020204"/>
                        <a:sym typeface="Arial" panose="020B0604020202020204"/>
                      </a:endParaRPr>
                    </a:p>
                  </a:txBody>
                  <a:tcPr marL="91450" marR="91450" marT="45725" marB="45725">
                    <a:solidFill>
                      <a:srgbClr val="83F591"/>
                    </a:solidFill>
                  </a:tcPr>
                </a:tc>
                <a:tc>
                  <a:txBody>
                    <a:bodyPr/>
                    <a:lstStyle/>
                    <a:p>
                      <a:pPr marL="0" marR="0" lvl="0" indent="0" algn="ctr" rtl="0">
                        <a:spcBef>
                          <a:spcPts val="0"/>
                        </a:spcBef>
                        <a:spcAft>
                          <a:spcPts val="0"/>
                        </a:spcAft>
                        <a:buNone/>
                      </a:pPr>
                      <a:r>
                        <a:rPr lang="en-US" sz="2000">
                          <a:latin typeface="Arial" panose="020B0604020202020204"/>
                          <a:ea typeface="Arial" panose="020B0604020202020204"/>
                          <a:cs typeface="Arial" panose="020B0604020202020204"/>
                          <a:sym typeface="Arial" panose="020B0604020202020204"/>
                        </a:rPr>
                        <a:t>32</a:t>
                      </a:r>
                      <a:endParaRPr sz="2000">
                        <a:latin typeface="Arial" panose="020B0604020202020204"/>
                        <a:ea typeface="Arial" panose="020B0604020202020204"/>
                        <a:cs typeface="Arial" panose="020B0604020202020204"/>
                        <a:sym typeface="Arial" panose="020B0604020202020204"/>
                      </a:endParaRPr>
                    </a:p>
                  </a:txBody>
                  <a:tcPr marL="91450" marR="91450" marT="45725" marB="45725">
                    <a:lnR w="12700" cap="flat" cmpd="sng">
                      <a:solidFill>
                        <a:schemeClr val="dk1"/>
                      </a:solidFill>
                      <a:prstDash val="solid"/>
                      <a:round/>
                      <a:headEnd type="none" w="sm" len="sm"/>
                      <a:tailEnd type="none" w="sm" len="sm"/>
                    </a:lnR>
                    <a:solidFill>
                      <a:srgbClr val="83F591"/>
                    </a:solidFill>
                  </a:tcPr>
                </a:tc>
              </a:tr>
              <a:tr h="468050">
                <a:tc>
                  <a:txBody>
                    <a:bodyPr/>
                    <a:lstStyle/>
                    <a:p>
                      <a:pPr marL="0" marR="0" lvl="0" indent="0" algn="ctr" rtl="0">
                        <a:spcBef>
                          <a:spcPts val="0"/>
                        </a:spcBef>
                        <a:spcAft>
                          <a:spcPts val="0"/>
                        </a:spcAft>
                        <a:buNone/>
                      </a:pPr>
                      <a:r>
                        <a:rPr lang="en-US" sz="1800" b="0">
                          <a:latin typeface="Arial" panose="020B0604020202020204"/>
                          <a:ea typeface="Arial" panose="020B0604020202020204"/>
                          <a:cs typeface="Arial" panose="020B0604020202020204"/>
                          <a:sym typeface="Arial" panose="020B0604020202020204"/>
                        </a:rPr>
                        <a:t>8</a:t>
                      </a:r>
                      <a:endParaRPr lang="en-US" sz="1800" b="0">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chemeClr val="dk1"/>
                      </a:solidFill>
                      <a:prstDash val="solid"/>
                      <a:round/>
                      <a:headEnd type="none" w="sm" len="sm"/>
                      <a:tailEnd type="none" w="sm" len="sm"/>
                    </a:lnL>
                    <a:solidFill>
                      <a:srgbClr val="51E5E5"/>
                    </a:solidFill>
                  </a:tcPr>
                </a:tc>
                <a:tc>
                  <a:txBody>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2000">
                          <a:latin typeface="Arial" panose="020B0604020202020204"/>
                          <a:ea typeface="Arial" panose="020B0604020202020204"/>
                          <a:cs typeface="Arial" panose="020B0604020202020204"/>
                          <a:sym typeface="Arial" panose="020B0604020202020204"/>
                        </a:rPr>
                        <a:t>Mechanism of Communication between Process blocks</a:t>
                      </a:r>
                      <a:endParaRPr sz="2000">
                        <a:latin typeface="Arial" panose="020B0604020202020204"/>
                        <a:ea typeface="Arial" panose="020B0604020202020204"/>
                        <a:cs typeface="Arial" panose="020B0604020202020204"/>
                        <a:sym typeface="Arial" panose="020B0604020202020204"/>
                      </a:endParaRPr>
                    </a:p>
                  </a:txBody>
                  <a:tcPr marL="91450" marR="91450" marT="45725" marB="45725">
                    <a:solidFill>
                      <a:srgbClr val="51E5E5"/>
                    </a:solidFill>
                  </a:tcPr>
                </a:tc>
                <a:tc>
                  <a:txBody>
                    <a:bodyPr/>
                    <a:lstStyle/>
                    <a:p>
                      <a:pPr marL="0" marR="0" lvl="0" indent="0" algn="ctr" rtl="0">
                        <a:spcBef>
                          <a:spcPts val="0"/>
                        </a:spcBef>
                        <a:spcAft>
                          <a:spcPts val="0"/>
                        </a:spcAft>
                        <a:buNone/>
                      </a:pPr>
                      <a:r>
                        <a:rPr lang="en-US" sz="2000">
                          <a:latin typeface="Arial" panose="020B0604020202020204"/>
                          <a:ea typeface="Arial" panose="020B0604020202020204"/>
                          <a:cs typeface="Arial" panose="020B0604020202020204"/>
                          <a:sym typeface="Arial" panose="020B0604020202020204"/>
                        </a:rPr>
                        <a:t>35</a:t>
                      </a:r>
                      <a:endParaRPr sz="2000">
                        <a:latin typeface="Arial" panose="020B0604020202020204"/>
                        <a:ea typeface="Arial" panose="020B0604020202020204"/>
                        <a:cs typeface="Arial" panose="020B0604020202020204"/>
                        <a:sym typeface="Arial" panose="020B0604020202020204"/>
                      </a:endParaRPr>
                    </a:p>
                  </a:txBody>
                  <a:tcPr marL="91450" marR="91450" marT="45725" marB="45725">
                    <a:lnR w="12700" cap="flat" cmpd="sng">
                      <a:solidFill>
                        <a:schemeClr val="dk1"/>
                      </a:solidFill>
                      <a:prstDash val="solid"/>
                      <a:round/>
                      <a:headEnd type="none" w="sm" len="sm"/>
                      <a:tailEnd type="none" w="sm" len="sm"/>
                    </a:lnR>
                    <a:solidFill>
                      <a:srgbClr val="51E5E5"/>
                    </a:solidFill>
                  </a:tcPr>
                </a:tc>
              </a:tr>
              <a:tr h="468050">
                <a:tc>
                  <a:txBody>
                    <a:bodyPr/>
                    <a:lstStyle/>
                    <a:p>
                      <a:pPr marL="0" marR="0" lvl="0" indent="0" algn="ctr" rtl="0">
                        <a:spcBef>
                          <a:spcPts val="0"/>
                        </a:spcBef>
                        <a:spcAft>
                          <a:spcPts val="0"/>
                        </a:spcAft>
                        <a:buNone/>
                      </a:pPr>
                      <a:r>
                        <a:rPr lang="en-US" sz="1800" b="0">
                          <a:latin typeface="Arial" panose="020B0604020202020204"/>
                          <a:ea typeface="Arial" panose="020B0604020202020204"/>
                          <a:cs typeface="Arial" panose="020B0604020202020204"/>
                          <a:sym typeface="Arial" panose="020B0604020202020204"/>
                        </a:rPr>
                        <a:t>9</a:t>
                      </a:r>
                      <a:endParaRPr lang="en-US" sz="1800" b="0">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rgbClr val="83F591"/>
                    </a:solidFill>
                  </a:tcPr>
                </a:tc>
                <a:tc>
                  <a:txBody>
                    <a:bodyPr/>
                    <a:lstStyle/>
                    <a:p>
                      <a:pPr marL="0" marR="0" lvl="0" indent="0" algn="l" rtl="0">
                        <a:spcBef>
                          <a:spcPts val="0"/>
                        </a:spcBef>
                        <a:spcAft>
                          <a:spcPts val="0"/>
                        </a:spcAft>
                        <a:buNone/>
                      </a:pPr>
                      <a:r>
                        <a:rPr lang="en-US" sz="2000">
                          <a:latin typeface="Arial" panose="020B0604020202020204"/>
                          <a:ea typeface="Arial" panose="020B0604020202020204"/>
                          <a:cs typeface="Arial" panose="020B0604020202020204"/>
                          <a:sym typeface="Arial" panose="020B0604020202020204"/>
                        </a:rPr>
                        <a:t>Scalability and Modularity</a:t>
                      </a:r>
                      <a:endParaRPr sz="2000">
                        <a:latin typeface="Arial" panose="020B0604020202020204"/>
                        <a:ea typeface="Arial" panose="020B0604020202020204"/>
                        <a:cs typeface="Arial" panose="020B0604020202020204"/>
                        <a:sym typeface="Arial" panose="020B0604020202020204"/>
                      </a:endParaRPr>
                    </a:p>
                  </a:txBody>
                  <a:tcPr marL="91450" marR="91450" marT="45725" marB="45725">
                    <a:lnB w="12700" cap="flat" cmpd="sng">
                      <a:solidFill>
                        <a:schemeClr val="dk1"/>
                      </a:solidFill>
                      <a:prstDash val="solid"/>
                      <a:round/>
                      <a:headEnd type="none" w="sm" len="sm"/>
                      <a:tailEnd type="none" w="sm" len="sm"/>
                    </a:lnB>
                    <a:solidFill>
                      <a:srgbClr val="83F591"/>
                    </a:solidFill>
                  </a:tcPr>
                </a:tc>
                <a:tc>
                  <a:txBody>
                    <a:bodyPr/>
                    <a:lstStyle/>
                    <a:p>
                      <a:pPr marL="0" marR="0" lvl="0" indent="0" algn="ctr" rtl="0">
                        <a:spcBef>
                          <a:spcPts val="0"/>
                        </a:spcBef>
                        <a:spcAft>
                          <a:spcPts val="0"/>
                        </a:spcAft>
                        <a:buNone/>
                      </a:pPr>
                      <a:r>
                        <a:rPr lang="en-US" sz="2000">
                          <a:latin typeface="Arial" panose="020B0604020202020204"/>
                          <a:ea typeface="Arial" panose="020B0604020202020204"/>
                          <a:cs typeface="Arial" panose="020B0604020202020204"/>
                          <a:sym typeface="Arial" panose="020B0604020202020204"/>
                        </a:rPr>
                        <a:t>39</a:t>
                      </a:r>
                      <a:endParaRPr sz="2000">
                        <a:latin typeface="Arial" panose="020B0604020202020204"/>
                        <a:ea typeface="Arial" panose="020B0604020202020204"/>
                        <a:cs typeface="Arial" panose="020B0604020202020204"/>
                        <a:sym typeface="Arial" panose="020B0604020202020204"/>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rgbClr val="83F591"/>
                    </a:solidFill>
                  </a:tcPr>
                </a:tc>
              </a:tr>
            </a:tbl>
          </a:graphicData>
        </a:graphic>
      </p:graphicFrame>
      <p:sp>
        <p:nvSpPr>
          <p:cNvPr id="96" name="Google Shape;96;p2"/>
          <p:cNvSpPr txBox="1"/>
          <p:nvPr/>
        </p:nvSpPr>
        <p:spPr>
          <a:xfrm>
            <a:off x="247152" y="107752"/>
            <a:ext cx="10122075" cy="1341205"/>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8000" b="1">
                <a:solidFill>
                  <a:srgbClr val="FF0000"/>
                </a:solidFill>
                <a:latin typeface="Calibri" panose="020F0502020204030204"/>
                <a:ea typeface="Calibri" panose="020F0502020204030204"/>
                <a:cs typeface="Calibri" panose="020F0502020204030204"/>
                <a:sym typeface="Calibri" panose="020F0502020204030204"/>
              </a:rPr>
              <a:t>Content</a:t>
            </a:r>
            <a:endParaRPr sz="80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0"/>
          <p:cNvSpPr/>
          <p:nvPr/>
        </p:nvSpPr>
        <p:spPr>
          <a:xfrm>
            <a:off x="432123" y="323776"/>
            <a:ext cx="2211546" cy="165950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Processing</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93" name="Google Shape;393;p20"/>
          <p:cNvSpPr txBox="1"/>
          <p:nvPr/>
        </p:nvSpPr>
        <p:spPr>
          <a:xfrm>
            <a:off x="3096419" y="168141"/>
            <a:ext cx="7272808" cy="33239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This block initiates filtering on the pixels stored into the Buffer. In each iteration, 2 pixels are filtered. It also ensures that only the pixels are filtered and not the padding of 0's that were added by </a:t>
            </a:r>
            <a:r>
              <a:rPr lang="en-US" sz="2100" b="1">
                <a:solidFill>
                  <a:schemeClr val="dk1"/>
                </a:solidFill>
                <a:latin typeface="Calibri" panose="020F0502020204030204"/>
                <a:ea typeface="Calibri" panose="020F0502020204030204"/>
                <a:cs typeface="Calibri" panose="020F0502020204030204"/>
                <a:sym typeface="Calibri" panose="020F0502020204030204"/>
              </a:rPr>
              <a:t>Store into Buffer block</a:t>
            </a:r>
            <a:r>
              <a:rPr lang="en-US" sz="2100">
                <a:solidFill>
                  <a:schemeClr val="dk1"/>
                </a:solidFill>
                <a:latin typeface="Calibri" panose="020F0502020204030204"/>
                <a:ea typeface="Calibri" panose="020F0502020204030204"/>
                <a:cs typeface="Calibri" panose="020F0502020204030204"/>
                <a:sym typeface="Calibri" panose="020F0502020204030204"/>
              </a:rPr>
              <a:t>. In case the padding is encountered, the block calls </a:t>
            </a:r>
            <a:r>
              <a:rPr lang="en-US" sz="2100" b="1">
                <a:solidFill>
                  <a:schemeClr val="dk1"/>
                </a:solidFill>
                <a:latin typeface="Calibri" panose="020F0502020204030204"/>
                <a:ea typeface="Calibri" panose="020F0502020204030204"/>
                <a:cs typeface="Calibri" panose="020F0502020204030204"/>
                <a:sym typeface="Calibri" panose="020F0502020204030204"/>
              </a:rPr>
              <a:t>Remove Padding Block</a:t>
            </a:r>
            <a:r>
              <a:rPr lang="en-US" sz="2100">
                <a:solidFill>
                  <a:schemeClr val="dk1"/>
                </a:solidFill>
                <a:latin typeface="Calibri" panose="020F0502020204030204"/>
                <a:ea typeface="Calibri" panose="020F0502020204030204"/>
                <a:cs typeface="Calibri" panose="020F0502020204030204"/>
                <a:sym typeface="Calibri" panose="020F0502020204030204"/>
              </a:rPr>
              <a:t> to remove the padding from the front of the buffer. For computing </a:t>
            </a:r>
            <a:r>
              <a:rPr lang="en-US" sz="2100" b="1">
                <a:solidFill>
                  <a:schemeClr val="dk1"/>
                </a:solidFill>
                <a:latin typeface="Calibri" panose="020F0502020204030204"/>
                <a:ea typeface="Calibri" panose="020F0502020204030204"/>
                <a:cs typeface="Calibri" panose="020F0502020204030204"/>
                <a:sym typeface="Calibri" panose="020F0502020204030204"/>
              </a:rPr>
              <a:t>filtered value</a:t>
            </a:r>
            <a:r>
              <a:rPr lang="en-US" sz="2100">
                <a:solidFill>
                  <a:schemeClr val="dk1"/>
                </a:solidFill>
                <a:latin typeface="Calibri" panose="020F0502020204030204"/>
                <a:ea typeface="Calibri" panose="020F0502020204030204"/>
                <a:cs typeface="Calibri" panose="020F0502020204030204"/>
                <a:sym typeface="Calibri" panose="020F0502020204030204"/>
              </a:rPr>
              <a:t>, the block calls the </a:t>
            </a:r>
            <a:r>
              <a:rPr lang="en-US" sz="2100" b="1">
                <a:solidFill>
                  <a:schemeClr val="dk1"/>
                </a:solidFill>
                <a:latin typeface="Calibri" panose="020F0502020204030204"/>
                <a:ea typeface="Calibri" panose="020F0502020204030204"/>
                <a:cs typeface="Calibri" panose="020F0502020204030204"/>
                <a:sym typeface="Calibri" panose="020F0502020204030204"/>
              </a:rPr>
              <a:t>Compute block</a:t>
            </a:r>
            <a:r>
              <a:rPr lang="en-US" sz="2100">
                <a:solidFill>
                  <a:schemeClr val="dk1"/>
                </a:solidFill>
                <a:latin typeface="Calibri" panose="020F0502020204030204"/>
                <a:ea typeface="Calibri" panose="020F0502020204030204"/>
                <a:cs typeface="Calibri" panose="020F0502020204030204"/>
                <a:sym typeface="Calibri" panose="020F0502020204030204"/>
              </a:rPr>
              <a:t> and receives the filtered value. Then, the block computes the </a:t>
            </a:r>
            <a:r>
              <a:rPr lang="en-US" sz="2100" b="1">
                <a:solidFill>
                  <a:schemeClr val="dk1"/>
                </a:solidFill>
                <a:latin typeface="Calibri" panose="020F0502020204030204"/>
                <a:ea typeface="Calibri" panose="020F0502020204030204"/>
                <a:cs typeface="Calibri" panose="020F0502020204030204"/>
                <a:sym typeface="Calibri" panose="020F0502020204030204"/>
              </a:rPr>
              <a:t>Thresholded value</a:t>
            </a:r>
            <a:r>
              <a:rPr lang="en-US" sz="2100">
                <a:solidFill>
                  <a:schemeClr val="dk1"/>
                </a:solidFill>
                <a:latin typeface="Calibri" panose="020F0502020204030204"/>
                <a:ea typeface="Calibri" panose="020F0502020204030204"/>
                <a:cs typeface="Calibri" panose="020F0502020204030204"/>
                <a:sym typeface="Calibri" panose="020F0502020204030204"/>
              </a:rPr>
              <a:t> of the pixel based upon the given value of</a:t>
            </a:r>
            <a:r>
              <a:rPr lang="en-US" sz="2100" b="1">
                <a:solidFill>
                  <a:schemeClr val="dk1"/>
                </a:solidFill>
                <a:latin typeface="Calibri" panose="020F0502020204030204"/>
                <a:ea typeface="Calibri" panose="020F0502020204030204"/>
                <a:cs typeface="Calibri" panose="020F0502020204030204"/>
                <a:sym typeface="Calibri" panose="020F0502020204030204"/>
              </a:rPr>
              <a:t> TV </a:t>
            </a:r>
            <a:r>
              <a:rPr lang="en-US" sz="2100">
                <a:solidFill>
                  <a:schemeClr val="dk1"/>
                </a:solidFill>
                <a:latin typeface="Calibri" panose="020F0502020204030204"/>
                <a:ea typeface="Calibri" panose="020F0502020204030204"/>
                <a:cs typeface="Calibri" panose="020F0502020204030204"/>
                <a:sym typeface="Calibri" panose="020F0502020204030204"/>
              </a:rPr>
              <a:t> entered by the user and sends the processed value to the </a:t>
            </a:r>
            <a:r>
              <a:rPr lang="en-US" sz="2100" b="1">
                <a:solidFill>
                  <a:schemeClr val="dk1"/>
                </a:solidFill>
                <a:latin typeface="Calibri" panose="020F0502020204030204"/>
                <a:ea typeface="Calibri" panose="020F0502020204030204"/>
                <a:cs typeface="Calibri" panose="020F0502020204030204"/>
                <a:sym typeface="Calibri" panose="020F0502020204030204"/>
              </a:rPr>
              <a:t>Display Unit</a:t>
            </a:r>
            <a:r>
              <a:rPr lang="en-US" sz="2100">
                <a:solidFill>
                  <a:schemeClr val="dk1"/>
                </a:solidFill>
                <a:latin typeface="Calibri" panose="020F0502020204030204"/>
                <a:ea typeface="Calibri" panose="020F0502020204030204"/>
                <a:cs typeface="Calibri" panose="020F0502020204030204"/>
                <a:sym typeface="Calibri" panose="020F0502020204030204"/>
              </a:rPr>
              <a:t>.</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4" name="Google Shape;394;p20"/>
          <p:cNvSpPr/>
          <p:nvPr/>
        </p:nvSpPr>
        <p:spPr>
          <a:xfrm>
            <a:off x="432123" y="6211509"/>
            <a:ext cx="2211546" cy="165950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Compute</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95" name="Google Shape;395;p20"/>
          <p:cNvSpPr txBox="1"/>
          <p:nvPr/>
        </p:nvSpPr>
        <p:spPr>
          <a:xfrm>
            <a:off x="3190947" y="6069315"/>
            <a:ext cx="7272808"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This block applies </a:t>
            </a:r>
            <a:r>
              <a:rPr lang="en-US" sz="2100" b="1">
                <a:solidFill>
                  <a:schemeClr val="dk1"/>
                </a:solidFill>
                <a:latin typeface="Calibri" panose="020F0502020204030204"/>
                <a:ea typeface="Calibri" panose="020F0502020204030204"/>
                <a:cs typeface="Calibri" panose="020F0502020204030204"/>
                <a:sym typeface="Calibri" panose="020F0502020204030204"/>
              </a:rPr>
              <a:t>Linear Convolution </a:t>
            </a:r>
            <a:r>
              <a:rPr lang="en-US" sz="2100">
                <a:solidFill>
                  <a:schemeClr val="dk1"/>
                </a:solidFill>
                <a:latin typeface="Calibri" panose="020F0502020204030204"/>
                <a:ea typeface="Calibri" panose="020F0502020204030204"/>
                <a:cs typeface="Calibri" panose="020F0502020204030204"/>
                <a:sym typeface="Calibri" panose="020F0502020204030204"/>
              </a:rPr>
              <a:t>upon the pixel to be filtered and returns the filtered value of that pixel. For each element to be filtered it considers </a:t>
            </a:r>
            <a:r>
              <a:rPr lang="en-US" sz="2100" b="1">
                <a:solidFill>
                  <a:schemeClr val="dk1"/>
                </a:solidFill>
                <a:latin typeface="Calibri" panose="020F0502020204030204"/>
                <a:ea typeface="Calibri" panose="020F0502020204030204"/>
                <a:cs typeface="Calibri" panose="020F0502020204030204"/>
                <a:sym typeface="Calibri" panose="020F0502020204030204"/>
              </a:rPr>
              <a:t>4 past elements</a:t>
            </a:r>
            <a:r>
              <a:rPr lang="en-US" sz="2100">
                <a:solidFill>
                  <a:schemeClr val="dk1"/>
                </a:solidFill>
                <a:latin typeface="Calibri" panose="020F0502020204030204"/>
                <a:ea typeface="Calibri" panose="020F0502020204030204"/>
                <a:cs typeface="Calibri" panose="020F0502020204030204"/>
                <a:sym typeface="Calibri" panose="020F0502020204030204"/>
              </a:rPr>
              <a:t> and </a:t>
            </a:r>
            <a:r>
              <a:rPr lang="en-US" sz="2100" b="1">
                <a:solidFill>
                  <a:schemeClr val="dk1"/>
                </a:solidFill>
                <a:latin typeface="Calibri" panose="020F0502020204030204"/>
                <a:ea typeface="Calibri" panose="020F0502020204030204"/>
                <a:cs typeface="Calibri" panose="020F0502020204030204"/>
                <a:sym typeface="Calibri" panose="020F0502020204030204"/>
              </a:rPr>
              <a:t>4 future elements</a:t>
            </a:r>
            <a:r>
              <a:rPr lang="en-US" sz="2100">
                <a:solidFill>
                  <a:schemeClr val="dk1"/>
                </a:solidFill>
                <a:latin typeface="Calibri" panose="020F0502020204030204"/>
                <a:ea typeface="Calibri" panose="020F0502020204030204"/>
                <a:cs typeface="Calibri" panose="020F0502020204030204"/>
                <a:sym typeface="Calibri" panose="020F0502020204030204"/>
              </a:rPr>
              <a:t>. The 9 elements are multiplied to their corresponding elements in the filter window and the result is added to compute filtered value of the pixel.</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6" name="Google Shape;396;p20"/>
          <p:cNvSpPr/>
          <p:nvPr/>
        </p:nvSpPr>
        <p:spPr>
          <a:xfrm>
            <a:off x="380555" y="3924176"/>
            <a:ext cx="2263114" cy="1512168"/>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Remove Padding</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97" name="Google Shape;397;p20"/>
          <p:cNvSpPr txBox="1"/>
          <p:nvPr/>
        </p:nvSpPr>
        <p:spPr>
          <a:xfrm>
            <a:off x="3190947" y="4428232"/>
            <a:ext cx="7272808"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Removes padding of four 0's from the front portion of the buffer. </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1"/>
          <p:cNvSpPr/>
          <p:nvPr/>
        </p:nvSpPr>
        <p:spPr>
          <a:xfrm>
            <a:off x="426747" y="467792"/>
            <a:ext cx="2211546" cy="1512167"/>
          </a:xfrm>
          <a:prstGeom prst="rect">
            <a:avLst/>
          </a:prstGeom>
          <a:solidFill>
            <a:srgbClr val="00B05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Display Unit</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03" name="Google Shape;403;p21"/>
          <p:cNvSpPr txBox="1"/>
          <p:nvPr/>
        </p:nvSpPr>
        <p:spPr>
          <a:xfrm>
            <a:off x="3185571" y="881256"/>
            <a:ext cx="7272808"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This block simply displays the processed Thresholded value of each and every pixel received from the </a:t>
            </a:r>
            <a:r>
              <a:rPr lang="en-US" sz="2100" b="1">
                <a:solidFill>
                  <a:schemeClr val="dk1"/>
                </a:solidFill>
                <a:latin typeface="Calibri" panose="020F0502020204030204"/>
                <a:ea typeface="Calibri" panose="020F0502020204030204"/>
                <a:cs typeface="Calibri" panose="020F0502020204030204"/>
                <a:sym typeface="Calibri" panose="020F0502020204030204"/>
              </a:rPr>
              <a:t>Processing Block.</a:t>
            </a:r>
            <a:endParaRPr sz="21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2"/>
          <p:cNvSpPr txBox="1"/>
          <p:nvPr/>
        </p:nvSpPr>
        <p:spPr>
          <a:xfrm>
            <a:off x="288107" y="2267992"/>
            <a:ext cx="10122075" cy="306475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9600" b="1">
                <a:solidFill>
                  <a:srgbClr val="FF0000"/>
                </a:solidFill>
                <a:latin typeface="Calibri" panose="020F0502020204030204"/>
                <a:ea typeface="Calibri" panose="020F0502020204030204"/>
                <a:cs typeface="Calibri" panose="020F0502020204030204"/>
                <a:sym typeface="Calibri" panose="020F0502020204030204"/>
              </a:rPr>
              <a:t>Libraries and Header files</a:t>
            </a:r>
            <a:endParaRPr lang="en-US" sz="96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p:nvPr/>
        </p:nvSpPr>
        <p:spPr>
          <a:xfrm>
            <a:off x="308472" y="467792"/>
            <a:ext cx="10060755" cy="7327425"/>
          </a:xfrm>
          <a:prstGeom prst="rect">
            <a:avLst/>
          </a:prstGeom>
          <a:noFill/>
          <a:ln>
            <a:noFill/>
          </a:ln>
        </p:spPr>
        <p:txBody>
          <a:bodyPr spcFirstLastPara="1" wrap="square" lIns="109025" tIns="54500" rIns="109025" bIns="545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Following were the Libraries/header files required while implementing the proposed system:</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dirty="0">
                <a:solidFill>
                  <a:srgbClr val="FF0000"/>
                </a:solidFill>
                <a:latin typeface="Calibri" panose="020F0502020204030204"/>
                <a:ea typeface="Calibri" panose="020F0502020204030204"/>
                <a:cs typeface="Calibri" panose="020F0502020204030204"/>
                <a:sym typeface="Calibri" panose="020F0502020204030204"/>
              </a:rPr>
              <a:t>1) </a:t>
            </a:r>
            <a:r>
              <a:rPr lang="en-US" sz="2100" b="1" dirty="0" err="1">
                <a:solidFill>
                  <a:srgbClr val="FF0000"/>
                </a:solidFill>
                <a:latin typeface="Calibri" panose="020F0502020204030204"/>
                <a:ea typeface="Calibri" panose="020F0502020204030204"/>
                <a:cs typeface="Calibri" panose="020F0502020204030204"/>
                <a:sym typeface="Calibri" panose="020F0502020204030204"/>
              </a:rPr>
              <a:t>iostream</a:t>
            </a:r>
            <a:r>
              <a:rPr lang="en-US" sz="2100" b="1" dirty="0">
                <a:solidFill>
                  <a:srgbClr val="FF0000"/>
                </a:solidFill>
                <a:latin typeface="Calibri" panose="020F0502020204030204"/>
                <a:ea typeface="Calibri" panose="020F0502020204030204"/>
                <a:cs typeface="Calibri" panose="020F0502020204030204"/>
                <a:sym typeface="Calibri" panose="020F0502020204030204"/>
              </a:rPr>
              <a:t>:</a:t>
            </a:r>
            <a:r>
              <a:rPr lang="en-US" sz="2100" dirty="0">
                <a:solidFill>
                  <a:srgbClr val="FF0000"/>
                </a:solidFill>
                <a:latin typeface="Calibri" panose="020F0502020204030204"/>
                <a:ea typeface="Calibri" panose="020F0502020204030204"/>
                <a:cs typeface="Calibri" panose="020F0502020204030204"/>
                <a:sym typeface="Calibri" panose="020F0502020204030204"/>
              </a:rPr>
              <a:t> </a:t>
            </a:r>
            <a:r>
              <a:rPr lang="en-US" sz="2100" dirty="0" err="1">
                <a:solidFill>
                  <a:schemeClr val="dk1"/>
                </a:solidFill>
                <a:latin typeface="Calibri" panose="020F0502020204030204"/>
                <a:ea typeface="Calibri" panose="020F0502020204030204"/>
                <a:cs typeface="Calibri" panose="020F0502020204030204"/>
                <a:sym typeface="Calibri" panose="020F0502020204030204"/>
              </a:rPr>
              <a:t>iostream</a:t>
            </a:r>
            <a:r>
              <a:rPr lang="en-US" sz="2100" dirty="0">
                <a:solidFill>
                  <a:schemeClr val="dk1"/>
                </a:solidFill>
                <a:latin typeface="Calibri" panose="020F0502020204030204"/>
                <a:ea typeface="Calibri" panose="020F0502020204030204"/>
                <a:cs typeface="Calibri" panose="020F0502020204030204"/>
                <a:sym typeface="Calibri" panose="020F0502020204030204"/>
              </a:rPr>
              <a:t> stands for standard input-output stream. This header file contains definitions of objects like </a:t>
            </a:r>
            <a:r>
              <a:rPr lang="en-US" sz="2100" dirty="0" err="1" smtClean="0">
                <a:solidFill>
                  <a:schemeClr val="dk1"/>
                </a:solidFill>
                <a:latin typeface="Calibri" panose="020F0502020204030204"/>
                <a:ea typeface="Calibri" panose="020F0502020204030204"/>
                <a:cs typeface="Calibri" panose="020F0502020204030204"/>
                <a:sym typeface="Calibri" panose="020F0502020204030204"/>
              </a:rPr>
              <a:t>cin</a:t>
            </a:r>
            <a:r>
              <a:rPr lang="en-US" sz="2100" dirty="0">
                <a:solidFill>
                  <a:schemeClr val="dk1"/>
                </a:solidFill>
                <a:latin typeface="Calibri" panose="020F0502020204030204"/>
                <a:ea typeface="Calibri" panose="020F0502020204030204"/>
                <a:cs typeface="Calibri" panose="020F0502020204030204"/>
                <a:sym typeface="Calibri" panose="020F0502020204030204"/>
              </a:rPr>
              <a:t> </a:t>
            </a:r>
            <a:r>
              <a:rPr lang="en-US" sz="2100" dirty="0" smtClean="0">
                <a:solidFill>
                  <a:schemeClr val="dk1"/>
                </a:solidFill>
                <a:latin typeface="Calibri" panose="020F0502020204030204"/>
                <a:ea typeface="Calibri" panose="020F0502020204030204"/>
                <a:cs typeface="Calibri" panose="020F0502020204030204"/>
                <a:sym typeface="Calibri" panose="020F0502020204030204"/>
              </a:rPr>
              <a:t>and </a:t>
            </a:r>
            <a:r>
              <a:rPr lang="en-US" sz="2100" dirty="0" err="1" smtClean="0">
                <a:solidFill>
                  <a:schemeClr val="dk1"/>
                </a:solidFill>
                <a:latin typeface="Calibri" panose="020F0502020204030204"/>
                <a:ea typeface="Calibri" panose="020F0502020204030204"/>
                <a:cs typeface="Calibri" panose="020F0502020204030204"/>
                <a:sym typeface="Calibri" panose="020F0502020204030204"/>
              </a:rPr>
              <a:t>cout</a:t>
            </a:r>
            <a:r>
              <a:rPr lang="en-US" sz="2100" dirty="0">
                <a:solidFill>
                  <a:schemeClr val="dk1"/>
                </a:solidFill>
                <a:latin typeface="Calibri" panose="020F0502020204030204"/>
                <a:ea typeface="Calibri" panose="020F0502020204030204"/>
                <a:cs typeface="Calibri" panose="020F0502020204030204"/>
                <a:sym typeface="Calibri" panose="020F0502020204030204"/>
              </a:rPr>
              <a:t>.</a:t>
            </a:r>
            <a:r>
              <a:rPr lang="en-US" sz="21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2100" dirty="0" err="1">
                <a:solidFill>
                  <a:schemeClr val="dk1"/>
                </a:solidFill>
                <a:latin typeface="Calibri" panose="020F0502020204030204"/>
                <a:ea typeface="Calibri" panose="020F0502020204030204"/>
                <a:cs typeface="Calibri" panose="020F0502020204030204"/>
                <a:sym typeface="Calibri" panose="020F0502020204030204"/>
              </a:rPr>
              <a:t>iostream</a:t>
            </a:r>
            <a:r>
              <a:rPr lang="en-US" sz="2100" dirty="0">
                <a:solidFill>
                  <a:schemeClr val="dk1"/>
                </a:solidFill>
                <a:latin typeface="Calibri" panose="020F0502020204030204"/>
                <a:ea typeface="Calibri" panose="020F0502020204030204"/>
                <a:cs typeface="Calibri" panose="020F0502020204030204"/>
                <a:sym typeface="Calibri" panose="020F0502020204030204"/>
              </a:rPr>
              <a:t> provides basic input and output services for C++ programs. </a:t>
            </a: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lvl="0"/>
            <a:r>
              <a:rPr lang="en-US" sz="2100" b="1" dirty="0">
                <a:solidFill>
                  <a:srgbClr val="FF0000"/>
                </a:solidFill>
                <a:latin typeface="Calibri" panose="020F0502020204030204"/>
                <a:ea typeface="Calibri" panose="020F0502020204030204"/>
                <a:cs typeface="Calibri" panose="020F0502020204030204"/>
                <a:sym typeface="Calibri" panose="020F0502020204030204"/>
              </a:rPr>
              <a:t>2) </a:t>
            </a:r>
            <a:r>
              <a:rPr lang="en-US" sz="2100" b="1" dirty="0" err="1">
                <a:solidFill>
                  <a:srgbClr val="FF0000"/>
                </a:solidFill>
                <a:latin typeface="Calibri" panose="020F0502020204030204"/>
                <a:ea typeface="Calibri" panose="020F0502020204030204"/>
                <a:cs typeface="Calibri" panose="020F0502020204030204"/>
                <a:sym typeface="Calibri" panose="020F0502020204030204"/>
              </a:rPr>
              <a:t>fstream</a:t>
            </a:r>
            <a:r>
              <a:rPr lang="en-US" sz="2100" b="1" dirty="0">
                <a:solidFill>
                  <a:srgbClr val="FF0000"/>
                </a:solidFill>
                <a:latin typeface="Calibri" panose="020F0502020204030204"/>
                <a:ea typeface="Calibri" panose="020F0502020204030204"/>
                <a:cs typeface="Calibri" panose="020F0502020204030204"/>
                <a:sym typeface="Calibri" panose="020F0502020204030204"/>
              </a:rPr>
              <a:t> : </a:t>
            </a:r>
            <a:r>
              <a:rPr lang="en-US" sz="2000" dirty="0">
                <a:solidFill>
                  <a:schemeClr val="dk1"/>
                </a:solidFill>
                <a:latin typeface="Calibri" panose="020F0502020204030204"/>
                <a:ea typeface="Calibri" panose="020F0502020204030204"/>
                <a:cs typeface="Calibri" panose="020F0502020204030204"/>
                <a:sym typeface="Calibri" panose="020F0502020204030204"/>
              </a:rPr>
              <a:t> </a:t>
            </a:r>
            <a:r>
              <a:rPr lang="en-US" sz="2000" dirty="0" err="1" smtClean="0">
                <a:solidFill>
                  <a:schemeClr val="dk1"/>
                </a:solidFill>
                <a:latin typeface="Calibri" panose="020F0502020204030204"/>
                <a:ea typeface="Calibri" panose="020F0502020204030204"/>
                <a:cs typeface="Calibri" panose="020F0502020204030204"/>
                <a:sym typeface="Calibri" panose="020F0502020204030204"/>
              </a:rPr>
              <a:t>fstream</a:t>
            </a:r>
            <a:r>
              <a:rPr lang="en-US" sz="20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2000" dirty="0">
                <a:solidFill>
                  <a:schemeClr val="dk1"/>
                </a:solidFill>
                <a:latin typeface="Calibri" panose="020F0502020204030204"/>
                <a:ea typeface="Calibri" panose="020F0502020204030204"/>
                <a:cs typeface="Calibri" panose="020F0502020204030204"/>
                <a:sym typeface="Calibri" panose="020F0502020204030204"/>
              </a:rPr>
              <a:t>is a C++ standard library that consists </a:t>
            </a:r>
            <a:r>
              <a:rPr lang="en-US" sz="2000" dirty="0" smtClean="0">
                <a:solidFill>
                  <a:schemeClr val="dk1"/>
                </a:solidFill>
                <a:latin typeface="Calibri" panose="020F0502020204030204"/>
                <a:ea typeface="Calibri" panose="020F0502020204030204"/>
                <a:cs typeface="Calibri" panose="020F0502020204030204"/>
                <a:sym typeface="Calibri" panose="020F0502020204030204"/>
              </a:rPr>
              <a:t>of both, </a:t>
            </a:r>
            <a:r>
              <a:rPr lang="en-US" sz="2000" b="1" dirty="0" err="1" smtClean="0">
                <a:solidFill>
                  <a:schemeClr val="dk1"/>
                </a:solidFill>
                <a:latin typeface="Calibri" panose="020F0502020204030204"/>
                <a:ea typeface="Calibri" panose="020F0502020204030204"/>
                <a:cs typeface="Calibri" panose="020F0502020204030204"/>
                <a:sym typeface="Calibri" panose="020F0502020204030204"/>
              </a:rPr>
              <a:t>ofstream</a:t>
            </a:r>
            <a:r>
              <a:rPr lang="en-US" sz="2000" dirty="0">
                <a:solidFill>
                  <a:schemeClr val="dk1"/>
                </a:solidFill>
                <a:latin typeface="Calibri" panose="020F0502020204030204"/>
                <a:ea typeface="Calibri" panose="020F0502020204030204"/>
                <a:cs typeface="Calibri" panose="020F0502020204030204"/>
                <a:sym typeface="Calibri" panose="020F0502020204030204"/>
              </a:rPr>
              <a:t> and </a:t>
            </a:r>
            <a:r>
              <a:rPr lang="en-US" sz="2000" b="1" dirty="0" err="1">
                <a:solidFill>
                  <a:schemeClr val="dk1"/>
                </a:solidFill>
                <a:latin typeface="Calibri" panose="020F0502020204030204"/>
                <a:ea typeface="Calibri" panose="020F0502020204030204"/>
                <a:cs typeface="Calibri" panose="020F0502020204030204"/>
                <a:sym typeface="Calibri" panose="020F0502020204030204"/>
              </a:rPr>
              <a:t>ifstream</a:t>
            </a:r>
            <a:r>
              <a:rPr lang="en-US" sz="2000" dirty="0">
                <a:solidFill>
                  <a:schemeClr val="dk1"/>
                </a:solidFill>
                <a:latin typeface="Calibri" panose="020F0502020204030204"/>
                <a:ea typeface="Calibri" panose="020F0502020204030204"/>
                <a:cs typeface="Calibri" panose="020F0502020204030204"/>
                <a:sym typeface="Calibri" panose="020F0502020204030204"/>
              </a:rPr>
              <a:t> objects which means it can create files, write information to files, and read information from files. This header file is generally used as a data type that represents the file stream which is used while describing the syntax to open, read, take input and close the file, etc. </a:t>
            </a:r>
            <a:endParaRPr sz="2000" dirty="0"/>
          </a:p>
          <a:p>
            <a:pPr marL="0" marR="0" lvl="0" indent="0" algn="l" rtl="0">
              <a:spcBef>
                <a:spcPts val="0"/>
              </a:spcBef>
              <a:spcAft>
                <a:spcPts val="0"/>
              </a:spcAft>
              <a:buNone/>
            </a:pPr>
            <a:endParaRPr sz="16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Here, we have used </a:t>
            </a:r>
            <a:r>
              <a:rPr lang="en-US" sz="2100" b="1" dirty="0" err="1">
                <a:solidFill>
                  <a:schemeClr val="dk1"/>
                </a:solidFill>
                <a:latin typeface="Calibri" panose="020F0502020204030204"/>
                <a:ea typeface="Calibri" panose="020F0502020204030204"/>
                <a:cs typeface="Calibri" panose="020F0502020204030204"/>
                <a:sym typeface="Calibri" panose="020F0502020204030204"/>
              </a:rPr>
              <a:t>ifstream</a:t>
            </a:r>
            <a:r>
              <a:rPr lang="en-US" sz="2100" dirty="0">
                <a:solidFill>
                  <a:schemeClr val="dk1"/>
                </a:solidFill>
                <a:latin typeface="Calibri" panose="020F0502020204030204"/>
                <a:ea typeface="Calibri" panose="020F0502020204030204"/>
                <a:cs typeface="Calibri" panose="020F0502020204030204"/>
                <a:sym typeface="Calibri" panose="020F0502020204030204"/>
              </a:rPr>
              <a:t> datatype to read csv file in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Testing mode</a:t>
            </a:r>
            <a:r>
              <a:rPr lang="en-US" sz="2100" dirty="0">
                <a:solidFill>
                  <a:schemeClr val="dk1"/>
                </a:solidFill>
                <a:latin typeface="Calibri" panose="020F0502020204030204"/>
                <a:ea typeface="Calibri" panose="020F0502020204030204"/>
                <a:cs typeface="Calibri" panose="020F0502020204030204"/>
                <a:sym typeface="Calibri" panose="020F0502020204030204"/>
              </a:rPr>
              <a:t> and </a:t>
            </a:r>
            <a:r>
              <a:rPr lang="en-US" sz="2100" b="1" dirty="0" err="1">
                <a:solidFill>
                  <a:schemeClr val="dk1"/>
                </a:solidFill>
                <a:latin typeface="Calibri" panose="020F0502020204030204"/>
                <a:ea typeface="Calibri" panose="020F0502020204030204"/>
                <a:cs typeface="Calibri" panose="020F0502020204030204"/>
                <a:sym typeface="Calibri" panose="020F0502020204030204"/>
              </a:rPr>
              <a:t>ofstream</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a:t>
            </a:r>
            <a:r>
              <a:rPr lang="en-US" sz="2100" dirty="0">
                <a:solidFill>
                  <a:schemeClr val="dk1"/>
                </a:solidFill>
                <a:latin typeface="Calibri" panose="020F0502020204030204"/>
                <a:ea typeface="Calibri" panose="020F0502020204030204"/>
                <a:cs typeface="Calibri" panose="020F0502020204030204"/>
                <a:sym typeface="Calibri" panose="020F0502020204030204"/>
              </a:rPr>
              <a:t>class to write into csv file during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Random Generator mode</a:t>
            </a:r>
            <a:r>
              <a:rPr lang="en-US" sz="2100" dirty="0">
                <a:solidFill>
                  <a:schemeClr val="dk1"/>
                </a:solidFill>
                <a:latin typeface="Calibri" panose="020F0502020204030204"/>
                <a:ea typeface="Calibri" panose="020F0502020204030204"/>
                <a:cs typeface="Calibri" panose="020F0502020204030204"/>
                <a:sym typeface="Calibri" panose="020F0502020204030204"/>
              </a:rPr>
              <a:t>.</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dirty="0">
                <a:solidFill>
                  <a:srgbClr val="FF0000"/>
                </a:solidFill>
                <a:latin typeface="Calibri" panose="020F0502020204030204"/>
                <a:ea typeface="Calibri" panose="020F0502020204030204"/>
                <a:cs typeface="Calibri" panose="020F0502020204030204"/>
                <a:sym typeface="Calibri" panose="020F0502020204030204"/>
              </a:rPr>
              <a:t>3) #include&lt;vector&gt; :</a:t>
            </a:r>
            <a:r>
              <a:rPr lang="en-US" sz="2100" dirty="0">
                <a:solidFill>
                  <a:schemeClr val="dk1"/>
                </a:solidFill>
                <a:latin typeface="Calibri" panose="020F0502020204030204"/>
                <a:ea typeface="Calibri" panose="020F0502020204030204"/>
                <a:cs typeface="Calibri" panose="020F0502020204030204"/>
                <a:sym typeface="Calibri" panose="020F0502020204030204"/>
              </a:rPr>
              <a:t> A header file to use vector data structure. </a:t>
            </a: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6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Here, we used vector to store the scanned pixels in each iteration in the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Data Generation Block</a:t>
            </a:r>
            <a:r>
              <a:rPr lang="en-US" sz="2100" dirty="0">
                <a:solidFill>
                  <a:schemeClr val="dk1"/>
                </a:solidFill>
                <a:latin typeface="Calibri" panose="020F0502020204030204"/>
                <a:ea typeface="Calibri" panose="020F0502020204030204"/>
                <a:cs typeface="Calibri" panose="020F0502020204030204"/>
                <a:sym typeface="Calibri" panose="020F0502020204030204"/>
              </a:rPr>
              <a:t> so that these scanned pixels could be send to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Filter &amp; Threshold Block </a:t>
            </a:r>
            <a:r>
              <a:rPr lang="en-US" sz="2100" dirty="0">
                <a:solidFill>
                  <a:schemeClr val="dk1"/>
                </a:solidFill>
                <a:latin typeface="Calibri" panose="020F0502020204030204"/>
                <a:ea typeface="Calibri" panose="020F0502020204030204"/>
                <a:cs typeface="Calibri" panose="020F0502020204030204"/>
                <a:sym typeface="Calibri" panose="020F0502020204030204"/>
              </a:rPr>
              <a:t>after the end of each iteration.</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4"/>
          <p:cNvSpPr/>
          <p:nvPr/>
        </p:nvSpPr>
        <p:spPr>
          <a:xfrm>
            <a:off x="576139" y="520863"/>
            <a:ext cx="9721080" cy="7219737"/>
          </a:xfrm>
          <a:prstGeom prst="rect">
            <a:avLst/>
          </a:prstGeom>
          <a:noFill/>
          <a:ln>
            <a:noFill/>
          </a:ln>
        </p:spPr>
        <p:txBody>
          <a:bodyPr spcFirstLastPara="1" wrap="square" lIns="109025" tIns="54500" rIns="109025" bIns="54500" anchor="t" anchorCtr="0">
            <a:spAutoFit/>
          </a:bodyPr>
          <a:lstStyle/>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4) #include&lt;deque&gt; : </a:t>
            </a:r>
            <a:r>
              <a:rPr lang="en-US" sz="2100">
                <a:solidFill>
                  <a:schemeClr val="dk1"/>
                </a:solidFill>
                <a:latin typeface="Calibri" panose="020F0502020204030204"/>
                <a:ea typeface="Calibri" panose="020F0502020204030204"/>
                <a:cs typeface="Calibri" panose="020F0502020204030204"/>
                <a:sym typeface="Calibri" panose="020F0502020204030204"/>
              </a:rPr>
              <a:t>A header file to use deque data structure. </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Here, we used deque to create a </a:t>
            </a:r>
            <a:r>
              <a:rPr lang="en-US" sz="2100" b="1">
                <a:solidFill>
                  <a:schemeClr val="dk1"/>
                </a:solidFill>
                <a:latin typeface="Calibri" panose="020F0502020204030204"/>
                <a:ea typeface="Calibri" panose="020F0502020204030204"/>
                <a:cs typeface="Calibri" panose="020F0502020204030204"/>
                <a:sym typeface="Calibri" panose="020F0502020204030204"/>
              </a:rPr>
              <a:t>buffer </a:t>
            </a:r>
            <a:r>
              <a:rPr lang="en-US" sz="2100">
                <a:solidFill>
                  <a:schemeClr val="dk1"/>
                </a:solidFill>
                <a:latin typeface="Calibri" panose="020F0502020204030204"/>
                <a:ea typeface="Calibri" panose="020F0502020204030204"/>
                <a:cs typeface="Calibri" panose="020F0502020204030204"/>
                <a:sym typeface="Calibri" panose="020F0502020204030204"/>
              </a:rPr>
              <a:t>storage that would receive the scanned pixels after each iteration of </a:t>
            </a:r>
            <a:r>
              <a:rPr lang="en-US" sz="2100" b="1">
                <a:solidFill>
                  <a:schemeClr val="dk1"/>
                </a:solidFill>
                <a:latin typeface="Calibri" panose="020F0502020204030204"/>
                <a:ea typeface="Calibri" panose="020F0502020204030204"/>
                <a:cs typeface="Calibri" panose="020F0502020204030204"/>
                <a:sym typeface="Calibri" panose="020F0502020204030204"/>
              </a:rPr>
              <a:t>Data Generation Block.</a:t>
            </a:r>
            <a:r>
              <a:rPr lang="en-US" sz="2100">
                <a:solidFill>
                  <a:schemeClr val="dk1"/>
                </a:solidFill>
                <a:latin typeface="Calibri" panose="020F0502020204030204"/>
                <a:ea typeface="Calibri" panose="020F0502020204030204"/>
                <a:cs typeface="Calibri" panose="020F0502020204030204"/>
                <a:sym typeface="Calibri" panose="020F0502020204030204"/>
              </a:rPr>
              <a:t> The</a:t>
            </a:r>
            <a:r>
              <a:rPr lang="en-US" sz="2100" b="1">
                <a:solidFill>
                  <a:schemeClr val="dk1"/>
                </a:solidFill>
                <a:latin typeface="Calibri" panose="020F0502020204030204"/>
                <a:ea typeface="Calibri" panose="020F0502020204030204"/>
                <a:cs typeface="Calibri" panose="020F0502020204030204"/>
                <a:sym typeface="Calibri" panose="020F0502020204030204"/>
              </a:rPr>
              <a:t> Filter &amp; Threshold Block </a:t>
            </a:r>
            <a:r>
              <a:rPr lang="en-US" sz="2100">
                <a:solidFill>
                  <a:schemeClr val="dk1"/>
                </a:solidFill>
                <a:latin typeface="Calibri" panose="020F0502020204030204"/>
                <a:ea typeface="Calibri" panose="020F0502020204030204"/>
                <a:cs typeface="Calibri" panose="020F0502020204030204"/>
                <a:sym typeface="Calibri" panose="020F0502020204030204"/>
              </a:rPr>
              <a:t>would retrieve scanned pixels from this buffer to perform Linear convolution.</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b="1">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b="1">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5) time.h :</a:t>
            </a:r>
            <a:r>
              <a:rPr lang="en-US" sz="2100">
                <a:solidFill>
                  <a:schemeClr val="dk1"/>
                </a:solidFill>
                <a:latin typeface="Calibri" panose="020F0502020204030204"/>
                <a:ea typeface="Calibri" panose="020F0502020204030204"/>
                <a:cs typeface="Calibri" panose="020F0502020204030204"/>
                <a:sym typeface="Calibri" panose="020F0502020204030204"/>
              </a:rPr>
              <a:t> The </a:t>
            </a:r>
            <a:r>
              <a:rPr lang="en-US" sz="2100" b="1">
                <a:solidFill>
                  <a:schemeClr val="dk1"/>
                </a:solidFill>
                <a:latin typeface="Calibri" panose="020F0502020204030204"/>
                <a:ea typeface="Calibri" panose="020F0502020204030204"/>
                <a:cs typeface="Calibri" panose="020F0502020204030204"/>
                <a:sym typeface="Calibri" panose="020F0502020204030204"/>
              </a:rPr>
              <a:t>time.h</a:t>
            </a:r>
            <a:r>
              <a:rPr lang="en-US" sz="2100">
                <a:solidFill>
                  <a:schemeClr val="dk1"/>
                </a:solidFill>
                <a:latin typeface="Calibri" panose="020F0502020204030204"/>
                <a:ea typeface="Calibri" panose="020F0502020204030204"/>
                <a:cs typeface="Calibri" panose="020F0502020204030204"/>
                <a:sym typeface="Calibri" panose="020F0502020204030204"/>
              </a:rPr>
              <a:t> header file contains definitions of functions to get and manipulate date and time information. </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Here, we used it with srand(time(0)) in Random Generator Mode so that rand() function generates unique random sequences during each execution.</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Note that srand() is not guaranteed to be thread-safe. So, don't initialize srand() in the main block when using threads, rather initialize it inside that function where it is to be used.</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b="1">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6) chrono:</a:t>
            </a:r>
            <a:r>
              <a:rPr lang="en-US" sz="2100">
                <a:solidFill>
                  <a:srgbClr val="FF0000"/>
                </a:solidFill>
                <a:latin typeface="Calibri" panose="020F0502020204030204"/>
                <a:ea typeface="Calibri" panose="020F0502020204030204"/>
                <a:cs typeface="Calibri" panose="020F0502020204030204"/>
                <a:sym typeface="Calibri" panose="020F0502020204030204"/>
              </a:rPr>
              <a:t> </a:t>
            </a:r>
            <a:r>
              <a:rPr lang="en-US" sz="2100">
                <a:solidFill>
                  <a:schemeClr val="dk1"/>
                </a:solidFill>
                <a:latin typeface="Calibri" panose="020F0502020204030204"/>
                <a:ea typeface="Calibri" panose="020F0502020204030204"/>
                <a:cs typeface="Calibri" panose="020F0502020204030204"/>
                <a:sym typeface="Calibri" panose="020F0502020204030204"/>
              </a:rPr>
              <a:t>Chrono library is used to deal with date and time. It can measure the time in seconds, milli seconds , micro seconds and nano seconds. </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Here, we have used it to store the time period 'T' in nanoseconds of each iteration cycle.</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5"/>
          <p:cNvSpPr/>
          <p:nvPr/>
        </p:nvSpPr>
        <p:spPr>
          <a:xfrm>
            <a:off x="576139" y="251768"/>
            <a:ext cx="9649071" cy="78483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7) mingw.thread.h:</a:t>
            </a:r>
            <a:r>
              <a:rPr lang="en-US" sz="2100">
                <a:solidFill>
                  <a:schemeClr val="dk1"/>
                </a:solidFill>
                <a:latin typeface="Calibri" panose="020F0502020204030204"/>
                <a:ea typeface="Calibri" panose="020F0502020204030204"/>
                <a:cs typeface="Calibri" panose="020F0502020204030204"/>
                <a:sym typeface="Calibri" panose="020F0502020204030204"/>
              </a:rPr>
              <a:t>  It is an </a:t>
            </a:r>
            <a:r>
              <a:rPr lang="en-US" sz="2100" b="1">
                <a:solidFill>
                  <a:schemeClr val="dk1"/>
                </a:solidFill>
                <a:latin typeface="Calibri" panose="020F0502020204030204"/>
                <a:ea typeface="Calibri" panose="020F0502020204030204"/>
                <a:cs typeface="Calibri" panose="020F0502020204030204"/>
                <a:sym typeface="Calibri" panose="020F0502020204030204"/>
              </a:rPr>
              <a:t>external header file</a:t>
            </a:r>
            <a:r>
              <a:rPr lang="en-US" sz="2100">
                <a:solidFill>
                  <a:schemeClr val="dk1"/>
                </a:solidFill>
                <a:latin typeface="Calibri" panose="020F0502020204030204"/>
                <a:ea typeface="Calibri" panose="020F0502020204030204"/>
                <a:cs typeface="Calibri" panose="020F0502020204030204"/>
                <a:sym typeface="Calibri" panose="020F0502020204030204"/>
              </a:rPr>
              <a:t> containing implementation of standard C++11 threading classes and functions, which are currently still missing on MinGW GCC. </a:t>
            </a:r>
            <a:r>
              <a:rPr lang="en-US" sz="2100" b="1">
                <a:solidFill>
                  <a:schemeClr val="dk1"/>
                </a:solidFill>
                <a:latin typeface="Calibri" panose="020F0502020204030204"/>
                <a:ea typeface="Calibri" panose="020F0502020204030204"/>
                <a:cs typeface="Calibri" panose="020F0502020204030204"/>
                <a:sym typeface="Calibri" panose="020F0502020204030204"/>
              </a:rPr>
              <a:t>Note</a:t>
            </a:r>
            <a:r>
              <a:rPr lang="en-US" sz="2100">
                <a:solidFill>
                  <a:schemeClr val="dk1"/>
                </a:solidFill>
                <a:latin typeface="Calibri" panose="020F0502020204030204"/>
                <a:ea typeface="Calibri" panose="020F0502020204030204"/>
                <a:cs typeface="Calibri" panose="020F0502020204030204"/>
                <a:sym typeface="Calibri" panose="020F0502020204030204"/>
              </a:rPr>
              <a:t> that the standard inbuilt '</a:t>
            </a:r>
            <a:r>
              <a:rPr lang="en-US" sz="2100" b="1">
                <a:solidFill>
                  <a:schemeClr val="dk1"/>
                </a:solidFill>
                <a:latin typeface="Calibri" panose="020F0502020204030204"/>
                <a:ea typeface="Calibri" panose="020F0502020204030204"/>
                <a:cs typeface="Calibri" panose="020F0502020204030204"/>
                <a:sym typeface="Calibri" panose="020F0502020204030204"/>
              </a:rPr>
              <a:t>thread</a:t>
            </a:r>
            <a:r>
              <a:rPr lang="en-US" sz="2100">
                <a:solidFill>
                  <a:schemeClr val="dk1"/>
                </a:solidFill>
                <a:latin typeface="Calibri" panose="020F0502020204030204"/>
                <a:ea typeface="Calibri" panose="020F0502020204030204"/>
                <a:cs typeface="Calibri" panose="020F0502020204030204"/>
                <a:sym typeface="Calibri" panose="020F0502020204030204"/>
              </a:rPr>
              <a:t>' library is </a:t>
            </a:r>
            <a:r>
              <a:rPr lang="en-US" sz="2100" b="1">
                <a:solidFill>
                  <a:schemeClr val="dk1"/>
                </a:solidFill>
                <a:latin typeface="Calibri" panose="020F0502020204030204"/>
                <a:ea typeface="Calibri" panose="020F0502020204030204"/>
                <a:cs typeface="Calibri" panose="020F0502020204030204"/>
                <a:sym typeface="Calibri" panose="020F0502020204030204"/>
              </a:rPr>
              <a:t>not compatible with</a:t>
            </a:r>
            <a:r>
              <a:rPr lang="en-US" sz="2100">
                <a:solidFill>
                  <a:schemeClr val="dk1"/>
                </a:solidFill>
                <a:latin typeface="Calibri" panose="020F0502020204030204"/>
                <a:ea typeface="Calibri" panose="020F0502020204030204"/>
                <a:cs typeface="Calibri" panose="020F0502020204030204"/>
                <a:sym typeface="Calibri" panose="020F0502020204030204"/>
              </a:rPr>
              <a:t> </a:t>
            </a:r>
            <a:r>
              <a:rPr lang="en-US" sz="2100" b="1">
                <a:solidFill>
                  <a:schemeClr val="dk1"/>
                </a:solidFill>
                <a:latin typeface="Calibri" panose="020F0502020204030204"/>
                <a:ea typeface="Calibri" panose="020F0502020204030204"/>
                <a:cs typeface="Calibri" panose="020F0502020204030204"/>
                <a:sym typeface="Calibri" panose="020F0502020204030204"/>
              </a:rPr>
              <a:t>MinGW compiler.</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Here, we have used this header file to create the threads of both </a:t>
            </a:r>
            <a:r>
              <a:rPr lang="en-US" sz="2100" b="1">
                <a:solidFill>
                  <a:schemeClr val="dk1"/>
                </a:solidFill>
                <a:latin typeface="Calibri" panose="020F0502020204030204"/>
                <a:ea typeface="Calibri" panose="020F0502020204030204"/>
                <a:cs typeface="Calibri" panose="020F0502020204030204"/>
                <a:sym typeface="Calibri" panose="020F0502020204030204"/>
              </a:rPr>
              <a:t>Data Generation Block</a:t>
            </a:r>
            <a:r>
              <a:rPr lang="en-US" sz="2100">
                <a:solidFill>
                  <a:schemeClr val="dk1"/>
                </a:solidFill>
                <a:latin typeface="Calibri" panose="020F0502020204030204"/>
                <a:ea typeface="Calibri" panose="020F0502020204030204"/>
                <a:cs typeface="Calibri" panose="020F0502020204030204"/>
                <a:sym typeface="Calibri" panose="020F0502020204030204"/>
              </a:rPr>
              <a:t> as well as </a:t>
            </a:r>
            <a:r>
              <a:rPr lang="en-US" sz="2100" b="1">
                <a:solidFill>
                  <a:schemeClr val="dk1"/>
                </a:solidFill>
                <a:latin typeface="Calibri" panose="020F0502020204030204"/>
                <a:ea typeface="Calibri" panose="020F0502020204030204"/>
                <a:cs typeface="Calibri" panose="020F0502020204030204"/>
                <a:sym typeface="Calibri" panose="020F0502020204030204"/>
              </a:rPr>
              <a:t>Filter &amp; Threshold Block. </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This external header file is been provided in the below path : </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"Solution using Thread\Dependencies\mingw.thread.h"</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Note that there are 2 requirements to use this header file:</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1) MinGW compiler should be of 64 bit version (MinGW-w64)</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2) C++ version must be C++11 or later.</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 Note:</a:t>
            </a:r>
            <a:r>
              <a:rPr lang="en-US" sz="2100">
                <a:solidFill>
                  <a:srgbClr val="FF0000"/>
                </a:solidFill>
                <a:latin typeface="Calibri" panose="020F0502020204030204"/>
                <a:ea typeface="Calibri" panose="020F0502020204030204"/>
                <a:cs typeface="Calibri" panose="020F0502020204030204"/>
                <a:sym typeface="Calibri" panose="020F0502020204030204"/>
              </a:rPr>
              <a:t> </a:t>
            </a:r>
            <a:r>
              <a:rPr lang="en-US" sz="2100">
                <a:solidFill>
                  <a:schemeClr val="dk1"/>
                </a:solidFill>
                <a:latin typeface="Calibri" panose="020F0502020204030204"/>
                <a:ea typeface="Calibri" panose="020F0502020204030204"/>
                <a:cs typeface="Calibri" panose="020F0502020204030204"/>
                <a:sym typeface="Calibri" panose="020F0502020204030204"/>
              </a:rPr>
              <a:t>If your system </a:t>
            </a:r>
            <a:r>
              <a:rPr lang="en-US" sz="2100" b="1">
                <a:solidFill>
                  <a:srgbClr val="FF0000"/>
                </a:solidFill>
                <a:latin typeface="Calibri" panose="020F0502020204030204"/>
                <a:ea typeface="Calibri" panose="020F0502020204030204"/>
                <a:cs typeface="Calibri" panose="020F0502020204030204"/>
                <a:sym typeface="Calibri" panose="020F0502020204030204"/>
              </a:rPr>
              <a:t>doesn't have MinGW</a:t>
            </a:r>
            <a:r>
              <a:rPr lang="en-US" sz="2100">
                <a:solidFill>
                  <a:srgbClr val="FF0000"/>
                </a:solidFill>
                <a:latin typeface="Calibri" panose="020F0502020204030204"/>
                <a:ea typeface="Calibri" panose="020F0502020204030204"/>
                <a:cs typeface="Calibri" panose="020F0502020204030204"/>
                <a:sym typeface="Calibri" panose="020F0502020204030204"/>
              </a:rPr>
              <a:t> </a:t>
            </a:r>
            <a:r>
              <a:rPr lang="en-US" sz="2100">
                <a:solidFill>
                  <a:schemeClr val="dk1"/>
                </a:solidFill>
                <a:latin typeface="Calibri" panose="020F0502020204030204"/>
                <a:ea typeface="Calibri" panose="020F0502020204030204"/>
                <a:cs typeface="Calibri" panose="020F0502020204030204"/>
                <a:sym typeface="Calibri" panose="020F0502020204030204"/>
              </a:rPr>
              <a:t>C++ compiler and you face errors related to this header file, try including standard inbuilt thread library (</a:t>
            </a:r>
            <a:r>
              <a:rPr lang="en-US" sz="2100" b="1">
                <a:solidFill>
                  <a:schemeClr val="dk1"/>
                </a:solidFill>
                <a:latin typeface="Calibri" panose="020F0502020204030204"/>
                <a:ea typeface="Calibri" panose="020F0502020204030204"/>
                <a:cs typeface="Calibri" panose="020F0502020204030204"/>
                <a:sym typeface="Calibri" panose="020F0502020204030204"/>
              </a:rPr>
              <a:t>#include &lt;thread&gt;</a:t>
            </a:r>
            <a:r>
              <a:rPr lang="en-US" sz="2100">
                <a:solidFill>
                  <a:schemeClr val="dk1"/>
                </a:solidFill>
                <a:latin typeface="Calibri" panose="020F0502020204030204"/>
                <a:ea typeface="Calibri" panose="020F0502020204030204"/>
                <a:cs typeface="Calibri" panose="020F0502020204030204"/>
                <a:sym typeface="Calibri" panose="020F0502020204030204"/>
              </a:rPr>
              <a:t>) instead of this header in the following 2 files:</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rgbClr val="FF0000"/>
                </a:solidFill>
                <a:latin typeface="Calibri" panose="020F0502020204030204"/>
                <a:ea typeface="Calibri" panose="020F0502020204030204"/>
                <a:cs typeface="Calibri" panose="020F0502020204030204"/>
                <a:sym typeface="Calibri" panose="020F0502020204030204"/>
              </a:rPr>
              <a:t>"Solution using Thread\Data_Filtering_and_Threshold.cpp"</a:t>
            </a:r>
            <a:endParaRPr lang="en-US" sz="2100">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rgbClr val="FF0000"/>
                </a:solidFill>
                <a:latin typeface="Calibri" panose="020F0502020204030204"/>
                <a:ea typeface="Calibri" panose="020F0502020204030204"/>
                <a:cs typeface="Calibri" panose="020F0502020204030204"/>
                <a:sym typeface="Calibri" panose="020F0502020204030204"/>
              </a:rPr>
              <a:t>"Solution using Thread\Main_Random_Generator_Mode.cpp"</a:t>
            </a:r>
            <a:endParaRPr lang="en-US" sz="2100">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6"/>
          <p:cNvSpPr txBox="1"/>
          <p:nvPr/>
        </p:nvSpPr>
        <p:spPr>
          <a:xfrm>
            <a:off x="288107" y="2267992"/>
            <a:ext cx="10122075" cy="306475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9600" b="1">
                <a:solidFill>
                  <a:srgbClr val="FF0000"/>
                </a:solidFill>
                <a:latin typeface="Calibri" panose="020F0502020204030204"/>
                <a:ea typeface="Calibri" panose="020F0502020204030204"/>
                <a:cs typeface="Calibri" panose="020F0502020204030204"/>
                <a:sym typeface="Calibri" panose="020F0502020204030204"/>
              </a:rPr>
              <a:t>System Requirements</a:t>
            </a:r>
            <a:endParaRPr lang="en-US" sz="96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7"/>
          <p:cNvSpPr txBox="1"/>
          <p:nvPr/>
        </p:nvSpPr>
        <p:spPr>
          <a:xfrm>
            <a:off x="360115" y="315872"/>
            <a:ext cx="10122075" cy="7496736"/>
          </a:xfrm>
          <a:prstGeom prst="rect">
            <a:avLst/>
          </a:prstGeom>
          <a:noFill/>
          <a:ln>
            <a:noFill/>
          </a:ln>
        </p:spPr>
        <p:txBody>
          <a:bodyPr spcFirstLastPara="1" wrap="square" lIns="109025" tIns="54500" rIns="109025" bIns="54500" anchor="t" anchorCtr="0">
            <a:spAutoFit/>
          </a:bodyPr>
          <a:lstStyle/>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Following are the System Requirements to execute the proposed solution</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libri" panose="020F0502020204030204"/>
                <a:ea typeface="Calibri" panose="020F0502020204030204"/>
                <a:cs typeface="Calibri" panose="020F0502020204030204"/>
                <a:sym typeface="Calibri" panose="020F0502020204030204"/>
              </a:rPr>
              <a:t>Operating System : Windows (XP or higher)</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libri" panose="020F0502020204030204"/>
                <a:ea typeface="Calibri" panose="020F0502020204030204"/>
                <a:cs typeface="Calibri" panose="020F0502020204030204"/>
                <a:sym typeface="Calibri" panose="020F0502020204030204"/>
              </a:rPr>
              <a:t>MinGW-w64 compiler (Version 5.3.0 or higher)</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libri" panose="020F0502020204030204"/>
                <a:ea typeface="Calibri" panose="020F0502020204030204"/>
                <a:cs typeface="Calibri" panose="020F0502020204030204"/>
                <a:sym typeface="Calibri" panose="020F0502020204030204"/>
              </a:rPr>
              <a:t>C++11 or higher</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libri" panose="020F0502020204030204"/>
                <a:ea typeface="Calibri" panose="020F0502020204030204"/>
                <a:cs typeface="Calibri" panose="020F0502020204030204"/>
                <a:sym typeface="Calibri" panose="020F0502020204030204"/>
              </a:rPr>
              <a:t>C++ Compatible Editor/IDE (e.g: VS Code) to run code</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b="1">
                <a:solidFill>
                  <a:srgbClr val="FF0000"/>
                </a:solidFill>
                <a:latin typeface="Calibri" panose="020F0502020204030204"/>
                <a:ea typeface="Calibri" panose="020F0502020204030204"/>
                <a:cs typeface="Calibri" panose="020F0502020204030204"/>
                <a:sym typeface="Calibri" panose="020F0502020204030204"/>
              </a:rPr>
              <a:t># Note:</a:t>
            </a:r>
            <a:r>
              <a:rPr lang="en-US" sz="2000">
                <a:solidFill>
                  <a:schemeClr val="dk1"/>
                </a:solidFill>
                <a:latin typeface="Calibri" panose="020F0502020204030204"/>
                <a:ea typeface="Calibri" panose="020F0502020204030204"/>
                <a:cs typeface="Calibri" panose="020F0502020204030204"/>
                <a:sym typeface="Calibri" panose="020F0502020204030204"/>
              </a:rPr>
              <a:t> The proposed solution </a:t>
            </a:r>
            <a:r>
              <a:rPr lang="en-US" sz="2000" b="1">
                <a:solidFill>
                  <a:schemeClr val="dk1"/>
                </a:solidFill>
                <a:latin typeface="Calibri" panose="020F0502020204030204"/>
                <a:ea typeface="Calibri" panose="020F0502020204030204"/>
                <a:cs typeface="Calibri" panose="020F0502020204030204"/>
                <a:sym typeface="Calibri" panose="020F0502020204030204"/>
              </a:rPr>
              <a:t>most probably</a:t>
            </a:r>
            <a:r>
              <a:rPr lang="en-US" sz="2000">
                <a:solidFill>
                  <a:schemeClr val="dk1"/>
                </a:solidFill>
                <a:latin typeface="Calibri" panose="020F0502020204030204"/>
                <a:ea typeface="Calibri" panose="020F0502020204030204"/>
                <a:cs typeface="Calibri" panose="020F0502020204030204"/>
                <a:sym typeface="Calibri" panose="020F0502020204030204"/>
              </a:rPr>
              <a:t> </a:t>
            </a:r>
            <a:r>
              <a:rPr lang="en-US" sz="2000" b="1">
                <a:solidFill>
                  <a:schemeClr val="dk1"/>
                </a:solidFill>
                <a:latin typeface="Calibri" panose="020F0502020204030204"/>
                <a:ea typeface="Calibri" panose="020F0502020204030204"/>
                <a:cs typeface="Calibri" panose="020F0502020204030204"/>
                <a:sym typeface="Calibri" panose="020F0502020204030204"/>
              </a:rPr>
              <a:t>won't execute on MinGW-w32 compiler</a:t>
            </a:r>
            <a:r>
              <a:rPr lang="en-US" sz="2000">
                <a:solidFill>
                  <a:schemeClr val="dk1"/>
                </a:solidFill>
                <a:latin typeface="Calibri" panose="020F0502020204030204"/>
                <a:ea typeface="Calibri" panose="020F0502020204030204"/>
                <a:cs typeface="Calibri" panose="020F0502020204030204"/>
                <a:sym typeface="Calibri" panose="020F0502020204030204"/>
              </a:rPr>
              <a:t>. You need to update your MinGW version to MinGW-w64. To do that, download </a:t>
            </a:r>
            <a:r>
              <a:rPr lang="en-US" sz="2000" b="1">
                <a:solidFill>
                  <a:schemeClr val="dk1"/>
                </a:solidFill>
                <a:latin typeface="Calibri" panose="020F0502020204030204"/>
                <a:ea typeface="Calibri" panose="020F0502020204030204"/>
                <a:cs typeface="Calibri" panose="020F0502020204030204"/>
                <a:sym typeface="Calibri" panose="020F0502020204030204"/>
              </a:rPr>
              <a:t>MinGW-w64 version 8.1.0</a:t>
            </a:r>
            <a:r>
              <a:rPr lang="en-US" sz="2000">
                <a:solidFill>
                  <a:schemeClr val="dk1"/>
                </a:solidFill>
                <a:latin typeface="Calibri" panose="020F0502020204030204"/>
                <a:ea typeface="Calibri" panose="020F0502020204030204"/>
                <a:cs typeface="Calibri" panose="020F0502020204030204"/>
                <a:sym typeface="Calibri" panose="020F0502020204030204"/>
              </a:rPr>
              <a:t> from the following link: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u="sng">
              <a:solidFill>
                <a:srgbClr val="0070C0"/>
              </a:solidFill>
              <a:latin typeface="Calibri" panose="020F0502020204030204"/>
              <a:ea typeface="Calibri" panose="020F0502020204030204"/>
              <a:cs typeface="Calibri" panose="020F0502020204030204"/>
              <a:sym typeface="Calibri" panose="020F0502020204030204"/>
              <a:hlinkClick r:id="rId1"/>
            </a:endParaRPr>
          </a:p>
          <a:p>
            <a:pPr marL="0" marR="0" lvl="0" indent="0" algn="l" rtl="0">
              <a:spcBef>
                <a:spcPts val="0"/>
              </a:spcBef>
              <a:spcAft>
                <a:spcPts val="0"/>
              </a:spcAft>
              <a:buNone/>
            </a:pPr>
            <a:r>
              <a:rPr lang="en-US" sz="2000" u="sng">
                <a:solidFill>
                  <a:srgbClr val="0070C0"/>
                </a:solidFill>
                <a:latin typeface="Calibri" panose="020F0502020204030204"/>
                <a:ea typeface="Calibri" panose="020F0502020204030204"/>
                <a:cs typeface="Calibri" panose="020F0502020204030204"/>
                <a:sym typeface="Calibri" panose="020F0502020204030204"/>
                <a:hlinkClick r:id="rId1"/>
              </a:rPr>
              <a:t>https://sourceforge.net/projects/mingw-w64/files/Toolchains%20targetting%20Win64/Personal%20Builds/mingw-builds/8.1.0/threads-win32/sjlj/x86_64-8.1.0-release-win32-sjlj-rt_v6-rev0.7z/download</a:t>
            </a:r>
            <a:endParaRPr sz="2000">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Extract the files and replace these files with the existing files present inside your C/MinGW directory.</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b="1">
                <a:solidFill>
                  <a:srgbClr val="FF0000"/>
                </a:solidFill>
                <a:latin typeface="Calibri" panose="020F0502020204030204"/>
                <a:ea typeface="Calibri" panose="020F0502020204030204"/>
                <a:cs typeface="Calibri" panose="020F0502020204030204"/>
                <a:sym typeface="Calibri" panose="020F0502020204030204"/>
              </a:rPr>
              <a:t># Note:</a:t>
            </a:r>
            <a:r>
              <a:rPr lang="en-US" sz="2000">
                <a:solidFill>
                  <a:schemeClr val="dk1"/>
                </a:solidFill>
                <a:latin typeface="Calibri" panose="020F0502020204030204"/>
                <a:ea typeface="Calibri" panose="020F0502020204030204"/>
                <a:cs typeface="Calibri" panose="020F0502020204030204"/>
                <a:sym typeface="Calibri" panose="020F0502020204030204"/>
              </a:rPr>
              <a:t> The proposed solution was built and tested on the system with following specifications:</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libri" panose="020F0502020204030204"/>
                <a:ea typeface="Calibri" panose="020F0502020204030204"/>
                <a:cs typeface="Calibri" panose="020F0502020204030204"/>
                <a:sym typeface="Calibri" panose="020F0502020204030204"/>
              </a:rPr>
              <a:t>Windows 10 64 bit</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libri" panose="020F0502020204030204"/>
                <a:ea typeface="Calibri" panose="020F0502020204030204"/>
                <a:cs typeface="Calibri" panose="020F0502020204030204"/>
                <a:sym typeface="Calibri" panose="020F0502020204030204"/>
              </a:rPr>
              <a:t>MinGW-64 8.1.0 (C++ Compiler)</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libri" panose="020F0502020204030204"/>
                <a:ea typeface="Calibri" panose="020F0502020204030204"/>
                <a:cs typeface="Calibri" panose="020F0502020204030204"/>
                <a:sym typeface="Calibri" panose="020F0502020204030204"/>
              </a:rPr>
              <a:t>C++14 version</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libri" panose="020F0502020204030204"/>
                <a:ea typeface="Calibri" panose="020F0502020204030204"/>
                <a:cs typeface="Calibri" panose="020F0502020204030204"/>
                <a:sym typeface="Calibri" panose="020F0502020204030204"/>
              </a:rPr>
              <a:t>VS Code C++ Editor</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8"/>
          <p:cNvSpPr txBox="1"/>
          <p:nvPr/>
        </p:nvSpPr>
        <p:spPr>
          <a:xfrm>
            <a:off x="334816" y="1259880"/>
            <a:ext cx="10122075" cy="306475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9600" b="1">
                <a:solidFill>
                  <a:srgbClr val="FF0000"/>
                </a:solidFill>
                <a:latin typeface="Calibri" panose="020F0502020204030204"/>
                <a:ea typeface="Calibri" panose="020F0502020204030204"/>
                <a:cs typeface="Calibri" panose="020F0502020204030204"/>
                <a:sym typeface="Calibri" panose="020F0502020204030204"/>
              </a:rPr>
              <a:t>Drive Link Information</a:t>
            </a:r>
            <a:endParaRPr sz="66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28"/>
          <p:cNvSpPr/>
          <p:nvPr/>
        </p:nvSpPr>
        <p:spPr>
          <a:xfrm>
            <a:off x="496560" y="5559322"/>
            <a:ext cx="1058525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panose="020F0502020204030204"/>
                <a:ea typeface="Calibri" panose="020F0502020204030204"/>
                <a:cs typeface="Calibri" panose="020F0502020204030204"/>
                <a:sym typeface="Calibri" panose="020F0502020204030204"/>
              </a:rPr>
              <a:t>Drive Link:</a:t>
            </a:r>
            <a:r>
              <a:rPr lang="en-US" sz="1800" b="1" dirty="0">
                <a:solidFill>
                  <a:srgbClr val="0070C0"/>
                </a:solidFill>
                <a:latin typeface="Calibri" panose="020F0502020204030204"/>
                <a:ea typeface="Calibri" panose="020F0502020204030204"/>
                <a:cs typeface="Calibri" panose="020F0502020204030204"/>
                <a:sym typeface="Calibri" panose="020F0502020204030204"/>
              </a:rPr>
              <a:t> </a:t>
            </a:r>
            <a:r>
              <a:rPr lang="en-US" sz="1800" u="sng" dirty="0">
                <a:solidFill>
                  <a:schemeClr val="dk1"/>
                </a:solidFill>
                <a:latin typeface="Calibri" panose="020F0502020204030204"/>
                <a:ea typeface="Calibri" panose="020F0502020204030204"/>
                <a:cs typeface="Calibri" panose="020F0502020204030204"/>
                <a:sym typeface="Calibri" panose="020F0502020204030204"/>
                <a:hlinkClick r:id="rId1"/>
              </a:rPr>
              <a:t>https://drive.google.com/drive/folders/1XSllKx-xI3Baljr9wOILriWg9lqKgQ2Q?usp=sharing</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9"/>
          <p:cNvSpPr/>
          <p:nvPr/>
        </p:nvSpPr>
        <p:spPr>
          <a:xfrm>
            <a:off x="408129" y="359479"/>
            <a:ext cx="10009111" cy="75251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The Drive link consists of 1 file and 2 folders. These are:</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dirty="0">
                <a:solidFill>
                  <a:srgbClr val="FF0000"/>
                </a:solidFill>
                <a:latin typeface="Calibri" panose="020F0502020204030204"/>
                <a:ea typeface="Calibri" panose="020F0502020204030204"/>
                <a:cs typeface="Calibri" panose="020F0502020204030204"/>
                <a:sym typeface="Calibri" panose="020F0502020204030204"/>
              </a:rPr>
              <a:t>1) Solution using Thread </a:t>
            </a:r>
            <a:r>
              <a:rPr lang="en-US" sz="2100" dirty="0">
                <a:solidFill>
                  <a:srgbClr val="FF0000"/>
                </a:solidFill>
                <a:latin typeface="Calibri" panose="020F0502020204030204"/>
                <a:ea typeface="Calibri" panose="020F0502020204030204"/>
                <a:cs typeface="Calibri" panose="020F0502020204030204"/>
                <a:sym typeface="Calibri" panose="020F0502020204030204"/>
              </a:rPr>
              <a:t>:</a:t>
            </a:r>
            <a:r>
              <a:rPr lang="en-US" sz="2100" dirty="0">
                <a:solidFill>
                  <a:srgbClr val="4C31BF"/>
                </a:solidFill>
                <a:latin typeface="Calibri" panose="020F0502020204030204"/>
                <a:ea typeface="Calibri" panose="020F0502020204030204"/>
                <a:cs typeface="Calibri" panose="020F0502020204030204"/>
                <a:sym typeface="Calibri" panose="020F0502020204030204"/>
              </a:rPr>
              <a:t> </a:t>
            </a:r>
            <a:r>
              <a:rPr lang="en-US" sz="2100" dirty="0">
                <a:solidFill>
                  <a:schemeClr val="dk1"/>
                </a:solidFill>
                <a:latin typeface="Calibri" panose="020F0502020204030204"/>
                <a:ea typeface="Calibri" panose="020F0502020204030204"/>
                <a:cs typeface="Calibri" panose="020F0502020204030204"/>
                <a:sym typeface="Calibri" panose="020F0502020204030204"/>
              </a:rPr>
              <a:t>Here, thread library is been used (but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not inbuilt </a:t>
            </a:r>
            <a:r>
              <a:rPr lang="en-US" sz="2100" b="1" dirty="0" err="1">
                <a:solidFill>
                  <a:schemeClr val="dk1"/>
                </a:solidFill>
                <a:latin typeface="Calibri" panose="020F0502020204030204"/>
                <a:ea typeface="Calibri" panose="020F0502020204030204"/>
                <a:cs typeface="Calibri" panose="020F0502020204030204"/>
                <a:sym typeface="Calibri" panose="020F0502020204030204"/>
              </a:rPr>
              <a:t>std</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thread library</a:t>
            </a:r>
            <a:r>
              <a:rPr lang="en-US" sz="2100" dirty="0">
                <a:solidFill>
                  <a:schemeClr val="dk1"/>
                </a:solidFill>
                <a:latin typeface="Calibri" panose="020F0502020204030204"/>
                <a:ea typeface="Calibri" panose="020F0502020204030204"/>
                <a:cs typeface="Calibri" panose="020F0502020204030204"/>
                <a:sym typeface="Calibri" panose="020F0502020204030204"/>
              </a:rPr>
              <a:t>) and threads of both Data Generation Block and Filtering and Threshold Block have been created so that these two blocks run simultaneously. The iterations of Data Generation Block and Filtering and Threshold Block may or may not be synchronous.</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dirty="0">
                <a:solidFill>
                  <a:schemeClr val="dk1"/>
                </a:solidFill>
                <a:latin typeface="Calibri" panose="020F0502020204030204"/>
                <a:ea typeface="Calibri" panose="020F0502020204030204"/>
                <a:cs typeface="Calibri" panose="020F0502020204030204"/>
                <a:sym typeface="Calibri" panose="020F0502020204030204"/>
              </a:rPr>
              <a:t># Note: </a:t>
            </a:r>
            <a:r>
              <a:rPr lang="en-US" sz="2100" dirty="0">
                <a:solidFill>
                  <a:schemeClr val="dk1"/>
                </a:solidFill>
                <a:latin typeface="Calibri" panose="020F0502020204030204"/>
                <a:ea typeface="Calibri" panose="020F0502020204030204"/>
                <a:cs typeface="Calibri" panose="020F0502020204030204"/>
                <a:sym typeface="Calibri" panose="020F0502020204030204"/>
              </a:rPr>
              <a:t>Not all C++ versions and compilers support threads. So, in-case you encounter error (related to threads) in the execution of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'Solution using thread'</a:t>
            </a:r>
            <a:r>
              <a:rPr lang="en-US" sz="2100" dirty="0">
                <a:solidFill>
                  <a:schemeClr val="dk1"/>
                </a:solidFill>
                <a:latin typeface="Calibri" panose="020F0502020204030204"/>
                <a:ea typeface="Calibri" panose="020F0502020204030204"/>
                <a:cs typeface="Calibri" panose="020F0502020204030204"/>
                <a:sym typeface="Calibri" panose="020F0502020204030204"/>
              </a:rPr>
              <a:t> code, try executing the code of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'Solution without using Thread'</a:t>
            </a:r>
            <a:r>
              <a:rPr lang="en-US" sz="2100" dirty="0">
                <a:solidFill>
                  <a:schemeClr val="dk1"/>
                </a:solidFill>
                <a:latin typeface="Calibri" panose="020F0502020204030204"/>
                <a:ea typeface="Calibri" panose="020F0502020204030204"/>
                <a:cs typeface="Calibri" panose="020F0502020204030204"/>
                <a:sym typeface="Calibri" panose="020F0502020204030204"/>
              </a:rPr>
              <a:t>.</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dirty="0">
                <a:solidFill>
                  <a:srgbClr val="FF0000"/>
                </a:solidFill>
                <a:latin typeface="Calibri" panose="020F0502020204030204"/>
                <a:ea typeface="Calibri" panose="020F0502020204030204"/>
                <a:cs typeface="Calibri" panose="020F0502020204030204"/>
                <a:sym typeface="Calibri" panose="020F0502020204030204"/>
              </a:rPr>
              <a:t>2) Solution without using Thread: </a:t>
            </a:r>
            <a:r>
              <a:rPr lang="en-US" sz="2100" dirty="0">
                <a:solidFill>
                  <a:schemeClr val="dk1"/>
                </a:solidFill>
                <a:latin typeface="Calibri" panose="020F0502020204030204"/>
                <a:ea typeface="Calibri" panose="020F0502020204030204"/>
                <a:cs typeface="Calibri" panose="020F0502020204030204"/>
                <a:sym typeface="Calibri" panose="020F0502020204030204"/>
              </a:rPr>
              <a:t>This version of Code does not use thread. Instead, in each iteration both the Data Generation Block and Filtering and Threshold Block will run sequentially one after the other. This version is been implemented since some C++ versions and compilers does not support threading. </a:t>
            </a: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In each iteration, Data Generation block will scan 2 pixels and add those into the buffer. After this is been done, the Filtering and Threshold Block will process the next 2 pixels at the front of the buffer and output them to display unit. This will mark the end of 1 iteration.</a:t>
            </a:r>
            <a:endParaRPr dirty="0"/>
          </a:p>
          <a:p>
            <a:pPr marL="0" marR="0" lvl="0" indent="0" algn="l" rtl="0">
              <a:spcBef>
                <a:spcPts val="0"/>
              </a:spcBef>
              <a:spcAft>
                <a:spcPts val="0"/>
              </a:spcAft>
              <a:buNone/>
            </a:pPr>
            <a:endParaRPr sz="2100" dirty="0">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dirty="0">
                <a:solidFill>
                  <a:srgbClr val="FF0000"/>
                </a:solidFill>
                <a:latin typeface="Calibri" panose="020F0502020204030204"/>
                <a:ea typeface="Calibri" panose="020F0502020204030204"/>
                <a:cs typeface="Calibri" panose="020F0502020204030204"/>
                <a:sym typeface="Calibri" panose="020F0502020204030204"/>
              </a:rPr>
              <a:t>3) </a:t>
            </a:r>
            <a:r>
              <a:rPr lang="en-US" sz="2100" b="1" dirty="0" smtClean="0">
                <a:solidFill>
                  <a:srgbClr val="FF0000"/>
                </a:solidFill>
                <a:latin typeface="Calibri" panose="020F0502020204030204"/>
                <a:ea typeface="Calibri" panose="020F0502020204030204"/>
                <a:cs typeface="Calibri" panose="020F0502020204030204"/>
                <a:sym typeface="Calibri" panose="020F0502020204030204"/>
              </a:rPr>
              <a:t>Design_Overview.pptx</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p:nvPr/>
        </p:nvSpPr>
        <p:spPr>
          <a:xfrm>
            <a:off x="319160" y="-108272"/>
            <a:ext cx="10122075" cy="1125761"/>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6600" b="1">
                <a:solidFill>
                  <a:srgbClr val="FF0000"/>
                </a:solidFill>
                <a:latin typeface="Calibri" panose="020F0502020204030204"/>
                <a:ea typeface="Calibri" panose="020F0502020204030204"/>
                <a:cs typeface="Calibri" panose="020F0502020204030204"/>
                <a:sym typeface="Calibri" panose="020F0502020204030204"/>
              </a:rPr>
              <a:t>Problem Statement</a:t>
            </a:r>
            <a:endParaRPr lang="en-US" sz="66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3"/>
          <p:cNvSpPr txBox="1"/>
          <p:nvPr/>
        </p:nvSpPr>
        <p:spPr>
          <a:xfrm>
            <a:off x="504131" y="1024919"/>
            <a:ext cx="10009112" cy="7219737"/>
          </a:xfrm>
          <a:prstGeom prst="rect">
            <a:avLst/>
          </a:prstGeom>
          <a:noFill/>
          <a:ln>
            <a:noFill/>
          </a:ln>
        </p:spPr>
        <p:txBody>
          <a:bodyPr spcFirstLastPara="1" wrap="square" lIns="109025" tIns="54500" rIns="109025" bIns="545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We need to implement a real world Line Scanner with the following description:</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340995" marR="0" lvl="0" indent="-340995" algn="l" rtl="0">
              <a:spcBef>
                <a:spcPts val="0"/>
              </a:spcBef>
              <a:spcAft>
                <a:spcPts val="0"/>
              </a:spcAft>
              <a:buClr>
                <a:schemeClr val="dk1"/>
              </a:buClr>
              <a:buSzPts val="2100"/>
              <a:buFont typeface="Noto Sans Symbols"/>
              <a:buChar char="⮚"/>
            </a:pPr>
            <a:r>
              <a:rPr lang="en-US" sz="2100">
                <a:solidFill>
                  <a:schemeClr val="dk1"/>
                </a:solidFill>
                <a:latin typeface="Calibri" panose="020F0502020204030204"/>
                <a:ea typeface="Calibri" panose="020F0502020204030204"/>
                <a:cs typeface="Calibri" panose="020F0502020204030204"/>
                <a:sym typeface="Calibri" panose="020F0502020204030204"/>
              </a:rPr>
              <a:t>It consists of two main blocks-    i) Data Generation Block</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1090295" marR="0" lvl="2" indent="0" algn="l" rtl="0">
              <a:spcBef>
                <a:spcPts val="0"/>
              </a:spcBef>
              <a:spcAft>
                <a:spcPts val="0"/>
              </a:spcAft>
              <a:buNone/>
            </a:pPr>
            <a:r>
              <a:rPr lang="en-US"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		         ii) Filter &amp; Threshold Block</a:t>
            </a:r>
            <a:endParaRPr sz="2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090295" marR="0" lvl="2" indent="0" algn="l" rtl="0">
              <a:spcBef>
                <a:spcPts val="0"/>
              </a:spcBef>
              <a:spcAft>
                <a:spcPts val="0"/>
              </a:spcAft>
              <a:buNone/>
            </a:pPr>
            <a:endParaRPr sz="2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0995" marR="0" lvl="0" indent="-340995" algn="l" rtl="0">
              <a:spcBef>
                <a:spcPts val="0"/>
              </a:spcBef>
              <a:spcAft>
                <a:spcPts val="0"/>
              </a:spcAft>
              <a:buClr>
                <a:schemeClr val="dk1"/>
              </a:buClr>
              <a:buSzPts val="2100"/>
              <a:buFont typeface="Noto Sans Symbols"/>
              <a:buChar char="⮚"/>
            </a:pPr>
            <a:r>
              <a:rPr lang="en-US" sz="2100">
                <a:solidFill>
                  <a:schemeClr val="dk1"/>
                </a:solidFill>
                <a:latin typeface="Calibri" panose="020F0502020204030204"/>
                <a:ea typeface="Calibri" panose="020F0502020204030204"/>
                <a:cs typeface="Calibri" panose="020F0502020204030204"/>
                <a:sym typeface="Calibri" panose="020F0502020204030204"/>
              </a:rPr>
              <a:t>The </a:t>
            </a:r>
            <a:r>
              <a:rPr lang="en-US" sz="2100" b="1">
                <a:solidFill>
                  <a:schemeClr val="dk1"/>
                </a:solidFill>
                <a:latin typeface="Calibri" panose="020F0502020204030204"/>
                <a:ea typeface="Calibri" panose="020F0502020204030204"/>
                <a:cs typeface="Calibri" panose="020F0502020204030204"/>
                <a:sym typeface="Calibri" panose="020F0502020204030204"/>
              </a:rPr>
              <a:t>Data Generation Block</a:t>
            </a:r>
            <a:r>
              <a:rPr lang="en-US" sz="2100">
                <a:solidFill>
                  <a:schemeClr val="dk1"/>
                </a:solidFill>
                <a:latin typeface="Calibri" panose="020F0502020204030204"/>
                <a:ea typeface="Calibri" panose="020F0502020204030204"/>
                <a:cs typeface="Calibri" panose="020F0502020204030204"/>
                <a:sym typeface="Calibri" panose="020F0502020204030204"/>
              </a:rPr>
              <a:t>  scans the infinitely long object with finite width </a:t>
            </a:r>
            <a:r>
              <a:rPr lang="en-US" sz="2100" b="1">
                <a:solidFill>
                  <a:schemeClr val="dk1"/>
                </a:solidFill>
                <a:latin typeface="Calibri" panose="020F0502020204030204"/>
                <a:ea typeface="Calibri" panose="020F0502020204030204"/>
                <a:cs typeface="Calibri" panose="020F0502020204030204"/>
                <a:sym typeface="Calibri" panose="020F0502020204030204"/>
              </a:rPr>
              <a:t>line by line</a:t>
            </a:r>
            <a:r>
              <a:rPr lang="en-US" sz="2100">
                <a:solidFill>
                  <a:schemeClr val="dk1"/>
                </a:solidFill>
                <a:latin typeface="Calibri" panose="020F0502020204030204"/>
                <a:ea typeface="Calibri" panose="020F0502020204030204"/>
                <a:cs typeface="Calibri" panose="020F0502020204030204"/>
                <a:sym typeface="Calibri" panose="020F0502020204030204"/>
              </a:rPr>
              <a:t>. In each iteration it generates at max 2 pixels and output those pixels.</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340995" marR="0" lvl="0" indent="-340995" algn="l" rtl="0">
              <a:spcBef>
                <a:spcPts val="0"/>
              </a:spcBef>
              <a:spcAft>
                <a:spcPts val="0"/>
              </a:spcAft>
              <a:buClr>
                <a:schemeClr val="dk1"/>
              </a:buClr>
              <a:buSzPts val="2100"/>
              <a:buFont typeface="Noto Sans Symbols"/>
              <a:buChar char="⮚"/>
            </a:pPr>
            <a:r>
              <a:rPr lang="en-US" sz="2100">
                <a:solidFill>
                  <a:schemeClr val="dk1"/>
                </a:solidFill>
                <a:latin typeface="Calibri" panose="020F0502020204030204"/>
                <a:ea typeface="Calibri" panose="020F0502020204030204"/>
                <a:cs typeface="Calibri" panose="020F0502020204030204"/>
                <a:sym typeface="Calibri" panose="020F0502020204030204"/>
              </a:rPr>
              <a:t>The </a:t>
            </a:r>
            <a:r>
              <a:rPr lang="en-US" sz="2100" b="1">
                <a:solidFill>
                  <a:schemeClr val="dk1"/>
                </a:solidFill>
                <a:latin typeface="Calibri" panose="020F0502020204030204"/>
                <a:ea typeface="Calibri" panose="020F0502020204030204"/>
                <a:cs typeface="Calibri" panose="020F0502020204030204"/>
                <a:sym typeface="Calibri" panose="020F0502020204030204"/>
              </a:rPr>
              <a:t>Filter &amp; Threshold Block </a:t>
            </a:r>
            <a:r>
              <a:rPr lang="en-US" sz="2100">
                <a:solidFill>
                  <a:schemeClr val="dk1"/>
                </a:solidFill>
                <a:latin typeface="Calibri" panose="020F0502020204030204"/>
                <a:ea typeface="Calibri" panose="020F0502020204030204"/>
                <a:cs typeface="Calibri" panose="020F0502020204030204"/>
                <a:sym typeface="Calibri" panose="020F0502020204030204"/>
              </a:rPr>
              <a:t>does filtering over each scanned pixel using </a:t>
            </a:r>
            <a:r>
              <a:rPr lang="en-US" sz="2100" b="1">
                <a:solidFill>
                  <a:schemeClr val="dk1"/>
                </a:solidFill>
                <a:latin typeface="Calibri" panose="020F0502020204030204"/>
                <a:ea typeface="Calibri" panose="020F0502020204030204"/>
                <a:cs typeface="Calibri" panose="020F0502020204030204"/>
                <a:sym typeface="Calibri" panose="020F0502020204030204"/>
              </a:rPr>
              <a:t>Linear Convolution </a:t>
            </a:r>
            <a:r>
              <a:rPr lang="en-US" sz="2100">
                <a:solidFill>
                  <a:schemeClr val="dk1"/>
                </a:solidFill>
                <a:latin typeface="Calibri" panose="020F0502020204030204"/>
                <a:ea typeface="Calibri" panose="020F0502020204030204"/>
                <a:cs typeface="Calibri" panose="020F0502020204030204"/>
                <a:sym typeface="Calibri" panose="020F0502020204030204"/>
              </a:rPr>
              <a:t>method. In each iteration it processes at max 2 pixels and</a:t>
            </a:r>
            <a:r>
              <a:rPr lang="en-US" sz="2100" b="1">
                <a:solidFill>
                  <a:schemeClr val="dk1"/>
                </a:solidFill>
                <a:latin typeface="Calibri" panose="020F0502020204030204"/>
                <a:ea typeface="Calibri" panose="020F0502020204030204"/>
                <a:cs typeface="Calibri" panose="020F0502020204030204"/>
                <a:sym typeface="Calibri" panose="020F0502020204030204"/>
              </a:rPr>
              <a:t> flags</a:t>
            </a:r>
            <a:r>
              <a:rPr lang="en-US" sz="2100">
                <a:solidFill>
                  <a:schemeClr val="dk1"/>
                </a:solidFill>
                <a:latin typeface="Calibri" panose="020F0502020204030204"/>
                <a:ea typeface="Calibri" panose="020F0502020204030204"/>
                <a:cs typeface="Calibri" panose="020F0502020204030204"/>
                <a:sym typeface="Calibri" panose="020F0502020204030204"/>
              </a:rPr>
              <a:t> the </a:t>
            </a:r>
            <a:r>
              <a:rPr lang="en-US" sz="2100" b="1">
                <a:solidFill>
                  <a:schemeClr val="dk1"/>
                </a:solidFill>
                <a:latin typeface="Calibri" panose="020F0502020204030204"/>
                <a:ea typeface="Calibri" panose="020F0502020204030204"/>
                <a:cs typeface="Calibri" panose="020F0502020204030204"/>
                <a:sym typeface="Calibri" panose="020F0502020204030204"/>
              </a:rPr>
              <a:t>defective pixel</a:t>
            </a:r>
            <a:r>
              <a:rPr lang="en-US" sz="2100">
                <a:solidFill>
                  <a:schemeClr val="dk1"/>
                </a:solidFill>
                <a:latin typeface="Calibri" panose="020F0502020204030204"/>
                <a:ea typeface="Calibri" panose="020F0502020204030204"/>
                <a:cs typeface="Calibri" panose="020F0502020204030204"/>
                <a:sym typeface="Calibri" panose="020F0502020204030204"/>
              </a:rPr>
              <a:t> as 0 or 1 based on the given </a:t>
            </a:r>
            <a:r>
              <a:rPr lang="en-US" sz="2100" b="1">
                <a:solidFill>
                  <a:schemeClr val="dk1"/>
                </a:solidFill>
                <a:latin typeface="Calibri" panose="020F0502020204030204"/>
                <a:ea typeface="Calibri" panose="020F0502020204030204"/>
                <a:cs typeface="Calibri" panose="020F0502020204030204"/>
                <a:sym typeface="Calibri" panose="020F0502020204030204"/>
              </a:rPr>
              <a:t>Threshold Value</a:t>
            </a:r>
            <a:r>
              <a:rPr lang="en-US" sz="2100">
                <a:solidFill>
                  <a:schemeClr val="dk1"/>
                </a:solidFill>
                <a:latin typeface="Calibri" panose="020F0502020204030204"/>
                <a:ea typeface="Calibri" panose="020F0502020204030204"/>
                <a:cs typeface="Calibri" panose="020F0502020204030204"/>
                <a:sym typeface="Calibri" panose="020F0502020204030204"/>
              </a:rPr>
              <a:t>.</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340995" marR="0" lvl="0" indent="-207645" algn="l" rtl="0">
              <a:spcBef>
                <a:spcPts val="0"/>
              </a:spcBef>
              <a:spcAft>
                <a:spcPts val="0"/>
              </a:spcAft>
              <a:buClr>
                <a:schemeClr val="dk1"/>
              </a:buClr>
              <a:buSzPts val="2100"/>
              <a:buFont typeface="Noto Sans Symbols"/>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340995" marR="0" lvl="0" indent="-340995" algn="l" rtl="0">
              <a:spcBef>
                <a:spcPts val="0"/>
              </a:spcBef>
              <a:spcAft>
                <a:spcPts val="0"/>
              </a:spcAft>
              <a:buClr>
                <a:schemeClr val="dk1"/>
              </a:buClr>
              <a:buSzPts val="2100"/>
              <a:buFont typeface="Noto Sans Symbols"/>
              <a:buChar char="⮚"/>
            </a:pPr>
            <a:r>
              <a:rPr lang="en-US" sz="2100">
                <a:solidFill>
                  <a:schemeClr val="dk1"/>
                </a:solidFill>
                <a:latin typeface="Calibri" panose="020F0502020204030204"/>
                <a:ea typeface="Calibri" panose="020F0502020204030204"/>
                <a:cs typeface="Calibri" panose="020F0502020204030204"/>
                <a:sym typeface="Calibri" panose="020F0502020204030204"/>
              </a:rPr>
              <a:t>Both these blocks execute simultaneously.</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340995" marR="0" lvl="0" indent="-340995" algn="l" rtl="0">
              <a:spcBef>
                <a:spcPts val="0"/>
              </a:spcBef>
              <a:spcAft>
                <a:spcPts val="0"/>
              </a:spcAft>
              <a:buClr>
                <a:schemeClr val="dk1"/>
              </a:buClr>
              <a:buSzPts val="2100"/>
              <a:buFont typeface="Noto Sans Symbols"/>
              <a:buChar char="⮚"/>
            </a:pPr>
            <a:r>
              <a:rPr lang="en-US" sz="2100">
                <a:solidFill>
                  <a:schemeClr val="dk1"/>
                </a:solidFill>
                <a:latin typeface="Calibri" panose="020F0502020204030204"/>
                <a:ea typeface="Calibri" panose="020F0502020204030204"/>
                <a:cs typeface="Calibri" panose="020F0502020204030204"/>
                <a:sym typeface="Calibri" panose="020F0502020204030204"/>
              </a:rPr>
              <a:t>Both of these process blocks have a maximum cycle or iteration time of T (&gt;=500ns).</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340995" marR="0" lvl="0" indent="-207645" algn="l" rtl="0">
              <a:spcBef>
                <a:spcPts val="0"/>
              </a:spcBef>
              <a:spcAft>
                <a:spcPts val="0"/>
              </a:spcAft>
              <a:buClr>
                <a:schemeClr val="dk1"/>
              </a:buClr>
              <a:buSzPts val="2100"/>
              <a:buFont typeface="Noto Sans Symbols"/>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340995" marR="0" lvl="0" indent="-340995" algn="l" rtl="0">
              <a:spcBef>
                <a:spcPts val="0"/>
              </a:spcBef>
              <a:spcAft>
                <a:spcPts val="0"/>
              </a:spcAft>
              <a:buClr>
                <a:schemeClr val="dk1"/>
              </a:buClr>
              <a:buSzPts val="2100"/>
              <a:buFont typeface="Noto Sans Symbols"/>
              <a:buChar char="⮚"/>
            </a:pPr>
            <a:r>
              <a:rPr lang="en-US" sz="2100">
                <a:solidFill>
                  <a:schemeClr val="dk1"/>
                </a:solidFill>
                <a:latin typeface="Calibri" panose="020F0502020204030204"/>
                <a:ea typeface="Calibri" panose="020F0502020204030204"/>
                <a:cs typeface="Calibri" panose="020F0502020204030204"/>
                <a:sym typeface="Calibri" panose="020F0502020204030204"/>
              </a:rPr>
              <a:t>The two blocks need not necessarily be synchronous.  Each iteration of the 2 blocks need not to start and end at the same point of time. But the time gap between the consecutive iterations must be &lt;= T.</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340995" marR="0" lvl="0" indent="-207645" algn="l" rtl="0">
              <a:spcBef>
                <a:spcPts val="0"/>
              </a:spcBef>
              <a:spcAft>
                <a:spcPts val="0"/>
              </a:spcAft>
              <a:buClr>
                <a:schemeClr val="dk1"/>
              </a:buClr>
              <a:buSzPts val="2100"/>
              <a:buFont typeface="Noto Sans Symbols"/>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340995" marR="0" lvl="0" indent="-340995" algn="l" rtl="0">
              <a:spcBef>
                <a:spcPts val="0"/>
              </a:spcBef>
              <a:spcAft>
                <a:spcPts val="0"/>
              </a:spcAft>
              <a:buClr>
                <a:schemeClr val="dk1"/>
              </a:buClr>
              <a:buSzPts val="2100"/>
              <a:buFont typeface="Noto Sans Symbols"/>
              <a:buChar char="⮚"/>
            </a:pPr>
            <a:r>
              <a:rPr lang="en-US" sz="2100">
                <a:solidFill>
                  <a:schemeClr val="dk1"/>
                </a:solidFill>
                <a:latin typeface="Calibri" panose="020F0502020204030204"/>
                <a:ea typeface="Calibri" panose="020F0502020204030204"/>
                <a:cs typeface="Calibri" panose="020F0502020204030204"/>
                <a:sym typeface="Calibri" panose="020F0502020204030204"/>
              </a:rPr>
              <a:t>There will be 2 modes of execution in the proposed solution: </a:t>
            </a:r>
            <a:r>
              <a:rPr lang="en-US" sz="2100" b="1">
                <a:solidFill>
                  <a:schemeClr val="dk1"/>
                </a:solidFill>
                <a:latin typeface="Calibri" panose="020F0502020204030204"/>
                <a:ea typeface="Calibri" panose="020F0502020204030204"/>
                <a:cs typeface="Calibri" panose="020F0502020204030204"/>
                <a:sym typeface="Calibri" panose="020F0502020204030204"/>
              </a:rPr>
              <a:t>Test Mode</a:t>
            </a:r>
            <a:r>
              <a:rPr lang="en-US" sz="2100">
                <a:solidFill>
                  <a:schemeClr val="dk1"/>
                </a:solidFill>
                <a:latin typeface="Calibri" panose="020F0502020204030204"/>
                <a:ea typeface="Calibri" panose="020F0502020204030204"/>
                <a:cs typeface="Calibri" panose="020F0502020204030204"/>
                <a:sym typeface="Calibri" panose="020F0502020204030204"/>
              </a:rPr>
              <a:t> and </a:t>
            </a:r>
            <a:r>
              <a:rPr lang="en-US" sz="2100" b="1">
                <a:solidFill>
                  <a:schemeClr val="dk1"/>
                </a:solidFill>
                <a:latin typeface="Calibri" panose="020F0502020204030204"/>
                <a:ea typeface="Calibri" panose="020F0502020204030204"/>
                <a:cs typeface="Calibri" panose="020F0502020204030204"/>
                <a:sym typeface="Calibri" panose="020F0502020204030204"/>
              </a:rPr>
              <a:t>Random Generator Mode.</a:t>
            </a:r>
            <a:endParaRPr lang="en-US" sz="21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0"/>
          <p:cNvSpPr/>
          <p:nvPr/>
        </p:nvSpPr>
        <p:spPr>
          <a:xfrm>
            <a:off x="504131" y="107752"/>
            <a:ext cx="9937104" cy="81714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The </a:t>
            </a:r>
            <a:r>
              <a:rPr lang="en-US" sz="2100" b="1">
                <a:solidFill>
                  <a:schemeClr val="dk1"/>
                </a:solidFill>
                <a:latin typeface="Calibri" panose="020F0502020204030204"/>
                <a:ea typeface="Calibri" panose="020F0502020204030204"/>
                <a:cs typeface="Calibri" panose="020F0502020204030204"/>
                <a:sym typeface="Calibri" panose="020F0502020204030204"/>
              </a:rPr>
              <a:t>'Solution using Thread' </a:t>
            </a:r>
            <a:r>
              <a:rPr lang="en-US" sz="2100">
                <a:solidFill>
                  <a:schemeClr val="dk1"/>
                </a:solidFill>
                <a:latin typeface="Calibri" panose="020F0502020204030204"/>
                <a:ea typeface="Calibri" panose="020F0502020204030204"/>
                <a:cs typeface="Calibri" panose="020F0502020204030204"/>
                <a:sym typeface="Calibri" panose="020F0502020204030204"/>
              </a:rPr>
              <a:t>and </a:t>
            </a:r>
            <a:r>
              <a:rPr lang="en-US" sz="2100" b="1">
                <a:solidFill>
                  <a:schemeClr val="dk1"/>
                </a:solidFill>
                <a:latin typeface="Calibri" panose="020F0502020204030204"/>
                <a:ea typeface="Calibri" panose="020F0502020204030204"/>
                <a:cs typeface="Calibri" panose="020F0502020204030204"/>
                <a:sym typeface="Calibri" panose="020F0502020204030204"/>
              </a:rPr>
              <a:t>'Solution without using Thread'</a:t>
            </a:r>
            <a:r>
              <a:rPr lang="en-US" sz="2100">
                <a:solidFill>
                  <a:schemeClr val="dk1"/>
                </a:solidFill>
                <a:latin typeface="Calibri" panose="020F0502020204030204"/>
                <a:ea typeface="Calibri" panose="020F0502020204030204"/>
                <a:cs typeface="Calibri" panose="020F0502020204030204"/>
                <a:sym typeface="Calibri" panose="020F0502020204030204"/>
              </a:rPr>
              <a:t> folders both consists of the following files and folders:</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1) CSV Files:</a:t>
            </a:r>
            <a:r>
              <a:rPr lang="en-US" sz="2100" b="1">
                <a:solidFill>
                  <a:srgbClr val="0070C0"/>
                </a:solidFill>
                <a:latin typeface="Calibri" panose="020F0502020204030204"/>
                <a:ea typeface="Calibri" panose="020F0502020204030204"/>
                <a:cs typeface="Calibri" panose="020F0502020204030204"/>
                <a:sym typeface="Calibri" panose="020F0502020204030204"/>
              </a:rPr>
              <a:t> </a:t>
            </a:r>
            <a:r>
              <a:rPr lang="en-US" sz="2100">
                <a:solidFill>
                  <a:schemeClr val="dk1"/>
                </a:solidFill>
                <a:latin typeface="Calibri" panose="020F0502020204030204"/>
                <a:ea typeface="Calibri" panose="020F0502020204030204"/>
                <a:cs typeface="Calibri" panose="020F0502020204030204"/>
                <a:sym typeface="Calibri" panose="020F0502020204030204"/>
              </a:rPr>
              <a:t>Consists of 2 .csv files :</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545465" marR="0" lvl="1" indent="0" algn="l" rtl="0">
              <a:spcBef>
                <a:spcPts val="0"/>
              </a:spcBef>
              <a:spcAft>
                <a:spcPts val="0"/>
              </a:spcAft>
              <a:buNone/>
            </a:pPr>
            <a:r>
              <a:rPr lang="en-US" sz="2100" b="1" i="0" u="none" strike="noStrike" cap="none">
                <a:solidFill>
                  <a:srgbClr val="4C31BF"/>
                </a:solidFill>
                <a:latin typeface="Calibri" panose="020F0502020204030204"/>
                <a:ea typeface="Calibri" panose="020F0502020204030204"/>
                <a:cs typeface="Calibri" panose="020F0502020204030204"/>
                <a:sym typeface="Calibri" panose="020F0502020204030204"/>
              </a:rPr>
              <a:t>i) Random_generator_mode.csv :</a:t>
            </a:r>
            <a:r>
              <a:rPr lang="en-US" sz="21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Stores random sequences of pixels generated when the program runs in Random Generator Mode.</a:t>
            </a:r>
            <a:endParaRPr lang="en-US" sz="2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545465" marR="0" lvl="1" indent="0" algn="l" rtl="0">
              <a:spcBef>
                <a:spcPts val="0"/>
              </a:spcBef>
              <a:spcAft>
                <a:spcPts val="0"/>
              </a:spcAft>
              <a:buNone/>
            </a:pPr>
            <a:endParaRPr sz="2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545465" marR="0" lvl="1" indent="0" algn="l" rtl="0">
              <a:spcBef>
                <a:spcPts val="0"/>
              </a:spcBef>
              <a:spcAft>
                <a:spcPts val="0"/>
              </a:spcAft>
              <a:buNone/>
            </a:pPr>
            <a:r>
              <a:rPr lang="en-US" sz="2100" b="1" i="0" u="none" strike="noStrike" cap="none">
                <a:solidFill>
                  <a:srgbClr val="4C31BF"/>
                </a:solidFill>
                <a:latin typeface="Calibri" panose="020F0502020204030204"/>
                <a:ea typeface="Calibri" panose="020F0502020204030204"/>
                <a:cs typeface="Calibri" panose="020F0502020204030204"/>
                <a:sym typeface="Calibri" panose="020F0502020204030204"/>
              </a:rPr>
              <a:t>ii) Testing_mode.csv :</a:t>
            </a:r>
            <a:r>
              <a:rPr lang="en-US" sz="21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Stores the input pixels. The program reads input from this file when run in Test Mode. </a:t>
            </a:r>
            <a:r>
              <a:rPr lang="en-US" sz="21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21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2) Main_Test_Mode.cpp :</a:t>
            </a:r>
            <a:r>
              <a:rPr lang="en-US" sz="2100" b="1">
                <a:solidFill>
                  <a:srgbClr val="0070C0"/>
                </a:solidFill>
                <a:latin typeface="Calibri" panose="020F0502020204030204"/>
                <a:ea typeface="Calibri" panose="020F0502020204030204"/>
                <a:cs typeface="Calibri" panose="020F0502020204030204"/>
                <a:sym typeface="Calibri" panose="020F0502020204030204"/>
              </a:rPr>
              <a:t> </a:t>
            </a:r>
            <a:r>
              <a:rPr lang="en-US" sz="2100">
                <a:solidFill>
                  <a:schemeClr val="dk1"/>
                </a:solidFill>
                <a:latin typeface="Calibri" panose="020F0502020204030204"/>
                <a:ea typeface="Calibri" panose="020F0502020204030204"/>
                <a:cs typeface="Calibri" panose="020F0502020204030204"/>
                <a:sym typeface="Calibri" panose="020F0502020204030204"/>
              </a:rPr>
              <a:t>The main file to run C++ program in Test Mode. Consists of 2 main modules:  </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545465" marR="0" lvl="1" indent="0" algn="l" rtl="0">
              <a:spcBef>
                <a:spcPts val="0"/>
              </a:spcBef>
              <a:spcAft>
                <a:spcPts val="0"/>
              </a:spcAft>
              <a:buNone/>
            </a:pPr>
            <a:r>
              <a:rPr lang="en-US" sz="2100" b="1" i="0" u="none" strike="noStrike" cap="none">
                <a:solidFill>
                  <a:srgbClr val="4C31BF"/>
                </a:solidFill>
                <a:latin typeface="Calibri" panose="020F0502020204030204"/>
                <a:ea typeface="Calibri" panose="020F0502020204030204"/>
                <a:cs typeface="Calibri" panose="020F0502020204030204"/>
                <a:sym typeface="Calibri" panose="020F0502020204030204"/>
              </a:rPr>
              <a:t>i) Data_Generation_Block  </a:t>
            </a:r>
            <a:endParaRPr lang="en-US" sz="2100" b="1" i="0" u="none" strike="noStrike" cap="none">
              <a:solidFill>
                <a:srgbClr val="4C31BF"/>
              </a:solidFill>
              <a:latin typeface="Calibri" panose="020F0502020204030204"/>
              <a:ea typeface="Calibri" panose="020F0502020204030204"/>
              <a:cs typeface="Calibri" panose="020F0502020204030204"/>
              <a:sym typeface="Calibri" panose="020F0502020204030204"/>
            </a:endParaRPr>
          </a:p>
          <a:p>
            <a:pPr marL="545465" marR="0" lvl="1" indent="0" algn="l" rtl="0">
              <a:spcBef>
                <a:spcPts val="0"/>
              </a:spcBef>
              <a:spcAft>
                <a:spcPts val="0"/>
              </a:spcAft>
              <a:buNone/>
            </a:pPr>
            <a:r>
              <a:rPr lang="en-US" sz="2100" b="1" i="0" u="none" strike="noStrike" cap="none">
                <a:solidFill>
                  <a:srgbClr val="4C31BF"/>
                </a:solidFill>
                <a:latin typeface="Calibri" panose="020F0502020204030204"/>
                <a:ea typeface="Calibri" panose="020F0502020204030204"/>
                <a:cs typeface="Calibri" panose="020F0502020204030204"/>
                <a:sym typeface="Calibri" panose="020F0502020204030204"/>
              </a:rPr>
              <a:t>ii) Filter_and_Threshold_Block</a:t>
            </a:r>
            <a:endParaRPr sz="2100" b="1" i="0" u="none" strike="noStrike" cap="none">
              <a:solidFill>
                <a:srgbClr val="4C31B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3) Main_Random_Generator_Mode.cpp : </a:t>
            </a:r>
            <a:r>
              <a:rPr lang="en-US" sz="2100">
                <a:solidFill>
                  <a:srgbClr val="FF0000"/>
                </a:solidFill>
                <a:latin typeface="Calibri" panose="020F0502020204030204"/>
                <a:ea typeface="Calibri" panose="020F0502020204030204"/>
                <a:cs typeface="Calibri" panose="020F0502020204030204"/>
                <a:sym typeface="Calibri" panose="020F0502020204030204"/>
              </a:rPr>
              <a:t> </a:t>
            </a:r>
            <a:r>
              <a:rPr lang="en-US" sz="2100">
                <a:solidFill>
                  <a:schemeClr val="dk1"/>
                </a:solidFill>
                <a:latin typeface="Calibri" panose="020F0502020204030204"/>
                <a:ea typeface="Calibri" panose="020F0502020204030204"/>
                <a:cs typeface="Calibri" panose="020F0502020204030204"/>
                <a:sym typeface="Calibri" panose="020F0502020204030204"/>
              </a:rPr>
              <a:t>The main file to run C++ program in Random Generator Mode. Consists of 2 main modules: </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545465" marR="0" lvl="1" indent="0" algn="l" rtl="0">
              <a:spcBef>
                <a:spcPts val="0"/>
              </a:spcBef>
              <a:spcAft>
                <a:spcPts val="0"/>
              </a:spcAft>
              <a:buNone/>
            </a:pPr>
            <a:r>
              <a:rPr lang="en-US" sz="2100" b="1" i="0" u="none" strike="noStrike" cap="none">
                <a:solidFill>
                  <a:srgbClr val="4C31BF"/>
                </a:solidFill>
                <a:latin typeface="Calibri" panose="020F0502020204030204"/>
                <a:ea typeface="Calibri" panose="020F0502020204030204"/>
                <a:cs typeface="Calibri" panose="020F0502020204030204"/>
                <a:sym typeface="Calibri" panose="020F0502020204030204"/>
              </a:rPr>
              <a:t>i) Data_Generation_Block  </a:t>
            </a:r>
            <a:endParaRPr sz="2100" b="1" i="0" u="none" strike="noStrike" cap="none">
              <a:solidFill>
                <a:srgbClr val="4C31BF"/>
              </a:solidFill>
              <a:latin typeface="Calibri" panose="020F0502020204030204"/>
              <a:ea typeface="Calibri" panose="020F0502020204030204"/>
              <a:cs typeface="Calibri" panose="020F0502020204030204"/>
              <a:sym typeface="Calibri" panose="020F0502020204030204"/>
            </a:endParaRPr>
          </a:p>
          <a:p>
            <a:pPr marL="545465" marR="0" lvl="1" indent="0" algn="l" rtl="0">
              <a:spcBef>
                <a:spcPts val="0"/>
              </a:spcBef>
              <a:spcAft>
                <a:spcPts val="0"/>
              </a:spcAft>
              <a:buNone/>
            </a:pPr>
            <a:r>
              <a:rPr lang="en-US" sz="2100" b="1" i="0" u="none" strike="noStrike" cap="none">
                <a:solidFill>
                  <a:srgbClr val="4C31BF"/>
                </a:solidFill>
                <a:latin typeface="Calibri" panose="020F0502020204030204"/>
                <a:ea typeface="Calibri" panose="020F0502020204030204"/>
                <a:cs typeface="Calibri" panose="020F0502020204030204"/>
                <a:sym typeface="Calibri" panose="020F0502020204030204"/>
              </a:rPr>
              <a:t>ii) Filter_and_Threshold_Block</a:t>
            </a:r>
            <a:endParaRPr sz="2100" b="1" i="0" u="none" strike="noStrike" cap="none">
              <a:solidFill>
                <a:srgbClr val="4C31B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1"/>
          <p:cNvSpPr/>
          <p:nvPr/>
        </p:nvSpPr>
        <p:spPr>
          <a:xfrm>
            <a:off x="594360" y="395784"/>
            <a:ext cx="9630851" cy="72019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4) Data_Generation.cpp :</a:t>
            </a:r>
            <a:r>
              <a:rPr lang="en-US" sz="2100">
                <a:solidFill>
                  <a:srgbClr val="FF0000"/>
                </a:solidFill>
                <a:latin typeface="Calibri" panose="020F0502020204030204"/>
                <a:ea typeface="Calibri" panose="020F0502020204030204"/>
                <a:cs typeface="Calibri" panose="020F0502020204030204"/>
                <a:sym typeface="Calibri" panose="020F0502020204030204"/>
              </a:rPr>
              <a:t> </a:t>
            </a:r>
            <a:r>
              <a:rPr lang="en-US" sz="2100">
                <a:solidFill>
                  <a:schemeClr val="dk1"/>
                </a:solidFill>
                <a:latin typeface="Calibri" panose="020F0502020204030204"/>
                <a:ea typeface="Calibri" panose="020F0502020204030204"/>
                <a:cs typeface="Calibri" panose="020F0502020204030204"/>
                <a:sym typeface="Calibri" panose="020F0502020204030204"/>
              </a:rPr>
              <a:t>Consists of </a:t>
            </a:r>
            <a:r>
              <a:rPr lang="en-US" sz="2100" b="1">
                <a:solidFill>
                  <a:srgbClr val="4C31BF"/>
                </a:solidFill>
                <a:latin typeface="Calibri" panose="020F0502020204030204"/>
                <a:ea typeface="Calibri" panose="020F0502020204030204"/>
                <a:cs typeface="Calibri" panose="020F0502020204030204"/>
                <a:sym typeface="Calibri" panose="020F0502020204030204"/>
              </a:rPr>
              <a:t>Pixel_Generator </a:t>
            </a:r>
            <a:r>
              <a:rPr lang="en-US" sz="2100">
                <a:solidFill>
                  <a:schemeClr val="dk1"/>
                </a:solidFill>
                <a:latin typeface="Calibri" panose="020F0502020204030204"/>
                <a:ea typeface="Calibri" panose="020F0502020204030204"/>
                <a:cs typeface="Calibri" panose="020F0502020204030204"/>
                <a:sym typeface="Calibri" panose="020F0502020204030204"/>
              </a:rPr>
              <a:t>module required by Data_Generation block.</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5) Data_Filtering_and_Threshold.cpp :</a:t>
            </a:r>
            <a:r>
              <a:rPr lang="en-US" sz="2100">
                <a:solidFill>
                  <a:srgbClr val="FF0000"/>
                </a:solidFill>
                <a:latin typeface="Calibri" panose="020F0502020204030204"/>
                <a:ea typeface="Calibri" panose="020F0502020204030204"/>
                <a:cs typeface="Calibri" panose="020F0502020204030204"/>
                <a:sym typeface="Calibri" panose="020F0502020204030204"/>
              </a:rPr>
              <a:t> </a:t>
            </a:r>
            <a:r>
              <a:rPr lang="en-US" sz="2100">
                <a:solidFill>
                  <a:schemeClr val="dk1"/>
                </a:solidFill>
                <a:latin typeface="Calibri" panose="020F0502020204030204"/>
                <a:ea typeface="Calibri" panose="020F0502020204030204"/>
                <a:cs typeface="Calibri" panose="020F0502020204030204"/>
                <a:sym typeface="Calibri" panose="020F0502020204030204"/>
              </a:rPr>
              <a:t>Consists of 2 modules</a:t>
            </a:r>
            <a:r>
              <a:rPr lang="en-US" sz="2100" b="1">
                <a:solidFill>
                  <a:schemeClr val="dk1"/>
                </a:solidFill>
                <a:latin typeface="Calibri" panose="020F0502020204030204"/>
                <a:ea typeface="Calibri" panose="020F0502020204030204"/>
                <a:cs typeface="Calibri" panose="020F0502020204030204"/>
                <a:sym typeface="Calibri" panose="020F0502020204030204"/>
              </a:rPr>
              <a:t> </a:t>
            </a:r>
            <a:r>
              <a:rPr lang="en-US" sz="2100">
                <a:solidFill>
                  <a:schemeClr val="dk1"/>
                </a:solidFill>
                <a:latin typeface="Calibri" panose="020F0502020204030204"/>
                <a:ea typeface="Calibri" panose="020F0502020204030204"/>
                <a:cs typeface="Calibri" panose="020F0502020204030204"/>
                <a:sym typeface="Calibri" panose="020F0502020204030204"/>
              </a:rPr>
              <a:t>required by Filter_and_Threshold Block:</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	</a:t>
            </a:r>
            <a:r>
              <a:rPr lang="en-US" sz="2100" b="1">
                <a:solidFill>
                  <a:srgbClr val="4C31BF"/>
                </a:solidFill>
                <a:latin typeface="Calibri" panose="020F0502020204030204"/>
                <a:ea typeface="Calibri" panose="020F0502020204030204"/>
                <a:cs typeface="Calibri" panose="020F0502020204030204"/>
                <a:sym typeface="Calibri" panose="020F0502020204030204"/>
              </a:rPr>
              <a:t>i) Compute module </a:t>
            </a:r>
            <a:endParaRPr sz="2100" b="1">
              <a:solidFill>
                <a:srgbClr val="4C31B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a:solidFill>
                  <a:srgbClr val="4C31BF"/>
                </a:solidFill>
                <a:latin typeface="Calibri" panose="020F0502020204030204"/>
                <a:ea typeface="Calibri" panose="020F0502020204030204"/>
                <a:cs typeface="Calibri" panose="020F0502020204030204"/>
                <a:sym typeface="Calibri" panose="020F0502020204030204"/>
              </a:rPr>
              <a:t>	ii) Processing module </a:t>
            </a:r>
            <a:endParaRPr lang="en-US" sz="2100" b="1">
              <a:solidFill>
                <a:srgbClr val="4C31B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6) Buffer_Storing_and_Padding.cpp :</a:t>
            </a:r>
            <a:r>
              <a:rPr lang="en-US" sz="2100">
                <a:solidFill>
                  <a:srgbClr val="FF0000"/>
                </a:solidFill>
                <a:latin typeface="Calibri" panose="020F0502020204030204"/>
                <a:ea typeface="Calibri" panose="020F0502020204030204"/>
                <a:cs typeface="Calibri" panose="020F0502020204030204"/>
                <a:sym typeface="Calibri" panose="020F0502020204030204"/>
              </a:rPr>
              <a:t> </a:t>
            </a:r>
            <a:r>
              <a:rPr lang="en-US" sz="2100">
                <a:solidFill>
                  <a:schemeClr val="dk1"/>
                </a:solidFill>
                <a:latin typeface="Calibri" panose="020F0502020204030204"/>
                <a:ea typeface="Calibri" panose="020F0502020204030204"/>
                <a:cs typeface="Calibri" panose="020F0502020204030204"/>
                <a:sym typeface="Calibri" panose="020F0502020204030204"/>
              </a:rPr>
              <a:t>Consists of </a:t>
            </a:r>
            <a:r>
              <a:rPr lang="en-US" sz="2100" b="1">
                <a:solidFill>
                  <a:srgbClr val="4C31BF"/>
                </a:solidFill>
                <a:latin typeface="Calibri" panose="020F0502020204030204"/>
                <a:ea typeface="Calibri" panose="020F0502020204030204"/>
                <a:cs typeface="Calibri" panose="020F0502020204030204"/>
                <a:sym typeface="Calibri" panose="020F0502020204030204"/>
              </a:rPr>
              <a:t>Store_into_Buffer </a:t>
            </a:r>
            <a:r>
              <a:rPr lang="en-US" sz="2100">
                <a:solidFill>
                  <a:schemeClr val="dk1"/>
                </a:solidFill>
                <a:latin typeface="Calibri" panose="020F0502020204030204"/>
                <a:ea typeface="Calibri" panose="020F0502020204030204"/>
                <a:cs typeface="Calibri" panose="020F0502020204030204"/>
                <a:sym typeface="Calibri" panose="020F0502020204030204"/>
              </a:rPr>
              <a:t>module for storing elements into the buffer and adding/removing padding  to/from the buffer .</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 Note: </a:t>
            </a:r>
            <a:r>
              <a:rPr lang="en-US" sz="2100">
                <a:solidFill>
                  <a:schemeClr val="dk1"/>
                </a:solidFill>
                <a:latin typeface="Calibri" panose="020F0502020204030204"/>
                <a:ea typeface="Calibri" panose="020F0502020204030204"/>
                <a:cs typeface="Calibri" panose="020F0502020204030204"/>
                <a:sym typeface="Calibri" panose="020F0502020204030204"/>
              </a:rPr>
              <a:t>The </a:t>
            </a:r>
            <a:r>
              <a:rPr lang="en-US" sz="2100" b="1">
                <a:solidFill>
                  <a:schemeClr val="dk1"/>
                </a:solidFill>
                <a:latin typeface="Calibri" panose="020F0502020204030204"/>
                <a:ea typeface="Calibri" panose="020F0502020204030204"/>
                <a:cs typeface="Calibri" panose="020F0502020204030204"/>
                <a:sym typeface="Calibri" panose="020F0502020204030204"/>
              </a:rPr>
              <a:t>'Solution using Thread' </a:t>
            </a:r>
            <a:r>
              <a:rPr lang="en-US" sz="2100">
                <a:solidFill>
                  <a:schemeClr val="dk1"/>
                </a:solidFill>
                <a:latin typeface="Calibri" panose="020F0502020204030204"/>
                <a:ea typeface="Calibri" panose="020F0502020204030204"/>
                <a:cs typeface="Calibri" panose="020F0502020204030204"/>
                <a:sym typeface="Calibri" panose="020F0502020204030204"/>
              </a:rPr>
              <a:t>folder also consists of 1 additional</a:t>
            </a:r>
            <a:r>
              <a:rPr lang="en-US" sz="2100" b="1">
                <a:solidFill>
                  <a:schemeClr val="dk1"/>
                </a:solidFill>
                <a:latin typeface="Calibri" panose="020F0502020204030204"/>
                <a:ea typeface="Calibri" panose="020F0502020204030204"/>
                <a:cs typeface="Calibri" panose="020F0502020204030204"/>
                <a:sym typeface="Calibri" panose="020F0502020204030204"/>
              </a:rPr>
              <a:t> 'Dependencies' </a:t>
            </a:r>
            <a:r>
              <a:rPr lang="en-US" sz="2100">
                <a:solidFill>
                  <a:schemeClr val="dk1"/>
                </a:solidFill>
                <a:latin typeface="Calibri" panose="020F0502020204030204"/>
                <a:ea typeface="Calibri" panose="020F0502020204030204"/>
                <a:cs typeface="Calibri" panose="020F0502020204030204"/>
                <a:sym typeface="Calibri" panose="020F0502020204030204"/>
              </a:rPr>
              <a:t>folder which consists of external </a:t>
            </a:r>
            <a:r>
              <a:rPr lang="en-US" sz="2100" b="1">
                <a:solidFill>
                  <a:schemeClr val="dk1"/>
                </a:solidFill>
                <a:latin typeface="Calibri" panose="020F0502020204030204"/>
                <a:ea typeface="Calibri" panose="020F0502020204030204"/>
                <a:cs typeface="Calibri" panose="020F0502020204030204"/>
                <a:sym typeface="Calibri" panose="020F0502020204030204"/>
              </a:rPr>
              <a:t>'MinGW-w64'</a:t>
            </a:r>
            <a:r>
              <a:rPr lang="en-US" sz="2100">
                <a:solidFill>
                  <a:schemeClr val="dk1"/>
                </a:solidFill>
                <a:latin typeface="Calibri" panose="020F0502020204030204"/>
                <a:ea typeface="Calibri" panose="020F0502020204030204"/>
                <a:cs typeface="Calibri" panose="020F0502020204030204"/>
                <a:sym typeface="Calibri" panose="020F0502020204030204"/>
              </a:rPr>
              <a:t> compatible libraries required for threading. </a:t>
            </a:r>
            <a:endParaRPr sz="2100">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b="1">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a:solidFill>
                  <a:srgbClr val="FF0000"/>
                </a:solidFill>
                <a:latin typeface="Calibri" panose="020F0502020204030204"/>
                <a:ea typeface="Calibri" panose="020F0502020204030204"/>
                <a:cs typeface="Calibri" panose="020F0502020204030204"/>
                <a:sym typeface="Calibri" panose="020F0502020204030204"/>
              </a:rPr>
              <a:t># Note:</a:t>
            </a:r>
            <a:r>
              <a:rPr lang="en-US" sz="2100" b="1">
                <a:solidFill>
                  <a:schemeClr val="dk1"/>
                </a:solidFill>
                <a:latin typeface="Calibri" panose="020F0502020204030204"/>
                <a:ea typeface="Calibri" panose="020F0502020204030204"/>
                <a:cs typeface="Calibri" panose="020F0502020204030204"/>
                <a:sym typeface="Calibri" panose="020F0502020204030204"/>
              </a:rPr>
              <a:t> </a:t>
            </a:r>
            <a:r>
              <a:rPr lang="en-US" sz="2100">
                <a:solidFill>
                  <a:schemeClr val="dk1"/>
                </a:solidFill>
                <a:latin typeface="Calibri" panose="020F0502020204030204"/>
                <a:ea typeface="Calibri" panose="020F0502020204030204"/>
                <a:cs typeface="Calibri" panose="020F0502020204030204"/>
                <a:sym typeface="Calibri" panose="020F0502020204030204"/>
              </a:rPr>
              <a:t>Sample test input .csv file is 'Testing_mode.csv' present inside 'CSV Files' folder. This is also the file that our program will read in Test Mode.</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2"/>
          <p:cNvSpPr txBox="1"/>
          <p:nvPr/>
        </p:nvSpPr>
        <p:spPr>
          <a:xfrm>
            <a:off x="319159" y="2329779"/>
            <a:ext cx="10122075" cy="2818533"/>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8800" b="1">
                <a:solidFill>
                  <a:srgbClr val="FF0000"/>
                </a:solidFill>
                <a:latin typeface="Calibri" panose="020F0502020204030204"/>
                <a:ea typeface="Calibri" panose="020F0502020204030204"/>
                <a:cs typeface="Calibri" panose="020F0502020204030204"/>
                <a:sym typeface="Calibri" panose="020F0502020204030204"/>
              </a:rPr>
              <a:t>Instructions for the Execution Steps</a:t>
            </a:r>
            <a:endParaRPr sz="60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3"/>
          <p:cNvSpPr txBox="1"/>
          <p:nvPr/>
        </p:nvSpPr>
        <p:spPr>
          <a:xfrm>
            <a:off x="288032" y="899840"/>
            <a:ext cx="10297219" cy="72019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These instructions are same for both the solutions – with thread and without thread. To run the program in </a:t>
            </a:r>
            <a:r>
              <a:rPr lang="en-US" sz="2100" b="1">
                <a:solidFill>
                  <a:schemeClr val="dk1"/>
                </a:solidFill>
                <a:latin typeface="Calibri" panose="020F0502020204030204"/>
                <a:ea typeface="Calibri" panose="020F0502020204030204"/>
                <a:cs typeface="Calibri" panose="020F0502020204030204"/>
                <a:sym typeface="Calibri" panose="020F0502020204030204"/>
              </a:rPr>
              <a:t>Test Mode</a:t>
            </a:r>
            <a:r>
              <a:rPr lang="en-US" sz="2100">
                <a:solidFill>
                  <a:schemeClr val="dk1"/>
                </a:solidFill>
                <a:latin typeface="Calibri" panose="020F0502020204030204"/>
                <a:ea typeface="Calibri" panose="020F0502020204030204"/>
                <a:cs typeface="Calibri" panose="020F0502020204030204"/>
                <a:sym typeface="Calibri" panose="020F0502020204030204"/>
              </a:rPr>
              <a:t>, follow the below instructions:</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a:solidFill>
                  <a:schemeClr val="dk1"/>
                </a:solidFill>
                <a:latin typeface="Calibri" panose="020F0502020204030204"/>
                <a:ea typeface="Calibri" panose="020F0502020204030204"/>
                <a:cs typeface="Calibri" panose="020F0502020204030204"/>
                <a:sym typeface="Calibri" panose="020F0502020204030204"/>
              </a:rPr>
              <a:t>Copy all files from drive link into one folder on your Local System.</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a:solidFill>
                  <a:schemeClr val="dk1"/>
                </a:solidFill>
                <a:latin typeface="Calibri" panose="020F0502020204030204"/>
                <a:ea typeface="Calibri" panose="020F0502020204030204"/>
                <a:cs typeface="Calibri" panose="020F0502020204030204"/>
                <a:sym typeface="Calibri" panose="020F0502020204030204"/>
              </a:rPr>
              <a:t>Open </a:t>
            </a:r>
            <a:r>
              <a:rPr lang="en-US" sz="2100" b="1">
                <a:solidFill>
                  <a:schemeClr val="dk1"/>
                </a:solidFill>
                <a:latin typeface="Calibri" panose="020F0502020204030204"/>
                <a:ea typeface="Calibri" panose="020F0502020204030204"/>
                <a:cs typeface="Calibri" panose="020F0502020204030204"/>
                <a:sym typeface="Calibri" panose="020F0502020204030204"/>
              </a:rPr>
              <a:t>'Solution using Thread'</a:t>
            </a:r>
            <a:r>
              <a:rPr lang="en-US" sz="2100">
                <a:solidFill>
                  <a:schemeClr val="dk1"/>
                </a:solidFill>
                <a:latin typeface="Calibri" panose="020F0502020204030204"/>
                <a:ea typeface="Calibri" panose="020F0502020204030204"/>
                <a:cs typeface="Calibri" panose="020F0502020204030204"/>
                <a:sym typeface="Calibri" panose="020F0502020204030204"/>
              </a:rPr>
              <a:t> or</a:t>
            </a:r>
            <a:r>
              <a:rPr lang="en-US" sz="2100" b="1">
                <a:solidFill>
                  <a:schemeClr val="dk1"/>
                </a:solidFill>
                <a:latin typeface="Calibri" panose="020F0502020204030204"/>
                <a:ea typeface="Calibri" panose="020F0502020204030204"/>
                <a:cs typeface="Calibri" panose="020F0502020204030204"/>
                <a:sym typeface="Calibri" panose="020F0502020204030204"/>
              </a:rPr>
              <a:t> 'Solution without using Thread' </a:t>
            </a:r>
            <a:r>
              <a:rPr lang="en-US" sz="2100">
                <a:solidFill>
                  <a:schemeClr val="dk1"/>
                </a:solidFill>
                <a:latin typeface="Calibri" panose="020F0502020204030204"/>
                <a:ea typeface="Calibri" panose="020F0502020204030204"/>
                <a:cs typeface="Calibri" panose="020F0502020204030204"/>
                <a:sym typeface="Calibri" panose="020F0502020204030204"/>
              </a:rPr>
              <a:t>whatever version of code you want to execute.</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a:solidFill>
                  <a:schemeClr val="dk1"/>
                </a:solidFill>
                <a:latin typeface="Calibri" panose="020F0502020204030204"/>
                <a:ea typeface="Calibri" panose="020F0502020204030204"/>
                <a:cs typeface="Calibri" panose="020F0502020204030204"/>
                <a:sym typeface="Calibri" panose="020F0502020204030204"/>
              </a:rPr>
              <a:t>Open </a:t>
            </a:r>
            <a:r>
              <a:rPr lang="en-US" sz="2100" b="1">
                <a:solidFill>
                  <a:schemeClr val="dk1"/>
                </a:solidFill>
                <a:latin typeface="Calibri" panose="020F0502020204030204"/>
                <a:ea typeface="Calibri" panose="020F0502020204030204"/>
                <a:cs typeface="Calibri" panose="020F0502020204030204"/>
                <a:sym typeface="Calibri" panose="020F0502020204030204"/>
              </a:rPr>
              <a:t>'CSV Files'</a:t>
            </a:r>
            <a:r>
              <a:rPr lang="en-US" sz="2100">
                <a:solidFill>
                  <a:schemeClr val="dk1"/>
                </a:solidFill>
                <a:latin typeface="Calibri" panose="020F0502020204030204"/>
                <a:ea typeface="Calibri" panose="020F0502020204030204"/>
                <a:cs typeface="Calibri" panose="020F0502020204030204"/>
                <a:sym typeface="Calibri" panose="020F0502020204030204"/>
              </a:rPr>
              <a:t> folder.</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a:solidFill>
                  <a:schemeClr val="dk1"/>
                </a:solidFill>
                <a:latin typeface="Calibri" panose="020F0502020204030204"/>
                <a:ea typeface="Calibri" panose="020F0502020204030204"/>
                <a:cs typeface="Calibri" panose="020F0502020204030204"/>
                <a:sym typeface="Calibri" panose="020F0502020204030204"/>
              </a:rPr>
              <a:t>Open </a:t>
            </a:r>
            <a:r>
              <a:rPr lang="en-US" sz="2100" b="1">
                <a:solidFill>
                  <a:schemeClr val="dk1"/>
                </a:solidFill>
                <a:latin typeface="Calibri" panose="020F0502020204030204"/>
                <a:ea typeface="Calibri" panose="020F0502020204030204"/>
                <a:cs typeface="Calibri" panose="020F0502020204030204"/>
                <a:sym typeface="Calibri" panose="020F0502020204030204"/>
              </a:rPr>
              <a:t>'Testing_mode.csv' </a:t>
            </a:r>
            <a:r>
              <a:rPr lang="en-US" sz="2100">
                <a:solidFill>
                  <a:schemeClr val="dk1"/>
                </a:solidFill>
                <a:latin typeface="Calibri" panose="020F0502020204030204"/>
                <a:ea typeface="Calibri" panose="020F0502020204030204"/>
                <a:cs typeface="Calibri" panose="020F0502020204030204"/>
                <a:sym typeface="Calibri" panose="020F0502020204030204"/>
              </a:rPr>
              <a:t>file.</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a:solidFill>
                  <a:schemeClr val="dk1"/>
                </a:solidFill>
                <a:latin typeface="Calibri" panose="020F0502020204030204"/>
                <a:ea typeface="Calibri" panose="020F0502020204030204"/>
                <a:cs typeface="Calibri" panose="020F0502020204030204"/>
                <a:sym typeface="Calibri" panose="020F0502020204030204"/>
              </a:rPr>
              <a:t>Replace the content in this file with the desired content (input) you want to feed. Note that the values entered in this file must only range from 0 to 255 and must be integer. Also, these values must be </a:t>
            </a:r>
            <a:r>
              <a:rPr lang="en-US" sz="2100" b="1">
                <a:solidFill>
                  <a:schemeClr val="dk1"/>
                </a:solidFill>
                <a:latin typeface="Calibri" panose="020F0502020204030204"/>
                <a:ea typeface="Calibri" panose="020F0502020204030204"/>
                <a:cs typeface="Calibri" panose="020F0502020204030204"/>
                <a:sym typeface="Calibri" panose="020F0502020204030204"/>
              </a:rPr>
              <a:t>comma separated (csv). </a:t>
            </a:r>
            <a:endParaRPr lang="en-US" sz="21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a:solidFill>
                  <a:schemeClr val="dk1"/>
                </a:solidFill>
                <a:latin typeface="Calibri" panose="020F0502020204030204"/>
                <a:ea typeface="Calibri" panose="020F0502020204030204"/>
                <a:cs typeface="Calibri" panose="020F0502020204030204"/>
                <a:sym typeface="Calibri" panose="020F0502020204030204"/>
              </a:rPr>
              <a:t>Now, open '</a:t>
            </a:r>
            <a:r>
              <a:rPr lang="en-US" sz="2100" b="1">
                <a:solidFill>
                  <a:schemeClr val="dk1"/>
                </a:solidFill>
                <a:latin typeface="Calibri" panose="020F0502020204030204"/>
                <a:ea typeface="Calibri" panose="020F0502020204030204"/>
                <a:cs typeface="Calibri" panose="020F0502020204030204"/>
                <a:sym typeface="Calibri" panose="020F0502020204030204"/>
              </a:rPr>
              <a:t>Main_Test_Mode.cpp'</a:t>
            </a:r>
            <a:r>
              <a:rPr lang="en-US" sz="2100">
                <a:solidFill>
                  <a:schemeClr val="dk1"/>
                </a:solidFill>
                <a:latin typeface="Calibri" panose="020F0502020204030204"/>
                <a:ea typeface="Calibri" panose="020F0502020204030204"/>
                <a:cs typeface="Calibri" panose="020F0502020204030204"/>
                <a:sym typeface="Calibri" panose="020F0502020204030204"/>
              </a:rPr>
              <a:t> file. Run this file in C++ compatible editor (e.g: VS Code). </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a:solidFill>
                  <a:schemeClr val="dk1"/>
                </a:solidFill>
                <a:latin typeface="Calibri" panose="020F0502020204030204"/>
                <a:ea typeface="Calibri" panose="020F0502020204030204"/>
                <a:cs typeface="Calibri" panose="020F0502020204030204"/>
                <a:sym typeface="Calibri" panose="020F0502020204030204"/>
              </a:rPr>
              <a:t>You will be asked to enter the value of </a:t>
            </a:r>
            <a:r>
              <a:rPr lang="en-US" sz="2100" b="1">
                <a:solidFill>
                  <a:schemeClr val="dk1"/>
                </a:solidFill>
                <a:latin typeface="Calibri" panose="020F0502020204030204"/>
                <a:ea typeface="Calibri" panose="020F0502020204030204"/>
                <a:cs typeface="Calibri" panose="020F0502020204030204"/>
                <a:sym typeface="Calibri" panose="020F0502020204030204"/>
              </a:rPr>
              <a:t>'m'</a:t>
            </a:r>
            <a:r>
              <a:rPr lang="en-US" sz="2100">
                <a:solidFill>
                  <a:schemeClr val="dk1"/>
                </a:solidFill>
                <a:latin typeface="Calibri" panose="020F0502020204030204"/>
                <a:ea typeface="Calibri" panose="020F0502020204030204"/>
                <a:cs typeface="Calibri" panose="020F0502020204030204"/>
                <a:sym typeface="Calibri" panose="020F0502020204030204"/>
              </a:rPr>
              <a:t>. Here, 'm' represents total number of columns in each row. Enter the number of element present in each row in 'Testing_mode.csv' file and press 'Enter'.</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a:solidFill>
                  <a:schemeClr val="dk1"/>
                </a:solidFill>
                <a:latin typeface="Calibri" panose="020F0502020204030204"/>
                <a:ea typeface="Calibri" panose="020F0502020204030204"/>
                <a:cs typeface="Calibri" panose="020F0502020204030204"/>
                <a:sym typeface="Calibri" panose="020F0502020204030204"/>
              </a:rPr>
              <a:t>Now, you will be asked to enter value of </a:t>
            </a:r>
            <a:r>
              <a:rPr lang="en-US" sz="2100" b="1">
                <a:solidFill>
                  <a:schemeClr val="dk1"/>
                </a:solidFill>
                <a:latin typeface="Calibri" panose="020F0502020204030204"/>
                <a:ea typeface="Calibri" panose="020F0502020204030204"/>
                <a:cs typeface="Calibri" panose="020F0502020204030204"/>
                <a:sym typeface="Calibri" panose="020F0502020204030204"/>
              </a:rPr>
              <a:t>'TV'</a:t>
            </a:r>
            <a:r>
              <a:rPr lang="en-US" sz="2100">
                <a:solidFill>
                  <a:schemeClr val="dk1"/>
                </a:solidFill>
                <a:latin typeface="Calibri" panose="020F0502020204030204"/>
                <a:ea typeface="Calibri" panose="020F0502020204030204"/>
                <a:cs typeface="Calibri" panose="020F0502020204030204"/>
                <a:sym typeface="Calibri" panose="020F0502020204030204"/>
              </a:rPr>
              <a:t>. Enter the threshold value. It can either be integer or decimal value. Press 'Enter'.</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a:solidFill>
                  <a:schemeClr val="dk1"/>
                </a:solidFill>
                <a:latin typeface="Calibri" panose="020F0502020204030204"/>
                <a:ea typeface="Calibri" panose="020F0502020204030204"/>
                <a:cs typeface="Calibri" panose="020F0502020204030204"/>
                <a:sym typeface="Calibri" panose="020F0502020204030204"/>
              </a:rPr>
              <a:t>At last, you will be asked to enter value of</a:t>
            </a:r>
            <a:r>
              <a:rPr lang="en-US" sz="2100" b="1">
                <a:solidFill>
                  <a:schemeClr val="dk1"/>
                </a:solidFill>
                <a:latin typeface="Calibri" panose="020F0502020204030204"/>
                <a:ea typeface="Calibri" panose="020F0502020204030204"/>
                <a:cs typeface="Calibri" panose="020F0502020204030204"/>
                <a:sym typeface="Calibri" panose="020F0502020204030204"/>
              </a:rPr>
              <a:t> 'T' </a:t>
            </a:r>
            <a:r>
              <a:rPr lang="en-US" sz="2100">
                <a:solidFill>
                  <a:schemeClr val="dk1"/>
                </a:solidFill>
                <a:latin typeface="Calibri" panose="020F0502020204030204"/>
                <a:ea typeface="Calibri" panose="020F0502020204030204"/>
                <a:cs typeface="Calibri" panose="020F0502020204030204"/>
                <a:sym typeface="Calibri" panose="020F0502020204030204"/>
              </a:rPr>
              <a:t>which is Process time of each iteration. Enter its value in nanoseconds. 'Press Enter'.</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a:solidFill>
                  <a:schemeClr val="dk1"/>
                </a:solidFill>
                <a:latin typeface="Calibri" panose="020F0502020204030204"/>
                <a:ea typeface="Calibri" panose="020F0502020204030204"/>
                <a:cs typeface="Calibri" panose="020F0502020204030204"/>
                <a:sym typeface="Calibri" panose="020F0502020204030204"/>
              </a:rPr>
              <a:t>The output would be displayed on the console in the form of 0's and 1's. These represent the thresholded values of the pixels.</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5" name="Google Shape;465;p33"/>
          <p:cNvSpPr txBox="1"/>
          <p:nvPr/>
        </p:nvSpPr>
        <p:spPr>
          <a:xfrm>
            <a:off x="288107" y="-36264"/>
            <a:ext cx="10081120" cy="94109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5400" b="1">
                <a:solidFill>
                  <a:srgbClr val="4C31BF"/>
                </a:solidFill>
                <a:latin typeface="Calibri" panose="020F0502020204030204"/>
                <a:ea typeface="Calibri" panose="020F0502020204030204"/>
                <a:cs typeface="Calibri" panose="020F0502020204030204"/>
                <a:sym typeface="Calibri" panose="020F0502020204030204"/>
              </a:rPr>
              <a:t>Test Mode</a:t>
            </a:r>
            <a:endParaRPr sz="5400" b="1">
              <a:solidFill>
                <a:srgbClr val="4C31B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4"/>
          <p:cNvSpPr txBox="1"/>
          <p:nvPr/>
        </p:nvSpPr>
        <p:spPr>
          <a:xfrm>
            <a:off x="288107" y="1187872"/>
            <a:ext cx="10153128" cy="72019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These instructions are same for both the solutions – with thread and without thread. To run the program in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Random Number Generator Mode</a:t>
            </a:r>
            <a:r>
              <a:rPr lang="en-US" sz="2100" dirty="0">
                <a:solidFill>
                  <a:schemeClr val="dk1"/>
                </a:solidFill>
                <a:latin typeface="Calibri" panose="020F0502020204030204"/>
                <a:ea typeface="Calibri" panose="020F0502020204030204"/>
                <a:cs typeface="Calibri" panose="020F0502020204030204"/>
                <a:sym typeface="Calibri" panose="020F0502020204030204"/>
              </a:rPr>
              <a:t>, follow the below instructions:</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dirty="0">
                <a:solidFill>
                  <a:schemeClr val="dk1"/>
                </a:solidFill>
                <a:latin typeface="Calibri" panose="020F0502020204030204"/>
                <a:ea typeface="Calibri" panose="020F0502020204030204"/>
                <a:cs typeface="Calibri" panose="020F0502020204030204"/>
                <a:sym typeface="Calibri" panose="020F0502020204030204"/>
              </a:rPr>
              <a:t>Copy all files from drive link into one folder on your Local System.</a:t>
            </a:r>
            <a:endParaRPr dirty="0"/>
          </a:p>
          <a:p>
            <a:pPr marL="457200" marR="0" lvl="0" indent="-457200" algn="l" rtl="0">
              <a:spcBef>
                <a:spcPts val="0"/>
              </a:spcBef>
              <a:spcAft>
                <a:spcPts val="0"/>
              </a:spcAft>
              <a:buClr>
                <a:schemeClr val="dk1"/>
              </a:buClr>
              <a:buSzPts val="2100"/>
              <a:buFont typeface="Calibri" panose="020F0502020204030204"/>
              <a:buAutoNum type="arabicParenR"/>
            </a:pPr>
            <a:r>
              <a:rPr lang="en-US" sz="2100" dirty="0">
                <a:solidFill>
                  <a:schemeClr val="dk1"/>
                </a:solidFill>
                <a:latin typeface="Calibri" panose="020F0502020204030204"/>
                <a:ea typeface="Calibri" panose="020F0502020204030204"/>
                <a:cs typeface="Calibri" panose="020F0502020204030204"/>
                <a:sym typeface="Calibri" panose="020F0502020204030204"/>
              </a:rPr>
              <a:t>Open</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'Solution using Thread' </a:t>
            </a:r>
            <a:r>
              <a:rPr lang="en-US" sz="2100" dirty="0">
                <a:solidFill>
                  <a:schemeClr val="dk1"/>
                </a:solidFill>
                <a:latin typeface="Calibri" panose="020F0502020204030204"/>
                <a:ea typeface="Calibri" panose="020F0502020204030204"/>
                <a:cs typeface="Calibri" panose="020F0502020204030204"/>
                <a:sym typeface="Calibri" panose="020F0502020204030204"/>
              </a:rPr>
              <a:t>or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'Solution without using Thread'</a:t>
            </a:r>
            <a:r>
              <a:rPr lang="en-US" sz="2100" dirty="0">
                <a:solidFill>
                  <a:schemeClr val="dk1"/>
                </a:solidFill>
                <a:latin typeface="Calibri" panose="020F0502020204030204"/>
                <a:ea typeface="Calibri" panose="020F0502020204030204"/>
                <a:cs typeface="Calibri" panose="020F0502020204030204"/>
                <a:sym typeface="Calibri" panose="020F0502020204030204"/>
              </a:rPr>
              <a:t> whatever version of code you want to execute.</a:t>
            </a: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dirty="0">
                <a:solidFill>
                  <a:schemeClr val="dk1"/>
                </a:solidFill>
                <a:latin typeface="Calibri" panose="020F0502020204030204"/>
                <a:ea typeface="Calibri" panose="020F0502020204030204"/>
                <a:cs typeface="Calibri" panose="020F0502020204030204"/>
                <a:sym typeface="Calibri" panose="020F0502020204030204"/>
              </a:rPr>
              <a:t>Open</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'Main_Random_Generator_Mode.cpp'</a:t>
            </a:r>
            <a:r>
              <a:rPr lang="en-US" sz="2100" dirty="0">
                <a:solidFill>
                  <a:schemeClr val="dk1"/>
                </a:solidFill>
                <a:latin typeface="Calibri" panose="020F0502020204030204"/>
                <a:ea typeface="Calibri" panose="020F0502020204030204"/>
                <a:cs typeface="Calibri" panose="020F0502020204030204"/>
                <a:sym typeface="Calibri" panose="020F0502020204030204"/>
              </a:rPr>
              <a:t> file. Run this file in C++ compatible editor (</a:t>
            </a:r>
            <a:r>
              <a:rPr lang="en-US" sz="2100" dirty="0" err="1">
                <a:solidFill>
                  <a:schemeClr val="dk1"/>
                </a:solidFill>
                <a:latin typeface="Calibri" panose="020F0502020204030204"/>
                <a:ea typeface="Calibri" panose="020F0502020204030204"/>
                <a:cs typeface="Calibri" panose="020F0502020204030204"/>
                <a:sym typeface="Calibri" panose="020F0502020204030204"/>
              </a:rPr>
              <a:t>e.g</a:t>
            </a:r>
            <a:r>
              <a:rPr lang="en-US" sz="2100" dirty="0">
                <a:solidFill>
                  <a:schemeClr val="dk1"/>
                </a:solidFill>
                <a:latin typeface="Calibri" panose="020F0502020204030204"/>
                <a:ea typeface="Calibri" panose="020F0502020204030204"/>
                <a:cs typeface="Calibri" panose="020F0502020204030204"/>
                <a:sym typeface="Calibri" panose="020F0502020204030204"/>
              </a:rPr>
              <a:t>: VS Code). </a:t>
            </a:r>
            <a:endParaRPr dirty="0"/>
          </a:p>
          <a:p>
            <a:pPr marL="457200" marR="0" lvl="0" indent="-457200" algn="l" rtl="0">
              <a:spcBef>
                <a:spcPts val="0"/>
              </a:spcBef>
              <a:spcAft>
                <a:spcPts val="0"/>
              </a:spcAft>
              <a:buClr>
                <a:schemeClr val="dk1"/>
              </a:buClr>
              <a:buSzPts val="2100"/>
              <a:buFont typeface="Calibri" panose="020F0502020204030204"/>
              <a:buAutoNum type="arabicParenR"/>
            </a:pPr>
            <a:r>
              <a:rPr lang="en-US" sz="2100" dirty="0">
                <a:solidFill>
                  <a:schemeClr val="dk1"/>
                </a:solidFill>
                <a:latin typeface="Calibri" panose="020F0502020204030204"/>
                <a:ea typeface="Calibri" panose="020F0502020204030204"/>
                <a:cs typeface="Calibri" panose="020F0502020204030204"/>
                <a:sym typeface="Calibri" panose="020F0502020204030204"/>
              </a:rPr>
              <a:t>You will be asked to enter the value of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'm'</a:t>
            </a:r>
            <a:r>
              <a:rPr lang="en-US" sz="2100" dirty="0">
                <a:solidFill>
                  <a:schemeClr val="dk1"/>
                </a:solidFill>
                <a:latin typeface="Calibri" panose="020F0502020204030204"/>
                <a:ea typeface="Calibri" panose="020F0502020204030204"/>
                <a:cs typeface="Calibri" panose="020F0502020204030204"/>
                <a:sym typeface="Calibri" panose="020F0502020204030204"/>
              </a:rPr>
              <a:t>. Here, 'm' represents total number of columns in each row. Enter the desired number of columns present in each row and press 'Enter'.</a:t>
            </a:r>
            <a:endParaRPr dirty="0"/>
          </a:p>
          <a:p>
            <a:pPr marL="457200" marR="0" lvl="0" indent="-457200" algn="l" rtl="0">
              <a:spcBef>
                <a:spcPts val="0"/>
              </a:spcBef>
              <a:spcAft>
                <a:spcPts val="0"/>
              </a:spcAft>
              <a:buClr>
                <a:schemeClr val="dk1"/>
              </a:buClr>
              <a:buSzPts val="2100"/>
              <a:buFont typeface="Calibri" panose="020F0502020204030204"/>
              <a:buAutoNum type="arabicParenR"/>
            </a:pPr>
            <a:r>
              <a:rPr lang="en-US" sz="2100" dirty="0">
                <a:solidFill>
                  <a:schemeClr val="dk1"/>
                </a:solidFill>
                <a:latin typeface="Calibri" panose="020F0502020204030204"/>
                <a:ea typeface="Calibri" panose="020F0502020204030204"/>
                <a:cs typeface="Calibri" panose="020F0502020204030204"/>
                <a:sym typeface="Calibri" panose="020F0502020204030204"/>
              </a:rPr>
              <a:t>Now, you will be asked to enter value of</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'TV'</a:t>
            </a:r>
            <a:r>
              <a:rPr lang="en-US" sz="2100" dirty="0">
                <a:solidFill>
                  <a:schemeClr val="dk1"/>
                </a:solidFill>
                <a:latin typeface="Calibri" panose="020F0502020204030204"/>
                <a:ea typeface="Calibri" panose="020F0502020204030204"/>
                <a:cs typeface="Calibri" panose="020F0502020204030204"/>
                <a:sym typeface="Calibri" panose="020F0502020204030204"/>
              </a:rPr>
              <a:t>. Enter the threshold value. It can either be integer or decimal value. 'Press Enter'.</a:t>
            </a: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dirty="0">
                <a:solidFill>
                  <a:schemeClr val="dk1"/>
                </a:solidFill>
                <a:latin typeface="Calibri" panose="020F0502020204030204"/>
                <a:ea typeface="Calibri" panose="020F0502020204030204"/>
                <a:cs typeface="Calibri" panose="020F0502020204030204"/>
                <a:sym typeface="Calibri" panose="020F0502020204030204"/>
              </a:rPr>
              <a:t>At last, you will be asked to enter value of</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'T'</a:t>
            </a:r>
            <a:r>
              <a:rPr lang="en-US" sz="2100" dirty="0">
                <a:solidFill>
                  <a:schemeClr val="dk1"/>
                </a:solidFill>
                <a:latin typeface="Calibri" panose="020F0502020204030204"/>
                <a:ea typeface="Calibri" panose="020F0502020204030204"/>
                <a:cs typeface="Calibri" panose="020F0502020204030204"/>
                <a:sym typeface="Calibri" panose="020F0502020204030204"/>
              </a:rPr>
              <a:t> which is Process time of each iteration. Enter its value in nanoseconds. 'Press Enter'.</a:t>
            </a: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dirty="0">
                <a:solidFill>
                  <a:schemeClr val="dk1"/>
                </a:solidFill>
                <a:latin typeface="Calibri" panose="020F0502020204030204"/>
                <a:ea typeface="Calibri" panose="020F0502020204030204"/>
                <a:cs typeface="Calibri" panose="020F0502020204030204"/>
                <a:sym typeface="Calibri" panose="020F0502020204030204"/>
              </a:rPr>
              <a:t>The output would be displayed on the console in the form of 0's and 1's. These represent the </a:t>
            </a:r>
            <a:r>
              <a:rPr lang="en-US" sz="2100" dirty="0" err="1">
                <a:solidFill>
                  <a:schemeClr val="dk1"/>
                </a:solidFill>
                <a:latin typeface="Calibri" panose="020F0502020204030204"/>
                <a:ea typeface="Calibri" panose="020F0502020204030204"/>
                <a:cs typeface="Calibri" panose="020F0502020204030204"/>
                <a:sym typeface="Calibri" panose="020F0502020204030204"/>
              </a:rPr>
              <a:t>thresholded</a:t>
            </a:r>
            <a:r>
              <a:rPr lang="en-US" sz="2100" dirty="0">
                <a:solidFill>
                  <a:schemeClr val="dk1"/>
                </a:solidFill>
                <a:latin typeface="Calibri" panose="020F0502020204030204"/>
                <a:ea typeface="Calibri" panose="020F0502020204030204"/>
                <a:cs typeface="Calibri" panose="020F0502020204030204"/>
                <a:sym typeface="Calibri" panose="020F0502020204030204"/>
              </a:rPr>
              <a:t> values of the pixels.</a:t>
            </a:r>
            <a:endParaRPr dirty="0"/>
          </a:p>
          <a:p>
            <a:pPr marL="457200" marR="0" lvl="0" indent="-457200" algn="l" rtl="0">
              <a:spcBef>
                <a:spcPts val="0"/>
              </a:spcBef>
              <a:spcAft>
                <a:spcPts val="0"/>
              </a:spcAft>
              <a:buClr>
                <a:schemeClr val="dk1"/>
              </a:buClr>
              <a:buSzPts val="2100"/>
              <a:buFont typeface="Calibri" panose="020F0502020204030204"/>
              <a:buAutoNum type="arabicParenR"/>
            </a:pPr>
            <a:r>
              <a:rPr lang="en-US" sz="2100" dirty="0">
                <a:solidFill>
                  <a:schemeClr val="dk1"/>
                </a:solidFill>
                <a:latin typeface="Calibri" panose="020F0502020204030204"/>
                <a:ea typeface="Calibri" panose="020F0502020204030204"/>
                <a:cs typeface="Calibri" panose="020F0502020204030204"/>
                <a:sym typeface="Calibri" panose="020F0502020204030204"/>
              </a:rPr>
              <a:t>The random values that were generated during the program will also be stored in a csv file. </a:t>
            </a:r>
            <a:r>
              <a:rPr lang="en-US" sz="2100">
                <a:solidFill>
                  <a:schemeClr val="dk1"/>
                </a:solidFill>
                <a:latin typeface="Calibri" panose="020F0502020204030204"/>
                <a:ea typeface="Calibri" panose="020F0502020204030204"/>
                <a:cs typeface="Calibri" panose="020F0502020204030204"/>
                <a:sym typeface="Calibri" panose="020F0502020204030204"/>
              </a:rPr>
              <a:t>To view that file follow steps </a:t>
            </a:r>
            <a:r>
              <a:rPr lang="en-US" sz="2100" smtClean="0">
                <a:solidFill>
                  <a:schemeClr val="dk1"/>
                </a:solidFill>
                <a:latin typeface="Calibri" panose="020F0502020204030204"/>
                <a:ea typeface="Calibri" panose="020F0502020204030204"/>
                <a:cs typeface="Calibri" panose="020F0502020204030204"/>
                <a:sym typeface="Calibri" panose="020F0502020204030204"/>
              </a:rPr>
              <a:t>9 </a:t>
            </a:r>
            <a:r>
              <a:rPr lang="en-US" sz="2100">
                <a:solidFill>
                  <a:schemeClr val="dk1"/>
                </a:solidFill>
                <a:latin typeface="Calibri" panose="020F0502020204030204"/>
                <a:ea typeface="Calibri" panose="020F0502020204030204"/>
                <a:cs typeface="Calibri" panose="020F0502020204030204"/>
                <a:sym typeface="Calibri" panose="020F0502020204030204"/>
              </a:rPr>
              <a:t>and </a:t>
            </a:r>
            <a:r>
              <a:rPr lang="en-US" sz="2100" smtClean="0">
                <a:solidFill>
                  <a:schemeClr val="dk1"/>
                </a:solidFill>
                <a:latin typeface="Calibri" panose="020F0502020204030204"/>
                <a:ea typeface="Calibri" panose="020F0502020204030204"/>
                <a:cs typeface="Calibri" panose="020F0502020204030204"/>
                <a:sym typeface="Calibri" panose="020F0502020204030204"/>
              </a:rPr>
              <a:t>10.</a:t>
            </a:r>
            <a:endParaRPr lang="en-US" sz="2100" smtClean="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100"/>
              <a:buFont typeface="Calibri" panose="020F0502020204030204"/>
              <a:buAutoNum type="arabicParenR"/>
            </a:pPr>
            <a:r>
              <a:rPr lang="en-US" sz="2100" dirty="0">
                <a:solidFill>
                  <a:schemeClr val="dk1"/>
                </a:solidFill>
                <a:latin typeface="Calibri" panose="020F0502020204030204"/>
                <a:ea typeface="Calibri" panose="020F0502020204030204"/>
                <a:cs typeface="Calibri" panose="020F0502020204030204"/>
                <a:sym typeface="Calibri" panose="020F0502020204030204"/>
              </a:rPr>
              <a:t>Open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'CSV Files' </a:t>
            </a:r>
            <a:r>
              <a:rPr lang="en-US" sz="2100" dirty="0">
                <a:solidFill>
                  <a:schemeClr val="dk1"/>
                </a:solidFill>
                <a:latin typeface="Calibri" panose="020F0502020204030204"/>
                <a:ea typeface="Calibri" panose="020F0502020204030204"/>
                <a:cs typeface="Calibri" panose="020F0502020204030204"/>
                <a:sym typeface="Calibri" panose="020F0502020204030204"/>
              </a:rPr>
              <a:t>folder.</a:t>
            </a:r>
            <a:endParaRPr dirty="0"/>
          </a:p>
          <a:p>
            <a:pPr marL="457200" marR="0" lvl="0" indent="-457200" algn="l" rtl="0">
              <a:spcBef>
                <a:spcPts val="0"/>
              </a:spcBef>
              <a:spcAft>
                <a:spcPts val="0"/>
              </a:spcAft>
              <a:buClr>
                <a:schemeClr val="dk1"/>
              </a:buClr>
              <a:buSzPts val="2100"/>
              <a:buFont typeface="Calibri" panose="020F0502020204030204"/>
              <a:buAutoNum type="arabicParenR"/>
            </a:pPr>
            <a:r>
              <a:rPr lang="en-US" sz="2100" dirty="0">
                <a:solidFill>
                  <a:schemeClr val="dk1"/>
                </a:solidFill>
                <a:latin typeface="Calibri" panose="020F0502020204030204"/>
                <a:ea typeface="Calibri" panose="020F0502020204030204"/>
                <a:cs typeface="Calibri" panose="020F0502020204030204"/>
                <a:sym typeface="Calibri" panose="020F0502020204030204"/>
              </a:rPr>
              <a:t>Open</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'Random_generator_mode.csv' </a:t>
            </a:r>
            <a:r>
              <a:rPr lang="en-US" sz="2100" dirty="0">
                <a:solidFill>
                  <a:schemeClr val="dk1"/>
                </a:solidFill>
                <a:latin typeface="Calibri" panose="020F0502020204030204"/>
                <a:ea typeface="Calibri" panose="020F0502020204030204"/>
                <a:cs typeface="Calibri" panose="020F0502020204030204"/>
                <a:sym typeface="Calibri" panose="020F0502020204030204"/>
              </a:rPr>
              <a:t>file.</a:t>
            </a:r>
            <a:endParaRPr dirty="0"/>
          </a:p>
          <a:p>
            <a:pPr marL="457200" marR="0" lvl="0" indent="-323850" algn="l" rtl="0">
              <a:spcBef>
                <a:spcPts val="0"/>
              </a:spcBef>
              <a:spcAft>
                <a:spcPts val="0"/>
              </a:spcAft>
              <a:buClr>
                <a:schemeClr val="dk1"/>
              </a:buClr>
              <a:buSzPts val="2100"/>
              <a:buFont typeface="Calibri" panose="020F0502020204030204"/>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1" name="Google Shape;471;p34"/>
          <p:cNvSpPr txBox="1"/>
          <p:nvPr/>
        </p:nvSpPr>
        <p:spPr>
          <a:xfrm>
            <a:off x="360115" y="30752"/>
            <a:ext cx="10081120" cy="94109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5400" b="1">
                <a:solidFill>
                  <a:srgbClr val="4C31BF"/>
                </a:solidFill>
                <a:latin typeface="Calibri" panose="020F0502020204030204"/>
                <a:ea typeface="Calibri" panose="020F0502020204030204"/>
                <a:cs typeface="Calibri" panose="020F0502020204030204"/>
                <a:sym typeface="Calibri" panose="020F0502020204030204"/>
              </a:rPr>
              <a:t>Random Number Generator Mode</a:t>
            </a:r>
            <a:endParaRPr sz="5400" b="1">
              <a:solidFill>
                <a:srgbClr val="4C31B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5"/>
          <p:cNvSpPr txBox="1"/>
          <p:nvPr/>
        </p:nvSpPr>
        <p:spPr>
          <a:xfrm>
            <a:off x="334815" y="1475904"/>
            <a:ext cx="10122075" cy="503452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8000" b="1">
                <a:solidFill>
                  <a:srgbClr val="FF0000"/>
                </a:solidFill>
                <a:latin typeface="Calibri" panose="020F0502020204030204"/>
                <a:ea typeface="Calibri" panose="020F0502020204030204"/>
                <a:cs typeface="Calibri" panose="020F0502020204030204"/>
                <a:sym typeface="Calibri" panose="020F0502020204030204"/>
              </a:rPr>
              <a:t>Mechanism of Communication between process blocks</a:t>
            </a:r>
            <a:endParaRPr sz="54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6"/>
          <p:cNvSpPr/>
          <p:nvPr/>
        </p:nvSpPr>
        <p:spPr>
          <a:xfrm>
            <a:off x="288107" y="201794"/>
            <a:ext cx="10153128" cy="75251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There are two process blocks in our system:</a:t>
            </a:r>
            <a:endParaRPr dirty="0"/>
          </a:p>
          <a:p>
            <a:pPr marL="0" marR="0" lvl="0" indent="0" algn="l" rtl="0">
              <a:spcBef>
                <a:spcPts val="0"/>
              </a:spcBef>
              <a:spcAft>
                <a:spcPts val="0"/>
              </a:spcAft>
              <a:buNone/>
            </a:pPr>
            <a:r>
              <a:rPr lang="en-US" sz="2100" dirty="0" err="1">
                <a:solidFill>
                  <a:schemeClr val="dk1"/>
                </a:solidFill>
                <a:latin typeface="Calibri" panose="020F0502020204030204"/>
                <a:ea typeface="Calibri" panose="020F0502020204030204"/>
                <a:cs typeface="Calibri" panose="020F0502020204030204"/>
                <a:sym typeface="Calibri" panose="020F0502020204030204"/>
              </a:rPr>
              <a:t>i</a:t>
            </a:r>
            <a:r>
              <a:rPr lang="en-US" sz="2100" dirty="0">
                <a:solidFill>
                  <a:schemeClr val="dk1"/>
                </a:solidFill>
                <a:latin typeface="Calibri" panose="020F0502020204030204"/>
                <a:ea typeface="Calibri" panose="020F0502020204030204"/>
                <a:cs typeface="Calibri" panose="020F0502020204030204"/>
                <a:sym typeface="Calibri" panose="020F0502020204030204"/>
              </a:rPr>
              <a:t>) Data Acquisition process</a:t>
            </a:r>
            <a:endParaRPr dirty="0"/>
          </a:p>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ii) Filter and Threshold process</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These two processes are communicating with each other using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Inter-Process Communication</a:t>
            </a:r>
            <a:r>
              <a:rPr lang="en-US" sz="2100" dirty="0">
                <a:solidFill>
                  <a:schemeClr val="dk1"/>
                </a:solidFill>
                <a:latin typeface="Calibri" panose="020F0502020204030204"/>
                <a:ea typeface="Calibri" panose="020F0502020204030204"/>
                <a:cs typeface="Calibri" panose="020F0502020204030204"/>
                <a:sym typeface="Calibri" panose="020F0502020204030204"/>
              </a:rPr>
              <a:t>, more specifically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Shared Memory</a:t>
            </a:r>
            <a:r>
              <a:rPr lang="en-US" sz="2100" dirty="0">
                <a:solidFill>
                  <a:schemeClr val="dk1"/>
                </a:solidFill>
                <a:latin typeface="Calibri" panose="020F0502020204030204"/>
                <a:ea typeface="Calibri" panose="020F0502020204030204"/>
                <a:cs typeface="Calibri" panose="020F0502020204030204"/>
                <a:sym typeface="Calibri" panose="020F0502020204030204"/>
              </a:rPr>
              <a:t>. There are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two resources</a:t>
            </a:r>
            <a:r>
              <a:rPr lang="en-US" sz="2100" dirty="0">
                <a:solidFill>
                  <a:schemeClr val="dk1"/>
                </a:solidFill>
                <a:latin typeface="Calibri" panose="020F0502020204030204"/>
                <a:ea typeface="Calibri" panose="020F0502020204030204"/>
                <a:cs typeface="Calibri" panose="020F0502020204030204"/>
                <a:sym typeface="Calibri" panose="020F0502020204030204"/>
              </a:rPr>
              <a:t> been shared between these processes in the Shared memory. They are:</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dirty="0" err="1">
                <a:solidFill>
                  <a:schemeClr val="dk1"/>
                </a:solidFill>
                <a:latin typeface="Calibri" panose="020F0502020204030204"/>
                <a:ea typeface="Calibri" panose="020F0502020204030204"/>
                <a:cs typeface="Calibri" panose="020F0502020204030204"/>
                <a:sym typeface="Calibri" panose="020F0502020204030204"/>
              </a:rPr>
              <a:t>i</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a:t>
            </a:r>
            <a:r>
              <a:rPr lang="en-US" sz="2100" b="1" dirty="0" err="1">
                <a:solidFill>
                  <a:schemeClr val="dk1"/>
                </a:solidFill>
                <a:latin typeface="Calibri" panose="020F0502020204030204"/>
                <a:ea typeface="Calibri" panose="020F0502020204030204"/>
                <a:cs typeface="Calibri" panose="020F0502020204030204"/>
                <a:sym typeface="Calibri" panose="020F0502020204030204"/>
              </a:rPr>
              <a:t>int</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done variable:</a:t>
            </a:r>
            <a:r>
              <a:rPr lang="en-US" sz="2100" dirty="0">
                <a:solidFill>
                  <a:schemeClr val="dk1"/>
                </a:solidFill>
                <a:latin typeface="Calibri" panose="020F0502020204030204"/>
                <a:ea typeface="Calibri" panose="020F0502020204030204"/>
                <a:cs typeface="Calibri" panose="020F0502020204030204"/>
                <a:sym typeface="Calibri" panose="020F0502020204030204"/>
              </a:rPr>
              <a:t> 'done' variable can possess 2 values - either 0 or 1. Initially its value will be set to 0. 0 means Data Acquisition process is still executing and not yet terminated. Once Data Acquisition process has been </a:t>
            </a:r>
            <a:r>
              <a:rPr lang="en-US" sz="2100" dirty="0" smtClean="0">
                <a:solidFill>
                  <a:schemeClr val="dk1"/>
                </a:solidFill>
                <a:latin typeface="Calibri" panose="020F0502020204030204"/>
                <a:ea typeface="Calibri" panose="020F0502020204030204"/>
                <a:cs typeface="Calibri" panose="020F0502020204030204"/>
                <a:sym typeface="Calibri" panose="020F0502020204030204"/>
              </a:rPr>
              <a:t>completed (all pixels have been generated and stored into buffer), </a:t>
            </a:r>
            <a:r>
              <a:rPr lang="en-US" sz="2100" dirty="0">
                <a:solidFill>
                  <a:schemeClr val="dk1"/>
                </a:solidFill>
                <a:latin typeface="Calibri" panose="020F0502020204030204"/>
                <a:ea typeface="Calibri" panose="020F0502020204030204"/>
                <a:cs typeface="Calibri" panose="020F0502020204030204"/>
                <a:sym typeface="Calibri" panose="020F0502020204030204"/>
              </a:rPr>
              <a:t>the Data Generation Block will set the value of 'done' variable as 1.</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In each iteration, the Filtering and Threshold process will check the value of 'done' variable. If done is set as 1 at certain point of time, this will inform this process that no more elements will be added to the buffer and Filtering and Threshold process will keep on executing till the size of the buffer becomes less than 9. At that point this process would also terminate. </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b="1" dirty="0">
                <a:solidFill>
                  <a:schemeClr val="dk1"/>
                </a:solidFill>
                <a:latin typeface="Calibri" panose="020F0502020204030204"/>
                <a:ea typeface="Calibri" panose="020F0502020204030204"/>
                <a:cs typeface="Calibri" panose="020F0502020204030204"/>
                <a:sym typeface="Calibri" panose="020F0502020204030204"/>
              </a:rPr>
              <a:t>ii) </a:t>
            </a:r>
            <a:r>
              <a:rPr lang="en-US" sz="2100" b="1" dirty="0" err="1">
                <a:solidFill>
                  <a:schemeClr val="dk1"/>
                </a:solidFill>
                <a:latin typeface="Calibri" panose="020F0502020204030204"/>
                <a:ea typeface="Calibri" panose="020F0502020204030204"/>
                <a:cs typeface="Calibri" panose="020F0502020204030204"/>
                <a:sym typeface="Calibri" panose="020F0502020204030204"/>
              </a:rPr>
              <a:t>deque</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&lt;</a:t>
            </a:r>
            <a:r>
              <a:rPr lang="en-US" sz="2100" b="1" dirty="0" err="1">
                <a:solidFill>
                  <a:schemeClr val="dk1"/>
                </a:solidFill>
                <a:latin typeface="Calibri" panose="020F0502020204030204"/>
                <a:ea typeface="Calibri" panose="020F0502020204030204"/>
                <a:cs typeface="Calibri" panose="020F0502020204030204"/>
                <a:sym typeface="Calibri" panose="020F0502020204030204"/>
              </a:rPr>
              <a:t>int</a:t>
            </a:r>
            <a:r>
              <a:rPr lang="en-US" sz="2100" b="1" dirty="0">
                <a:solidFill>
                  <a:schemeClr val="dk1"/>
                </a:solidFill>
                <a:latin typeface="Calibri" panose="020F0502020204030204"/>
                <a:ea typeface="Calibri" panose="020F0502020204030204"/>
                <a:cs typeface="Calibri" panose="020F0502020204030204"/>
                <a:sym typeface="Calibri" panose="020F0502020204030204"/>
              </a:rPr>
              <a:t>&gt; buffer: </a:t>
            </a:r>
            <a:r>
              <a:rPr lang="en-US" sz="2100" dirty="0">
                <a:solidFill>
                  <a:schemeClr val="dk1"/>
                </a:solidFill>
                <a:latin typeface="Calibri" panose="020F0502020204030204"/>
                <a:ea typeface="Calibri" panose="020F0502020204030204"/>
                <a:cs typeface="Calibri" panose="020F0502020204030204"/>
                <a:sym typeface="Calibri" panose="020F0502020204030204"/>
              </a:rPr>
              <a:t>The Data Acquisition process will store the scanned pair of pixels after end of each iteration into this buffer and the Filter and Threshold process will retrieve the pair of pixels at the start of each iteration from this buffer for filtering and thresholding process.</a:t>
            </a:r>
            <a:endParaRPr sz="21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7"/>
          <p:cNvSpPr/>
          <p:nvPr/>
        </p:nvSpPr>
        <p:spPr>
          <a:xfrm>
            <a:off x="7200875" y="784427"/>
            <a:ext cx="2016224" cy="1771597"/>
          </a:xfrm>
          <a:prstGeom prst="ellipse">
            <a:avLst/>
          </a:prstGeom>
          <a:solidFill>
            <a:srgbClr val="4C31BF"/>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Filter &amp; Threshold </a:t>
            </a:r>
            <a:endParaRPr lang="en-US" sz="21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87" name="Google Shape;487;p37"/>
          <p:cNvSpPr/>
          <p:nvPr/>
        </p:nvSpPr>
        <p:spPr>
          <a:xfrm>
            <a:off x="1440235" y="899840"/>
            <a:ext cx="2088232" cy="1872208"/>
          </a:xfrm>
          <a:prstGeom prst="ellipse">
            <a:avLst/>
          </a:prstGeom>
          <a:solidFill>
            <a:srgbClr val="4C31BF"/>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Data Acquisition</a:t>
            </a:r>
            <a:endParaRPr lang="en-US" sz="21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88" name="Google Shape;488;p37"/>
          <p:cNvSpPr/>
          <p:nvPr/>
        </p:nvSpPr>
        <p:spPr>
          <a:xfrm>
            <a:off x="4225050" y="4470992"/>
            <a:ext cx="2163898" cy="1109368"/>
          </a:xfrm>
          <a:prstGeom prst="flowChartMagneticDisk">
            <a:avLst/>
          </a:prstGeom>
          <a:solidFill>
            <a:srgbClr val="FFFF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rgbClr val="00B050"/>
              </a:solidFill>
              <a:latin typeface="Calibri" panose="020F0502020204030204"/>
              <a:ea typeface="Calibri" panose="020F0502020204030204"/>
              <a:cs typeface="Calibri" panose="020F0502020204030204"/>
              <a:sym typeface="Calibri" panose="020F0502020204030204"/>
            </a:endParaRPr>
          </a:p>
        </p:txBody>
      </p:sp>
      <p:cxnSp>
        <p:nvCxnSpPr>
          <p:cNvPr id="489" name="Google Shape;489;p37"/>
          <p:cNvCxnSpPr>
            <a:stCxn id="487" idx="4"/>
            <a:endCxn id="488" idx="2"/>
          </p:cNvCxnSpPr>
          <p:nvPr/>
        </p:nvCxnSpPr>
        <p:spPr>
          <a:xfrm>
            <a:off x="2484351" y="2772048"/>
            <a:ext cx="1740600" cy="2253600"/>
          </a:xfrm>
          <a:prstGeom prst="straightConnector1">
            <a:avLst/>
          </a:prstGeom>
          <a:noFill/>
          <a:ln w="28575" cap="flat" cmpd="sng">
            <a:solidFill>
              <a:schemeClr val="dk1"/>
            </a:solidFill>
            <a:prstDash val="solid"/>
            <a:round/>
            <a:headEnd type="none" w="sm" len="sm"/>
            <a:tailEnd type="stealth" w="med" len="med"/>
          </a:ln>
        </p:spPr>
      </p:cxnSp>
      <p:sp>
        <p:nvSpPr>
          <p:cNvPr id="490" name="Google Shape;490;p37"/>
          <p:cNvSpPr/>
          <p:nvPr/>
        </p:nvSpPr>
        <p:spPr>
          <a:xfrm>
            <a:off x="4228708" y="3564136"/>
            <a:ext cx="2160240" cy="803792"/>
          </a:xfrm>
          <a:prstGeom prst="flowChartMagneticDisk">
            <a:avLst/>
          </a:prstGeom>
          <a:solidFill>
            <a:srgbClr val="FFFF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rgbClr val="00B050"/>
              </a:solidFill>
              <a:latin typeface="Calibri" panose="020F0502020204030204"/>
              <a:ea typeface="Calibri" panose="020F0502020204030204"/>
              <a:cs typeface="Calibri" panose="020F0502020204030204"/>
              <a:sym typeface="Calibri" panose="020F0502020204030204"/>
            </a:endParaRPr>
          </a:p>
        </p:txBody>
      </p:sp>
      <p:sp>
        <p:nvSpPr>
          <p:cNvPr id="491" name="Google Shape;491;p37"/>
          <p:cNvSpPr txBox="1"/>
          <p:nvPr/>
        </p:nvSpPr>
        <p:spPr>
          <a:xfrm>
            <a:off x="4729775" y="3851360"/>
            <a:ext cx="1095877"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int done</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2" name="Google Shape;492;p37"/>
          <p:cNvSpPr txBox="1"/>
          <p:nvPr/>
        </p:nvSpPr>
        <p:spPr>
          <a:xfrm>
            <a:off x="4228708" y="4948838"/>
            <a:ext cx="2163734"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deque&lt;int&gt; buffer</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493" name="Google Shape;493;p37"/>
          <p:cNvCxnSpPr>
            <a:stCxn id="488" idx="4"/>
            <a:endCxn id="486" idx="4"/>
          </p:cNvCxnSpPr>
          <p:nvPr/>
        </p:nvCxnSpPr>
        <p:spPr>
          <a:xfrm rot="10800000" flipH="1">
            <a:off x="6388948" y="2556076"/>
            <a:ext cx="1820100" cy="2469600"/>
          </a:xfrm>
          <a:prstGeom prst="straightConnector1">
            <a:avLst/>
          </a:prstGeom>
          <a:noFill/>
          <a:ln w="28575" cap="flat" cmpd="sng">
            <a:solidFill>
              <a:schemeClr val="dk1"/>
            </a:solidFill>
            <a:prstDash val="solid"/>
            <a:round/>
            <a:headEnd type="none" w="sm" len="sm"/>
            <a:tailEnd type="stealth" w="med" len="med"/>
          </a:ln>
        </p:spPr>
      </p:cxnSp>
      <p:cxnSp>
        <p:nvCxnSpPr>
          <p:cNvPr id="494" name="Google Shape;494;p37"/>
          <p:cNvCxnSpPr>
            <a:endCxn id="490" idx="2"/>
          </p:cNvCxnSpPr>
          <p:nvPr/>
        </p:nvCxnSpPr>
        <p:spPr>
          <a:xfrm>
            <a:off x="3096508" y="2556032"/>
            <a:ext cx="1132200" cy="1410000"/>
          </a:xfrm>
          <a:prstGeom prst="straightConnector1">
            <a:avLst/>
          </a:prstGeom>
          <a:noFill/>
          <a:ln w="28575" cap="flat" cmpd="sng">
            <a:solidFill>
              <a:schemeClr val="dk1"/>
            </a:solidFill>
            <a:prstDash val="solid"/>
            <a:round/>
            <a:headEnd type="none" w="sm" len="sm"/>
            <a:tailEnd type="stealth" w="med" len="med"/>
          </a:ln>
        </p:spPr>
      </p:cxnSp>
      <p:cxnSp>
        <p:nvCxnSpPr>
          <p:cNvPr id="495" name="Google Shape;495;p37"/>
          <p:cNvCxnSpPr>
            <a:endCxn id="486" idx="3"/>
          </p:cNvCxnSpPr>
          <p:nvPr/>
        </p:nvCxnSpPr>
        <p:spPr>
          <a:xfrm rot="10800000" flipH="1">
            <a:off x="6388844" y="2296580"/>
            <a:ext cx="1107300" cy="1554900"/>
          </a:xfrm>
          <a:prstGeom prst="straightConnector1">
            <a:avLst/>
          </a:prstGeom>
          <a:noFill/>
          <a:ln w="28575" cap="flat" cmpd="sng">
            <a:solidFill>
              <a:schemeClr val="dk1"/>
            </a:solidFill>
            <a:prstDash val="solid"/>
            <a:round/>
            <a:headEnd type="none" w="sm" len="sm"/>
            <a:tailEnd type="stealth" w="med" len="med"/>
          </a:ln>
        </p:spPr>
      </p:cxnSp>
      <p:sp>
        <p:nvSpPr>
          <p:cNvPr id="496" name="Google Shape;496;p37"/>
          <p:cNvSpPr/>
          <p:nvPr/>
        </p:nvSpPr>
        <p:spPr>
          <a:xfrm rot="-5400000">
            <a:off x="5109107" y="5144776"/>
            <a:ext cx="468052" cy="2275323"/>
          </a:xfrm>
          <a:prstGeom prst="leftBrace">
            <a:avLst>
              <a:gd name="adj1" fmla="val 8333"/>
              <a:gd name="adj2" fmla="val 50000"/>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7" name="Google Shape;497;p37"/>
          <p:cNvSpPr txBox="1"/>
          <p:nvPr/>
        </p:nvSpPr>
        <p:spPr>
          <a:xfrm>
            <a:off x="4051369" y="6641316"/>
            <a:ext cx="258352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Calibri" panose="020F0502020204030204"/>
                <a:ea typeface="Calibri" panose="020F0502020204030204"/>
                <a:cs typeface="Calibri" panose="020F0502020204030204"/>
                <a:sym typeface="Calibri" panose="020F0502020204030204"/>
              </a:rPr>
              <a:t>Shared Memory</a:t>
            </a:r>
            <a:endParaRPr sz="28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8"/>
          <p:cNvSpPr/>
          <p:nvPr/>
        </p:nvSpPr>
        <p:spPr>
          <a:xfrm>
            <a:off x="288107" y="94392"/>
            <a:ext cx="10153128"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The </a:t>
            </a:r>
            <a:r>
              <a:rPr lang="en-US" sz="2100" b="1">
                <a:solidFill>
                  <a:schemeClr val="dk1"/>
                </a:solidFill>
                <a:latin typeface="Calibri" panose="020F0502020204030204"/>
                <a:ea typeface="Calibri" panose="020F0502020204030204"/>
                <a:cs typeface="Calibri" panose="020F0502020204030204"/>
                <a:sym typeface="Calibri" panose="020F0502020204030204"/>
              </a:rPr>
              <a:t>Data Generation Block</a:t>
            </a:r>
            <a:r>
              <a:rPr lang="en-US" sz="2100">
                <a:solidFill>
                  <a:schemeClr val="dk1"/>
                </a:solidFill>
                <a:latin typeface="Calibri" panose="020F0502020204030204"/>
                <a:ea typeface="Calibri" panose="020F0502020204030204"/>
                <a:cs typeface="Calibri" panose="020F0502020204030204"/>
                <a:sym typeface="Calibri" panose="020F0502020204030204"/>
              </a:rPr>
              <a:t> and </a:t>
            </a:r>
            <a:r>
              <a:rPr lang="en-US" sz="2100" b="1">
                <a:solidFill>
                  <a:schemeClr val="dk1"/>
                </a:solidFill>
                <a:latin typeface="Calibri" panose="020F0502020204030204"/>
                <a:ea typeface="Calibri" panose="020F0502020204030204"/>
                <a:cs typeface="Calibri" panose="020F0502020204030204"/>
                <a:sym typeface="Calibri" panose="020F0502020204030204"/>
              </a:rPr>
              <a:t>Pixel Generator Block</a:t>
            </a:r>
            <a:r>
              <a:rPr lang="en-US" sz="2100">
                <a:solidFill>
                  <a:schemeClr val="dk1"/>
                </a:solidFill>
                <a:latin typeface="Calibri" panose="020F0502020204030204"/>
                <a:ea typeface="Calibri" panose="020F0502020204030204"/>
                <a:cs typeface="Calibri" panose="020F0502020204030204"/>
                <a:sym typeface="Calibri" panose="020F0502020204030204"/>
              </a:rPr>
              <a:t> are also sharing one variable between them which is int check.</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When check = -1, it means the Pixel Generator Block hasn't yet recovered all the pixels in the current row and it informs the Data Generation Block to delay sending the next scanned row. Once Pixel Generator has recovered all the pixels from the given row, it sets the value of check as 1. This informs the Data Generation Block to send the next scanned row to the Pixel Generator Block.</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3" name="Google Shape;503;p38"/>
          <p:cNvSpPr/>
          <p:nvPr/>
        </p:nvSpPr>
        <p:spPr>
          <a:xfrm>
            <a:off x="6789529" y="3060080"/>
            <a:ext cx="2211546" cy="1659504"/>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Pixel Generator</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04" name="Google Shape;504;p38"/>
          <p:cNvSpPr/>
          <p:nvPr/>
        </p:nvSpPr>
        <p:spPr>
          <a:xfrm>
            <a:off x="1728267" y="3060080"/>
            <a:ext cx="2211546" cy="1659504"/>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Data Generation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05" name="Google Shape;505;p38"/>
          <p:cNvSpPr/>
          <p:nvPr/>
        </p:nvSpPr>
        <p:spPr>
          <a:xfrm>
            <a:off x="4464571" y="6360744"/>
            <a:ext cx="1656184" cy="803792"/>
          </a:xfrm>
          <a:prstGeom prst="flowChartMagneticDisk">
            <a:avLst/>
          </a:prstGeom>
          <a:solidFill>
            <a:srgbClr val="FFFF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rgbClr val="00B050"/>
              </a:solidFill>
              <a:latin typeface="Calibri" panose="020F0502020204030204"/>
              <a:ea typeface="Calibri" panose="020F0502020204030204"/>
              <a:cs typeface="Calibri" panose="020F0502020204030204"/>
              <a:sym typeface="Calibri" panose="020F0502020204030204"/>
            </a:endParaRPr>
          </a:p>
        </p:txBody>
      </p:sp>
      <p:sp>
        <p:nvSpPr>
          <p:cNvPr id="506" name="Google Shape;506;p38"/>
          <p:cNvSpPr txBox="1"/>
          <p:nvPr/>
        </p:nvSpPr>
        <p:spPr>
          <a:xfrm>
            <a:off x="4743131" y="6665326"/>
            <a:ext cx="1161600"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int check</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507" name="Google Shape;507;p38"/>
          <p:cNvCxnSpPr>
            <a:stCxn id="505" idx="2"/>
          </p:cNvCxnSpPr>
          <p:nvPr/>
        </p:nvCxnSpPr>
        <p:spPr>
          <a:xfrm rot="10800000">
            <a:off x="2800471" y="4719640"/>
            <a:ext cx="1664100" cy="2043000"/>
          </a:xfrm>
          <a:prstGeom prst="straightConnector1">
            <a:avLst/>
          </a:prstGeom>
          <a:noFill/>
          <a:ln w="28575" cap="flat" cmpd="sng">
            <a:solidFill>
              <a:schemeClr val="dk1"/>
            </a:solidFill>
            <a:prstDash val="solid"/>
            <a:round/>
            <a:headEnd type="none" w="sm" len="sm"/>
            <a:tailEnd type="stealth" w="med" len="med"/>
          </a:ln>
        </p:spPr>
      </p:cxnSp>
      <p:sp>
        <p:nvSpPr>
          <p:cNvPr id="508" name="Google Shape;508;p38"/>
          <p:cNvSpPr/>
          <p:nvPr/>
        </p:nvSpPr>
        <p:spPr>
          <a:xfrm rot="-5400000">
            <a:off x="5058637" y="6260900"/>
            <a:ext cx="468052" cy="2275323"/>
          </a:xfrm>
          <a:prstGeom prst="leftBrace">
            <a:avLst>
              <a:gd name="adj1" fmla="val 8333"/>
              <a:gd name="adj2" fmla="val 50000"/>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9" name="Google Shape;509;p38"/>
          <p:cNvSpPr txBox="1"/>
          <p:nvPr/>
        </p:nvSpPr>
        <p:spPr>
          <a:xfrm>
            <a:off x="4169584" y="7757440"/>
            <a:ext cx="223920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panose="020F0502020204030204"/>
                <a:ea typeface="Calibri" panose="020F0502020204030204"/>
                <a:cs typeface="Calibri" panose="020F0502020204030204"/>
                <a:sym typeface="Calibri" panose="020F0502020204030204"/>
              </a:rPr>
              <a:t>Shared Memory</a:t>
            </a:r>
            <a:endParaRPr sz="2400" b="1">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510" name="Google Shape;510;p38"/>
          <p:cNvCxnSpPr>
            <a:stCxn id="503" idx="2"/>
          </p:cNvCxnSpPr>
          <p:nvPr/>
        </p:nvCxnSpPr>
        <p:spPr>
          <a:xfrm flipH="1">
            <a:off x="6120802" y="4719584"/>
            <a:ext cx="1774500" cy="2013000"/>
          </a:xfrm>
          <a:prstGeom prst="straightConnector1">
            <a:avLst/>
          </a:prstGeom>
          <a:noFill/>
          <a:ln w="28575" cap="flat" cmpd="sng">
            <a:solidFill>
              <a:schemeClr val="dk1"/>
            </a:solidFill>
            <a:prstDash val="solid"/>
            <a:round/>
            <a:headEnd type="none" w="sm" len="sm"/>
            <a:tailEnd type="stealth"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39"/>
          <p:cNvSpPr txBox="1"/>
          <p:nvPr/>
        </p:nvSpPr>
        <p:spPr>
          <a:xfrm>
            <a:off x="144091" y="2267992"/>
            <a:ext cx="10513243" cy="306475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9600" b="1">
                <a:solidFill>
                  <a:srgbClr val="FF0000"/>
                </a:solidFill>
                <a:latin typeface="Calibri" panose="020F0502020204030204"/>
                <a:ea typeface="Calibri" panose="020F0502020204030204"/>
                <a:cs typeface="Calibri" panose="020F0502020204030204"/>
                <a:sym typeface="Calibri" panose="020F0502020204030204"/>
              </a:rPr>
              <a:t>Scalability and Modularity</a:t>
            </a:r>
            <a:endParaRPr sz="66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p:nvPr/>
        </p:nvSpPr>
        <p:spPr>
          <a:xfrm>
            <a:off x="288107" y="2267992"/>
            <a:ext cx="10122075" cy="306475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9600" b="1">
                <a:solidFill>
                  <a:srgbClr val="FF0000"/>
                </a:solidFill>
                <a:latin typeface="Calibri" panose="020F0502020204030204"/>
                <a:ea typeface="Calibri" panose="020F0502020204030204"/>
                <a:cs typeface="Calibri" panose="020F0502020204030204"/>
                <a:sym typeface="Calibri" panose="020F0502020204030204"/>
              </a:rPr>
              <a:t>Architecture Design</a:t>
            </a:r>
            <a:endParaRPr sz="66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p:nvPr/>
        </p:nvSpPr>
        <p:spPr>
          <a:xfrm>
            <a:off x="273967" y="80607"/>
            <a:ext cx="10225135" cy="81714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Calibri" panose="020F0502020204030204"/>
                <a:ea typeface="Calibri" panose="020F0502020204030204"/>
                <a:cs typeface="Calibri" panose="020F0502020204030204"/>
                <a:sym typeface="Calibri" panose="020F0502020204030204"/>
              </a:rPr>
              <a:t>The </a:t>
            </a:r>
            <a:r>
              <a:rPr lang="en-US" sz="2100" dirty="0" smtClean="0">
                <a:solidFill>
                  <a:schemeClr val="dk1"/>
                </a:solidFill>
                <a:latin typeface="Calibri" panose="020F0502020204030204"/>
                <a:ea typeface="Calibri" panose="020F0502020204030204"/>
                <a:cs typeface="Calibri" panose="020F0502020204030204"/>
                <a:sym typeface="Calibri" panose="020F0502020204030204"/>
              </a:rPr>
              <a:t>implementation </a:t>
            </a:r>
            <a:r>
              <a:rPr lang="en-US" sz="2100" dirty="0">
                <a:solidFill>
                  <a:schemeClr val="dk1"/>
                </a:solidFill>
                <a:latin typeface="Calibri" panose="020F0502020204030204"/>
                <a:ea typeface="Calibri" panose="020F0502020204030204"/>
                <a:cs typeface="Calibri" panose="020F0502020204030204"/>
                <a:sym typeface="Calibri" panose="020F0502020204030204"/>
              </a:rPr>
              <a:t>of the system design was done in such a way to make certain modules of the system scalable without affecting the other modules.  Few examples are: </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100"/>
              <a:buFont typeface="Noto Sans Symbols"/>
              <a:buChar char="⮚"/>
            </a:pPr>
            <a:r>
              <a:rPr lang="en-US" sz="2100" dirty="0">
                <a:solidFill>
                  <a:schemeClr val="dk1"/>
                </a:solidFill>
                <a:latin typeface="Calibri" panose="020F0502020204030204"/>
                <a:ea typeface="Calibri" panose="020F0502020204030204"/>
                <a:cs typeface="Calibri" panose="020F0502020204030204"/>
                <a:sym typeface="Calibri" panose="020F0502020204030204"/>
              </a:rPr>
              <a:t>Currently, the system generates and processes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at-most 2 pixels</a:t>
            </a:r>
            <a:r>
              <a:rPr lang="en-US" sz="2100" dirty="0">
                <a:solidFill>
                  <a:schemeClr val="dk1"/>
                </a:solidFill>
                <a:latin typeface="Calibri" panose="020F0502020204030204"/>
                <a:ea typeface="Calibri" panose="020F0502020204030204"/>
                <a:cs typeface="Calibri" panose="020F0502020204030204"/>
                <a:sym typeface="Calibri" panose="020F0502020204030204"/>
              </a:rPr>
              <a:t> in each iteration. But if needed more than 2 pixels can also be generated and processed in each iteration. For that, simply change the value of</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a:t>
            </a:r>
            <a:r>
              <a:rPr lang="en-US" sz="2100" b="1" dirty="0" err="1">
                <a:solidFill>
                  <a:schemeClr val="dk1"/>
                </a:solidFill>
                <a:latin typeface="Calibri" panose="020F0502020204030204"/>
                <a:ea typeface="Calibri" panose="020F0502020204030204"/>
                <a:cs typeface="Calibri" panose="020F0502020204030204"/>
                <a:sym typeface="Calibri" panose="020F0502020204030204"/>
              </a:rPr>
              <a:t>int</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limit'</a:t>
            </a:r>
            <a:r>
              <a:rPr lang="en-US" sz="2100" dirty="0">
                <a:solidFill>
                  <a:schemeClr val="dk1"/>
                </a:solidFill>
                <a:latin typeface="Calibri" panose="020F0502020204030204"/>
                <a:ea typeface="Calibri" panose="020F0502020204030204"/>
                <a:cs typeface="Calibri" panose="020F0502020204030204"/>
                <a:sym typeface="Calibri" panose="020F0502020204030204"/>
              </a:rPr>
              <a:t> variable in the </a:t>
            </a:r>
            <a:r>
              <a:rPr lang="en-US" sz="2100" b="1" dirty="0">
                <a:solidFill>
                  <a:schemeClr val="dk1"/>
                </a:solidFill>
                <a:latin typeface="Calibri" panose="020F0502020204030204"/>
                <a:ea typeface="Calibri" panose="020F0502020204030204"/>
                <a:cs typeface="Calibri" panose="020F0502020204030204"/>
                <a:sym typeface="Calibri" panose="020F0502020204030204"/>
              </a:rPr>
              <a:t>'Main_Random_Generator_Mode.cpp' </a:t>
            </a:r>
            <a:r>
              <a:rPr lang="en-US" sz="2100" dirty="0">
                <a:solidFill>
                  <a:schemeClr val="dk1"/>
                </a:solidFill>
                <a:latin typeface="Calibri" panose="020F0502020204030204"/>
                <a:ea typeface="Calibri" panose="020F0502020204030204"/>
                <a:cs typeface="Calibri" panose="020F0502020204030204"/>
                <a:sym typeface="Calibri" panose="020F0502020204030204"/>
              </a:rPr>
              <a:t>and</a:t>
            </a:r>
            <a:r>
              <a:rPr lang="en-US" sz="2100" b="1" dirty="0">
                <a:solidFill>
                  <a:schemeClr val="dk1"/>
                </a:solidFill>
                <a:latin typeface="Calibri" panose="020F0502020204030204"/>
                <a:ea typeface="Calibri" panose="020F0502020204030204"/>
                <a:cs typeface="Calibri" panose="020F0502020204030204"/>
                <a:sym typeface="Calibri" panose="020F0502020204030204"/>
              </a:rPr>
              <a:t> 'Main_Test_Mode.cpp' </a:t>
            </a:r>
            <a:r>
              <a:rPr lang="en-US" sz="2100" dirty="0">
                <a:solidFill>
                  <a:schemeClr val="dk1"/>
                </a:solidFill>
                <a:latin typeface="Calibri" panose="020F0502020204030204"/>
                <a:ea typeface="Calibri" panose="020F0502020204030204"/>
                <a:cs typeface="Calibri" panose="020F0502020204030204"/>
                <a:sym typeface="Calibri" panose="020F0502020204030204"/>
              </a:rPr>
              <a:t>from 2 to the required value.</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100"/>
              <a:buFont typeface="Noto Sans Symbols"/>
              <a:buChar char="⮚"/>
            </a:pPr>
            <a:r>
              <a:rPr lang="en-US" sz="2100" dirty="0">
                <a:solidFill>
                  <a:schemeClr val="dk1"/>
                </a:solidFill>
                <a:latin typeface="Calibri" panose="020F0502020204030204"/>
                <a:ea typeface="Calibri" panose="020F0502020204030204"/>
                <a:cs typeface="Calibri" panose="020F0502020204030204"/>
                <a:sym typeface="Calibri" panose="020F0502020204030204"/>
              </a:rPr>
              <a:t>Currently, the architecture  uses 4 past and future values to apply Linear Convolution. But we can also increase this capacity. Suppose instead of 4, 7 past and future elements needs to be taken into consideration for filtering. For that, we have to do the following modifications:</a:t>
            </a: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1059815" marR="0" lvl="1" indent="-514350" algn="l" rtl="0">
              <a:spcBef>
                <a:spcPts val="0"/>
              </a:spcBef>
              <a:spcAft>
                <a:spcPts val="0"/>
              </a:spcAft>
              <a:buClr>
                <a:schemeClr val="dk1"/>
              </a:buClr>
              <a:buSzPts val="2100"/>
              <a:buFont typeface="Calibri" panose="020F0502020204030204"/>
              <a:buAutoNum type="romanLcPeriod"/>
            </a:pPr>
            <a:r>
              <a:rPr lang="en-US" sz="21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In the </a:t>
            </a:r>
            <a:r>
              <a:rPr lang="en-US" sz="21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Compute Module </a:t>
            </a:r>
            <a:r>
              <a:rPr lang="en-US" sz="21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we have to include the whole new filter window.</a:t>
            </a:r>
            <a:endParaRPr dirty="0"/>
          </a:p>
          <a:p>
            <a:pPr marL="1059815" marR="0" lvl="1" indent="-514350" algn="l" rtl="0">
              <a:spcBef>
                <a:spcPts val="0"/>
              </a:spcBef>
              <a:spcAft>
                <a:spcPts val="0"/>
              </a:spcAft>
              <a:buClr>
                <a:schemeClr val="dk1"/>
              </a:buClr>
              <a:buSzPts val="2100"/>
              <a:buFont typeface="Calibri" panose="020F0502020204030204"/>
              <a:buAutoNum type="romanLcPeriod"/>
            </a:pPr>
            <a:r>
              <a:rPr lang="en-US" sz="21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In the </a:t>
            </a:r>
            <a:r>
              <a:rPr lang="en-US" sz="21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'Main_Random_Generator_Mode.cpp' </a:t>
            </a:r>
            <a:r>
              <a:rPr lang="en-US" sz="21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and </a:t>
            </a:r>
            <a:r>
              <a:rPr lang="en-US" sz="21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'Main_Test_Mode.cpp'</a:t>
            </a:r>
            <a:r>
              <a:rPr lang="en-US" sz="21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files change the value of</a:t>
            </a:r>
            <a:r>
              <a:rPr lang="en-US" sz="21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2100" b="1"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int</a:t>
            </a:r>
            <a:r>
              <a:rPr lang="en-US" sz="21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2100" b="1"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filter_window</a:t>
            </a:r>
            <a:r>
              <a:rPr lang="en-US" sz="21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21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from 9 to 15 (7 past + 1 present + 7 future).</a:t>
            </a:r>
            <a:endParaRPr dirty="0"/>
          </a:p>
          <a:p>
            <a:pPr marL="0" marR="0" lvl="0" indent="0" algn="l" rtl="0">
              <a:spcBef>
                <a:spcPts val="0"/>
              </a:spcBef>
              <a:spcAft>
                <a:spcPts val="0"/>
              </a:spcAft>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100"/>
              <a:buFont typeface="Noto Sans Symbols"/>
              <a:buChar char="⮚"/>
            </a:pPr>
            <a:r>
              <a:rPr lang="en-US" sz="2100" dirty="0">
                <a:solidFill>
                  <a:schemeClr val="dk1"/>
                </a:solidFill>
                <a:latin typeface="Calibri" panose="020F0502020204030204"/>
                <a:ea typeface="Calibri" panose="020F0502020204030204"/>
                <a:cs typeface="Calibri" panose="020F0502020204030204"/>
                <a:sym typeface="Calibri" panose="020F0502020204030204"/>
              </a:rPr>
              <a:t>Ideally if the Data Generation Block and Filtering &amp; Threshold Block have same iteration time period, then then Buffer would at max have 10 </a:t>
            </a:r>
            <a:r>
              <a:rPr lang="en-US" sz="2100" dirty="0" smtClean="0">
                <a:solidFill>
                  <a:schemeClr val="dk1"/>
                </a:solidFill>
                <a:latin typeface="Calibri" panose="020F0502020204030204"/>
                <a:ea typeface="Calibri" panose="020F0502020204030204"/>
                <a:cs typeface="Calibri" panose="020F0502020204030204"/>
                <a:sym typeface="Calibri" panose="020F0502020204030204"/>
              </a:rPr>
              <a:t>elements inside </a:t>
            </a:r>
            <a:r>
              <a:rPr lang="en-US" sz="2100" dirty="0">
                <a:solidFill>
                  <a:schemeClr val="dk1"/>
                </a:solidFill>
                <a:latin typeface="Calibri" panose="020F0502020204030204"/>
                <a:ea typeface="Calibri" panose="020F0502020204030204"/>
                <a:cs typeface="Calibri" panose="020F0502020204030204"/>
                <a:sym typeface="Calibri" panose="020F0502020204030204"/>
              </a:rPr>
              <a:t>it and there won't be Buffer overflow. But if the Data Generation Block has very less iteration time as compared to the Filtering &amp; Threshold Block, then there might be Buffer overflow. To prevent this we can scale up the size of our Buffer whenever required and this won't affect the functioning of rest of the modules.</a:t>
            </a:r>
            <a:endParaRPr sz="21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1"/>
          <p:cNvSpPr txBox="1"/>
          <p:nvPr/>
        </p:nvSpPr>
        <p:spPr>
          <a:xfrm>
            <a:off x="288107" y="2700040"/>
            <a:ext cx="10122075" cy="158742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9600" b="1">
                <a:solidFill>
                  <a:srgbClr val="FF0000"/>
                </a:solidFill>
                <a:latin typeface="Calibri" panose="020F0502020204030204"/>
                <a:ea typeface="Calibri" panose="020F0502020204030204"/>
                <a:cs typeface="Calibri" panose="020F0502020204030204"/>
                <a:sym typeface="Calibri" panose="020F0502020204030204"/>
              </a:rPr>
              <a:t>Thank You</a:t>
            </a:r>
            <a:endParaRPr sz="66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p:nvPr/>
        </p:nvSpPr>
        <p:spPr>
          <a:xfrm>
            <a:off x="382984" y="899840"/>
            <a:ext cx="2038718" cy="1080120"/>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Visible Functional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3" name="Google Shape;113;p5"/>
          <p:cNvSpPr/>
          <p:nvPr/>
        </p:nvSpPr>
        <p:spPr>
          <a:xfrm>
            <a:off x="310975" y="5134360"/>
            <a:ext cx="2207492" cy="1153344"/>
          </a:xfrm>
          <a:prstGeom prst="trapezoid">
            <a:avLst>
              <a:gd name="adj" fmla="val 25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External Entity</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4" name="Google Shape;114;p5"/>
          <p:cNvSpPr/>
          <p:nvPr/>
        </p:nvSpPr>
        <p:spPr>
          <a:xfrm>
            <a:off x="382984" y="3695416"/>
            <a:ext cx="2038719" cy="1152128"/>
          </a:xfrm>
          <a:prstGeom prst="rect">
            <a:avLst/>
          </a:prstGeom>
          <a:solidFill>
            <a:srgbClr val="00B05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External System</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5" name="Google Shape;115;p5"/>
          <p:cNvSpPr/>
          <p:nvPr/>
        </p:nvSpPr>
        <p:spPr>
          <a:xfrm>
            <a:off x="382983" y="6600416"/>
            <a:ext cx="2211546" cy="1372895"/>
          </a:xfrm>
          <a:prstGeom prst="rect">
            <a:avLst/>
          </a:prstGeom>
          <a:solidFill>
            <a:srgbClr val="F63C40"/>
          </a:solidFill>
          <a:ln>
            <a:noFill/>
          </a:ln>
        </p:spPr>
        <p:txBody>
          <a:bodyPr spcFirstLastPara="1" wrap="square" lIns="109025" tIns="54500" rIns="109025" bIns="54500" anchor="ctr" anchorCtr="0">
            <a:noAutofit/>
          </a:bodyPr>
          <a:lstStyle/>
          <a:p>
            <a:pPr marL="0" marR="0" lvl="0" indent="0" algn="ctr" rtl="0">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16" name="Google Shape;116;p5"/>
          <p:cNvCxnSpPr/>
          <p:nvPr/>
        </p:nvCxnSpPr>
        <p:spPr>
          <a:xfrm rot="10800000">
            <a:off x="723221" y="6592423"/>
            <a:ext cx="0" cy="1380888"/>
          </a:xfrm>
          <a:prstGeom prst="straightConnector1">
            <a:avLst/>
          </a:prstGeom>
          <a:noFill/>
          <a:ln w="28575" cap="flat" cmpd="sng">
            <a:solidFill>
              <a:schemeClr val="dk1"/>
            </a:solidFill>
            <a:prstDash val="solid"/>
            <a:round/>
            <a:headEnd type="none" w="sm" len="sm"/>
            <a:tailEnd type="none" w="sm" len="sm"/>
          </a:ln>
        </p:spPr>
      </p:cxnSp>
      <p:cxnSp>
        <p:nvCxnSpPr>
          <p:cNvPr id="117" name="Google Shape;117;p5"/>
          <p:cNvCxnSpPr/>
          <p:nvPr/>
        </p:nvCxnSpPr>
        <p:spPr>
          <a:xfrm rot="10800000" flipH="1">
            <a:off x="382983" y="6588472"/>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118" name="Google Shape;118;p5"/>
          <p:cNvCxnSpPr/>
          <p:nvPr/>
        </p:nvCxnSpPr>
        <p:spPr>
          <a:xfrm rot="10800000" flipH="1">
            <a:off x="382983" y="7961367"/>
            <a:ext cx="2211546" cy="11944"/>
          </a:xfrm>
          <a:prstGeom prst="straightConnector1">
            <a:avLst/>
          </a:prstGeom>
          <a:noFill/>
          <a:ln w="28575" cap="flat" cmpd="sng">
            <a:solidFill>
              <a:schemeClr val="dk1"/>
            </a:solidFill>
            <a:prstDash val="solid"/>
            <a:round/>
            <a:headEnd type="none" w="sm" len="sm"/>
            <a:tailEnd type="none" w="sm" len="sm"/>
          </a:ln>
        </p:spPr>
      </p:cxnSp>
      <p:cxnSp>
        <p:nvCxnSpPr>
          <p:cNvPr id="119" name="Google Shape;119;p5"/>
          <p:cNvCxnSpPr/>
          <p:nvPr/>
        </p:nvCxnSpPr>
        <p:spPr>
          <a:xfrm rot="10800000">
            <a:off x="386168" y="6600416"/>
            <a:ext cx="0" cy="1380888"/>
          </a:xfrm>
          <a:prstGeom prst="straightConnector1">
            <a:avLst/>
          </a:prstGeom>
          <a:noFill/>
          <a:ln w="28575" cap="flat" cmpd="sng">
            <a:solidFill>
              <a:schemeClr val="dk1"/>
            </a:solidFill>
            <a:prstDash val="solid"/>
            <a:round/>
            <a:headEnd type="none" w="sm" len="sm"/>
            <a:tailEnd type="none" w="sm" len="sm"/>
          </a:ln>
        </p:spPr>
      </p:cxnSp>
      <p:sp>
        <p:nvSpPr>
          <p:cNvPr id="120" name="Google Shape;120;p5"/>
          <p:cNvSpPr/>
          <p:nvPr/>
        </p:nvSpPr>
        <p:spPr>
          <a:xfrm>
            <a:off x="781567" y="7066212"/>
            <a:ext cx="1727903" cy="43326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Database</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1" name="Google Shape;121;p5"/>
          <p:cNvSpPr/>
          <p:nvPr/>
        </p:nvSpPr>
        <p:spPr>
          <a:xfrm>
            <a:off x="382984" y="2251936"/>
            <a:ext cx="2038718" cy="1227456"/>
          </a:xfrm>
          <a:prstGeom prst="rect">
            <a:avLst/>
          </a:prstGeom>
          <a:solidFill>
            <a:srgbClr val="FB37E4"/>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Hidden Functional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2" name="Google Shape;122;p5"/>
          <p:cNvSpPr txBox="1"/>
          <p:nvPr/>
        </p:nvSpPr>
        <p:spPr>
          <a:xfrm>
            <a:off x="432123" y="35744"/>
            <a:ext cx="10122075" cy="69487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3800" b="1">
                <a:solidFill>
                  <a:srgbClr val="4C31BF"/>
                </a:solidFill>
                <a:latin typeface="Calibri" panose="020F0502020204030204"/>
                <a:ea typeface="Calibri" panose="020F0502020204030204"/>
                <a:cs typeface="Calibri" panose="020F0502020204030204"/>
                <a:sym typeface="Calibri" panose="020F0502020204030204"/>
              </a:rPr>
              <a:t>Design Notations</a:t>
            </a:r>
            <a:endParaRPr sz="2100" b="1">
              <a:solidFill>
                <a:srgbClr val="4C31BF"/>
              </a:solidFill>
              <a:latin typeface="Calibri" panose="020F0502020204030204"/>
              <a:ea typeface="Calibri" panose="020F0502020204030204"/>
              <a:cs typeface="Calibri" panose="020F0502020204030204"/>
              <a:sym typeface="Calibri" panose="020F0502020204030204"/>
            </a:endParaRPr>
          </a:p>
        </p:txBody>
      </p:sp>
      <p:sp>
        <p:nvSpPr>
          <p:cNvPr id="123" name="Google Shape;123;p5"/>
          <p:cNvSpPr txBox="1"/>
          <p:nvPr/>
        </p:nvSpPr>
        <p:spPr>
          <a:xfrm>
            <a:off x="3283187" y="1131784"/>
            <a:ext cx="5416739"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An internal unit directly visible to the end users.</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Google Shape;124;p5"/>
          <p:cNvSpPr txBox="1"/>
          <p:nvPr/>
        </p:nvSpPr>
        <p:spPr>
          <a:xfrm>
            <a:off x="3283187" y="2528778"/>
            <a:ext cx="7230056"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An abstract internal unit that remains hidden from the end users.</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 name="Google Shape;125;p5"/>
          <p:cNvSpPr txBox="1"/>
          <p:nvPr/>
        </p:nvSpPr>
        <p:spPr>
          <a:xfrm>
            <a:off x="3283187" y="3996184"/>
            <a:ext cx="6710363"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An external unit not directly a part of the proposed system. </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5"/>
          <p:cNvSpPr txBox="1"/>
          <p:nvPr/>
        </p:nvSpPr>
        <p:spPr>
          <a:xfrm>
            <a:off x="3283187" y="5436344"/>
            <a:ext cx="6251455"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User or Object that interacts with the proposed system.</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 name="Google Shape;127;p5"/>
          <p:cNvSpPr txBox="1"/>
          <p:nvPr/>
        </p:nvSpPr>
        <p:spPr>
          <a:xfrm>
            <a:off x="3283186" y="6913512"/>
            <a:ext cx="7230057"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A data structure to store end result after data is been processed by some unit.</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p:nvPr/>
        </p:nvSpPr>
        <p:spPr>
          <a:xfrm>
            <a:off x="720155" y="611808"/>
            <a:ext cx="1698482" cy="1584176"/>
          </a:xfrm>
          <a:prstGeom prst="ellipse">
            <a:avLst/>
          </a:prstGeom>
          <a:solidFill>
            <a:srgbClr val="4C31BF"/>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Process</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33" name="Google Shape;133;p6"/>
          <p:cNvCxnSpPr/>
          <p:nvPr/>
        </p:nvCxnSpPr>
        <p:spPr>
          <a:xfrm>
            <a:off x="761495" y="3140363"/>
            <a:ext cx="1871308" cy="0"/>
          </a:xfrm>
          <a:prstGeom prst="straightConnector1">
            <a:avLst/>
          </a:prstGeom>
          <a:noFill/>
          <a:ln w="28575" cap="flat" cmpd="sng">
            <a:solidFill>
              <a:schemeClr val="dk1"/>
            </a:solidFill>
            <a:prstDash val="solid"/>
            <a:round/>
            <a:headEnd type="none" w="sm" len="sm"/>
            <a:tailEnd type="stealth" w="med" len="med"/>
          </a:ln>
        </p:spPr>
      </p:cxnSp>
      <p:sp>
        <p:nvSpPr>
          <p:cNvPr id="134" name="Google Shape;134;p6"/>
          <p:cNvSpPr txBox="1"/>
          <p:nvPr/>
        </p:nvSpPr>
        <p:spPr>
          <a:xfrm>
            <a:off x="3440196" y="899840"/>
            <a:ext cx="6929031"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Controls flow of logical data in a systematic way to deliver required result efficiently.</a:t>
            </a:r>
            <a:endParaRPr lang="en-US"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Google Shape;135;p6"/>
          <p:cNvSpPr txBox="1"/>
          <p:nvPr/>
        </p:nvSpPr>
        <p:spPr>
          <a:xfrm>
            <a:off x="3440196" y="2932614"/>
            <a:ext cx="5704895"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Calibri" panose="020F0502020204030204"/>
                <a:ea typeface="Calibri" panose="020F0502020204030204"/>
                <a:cs typeface="Calibri" panose="020F0502020204030204"/>
                <a:sym typeface="Calibri" panose="020F0502020204030204"/>
              </a:rPr>
              <a:t>Represents flow of data from one block to another</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p:nvPr/>
        </p:nvSpPr>
        <p:spPr>
          <a:xfrm>
            <a:off x="319160" y="2772048"/>
            <a:ext cx="10122075" cy="2141424"/>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6600" b="1">
                <a:solidFill>
                  <a:srgbClr val="4C31BF"/>
                </a:solidFill>
                <a:latin typeface="Calibri" panose="020F0502020204030204"/>
                <a:ea typeface="Calibri" panose="020F0502020204030204"/>
                <a:cs typeface="Calibri" panose="020F0502020204030204"/>
                <a:sym typeface="Calibri" panose="020F0502020204030204"/>
              </a:rPr>
              <a:t>Level 0 Design</a:t>
            </a:r>
            <a:endParaRPr lang="en-US" sz="6600" b="1">
              <a:solidFill>
                <a:srgbClr val="4C31B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6600" b="1">
                <a:solidFill>
                  <a:srgbClr val="4C31BF"/>
                </a:solidFill>
                <a:latin typeface="Calibri" panose="020F0502020204030204"/>
                <a:ea typeface="Calibri" panose="020F0502020204030204"/>
                <a:cs typeface="Calibri" panose="020F0502020204030204"/>
                <a:sym typeface="Calibri" panose="020F0502020204030204"/>
              </a:rPr>
              <a:t>High-Level Overview</a:t>
            </a:r>
            <a:endParaRPr sz="6600" b="1">
              <a:solidFill>
                <a:srgbClr val="4C31B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p:nvPr/>
        </p:nvSpPr>
        <p:spPr>
          <a:xfrm>
            <a:off x="442474" y="1980064"/>
            <a:ext cx="2211546" cy="1659504"/>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Data Generation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6" name="Google Shape;146;p8"/>
          <p:cNvSpPr/>
          <p:nvPr/>
        </p:nvSpPr>
        <p:spPr>
          <a:xfrm>
            <a:off x="8123434" y="1980064"/>
            <a:ext cx="2211546" cy="1659504"/>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Filter &amp; Threshold Block</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7" name="Google Shape;147;p8"/>
          <p:cNvSpPr/>
          <p:nvPr/>
        </p:nvSpPr>
        <p:spPr>
          <a:xfrm>
            <a:off x="4525328" y="1900708"/>
            <a:ext cx="1701189" cy="1825803"/>
          </a:xfrm>
          <a:prstGeom prst="ellipse">
            <a:avLst/>
          </a:prstGeom>
          <a:solidFill>
            <a:srgbClr val="4C31BF"/>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Process</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48" name="Google Shape;148;p8"/>
          <p:cNvCxnSpPr/>
          <p:nvPr/>
        </p:nvCxnSpPr>
        <p:spPr>
          <a:xfrm>
            <a:off x="6141457" y="2444545"/>
            <a:ext cx="1981977" cy="0"/>
          </a:xfrm>
          <a:prstGeom prst="straightConnector1">
            <a:avLst/>
          </a:prstGeom>
          <a:noFill/>
          <a:ln w="28575" cap="flat" cmpd="sng">
            <a:solidFill>
              <a:schemeClr val="dk1"/>
            </a:solidFill>
            <a:prstDash val="solid"/>
            <a:round/>
            <a:headEnd type="none" w="sm" len="sm"/>
            <a:tailEnd type="stealth" w="med" len="med"/>
          </a:ln>
        </p:spPr>
      </p:cxnSp>
      <p:cxnSp>
        <p:nvCxnSpPr>
          <p:cNvPr id="149" name="Google Shape;149;p8"/>
          <p:cNvCxnSpPr/>
          <p:nvPr/>
        </p:nvCxnSpPr>
        <p:spPr>
          <a:xfrm>
            <a:off x="2659435" y="2412008"/>
            <a:ext cx="1986913" cy="0"/>
          </a:xfrm>
          <a:prstGeom prst="straightConnector1">
            <a:avLst/>
          </a:prstGeom>
          <a:noFill/>
          <a:ln w="28575" cap="flat" cmpd="sng">
            <a:solidFill>
              <a:schemeClr val="dk1"/>
            </a:solidFill>
            <a:prstDash val="solid"/>
            <a:round/>
            <a:headEnd type="none" w="sm" len="sm"/>
            <a:tailEnd type="stealth" w="med" len="med"/>
          </a:ln>
        </p:spPr>
      </p:cxnSp>
      <p:cxnSp>
        <p:nvCxnSpPr>
          <p:cNvPr id="150" name="Google Shape;150;p8"/>
          <p:cNvCxnSpPr/>
          <p:nvPr/>
        </p:nvCxnSpPr>
        <p:spPr>
          <a:xfrm>
            <a:off x="5375922" y="3729331"/>
            <a:ext cx="0" cy="1418981"/>
          </a:xfrm>
          <a:prstGeom prst="straightConnector1">
            <a:avLst/>
          </a:prstGeom>
          <a:noFill/>
          <a:ln w="28575" cap="flat" cmpd="sng">
            <a:solidFill>
              <a:schemeClr val="dk1"/>
            </a:solidFill>
            <a:prstDash val="solid"/>
            <a:round/>
            <a:headEnd type="none" w="sm" len="sm"/>
            <a:tailEnd type="stealth" w="med" len="med"/>
          </a:ln>
        </p:spPr>
      </p:cxnSp>
      <p:sp>
        <p:nvSpPr>
          <p:cNvPr id="151" name="Google Shape;151;p8"/>
          <p:cNvSpPr/>
          <p:nvPr/>
        </p:nvSpPr>
        <p:spPr>
          <a:xfrm>
            <a:off x="4270149" y="5148313"/>
            <a:ext cx="2211546" cy="1512167"/>
          </a:xfrm>
          <a:prstGeom prst="rect">
            <a:avLst/>
          </a:prstGeom>
          <a:solidFill>
            <a:srgbClr val="00B050"/>
          </a:solidFill>
          <a:ln w="25400" cap="flat" cmpd="sng">
            <a:solidFill>
              <a:schemeClr val="dk1"/>
            </a:solidFill>
            <a:prstDash val="solid"/>
            <a:round/>
            <a:headEnd type="none" w="sm" len="sm"/>
            <a:tailEnd type="none" w="sm" len="sm"/>
          </a:ln>
        </p:spPr>
        <p:txBody>
          <a:bodyPr spcFirstLastPara="1" wrap="square" lIns="109025" tIns="54500" rIns="109025" bIns="545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Display Unit</a:t>
            </a: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52" name="Google Shape;152;p8"/>
          <p:cNvCxnSpPr/>
          <p:nvPr/>
        </p:nvCxnSpPr>
        <p:spPr>
          <a:xfrm rot="10800000">
            <a:off x="6180568" y="2948276"/>
            <a:ext cx="1942866" cy="0"/>
          </a:xfrm>
          <a:prstGeom prst="straightConnector1">
            <a:avLst/>
          </a:prstGeom>
          <a:noFill/>
          <a:ln w="28575" cap="flat" cmpd="sng">
            <a:solidFill>
              <a:schemeClr val="dk1"/>
            </a:solidFill>
            <a:prstDash val="solid"/>
            <a:round/>
            <a:headEnd type="none" w="sm" len="sm"/>
            <a:tailEnd type="stealth" w="med" len="med"/>
          </a:ln>
        </p:spPr>
      </p:cxnSp>
      <p:sp>
        <p:nvSpPr>
          <p:cNvPr id="153" name="Google Shape;153;p8"/>
          <p:cNvSpPr txBox="1"/>
          <p:nvPr/>
        </p:nvSpPr>
        <p:spPr>
          <a:xfrm>
            <a:off x="2708447" y="1619920"/>
            <a:ext cx="1865893"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3) Scanned pair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8"/>
          <p:cNvSpPr txBox="1"/>
          <p:nvPr/>
        </p:nvSpPr>
        <p:spPr>
          <a:xfrm>
            <a:off x="6141457" y="1691928"/>
            <a:ext cx="1865893"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4) Scanned pair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8"/>
          <p:cNvSpPr txBox="1"/>
          <p:nvPr/>
        </p:nvSpPr>
        <p:spPr>
          <a:xfrm>
            <a:off x="6226517" y="2983080"/>
            <a:ext cx="1865893" cy="941096"/>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5) Filtered and Thresholded pair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8"/>
          <p:cNvSpPr txBox="1"/>
          <p:nvPr/>
        </p:nvSpPr>
        <p:spPr>
          <a:xfrm>
            <a:off x="5328667" y="4068192"/>
            <a:ext cx="2458602"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6) Display processed values of pair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8"/>
          <p:cNvSpPr/>
          <p:nvPr/>
        </p:nvSpPr>
        <p:spPr>
          <a:xfrm>
            <a:off x="360115" y="5148312"/>
            <a:ext cx="2376264" cy="1512168"/>
          </a:xfrm>
          <a:prstGeom prst="trapezoid">
            <a:avLst>
              <a:gd name="adj" fmla="val 25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a:solidFill>
                  <a:schemeClr val="lt1"/>
                </a:solidFill>
                <a:latin typeface="Calibri" panose="020F0502020204030204"/>
                <a:ea typeface="Calibri" panose="020F0502020204030204"/>
                <a:cs typeface="Calibri" panose="020F0502020204030204"/>
                <a:sym typeface="Calibri" panose="020F0502020204030204"/>
              </a:rPr>
              <a:t>Object</a:t>
            </a:r>
            <a:endParaRPr sz="2100" b="1">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58" name="Google Shape;158;p8"/>
          <p:cNvCxnSpPr/>
          <p:nvPr/>
        </p:nvCxnSpPr>
        <p:spPr>
          <a:xfrm rot="10800000" flipH="1">
            <a:off x="1450586" y="3348112"/>
            <a:ext cx="3267770" cy="1800202"/>
          </a:xfrm>
          <a:prstGeom prst="straightConnector1">
            <a:avLst/>
          </a:prstGeom>
          <a:noFill/>
          <a:ln w="28575" cap="flat" cmpd="sng">
            <a:solidFill>
              <a:schemeClr val="dk1"/>
            </a:solidFill>
            <a:prstDash val="solid"/>
            <a:round/>
            <a:headEnd type="none" w="sm" len="sm"/>
            <a:tailEnd type="stealth" w="med" len="med"/>
          </a:ln>
        </p:spPr>
      </p:cxnSp>
      <p:sp>
        <p:nvSpPr>
          <p:cNvPr id="159" name="Google Shape;159;p8"/>
          <p:cNvSpPr txBox="1"/>
          <p:nvPr/>
        </p:nvSpPr>
        <p:spPr>
          <a:xfrm>
            <a:off x="3024411" y="4124175"/>
            <a:ext cx="1741322"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1) Share details of object</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160" name="Google Shape;160;p8"/>
          <p:cNvCxnSpPr/>
          <p:nvPr/>
        </p:nvCxnSpPr>
        <p:spPr>
          <a:xfrm rot="10800000">
            <a:off x="2613486" y="2902178"/>
            <a:ext cx="1942866" cy="0"/>
          </a:xfrm>
          <a:prstGeom prst="straightConnector1">
            <a:avLst/>
          </a:prstGeom>
          <a:noFill/>
          <a:ln w="28575" cap="flat" cmpd="sng">
            <a:solidFill>
              <a:schemeClr val="dk1"/>
            </a:solidFill>
            <a:prstDash val="solid"/>
            <a:round/>
            <a:headEnd type="none" w="sm" len="sm"/>
            <a:tailEnd type="stealth" w="med" len="med"/>
          </a:ln>
        </p:spPr>
      </p:cxnSp>
      <p:sp>
        <p:nvSpPr>
          <p:cNvPr id="161" name="Google Shape;161;p8"/>
          <p:cNvSpPr txBox="1"/>
          <p:nvPr/>
        </p:nvSpPr>
        <p:spPr>
          <a:xfrm>
            <a:off x="2659435" y="2916064"/>
            <a:ext cx="1865893" cy="664097"/>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2) Retrieve each Row of pixels</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p:nvPr/>
        </p:nvSpPr>
        <p:spPr>
          <a:xfrm>
            <a:off x="319160" y="2988072"/>
            <a:ext cx="10122075" cy="1125761"/>
          </a:xfrm>
          <a:prstGeom prst="rect">
            <a:avLst/>
          </a:prstGeom>
          <a:noFill/>
          <a:ln>
            <a:noFill/>
          </a:ln>
        </p:spPr>
        <p:txBody>
          <a:bodyPr spcFirstLastPara="1" wrap="square" lIns="109025" tIns="54500" rIns="109025" bIns="54500" anchor="t" anchorCtr="0">
            <a:spAutoFit/>
          </a:bodyPr>
          <a:lstStyle/>
          <a:p>
            <a:pPr marL="0" marR="0" lvl="0" indent="0" algn="ctr" rtl="0">
              <a:spcBef>
                <a:spcPts val="0"/>
              </a:spcBef>
              <a:spcAft>
                <a:spcPts val="0"/>
              </a:spcAft>
              <a:buNone/>
            </a:pPr>
            <a:r>
              <a:rPr lang="en-US" sz="6600" b="1">
                <a:solidFill>
                  <a:srgbClr val="4C31BF"/>
                </a:solidFill>
                <a:latin typeface="Calibri" panose="020F0502020204030204"/>
                <a:ea typeface="Calibri" panose="020F0502020204030204"/>
                <a:cs typeface="Calibri" panose="020F0502020204030204"/>
                <a:sym typeface="Calibri" panose="020F0502020204030204"/>
              </a:rPr>
              <a:t>Level 1 Design</a:t>
            </a:r>
            <a:endParaRPr lang="en-US" sz="6600" b="1">
              <a:solidFill>
                <a:srgbClr val="4C31B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21427</Words>
  <Application>WPS Presentation</Application>
  <PresentationFormat>Custom</PresentationFormat>
  <Paragraphs>575</Paragraphs>
  <Slides>41</Slides>
  <Notes>41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Arial</vt:lpstr>
      <vt:lpstr>SimSun</vt:lpstr>
      <vt:lpstr>Wingdings</vt:lpstr>
      <vt:lpstr>Arial</vt:lpstr>
      <vt:lpstr>Calibri</vt:lpstr>
      <vt:lpstr>Noto Sans Symbols</vt:lpstr>
      <vt:lpstr>Noto Sans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 Singh</dc:creator>
  <cp:lastModifiedBy>Neeraj</cp:lastModifiedBy>
  <cp:revision>8</cp:revision>
  <dcterms:created xsi:type="dcterms:W3CDTF">2022-10-25T05:39:00Z</dcterms:created>
  <dcterms:modified xsi:type="dcterms:W3CDTF">2022-11-30T05:21:42Z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13C6B6C3EDB34F85AB49F4A54DB0753F</vt:lpwstr>
  </property>
  <property fmtid="{D5CDD505-2E9C-101B-9397-08002B2CF9AE}" pid="3" name="KSOProductBuildVer">
    <vt:lpwstr>1033-11.2.0.11341</vt:lpwstr>
  </property>
</Properties>
</file>