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56" r:id="rId2"/>
    <p:sldId id="265" r:id="rId3"/>
    <p:sldId id="266" r:id="rId4"/>
    <p:sldId id="268" r:id="rId5"/>
    <p:sldId id="270" r:id="rId6"/>
    <p:sldId id="267" r:id="rId7"/>
    <p:sldId id="269" r:id="rId8"/>
    <p:sldId id="280" r:id="rId9"/>
    <p:sldId id="283" r:id="rId10"/>
    <p:sldId id="273" r:id="rId11"/>
    <p:sldId id="274" r:id="rId12"/>
    <p:sldId id="285" r:id="rId13"/>
    <p:sldId id="272" r:id="rId14"/>
    <p:sldId id="284" r:id="rId15"/>
    <p:sldId id="278" r:id="rId16"/>
    <p:sldId id="281" r:id="rId17"/>
    <p:sldId id="282" r:id="rId18"/>
    <p:sldId id="286" r:id="rId19"/>
    <p:sldId id="287" r:id="rId20"/>
    <p:sldId id="279" r:id="rId21"/>
    <p:sldId id="271" r:id="rId22"/>
    <p:sldId id="275" r:id="rId23"/>
    <p:sldId id="276" r:id="rId24"/>
    <p:sldId id="277" r:id="rId25"/>
    <p:sldId id="288" r:id="rId26"/>
    <p:sldId id="289" r:id="rId27"/>
  </p:sldIdLst>
  <p:sldSz cx="9144000" cy="5143500" type="screen16x9"/>
  <p:notesSz cx="6858000" cy="9144000"/>
  <p:embeddedFontLst>
    <p:embeddedFont>
      <p:font typeface="Comic Sans MS" panose="030F0702030302020204" pitchFamily="66" charset="0"/>
      <p:regular r:id="rId29"/>
      <p:bold r:id="rId30"/>
      <p:italic r:id="rId31"/>
      <p:boldItalic r:id="rId32"/>
    </p:embeddedFont>
    <p:embeddedFont>
      <p:font typeface="Montserrat" panose="000005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a:srgbClr val="F4F4F4"/>
    <a:srgbClr val="134F5C"/>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41" autoAdjust="0"/>
    <p:restoredTop sz="89780" autoAdjust="0"/>
  </p:normalViewPr>
  <p:slideViewPr>
    <p:cSldViewPr snapToGrid="0">
      <p:cViewPr varScale="1">
        <p:scale>
          <a:sx n="82" d="100"/>
          <a:sy n="82" d="100"/>
        </p:scale>
        <p:origin x="90" y="150"/>
      </p:cViewPr>
      <p:guideLst>
        <p:guide orient="horz" pos="1620"/>
        <p:guide pos="2880"/>
      </p:guideLst>
    </p:cSldViewPr>
  </p:slideViewPr>
  <p:outlineViewPr>
    <p:cViewPr>
      <p:scale>
        <a:sx n="33" d="100"/>
        <a:sy n="33" d="100"/>
      </p:scale>
      <p:origin x="0" y="-4698"/>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50" d="100"/>
          <a:sy n="50" d="100"/>
        </p:scale>
        <p:origin x="2970" y="48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6673348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6246436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0981818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2613367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1051977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6006386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033356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5988266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8188829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522812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750451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9065059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8494349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636361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28012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93850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986269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8914894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378488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40213245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036362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thebluediamondgallery.com/handwriting/s/success.htm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www.pngall.com/android-png/download/25461" TargetMode="Externa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algn="l"/>
            <a:r>
              <a:rPr lang="en-US" sz="3400" b="1" dirty="0">
                <a:solidFill>
                  <a:srgbClr val="CC0000"/>
                </a:solidFill>
                <a:latin typeface="Montserrat"/>
                <a:ea typeface="Montserrat"/>
                <a:cs typeface="Montserrat"/>
                <a:sym typeface="Montserrat"/>
              </a:rPr>
              <a:t>     EDA Project</a:t>
            </a:r>
            <a:br>
              <a:rPr lang="en-US" sz="3400" b="1" dirty="0">
                <a:solidFill>
                  <a:srgbClr val="CC0000"/>
                </a:solidFill>
                <a:latin typeface="Montserrat"/>
                <a:ea typeface="Montserrat"/>
                <a:cs typeface="Montserrat"/>
                <a:sym typeface="Montserrat"/>
              </a:rPr>
            </a:br>
            <a:r>
              <a:rPr lang="en-US" sz="3400" b="1" dirty="0">
                <a:solidFill>
                  <a:srgbClr val="CC0000"/>
                </a:solidFill>
                <a:latin typeface="Montserrat"/>
                <a:ea typeface="Montserrat"/>
                <a:cs typeface="Montserrat"/>
                <a:sym typeface="Montserrat"/>
              </a:rPr>
              <a:t>     </a:t>
            </a:r>
            <a:r>
              <a:rPr lang="en-US" sz="3400" b="1" dirty="0">
                <a:solidFill>
                  <a:schemeClr val="lt1"/>
                </a:solidFill>
                <a:latin typeface="Montserrat"/>
                <a:ea typeface="Montserrat"/>
                <a:cs typeface="Montserrat"/>
                <a:sym typeface="Montserrat"/>
              </a:rPr>
              <a:t>Play Store App Review Analysis</a:t>
            </a:r>
            <a:br>
              <a:rPr lang="en-US" sz="2800" b="1" dirty="0">
                <a:solidFill>
                  <a:schemeClr val="lt1"/>
                </a:solidFill>
                <a:latin typeface="Montserrat"/>
                <a:ea typeface="Montserrat"/>
                <a:cs typeface="Montserrat"/>
                <a:sym typeface="Montserrat"/>
              </a:rPr>
            </a:br>
            <a:r>
              <a:rPr lang="en-US" sz="1000" dirty="0">
                <a:solidFill>
                  <a:srgbClr val="134F5C"/>
                </a:solidFill>
              </a:rPr>
              <a:t> </a:t>
            </a:r>
            <a:br>
              <a:rPr lang="en-US" sz="1000" dirty="0">
                <a:solidFill>
                  <a:srgbClr val="134F5C"/>
                </a:solidFill>
              </a:rPr>
            </a:br>
            <a:br>
              <a:rPr lang="en-US" sz="1000" b="0" i="0" u="none" strike="noStrike" dirty="0">
                <a:solidFill>
                  <a:srgbClr val="134F5C"/>
                </a:solidFill>
                <a:effectLst/>
                <a:latin typeface="Arial" panose="020B0604020202020204" pitchFamily="34" charset="0"/>
              </a:rPr>
            </a:br>
            <a:br>
              <a:rPr lang="en-US" sz="1000" b="0" i="0" u="none" strike="noStrike" dirty="0">
                <a:solidFill>
                  <a:srgbClr val="134F5C"/>
                </a:solidFill>
                <a:effectLst/>
                <a:latin typeface="Arial" panose="020B0604020202020204" pitchFamily="34" charset="0"/>
              </a:rPr>
            </a:br>
            <a:br>
              <a:rPr lang="en-US" sz="1000" b="0" i="0" u="none" strike="noStrike" dirty="0">
                <a:solidFill>
                  <a:srgbClr val="134F5C"/>
                </a:solidFill>
                <a:effectLst/>
                <a:latin typeface="Arial" panose="020B0604020202020204" pitchFamily="34" charset="0"/>
              </a:rPr>
            </a:br>
            <a:br>
              <a:rPr lang="en-US" sz="1000" b="0" i="0" u="none" strike="noStrike" dirty="0">
                <a:solidFill>
                  <a:srgbClr val="134F5C"/>
                </a:solidFill>
                <a:effectLst/>
                <a:latin typeface="Arial" panose="020B0604020202020204" pitchFamily="34" charset="0"/>
              </a:rPr>
            </a:br>
            <a:br>
              <a:rPr lang="en-US" sz="1000" b="0" i="0" u="none" strike="noStrike" dirty="0">
                <a:solidFill>
                  <a:srgbClr val="134F5C"/>
                </a:solidFill>
                <a:effectLst/>
                <a:latin typeface="Arial" panose="020B0604020202020204" pitchFamily="34" charset="0"/>
              </a:rPr>
            </a:br>
            <a:br>
              <a:rPr lang="en-US" sz="1000" b="1" dirty="0">
                <a:solidFill>
                  <a:schemeClr val="lt1"/>
                </a:solidFill>
                <a:latin typeface="Montserrat"/>
                <a:ea typeface="Montserrat"/>
                <a:cs typeface="Montserrat"/>
                <a:sym typeface="Montserrat"/>
              </a:rPr>
            </a:br>
            <a:endParaRPr lang="en-US" sz="10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7" name="Title 1">
            <a:extLst>
              <a:ext uri="{FF2B5EF4-FFF2-40B4-BE49-F238E27FC236}">
                <a16:creationId xmlns:a16="http://schemas.microsoft.com/office/drawing/2014/main" id="{955502D1-3223-F8F7-454D-34516C782032}"/>
              </a:ext>
            </a:extLst>
          </p:cNvPr>
          <p:cNvSpPr>
            <a:spLocks noGrp="1"/>
          </p:cNvSpPr>
          <p:nvPr>
            <p:ph type="title"/>
          </p:nvPr>
        </p:nvSpPr>
        <p:spPr>
          <a:xfrm>
            <a:off x="311150" y="407988"/>
            <a:ext cx="8521700" cy="609600"/>
          </a:xfrm>
        </p:spPr>
        <p:txBody>
          <a:bodyPr/>
          <a:lstStyle/>
          <a:p>
            <a:pPr algn="ctr"/>
            <a:r>
              <a:rPr lang="en-US" sz="2000" b="1" dirty="0">
                <a:solidFill>
                  <a:srgbClr val="CC0000"/>
                </a:solidFill>
                <a:latin typeface="+mj-lt"/>
                <a:ea typeface="Montserrat"/>
                <a:cs typeface="Montserrat"/>
                <a:sym typeface="Montserrat"/>
              </a:rPr>
              <a:t>App Category analysis: Paid apps  (Install analysis)</a:t>
            </a:r>
            <a:endParaRPr lang="en-US" sz="2000" dirty="0">
              <a:solidFill>
                <a:srgbClr val="CC0000"/>
              </a:solidFill>
              <a:latin typeface="+mj-lt"/>
            </a:endParaRPr>
          </a:p>
        </p:txBody>
      </p:sp>
      <p:sp>
        <p:nvSpPr>
          <p:cNvPr id="6" name="TextBox 5">
            <a:extLst>
              <a:ext uri="{FF2B5EF4-FFF2-40B4-BE49-F238E27FC236}">
                <a16:creationId xmlns:a16="http://schemas.microsoft.com/office/drawing/2014/main" id="{00779E51-D04F-4C3E-AE0E-E90BB95B988C}"/>
              </a:ext>
            </a:extLst>
          </p:cNvPr>
          <p:cNvSpPr txBox="1"/>
          <p:nvPr/>
        </p:nvSpPr>
        <p:spPr>
          <a:xfrm>
            <a:off x="6162920" y="1188487"/>
            <a:ext cx="3016841" cy="1169551"/>
          </a:xfrm>
          <a:prstGeom prst="rect">
            <a:avLst/>
          </a:prstGeom>
          <a:noFill/>
        </p:spPr>
        <p:txBody>
          <a:bodyPr wrap="square" rtlCol="0">
            <a:spAutoFit/>
          </a:bodyPr>
          <a:lstStyle/>
          <a:p>
            <a:r>
              <a:rPr lang="en-US" sz="1000" dirty="0"/>
              <a:t>Top Categories for paid apps by total installs.</a:t>
            </a:r>
          </a:p>
          <a:p>
            <a:pPr marL="228600" indent="-228600">
              <a:buAutoNum type="arabicPeriod"/>
            </a:pPr>
            <a:r>
              <a:rPr lang="en-US" sz="1000" dirty="0"/>
              <a:t>Game</a:t>
            </a:r>
          </a:p>
          <a:p>
            <a:pPr marL="228600" indent="-228600">
              <a:buAutoNum type="arabicPeriod"/>
            </a:pPr>
            <a:r>
              <a:rPr lang="en-US" sz="1000" dirty="0"/>
              <a:t>Family</a:t>
            </a:r>
          </a:p>
          <a:p>
            <a:pPr marL="228600" indent="-228600">
              <a:buAutoNum type="arabicPeriod"/>
            </a:pPr>
            <a:r>
              <a:rPr lang="en-US" sz="1000" dirty="0"/>
              <a:t>Personalization </a:t>
            </a:r>
          </a:p>
          <a:p>
            <a:pPr marL="228600" indent="-228600">
              <a:buAutoNum type="arabicPeriod"/>
            </a:pPr>
            <a:r>
              <a:rPr lang="en-US" sz="1000" dirty="0"/>
              <a:t>Photography</a:t>
            </a:r>
          </a:p>
          <a:p>
            <a:pPr marL="228600" indent="-228600">
              <a:buAutoNum type="arabicPeriod"/>
            </a:pPr>
            <a:r>
              <a:rPr lang="en-US" sz="1000" dirty="0"/>
              <a:t>Tools</a:t>
            </a:r>
          </a:p>
          <a:p>
            <a:pPr marL="228600" indent="-228600">
              <a:buAutoNum type="arabicPeriod"/>
            </a:pPr>
            <a:r>
              <a:rPr lang="en-US" sz="1000" dirty="0"/>
              <a:t>Productivity</a:t>
            </a:r>
          </a:p>
        </p:txBody>
      </p:sp>
      <p:sp>
        <p:nvSpPr>
          <p:cNvPr id="8" name="TextBox 7">
            <a:extLst>
              <a:ext uri="{FF2B5EF4-FFF2-40B4-BE49-F238E27FC236}">
                <a16:creationId xmlns:a16="http://schemas.microsoft.com/office/drawing/2014/main" id="{D7836598-9DE0-9D29-3B0A-7747AB8F33B2}"/>
              </a:ext>
            </a:extLst>
          </p:cNvPr>
          <p:cNvSpPr txBox="1"/>
          <p:nvPr/>
        </p:nvSpPr>
        <p:spPr>
          <a:xfrm>
            <a:off x="162963" y="3859683"/>
            <a:ext cx="8885344" cy="1015663"/>
          </a:xfrm>
          <a:prstGeom prst="rect">
            <a:avLst/>
          </a:prstGeom>
          <a:noFill/>
        </p:spPr>
        <p:txBody>
          <a:bodyPr wrap="square" rtlCol="0">
            <a:spAutoFit/>
          </a:bodyPr>
          <a:lstStyle/>
          <a:p>
            <a:r>
              <a:rPr lang="en-US" sz="1000" b="1" dirty="0"/>
              <a:t>Key points:</a:t>
            </a:r>
          </a:p>
          <a:p>
            <a:pPr marL="171450" indent="-171450">
              <a:buSzPct val="180000"/>
              <a:buFont typeface="Arial" panose="020B0604020202020204" pitchFamily="34" charset="0"/>
              <a:buChar char="•"/>
            </a:pPr>
            <a:r>
              <a:rPr lang="en-US" sz="1000" dirty="0"/>
              <a:t>From first bar plot, the top 6 paid apps category that has maximum number of total installs are: Game, Family, Personalization, Photography, Tools, Productivity. But from second bar plot, among above top 6 paid apps category, the number of available apps for Game, Personalization, Photography, Tools, and Productivity is relatively low. Hence the demand of these apps is high as total install by user is high but available apps for user is less.</a:t>
            </a:r>
          </a:p>
          <a:p>
            <a:pPr marL="171450" indent="-171450">
              <a:buSzPct val="180000"/>
              <a:buFont typeface="Arial" panose="020B0604020202020204" pitchFamily="34" charset="0"/>
              <a:buChar char="•"/>
            </a:pPr>
            <a:endParaRPr lang="en-US" sz="1000" dirty="0"/>
          </a:p>
          <a:p>
            <a:pPr marL="171450" indent="-171450">
              <a:buSzPct val="180000"/>
              <a:buFont typeface="Arial" panose="020B0604020202020204" pitchFamily="34" charset="0"/>
              <a:buChar char="•"/>
            </a:pPr>
            <a:r>
              <a:rPr lang="en-US" sz="1000" dirty="0"/>
              <a:t>The third bar plot shows that the mean install per app. Here greater the average install per app means that the demand for that category is high.</a:t>
            </a:r>
          </a:p>
        </p:txBody>
      </p:sp>
      <p:sp>
        <p:nvSpPr>
          <p:cNvPr id="10" name="TextBox 9">
            <a:extLst>
              <a:ext uri="{FF2B5EF4-FFF2-40B4-BE49-F238E27FC236}">
                <a16:creationId xmlns:a16="http://schemas.microsoft.com/office/drawing/2014/main" id="{6700BB20-6C79-9579-D4F0-2CFDE45D733E}"/>
              </a:ext>
            </a:extLst>
          </p:cNvPr>
          <p:cNvSpPr txBox="1"/>
          <p:nvPr/>
        </p:nvSpPr>
        <p:spPr>
          <a:xfrm>
            <a:off x="6162920" y="2389637"/>
            <a:ext cx="3016841" cy="1169551"/>
          </a:xfrm>
          <a:prstGeom prst="rect">
            <a:avLst/>
          </a:prstGeom>
          <a:noFill/>
        </p:spPr>
        <p:txBody>
          <a:bodyPr wrap="square" rtlCol="0">
            <a:spAutoFit/>
          </a:bodyPr>
          <a:lstStyle/>
          <a:p>
            <a:r>
              <a:rPr lang="en-US" sz="1000" dirty="0"/>
              <a:t>Top Categories for paid apps by mean installs.</a:t>
            </a:r>
          </a:p>
          <a:p>
            <a:pPr marL="228600" indent="-228600">
              <a:buAutoNum type="arabicPeriod"/>
            </a:pPr>
            <a:r>
              <a:rPr lang="en-US" sz="1000" dirty="0"/>
              <a:t>Game</a:t>
            </a:r>
          </a:p>
          <a:p>
            <a:pPr marL="228600" indent="-228600">
              <a:buAutoNum type="arabicPeriod"/>
            </a:pPr>
            <a:r>
              <a:rPr lang="en-US" sz="1000" dirty="0"/>
              <a:t>Education</a:t>
            </a:r>
          </a:p>
          <a:p>
            <a:pPr marL="228600" indent="-228600">
              <a:buAutoNum type="arabicPeriod"/>
            </a:pPr>
            <a:r>
              <a:rPr lang="en-US" sz="1000" dirty="0"/>
              <a:t>Family</a:t>
            </a:r>
          </a:p>
          <a:p>
            <a:pPr marL="228600" indent="-228600">
              <a:buAutoNum type="arabicPeriod"/>
            </a:pPr>
            <a:r>
              <a:rPr lang="en-US" sz="1000" dirty="0"/>
              <a:t>Weather</a:t>
            </a:r>
          </a:p>
          <a:p>
            <a:pPr marL="228600" indent="-228600">
              <a:buAutoNum type="arabicPeriod"/>
            </a:pPr>
            <a:r>
              <a:rPr lang="en-US" sz="1000" dirty="0"/>
              <a:t>Entertainment </a:t>
            </a:r>
          </a:p>
          <a:p>
            <a:pPr marL="228600" indent="-228600">
              <a:buAutoNum type="arabicPeriod"/>
            </a:pPr>
            <a:r>
              <a:rPr lang="en-US" sz="1000" dirty="0"/>
              <a:t>Photography</a:t>
            </a:r>
          </a:p>
        </p:txBody>
      </p:sp>
      <p:pic>
        <p:nvPicPr>
          <p:cNvPr id="9" name="Picture 8">
            <a:extLst>
              <a:ext uri="{FF2B5EF4-FFF2-40B4-BE49-F238E27FC236}">
                <a16:creationId xmlns:a16="http://schemas.microsoft.com/office/drawing/2014/main" id="{908D3637-7712-D675-DE13-AF2E813A76A2}"/>
              </a:ext>
            </a:extLst>
          </p:cNvPr>
          <p:cNvPicPr>
            <a:picLocks noChangeAspect="1"/>
          </p:cNvPicPr>
          <p:nvPr/>
        </p:nvPicPr>
        <p:blipFill>
          <a:blip r:embed="rId3"/>
          <a:stretch>
            <a:fillRect/>
          </a:stretch>
        </p:blipFill>
        <p:spPr>
          <a:xfrm>
            <a:off x="196688" y="1197540"/>
            <a:ext cx="5966233" cy="2488221"/>
          </a:xfrm>
          <a:prstGeom prst="rect">
            <a:avLst/>
          </a:prstGeom>
        </p:spPr>
      </p:pic>
    </p:spTree>
    <p:extLst>
      <p:ext uri="{BB962C8B-B14F-4D97-AF65-F5344CB8AC3E}">
        <p14:creationId xmlns:p14="http://schemas.microsoft.com/office/powerpoint/2010/main" val="1523975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7" name="Title 1">
            <a:extLst>
              <a:ext uri="{FF2B5EF4-FFF2-40B4-BE49-F238E27FC236}">
                <a16:creationId xmlns:a16="http://schemas.microsoft.com/office/drawing/2014/main" id="{955502D1-3223-F8F7-454D-34516C782032}"/>
              </a:ext>
            </a:extLst>
          </p:cNvPr>
          <p:cNvSpPr>
            <a:spLocks noGrp="1"/>
          </p:cNvSpPr>
          <p:nvPr>
            <p:ph type="title"/>
          </p:nvPr>
        </p:nvSpPr>
        <p:spPr>
          <a:xfrm>
            <a:off x="311150" y="407988"/>
            <a:ext cx="8521700" cy="609600"/>
          </a:xfrm>
        </p:spPr>
        <p:txBody>
          <a:bodyPr/>
          <a:lstStyle/>
          <a:p>
            <a:pPr algn="ctr"/>
            <a:r>
              <a:rPr lang="en-US" sz="2000" b="1" dirty="0">
                <a:solidFill>
                  <a:srgbClr val="CC0000"/>
                </a:solidFill>
                <a:latin typeface="+mj-lt"/>
                <a:ea typeface="Montserrat"/>
                <a:cs typeface="Montserrat"/>
                <a:sym typeface="Montserrat"/>
              </a:rPr>
              <a:t>App Category analysis: Paid apps (Revenue analysis)</a:t>
            </a:r>
            <a:endParaRPr lang="en-US" sz="2000" dirty="0">
              <a:solidFill>
                <a:srgbClr val="CC0000"/>
              </a:solidFill>
              <a:latin typeface="+mj-lt"/>
            </a:endParaRPr>
          </a:p>
        </p:txBody>
      </p:sp>
      <p:sp>
        <p:nvSpPr>
          <p:cNvPr id="6" name="TextBox 5">
            <a:extLst>
              <a:ext uri="{FF2B5EF4-FFF2-40B4-BE49-F238E27FC236}">
                <a16:creationId xmlns:a16="http://schemas.microsoft.com/office/drawing/2014/main" id="{00779E51-D04F-4C3E-AE0E-E90BB95B988C}"/>
              </a:ext>
            </a:extLst>
          </p:cNvPr>
          <p:cNvSpPr txBox="1"/>
          <p:nvPr/>
        </p:nvSpPr>
        <p:spPr>
          <a:xfrm>
            <a:off x="6162920" y="1188487"/>
            <a:ext cx="3016841" cy="1169551"/>
          </a:xfrm>
          <a:prstGeom prst="rect">
            <a:avLst/>
          </a:prstGeom>
          <a:noFill/>
        </p:spPr>
        <p:txBody>
          <a:bodyPr wrap="square" rtlCol="0">
            <a:spAutoFit/>
          </a:bodyPr>
          <a:lstStyle/>
          <a:p>
            <a:r>
              <a:rPr lang="en-US" sz="1000" dirty="0"/>
              <a:t>Top Categories for paid apps by total installs.</a:t>
            </a:r>
          </a:p>
          <a:p>
            <a:pPr marL="228600" indent="-228600">
              <a:buAutoNum type="arabicPeriod"/>
            </a:pPr>
            <a:r>
              <a:rPr lang="en-US" sz="1000" dirty="0"/>
              <a:t>Game</a:t>
            </a:r>
          </a:p>
          <a:p>
            <a:pPr marL="228600" indent="-228600">
              <a:buAutoNum type="arabicPeriod"/>
            </a:pPr>
            <a:r>
              <a:rPr lang="en-US" sz="1000" dirty="0"/>
              <a:t>Family</a:t>
            </a:r>
          </a:p>
          <a:p>
            <a:pPr marL="228600" indent="-228600">
              <a:buAutoNum type="arabicPeriod"/>
            </a:pPr>
            <a:r>
              <a:rPr lang="en-US" sz="1000" dirty="0"/>
              <a:t>Personalization </a:t>
            </a:r>
          </a:p>
          <a:p>
            <a:pPr marL="228600" indent="-228600">
              <a:buAutoNum type="arabicPeriod"/>
            </a:pPr>
            <a:r>
              <a:rPr lang="en-US" sz="1000" dirty="0"/>
              <a:t>Photography</a:t>
            </a:r>
          </a:p>
          <a:p>
            <a:pPr marL="228600" indent="-228600">
              <a:buAutoNum type="arabicPeriod"/>
            </a:pPr>
            <a:r>
              <a:rPr lang="en-US" sz="1000" dirty="0"/>
              <a:t>Tools</a:t>
            </a:r>
          </a:p>
          <a:p>
            <a:pPr marL="228600" indent="-228600">
              <a:buAutoNum type="arabicPeriod"/>
            </a:pPr>
            <a:r>
              <a:rPr lang="en-US" sz="1000" dirty="0"/>
              <a:t>Productivity</a:t>
            </a:r>
          </a:p>
        </p:txBody>
      </p:sp>
      <p:sp>
        <p:nvSpPr>
          <p:cNvPr id="8" name="TextBox 7">
            <a:extLst>
              <a:ext uri="{FF2B5EF4-FFF2-40B4-BE49-F238E27FC236}">
                <a16:creationId xmlns:a16="http://schemas.microsoft.com/office/drawing/2014/main" id="{D7836598-9DE0-9D29-3B0A-7747AB8F33B2}"/>
              </a:ext>
            </a:extLst>
          </p:cNvPr>
          <p:cNvSpPr txBox="1"/>
          <p:nvPr/>
        </p:nvSpPr>
        <p:spPr>
          <a:xfrm>
            <a:off x="162963" y="3859683"/>
            <a:ext cx="8885344" cy="1015663"/>
          </a:xfrm>
          <a:prstGeom prst="rect">
            <a:avLst/>
          </a:prstGeom>
          <a:noFill/>
        </p:spPr>
        <p:txBody>
          <a:bodyPr wrap="square" rtlCol="0">
            <a:spAutoFit/>
          </a:bodyPr>
          <a:lstStyle/>
          <a:p>
            <a:r>
              <a:rPr lang="en-US" sz="1000" b="1" dirty="0"/>
              <a:t>Key points:</a:t>
            </a:r>
          </a:p>
          <a:p>
            <a:pPr marL="171450" indent="-171450">
              <a:buSzPct val="180000"/>
              <a:buFont typeface="Arial" panose="020B0604020202020204" pitchFamily="34" charset="0"/>
              <a:buChar char="•"/>
            </a:pPr>
            <a:r>
              <a:rPr lang="en-US" sz="1000" dirty="0"/>
              <a:t>From first bar plot, the top 6 paid apps category that has maximum number of total installs are: Game, Family, Personalization, Photography, Tools, Productivity. But from second bar plot, among above top 6 paid apps category, the number of available apps for Game, Personalization, Photography, Tools, and Productivity is relatively low. Hence the demand of these apps is high as total install by user is high but available apps for user is less.</a:t>
            </a:r>
          </a:p>
          <a:p>
            <a:pPr marL="171450" indent="-171450">
              <a:buSzPct val="180000"/>
              <a:buFont typeface="Arial" panose="020B0604020202020204" pitchFamily="34" charset="0"/>
              <a:buChar char="•"/>
            </a:pPr>
            <a:endParaRPr lang="en-US" sz="1000" dirty="0"/>
          </a:p>
          <a:p>
            <a:pPr marL="171450" indent="-171450">
              <a:buSzPct val="180000"/>
              <a:buFont typeface="Arial" panose="020B0604020202020204" pitchFamily="34" charset="0"/>
              <a:buChar char="•"/>
            </a:pPr>
            <a:r>
              <a:rPr lang="en-US" sz="1000" dirty="0"/>
              <a:t>The third bar plot shows that the mean install per app. Here greater the average install per app means that the demand for that category is high.</a:t>
            </a:r>
          </a:p>
        </p:txBody>
      </p:sp>
      <p:sp>
        <p:nvSpPr>
          <p:cNvPr id="10" name="TextBox 9">
            <a:extLst>
              <a:ext uri="{FF2B5EF4-FFF2-40B4-BE49-F238E27FC236}">
                <a16:creationId xmlns:a16="http://schemas.microsoft.com/office/drawing/2014/main" id="{6700BB20-6C79-9579-D4F0-2CFDE45D733E}"/>
              </a:ext>
            </a:extLst>
          </p:cNvPr>
          <p:cNvSpPr txBox="1"/>
          <p:nvPr/>
        </p:nvSpPr>
        <p:spPr>
          <a:xfrm>
            <a:off x="6162920" y="2389637"/>
            <a:ext cx="3016841" cy="1169551"/>
          </a:xfrm>
          <a:prstGeom prst="rect">
            <a:avLst/>
          </a:prstGeom>
          <a:noFill/>
        </p:spPr>
        <p:txBody>
          <a:bodyPr wrap="square" rtlCol="0">
            <a:spAutoFit/>
          </a:bodyPr>
          <a:lstStyle/>
          <a:p>
            <a:r>
              <a:rPr lang="en-US" sz="1000" dirty="0"/>
              <a:t>Top Categories for paid apps by mean installs.</a:t>
            </a:r>
          </a:p>
          <a:p>
            <a:pPr marL="228600" indent="-228600">
              <a:buAutoNum type="arabicPeriod"/>
            </a:pPr>
            <a:r>
              <a:rPr lang="en-US" sz="1000" dirty="0"/>
              <a:t>Game</a:t>
            </a:r>
          </a:p>
          <a:p>
            <a:pPr marL="228600" indent="-228600">
              <a:buAutoNum type="arabicPeriod"/>
            </a:pPr>
            <a:r>
              <a:rPr lang="en-US" sz="1000" dirty="0"/>
              <a:t>Education</a:t>
            </a:r>
          </a:p>
          <a:p>
            <a:pPr marL="228600" indent="-228600">
              <a:buAutoNum type="arabicPeriod"/>
            </a:pPr>
            <a:r>
              <a:rPr lang="en-US" sz="1000" dirty="0"/>
              <a:t>Family</a:t>
            </a:r>
          </a:p>
          <a:p>
            <a:pPr marL="228600" indent="-228600">
              <a:buAutoNum type="arabicPeriod"/>
            </a:pPr>
            <a:r>
              <a:rPr lang="en-US" sz="1000" dirty="0"/>
              <a:t>Weather</a:t>
            </a:r>
          </a:p>
          <a:p>
            <a:pPr marL="228600" indent="-228600">
              <a:buAutoNum type="arabicPeriod"/>
            </a:pPr>
            <a:r>
              <a:rPr lang="en-US" sz="1000" dirty="0"/>
              <a:t>Entertainment </a:t>
            </a:r>
          </a:p>
          <a:p>
            <a:pPr marL="228600" indent="-228600">
              <a:buAutoNum type="arabicPeriod"/>
            </a:pPr>
            <a:r>
              <a:rPr lang="en-US" sz="1000" dirty="0"/>
              <a:t>Photography</a:t>
            </a:r>
          </a:p>
        </p:txBody>
      </p:sp>
      <p:pic>
        <p:nvPicPr>
          <p:cNvPr id="5" name="Picture 4">
            <a:extLst>
              <a:ext uri="{FF2B5EF4-FFF2-40B4-BE49-F238E27FC236}">
                <a16:creationId xmlns:a16="http://schemas.microsoft.com/office/drawing/2014/main" id="{00740983-C71D-8800-708E-63CD3EA815F4}"/>
              </a:ext>
            </a:extLst>
          </p:cNvPr>
          <p:cNvPicPr>
            <a:picLocks noChangeAspect="1"/>
          </p:cNvPicPr>
          <p:nvPr/>
        </p:nvPicPr>
        <p:blipFill>
          <a:blip r:embed="rId3"/>
          <a:stretch>
            <a:fillRect/>
          </a:stretch>
        </p:blipFill>
        <p:spPr>
          <a:xfrm>
            <a:off x="181069" y="1188487"/>
            <a:ext cx="5999957" cy="2523774"/>
          </a:xfrm>
          <a:prstGeom prst="rect">
            <a:avLst/>
          </a:prstGeom>
        </p:spPr>
      </p:pic>
    </p:spTree>
    <p:extLst>
      <p:ext uri="{BB962C8B-B14F-4D97-AF65-F5344CB8AC3E}">
        <p14:creationId xmlns:p14="http://schemas.microsoft.com/office/powerpoint/2010/main" val="1272674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7" name="Title 1">
            <a:extLst>
              <a:ext uri="{FF2B5EF4-FFF2-40B4-BE49-F238E27FC236}">
                <a16:creationId xmlns:a16="http://schemas.microsoft.com/office/drawing/2014/main" id="{955502D1-3223-F8F7-454D-34516C782032}"/>
              </a:ext>
            </a:extLst>
          </p:cNvPr>
          <p:cNvSpPr>
            <a:spLocks noGrp="1"/>
          </p:cNvSpPr>
          <p:nvPr>
            <p:ph type="title"/>
          </p:nvPr>
        </p:nvSpPr>
        <p:spPr>
          <a:xfrm>
            <a:off x="311150" y="407988"/>
            <a:ext cx="8521700" cy="609600"/>
          </a:xfrm>
        </p:spPr>
        <p:txBody>
          <a:bodyPr/>
          <a:lstStyle/>
          <a:p>
            <a:pPr algn="ctr"/>
            <a:r>
              <a:rPr lang="en-US" sz="2000" b="1" dirty="0">
                <a:solidFill>
                  <a:srgbClr val="CC0000"/>
                </a:solidFill>
                <a:latin typeface="+mj-lt"/>
                <a:ea typeface="Montserrat"/>
                <a:cs typeface="Montserrat"/>
                <a:sym typeface="Montserrat"/>
              </a:rPr>
              <a:t>App Category analysis: Paid apps (Price analysis)</a:t>
            </a:r>
            <a:endParaRPr lang="en-US" sz="2000" dirty="0">
              <a:solidFill>
                <a:srgbClr val="CC0000"/>
              </a:solidFill>
              <a:latin typeface="+mj-lt"/>
            </a:endParaRPr>
          </a:p>
        </p:txBody>
      </p:sp>
      <p:sp>
        <p:nvSpPr>
          <p:cNvPr id="6" name="TextBox 5">
            <a:extLst>
              <a:ext uri="{FF2B5EF4-FFF2-40B4-BE49-F238E27FC236}">
                <a16:creationId xmlns:a16="http://schemas.microsoft.com/office/drawing/2014/main" id="{00779E51-D04F-4C3E-AE0E-E90BB95B988C}"/>
              </a:ext>
            </a:extLst>
          </p:cNvPr>
          <p:cNvSpPr txBox="1"/>
          <p:nvPr/>
        </p:nvSpPr>
        <p:spPr>
          <a:xfrm>
            <a:off x="3730028" y="1188487"/>
            <a:ext cx="5449733" cy="1015663"/>
          </a:xfrm>
          <a:prstGeom prst="rect">
            <a:avLst/>
          </a:prstGeom>
          <a:noFill/>
        </p:spPr>
        <p:txBody>
          <a:bodyPr wrap="square" rtlCol="0">
            <a:spAutoFit/>
          </a:bodyPr>
          <a:lstStyle/>
          <a:p>
            <a:r>
              <a:rPr lang="en-US" sz="1000" dirty="0"/>
              <a:t>For the paid apps the top 5 highest average price categories are:</a:t>
            </a:r>
          </a:p>
          <a:p>
            <a:pPr marL="228600" indent="-228600">
              <a:buAutoNum type="arabicPeriod"/>
            </a:pPr>
            <a:r>
              <a:rPr lang="en-US" sz="1000" dirty="0"/>
              <a:t>Finance</a:t>
            </a:r>
          </a:p>
          <a:p>
            <a:pPr marL="228600" indent="-228600">
              <a:buAutoNum type="arabicPeriod"/>
            </a:pPr>
            <a:r>
              <a:rPr lang="en-US" sz="1000" dirty="0"/>
              <a:t>Lifestyle</a:t>
            </a:r>
          </a:p>
          <a:p>
            <a:pPr marL="228600" indent="-228600">
              <a:buAutoNum type="arabicPeriod"/>
            </a:pPr>
            <a:r>
              <a:rPr lang="en-US" sz="1000" dirty="0"/>
              <a:t>Events</a:t>
            </a:r>
          </a:p>
          <a:p>
            <a:pPr marL="228600" indent="-228600">
              <a:buAutoNum type="arabicPeriod"/>
            </a:pPr>
            <a:r>
              <a:rPr lang="en-US" sz="1000" dirty="0"/>
              <a:t>Business</a:t>
            </a:r>
          </a:p>
          <a:p>
            <a:pPr marL="228600" indent="-228600">
              <a:buAutoNum type="arabicPeriod"/>
            </a:pPr>
            <a:r>
              <a:rPr lang="en-US" sz="1000" dirty="0"/>
              <a:t>Family</a:t>
            </a:r>
          </a:p>
        </p:txBody>
      </p:sp>
      <p:pic>
        <p:nvPicPr>
          <p:cNvPr id="14342" name="Picture 6">
            <a:extLst>
              <a:ext uri="{FF2B5EF4-FFF2-40B4-BE49-F238E27FC236}">
                <a16:creationId xmlns:a16="http://schemas.microsoft.com/office/drawing/2014/main" id="{E597CC7D-6FE2-C441-E4F7-FE4CB1F9BF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443" y="1009244"/>
            <a:ext cx="3144268" cy="3930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1545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7" name="Title 1">
            <a:extLst>
              <a:ext uri="{FF2B5EF4-FFF2-40B4-BE49-F238E27FC236}">
                <a16:creationId xmlns:a16="http://schemas.microsoft.com/office/drawing/2014/main" id="{955502D1-3223-F8F7-454D-34516C782032}"/>
              </a:ext>
            </a:extLst>
          </p:cNvPr>
          <p:cNvSpPr>
            <a:spLocks noGrp="1"/>
          </p:cNvSpPr>
          <p:nvPr>
            <p:ph type="title"/>
          </p:nvPr>
        </p:nvSpPr>
        <p:spPr>
          <a:xfrm>
            <a:off x="311150" y="407988"/>
            <a:ext cx="8521700" cy="609600"/>
          </a:xfrm>
        </p:spPr>
        <p:txBody>
          <a:bodyPr/>
          <a:lstStyle/>
          <a:p>
            <a:pPr algn="ctr"/>
            <a:r>
              <a:rPr lang="en-US" sz="2000" b="1" dirty="0">
                <a:solidFill>
                  <a:srgbClr val="CC0000"/>
                </a:solidFill>
                <a:latin typeface="+mj-lt"/>
                <a:ea typeface="Montserrat"/>
                <a:cs typeface="Montserrat"/>
                <a:sym typeface="Montserrat"/>
              </a:rPr>
              <a:t>App genre analysis: Free apps (Install analysis)</a:t>
            </a:r>
            <a:endParaRPr lang="en-US" sz="2000" dirty="0">
              <a:solidFill>
                <a:srgbClr val="CC0000"/>
              </a:solidFill>
              <a:latin typeface="+mj-lt"/>
            </a:endParaRPr>
          </a:p>
        </p:txBody>
      </p:sp>
      <p:sp>
        <p:nvSpPr>
          <p:cNvPr id="6" name="TextBox 5">
            <a:extLst>
              <a:ext uri="{FF2B5EF4-FFF2-40B4-BE49-F238E27FC236}">
                <a16:creationId xmlns:a16="http://schemas.microsoft.com/office/drawing/2014/main" id="{00779E51-D04F-4C3E-AE0E-E90BB95B988C}"/>
              </a:ext>
            </a:extLst>
          </p:cNvPr>
          <p:cNvSpPr txBox="1"/>
          <p:nvPr/>
        </p:nvSpPr>
        <p:spPr>
          <a:xfrm>
            <a:off x="6338217" y="1017588"/>
            <a:ext cx="3016841" cy="1015663"/>
          </a:xfrm>
          <a:prstGeom prst="rect">
            <a:avLst/>
          </a:prstGeom>
          <a:noFill/>
        </p:spPr>
        <p:txBody>
          <a:bodyPr wrap="square" rtlCol="0">
            <a:spAutoFit/>
          </a:bodyPr>
          <a:lstStyle/>
          <a:p>
            <a:r>
              <a:rPr lang="en-US" sz="1000" dirty="0"/>
              <a:t>Top Categories for free apps by total installs.</a:t>
            </a:r>
          </a:p>
          <a:p>
            <a:pPr marL="228600" indent="-228600">
              <a:buAutoNum type="arabicPeriod"/>
            </a:pPr>
            <a:r>
              <a:rPr lang="en-US" sz="1000" dirty="0"/>
              <a:t>Communication</a:t>
            </a:r>
          </a:p>
          <a:p>
            <a:pPr marL="228600" indent="-228600">
              <a:buAutoNum type="arabicPeriod"/>
            </a:pPr>
            <a:r>
              <a:rPr lang="en-US" sz="1000" dirty="0"/>
              <a:t>Tools</a:t>
            </a:r>
          </a:p>
          <a:p>
            <a:pPr marL="228600" indent="-228600">
              <a:buAutoNum type="arabicPeriod"/>
            </a:pPr>
            <a:r>
              <a:rPr lang="en-US" sz="1000" dirty="0"/>
              <a:t>Productivity</a:t>
            </a:r>
          </a:p>
          <a:p>
            <a:pPr marL="228600" indent="-228600">
              <a:buAutoNum type="arabicPeriod"/>
            </a:pPr>
            <a:r>
              <a:rPr lang="en-US" sz="1000" dirty="0"/>
              <a:t>Social</a:t>
            </a:r>
          </a:p>
          <a:p>
            <a:pPr marL="228600" indent="-228600">
              <a:buAutoNum type="arabicPeriod"/>
            </a:pPr>
            <a:r>
              <a:rPr lang="en-US" sz="1000" dirty="0"/>
              <a:t>Photography</a:t>
            </a:r>
          </a:p>
        </p:txBody>
      </p:sp>
      <p:sp>
        <p:nvSpPr>
          <p:cNvPr id="8" name="TextBox 7">
            <a:extLst>
              <a:ext uri="{FF2B5EF4-FFF2-40B4-BE49-F238E27FC236}">
                <a16:creationId xmlns:a16="http://schemas.microsoft.com/office/drawing/2014/main" id="{D7836598-9DE0-9D29-3B0A-7747AB8F33B2}"/>
              </a:ext>
            </a:extLst>
          </p:cNvPr>
          <p:cNvSpPr txBox="1"/>
          <p:nvPr/>
        </p:nvSpPr>
        <p:spPr>
          <a:xfrm>
            <a:off x="6338216" y="3095081"/>
            <a:ext cx="2597554" cy="1938992"/>
          </a:xfrm>
          <a:prstGeom prst="rect">
            <a:avLst/>
          </a:prstGeom>
          <a:noFill/>
        </p:spPr>
        <p:txBody>
          <a:bodyPr wrap="square" rtlCol="0">
            <a:spAutoFit/>
          </a:bodyPr>
          <a:lstStyle/>
          <a:p>
            <a:r>
              <a:rPr lang="en-US" sz="1000" b="1" dirty="0"/>
              <a:t>Key points:</a:t>
            </a:r>
          </a:p>
          <a:p>
            <a:pPr marL="171450" indent="-171450">
              <a:buSzPct val="180000"/>
              <a:buFont typeface="Arial" panose="020B0604020202020204" pitchFamily="34" charset="0"/>
              <a:buChar char="•"/>
            </a:pPr>
            <a:r>
              <a:rPr lang="en-US" sz="1000" dirty="0"/>
              <a:t>The first plot gives the total install of all apps of that particular genre. The second plot gives the total apps available in that genre. The third gives the average app install in that genre. </a:t>
            </a:r>
          </a:p>
          <a:p>
            <a:pPr marL="171450" indent="-171450">
              <a:buSzPct val="180000"/>
              <a:buFont typeface="Arial" panose="020B0604020202020204" pitchFamily="34" charset="0"/>
              <a:buChar char="•"/>
            </a:pPr>
            <a:endParaRPr lang="en-US" sz="1000" dirty="0"/>
          </a:p>
          <a:p>
            <a:pPr marL="171450" indent="-171450">
              <a:buSzPct val="180000"/>
              <a:buFont typeface="Arial" panose="020B0604020202020204" pitchFamily="34" charset="0"/>
              <a:buChar char="•"/>
            </a:pPr>
            <a:r>
              <a:rPr lang="en-US" sz="1000" dirty="0"/>
              <a:t>If the total installs are high but apps are less then it means that genre is in demand. Also, greater the average install per app tells that the apps for that genre is in demand.</a:t>
            </a:r>
          </a:p>
        </p:txBody>
      </p:sp>
      <p:sp>
        <p:nvSpPr>
          <p:cNvPr id="10" name="TextBox 9">
            <a:extLst>
              <a:ext uri="{FF2B5EF4-FFF2-40B4-BE49-F238E27FC236}">
                <a16:creationId xmlns:a16="http://schemas.microsoft.com/office/drawing/2014/main" id="{6700BB20-6C79-9579-D4F0-2CFDE45D733E}"/>
              </a:ext>
            </a:extLst>
          </p:cNvPr>
          <p:cNvSpPr txBox="1"/>
          <p:nvPr/>
        </p:nvSpPr>
        <p:spPr>
          <a:xfrm>
            <a:off x="6338216" y="2033251"/>
            <a:ext cx="3016841" cy="1015663"/>
          </a:xfrm>
          <a:prstGeom prst="rect">
            <a:avLst/>
          </a:prstGeom>
          <a:noFill/>
        </p:spPr>
        <p:txBody>
          <a:bodyPr wrap="square" rtlCol="0">
            <a:spAutoFit/>
          </a:bodyPr>
          <a:lstStyle/>
          <a:p>
            <a:r>
              <a:rPr lang="en-US" sz="1000" dirty="0"/>
              <a:t>Top Categories for free apps by mean installs.</a:t>
            </a:r>
          </a:p>
          <a:p>
            <a:pPr marL="228600" indent="-228600">
              <a:buAutoNum type="arabicPeriod"/>
            </a:pPr>
            <a:r>
              <a:rPr lang="en-US" sz="1000" dirty="0"/>
              <a:t>Communication</a:t>
            </a:r>
          </a:p>
          <a:p>
            <a:pPr marL="228600" indent="-228600">
              <a:buAutoNum type="arabicPeriod"/>
            </a:pPr>
            <a:r>
              <a:rPr lang="en-US" sz="1000" dirty="0"/>
              <a:t>Video player &amp; Editors</a:t>
            </a:r>
          </a:p>
          <a:p>
            <a:pPr marL="228600" indent="-228600">
              <a:buAutoNum type="arabicPeriod"/>
            </a:pPr>
            <a:r>
              <a:rPr lang="en-US" sz="1000" dirty="0"/>
              <a:t>Social</a:t>
            </a:r>
          </a:p>
          <a:p>
            <a:pPr marL="228600" indent="-228600">
              <a:buAutoNum type="arabicPeriod"/>
            </a:pPr>
            <a:r>
              <a:rPr lang="en-US" sz="1000" dirty="0"/>
              <a:t>Arcade</a:t>
            </a:r>
          </a:p>
          <a:p>
            <a:pPr marL="228600" indent="-228600">
              <a:buAutoNum type="arabicPeriod"/>
            </a:pPr>
            <a:r>
              <a:rPr lang="en-US" sz="1000" dirty="0"/>
              <a:t>Photography</a:t>
            </a:r>
          </a:p>
        </p:txBody>
      </p:sp>
      <p:pic>
        <p:nvPicPr>
          <p:cNvPr id="3" name="Picture 2">
            <a:extLst>
              <a:ext uri="{FF2B5EF4-FFF2-40B4-BE49-F238E27FC236}">
                <a16:creationId xmlns:a16="http://schemas.microsoft.com/office/drawing/2014/main" id="{52F0FF1B-8CEE-983E-9AC1-0FDC9E66F569}"/>
              </a:ext>
            </a:extLst>
          </p:cNvPr>
          <p:cNvPicPr>
            <a:picLocks noChangeAspect="1"/>
          </p:cNvPicPr>
          <p:nvPr/>
        </p:nvPicPr>
        <p:blipFill>
          <a:blip r:embed="rId3"/>
          <a:stretch>
            <a:fillRect/>
          </a:stretch>
        </p:blipFill>
        <p:spPr>
          <a:xfrm>
            <a:off x="0" y="978123"/>
            <a:ext cx="6338217" cy="3992578"/>
          </a:xfrm>
          <a:prstGeom prst="rect">
            <a:avLst/>
          </a:prstGeom>
        </p:spPr>
      </p:pic>
    </p:spTree>
    <p:extLst>
      <p:ext uri="{BB962C8B-B14F-4D97-AF65-F5344CB8AC3E}">
        <p14:creationId xmlns:p14="http://schemas.microsoft.com/office/powerpoint/2010/main" val="3137531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7" name="Title 1">
            <a:extLst>
              <a:ext uri="{FF2B5EF4-FFF2-40B4-BE49-F238E27FC236}">
                <a16:creationId xmlns:a16="http://schemas.microsoft.com/office/drawing/2014/main" id="{955502D1-3223-F8F7-454D-34516C782032}"/>
              </a:ext>
            </a:extLst>
          </p:cNvPr>
          <p:cNvSpPr>
            <a:spLocks noGrp="1"/>
          </p:cNvSpPr>
          <p:nvPr>
            <p:ph type="title"/>
          </p:nvPr>
        </p:nvSpPr>
        <p:spPr>
          <a:xfrm>
            <a:off x="311150" y="407988"/>
            <a:ext cx="8521700" cy="609600"/>
          </a:xfrm>
        </p:spPr>
        <p:txBody>
          <a:bodyPr/>
          <a:lstStyle/>
          <a:p>
            <a:pPr algn="ctr"/>
            <a:r>
              <a:rPr lang="en-US" sz="2000" b="1" dirty="0">
                <a:solidFill>
                  <a:srgbClr val="CC0000"/>
                </a:solidFill>
                <a:latin typeface="+mj-lt"/>
                <a:ea typeface="Montserrat"/>
                <a:cs typeface="Montserrat"/>
                <a:sym typeface="Montserrat"/>
              </a:rPr>
              <a:t>App genre analysis: Paid apps (Install analysis)</a:t>
            </a:r>
            <a:endParaRPr lang="en-US" sz="2000" dirty="0">
              <a:solidFill>
                <a:srgbClr val="CC0000"/>
              </a:solidFill>
              <a:latin typeface="+mj-lt"/>
            </a:endParaRPr>
          </a:p>
        </p:txBody>
      </p:sp>
      <p:sp>
        <p:nvSpPr>
          <p:cNvPr id="6" name="TextBox 5">
            <a:extLst>
              <a:ext uri="{FF2B5EF4-FFF2-40B4-BE49-F238E27FC236}">
                <a16:creationId xmlns:a16="http://schemas.microsoft.com/office/drawing/2014/main" id="{00779E51-D04F-4C3E-AE0E-E90BB95B988C}"/>
              </a:ext>
            </a:extLst>
          </p:cNvPr>
          <p:cNvSpPr txBox="1"/>
          <p:nvPr/>
        </p:nvSpPr>
        <p:spPr>
          <a:xfrm>
            <a:off x="6338217" y="1017588"/>
            <a:ext cx="3016841" cy="1015663"/>
          </a:xfrm>
          <a:prstGeom prst="rect">
            <a:avLst/>
          </a:prstGeom>
          <a:noFill/>
        </p:spPr>
        <p:txBody>
          <a:bodyPr wrap="square" rtlCol="0">
            <a:spAutoFit/>
          </a:bodyPr>
          <a:lstStyle/>
          <a:p>
            <a:r>
              <a:rPr lang="en-US" sz="1000" dirty="0"/>
              <a:t>Top Categories for paid apps by total installs.</a:t>
            </a:r>
          </a:p>
          <a:p>
            <a:pPr marL="228600" indent="-228600">
              <a:buAutoNum type="arabicPeriod"/>
            </a:pPr>
            <a:r>
              <a:rPr lang="en-US" sz="1000" dirty="0"/>
              <a:t>Action</a:t>
            </a:r>
          </a:p>
          <a:p>
            <a:pPr marL="228600" indent="-228600">
              <a:buAutoNum type="arabicPeriod"/>
            </a:pPr>
            <a:r>
              <a:rPr lang="en-US" sz="1000" dirty="0"/>
              <a:t>Action &amp; Adventure</a:t>
            </a:r>
          </a:p>
          <a:p>
            <a:pPr marL="228600" indent="-228600">
              <a:buAutoNum type="arabicPeriod"/>
            </a:pPr>
            <a:r>
              <a:rPr lang="en-US" sz="1000" dirty="0"/>
              <a:t>Arcade</a:t>
            </a:r>
          </a:p>
          <a:p>
            <a:pPr marL="228600" indent="-228600">
              <a:buAutoNum type="arabicPeriod"/>
            </a:pPr>
            <a:r>
              <a:rPr lang="en-US" sz="1000" dirty="0"/>
              <a:t>Personalization</a:t>
            </a:r>
          </a:p>
          <a:p>
            <a:pPr marL="228600" indent="-228600">
              <a:buAutoNum type="arabicPeriod"/>
            </a:pPr>
            <a:r>
              <a:rPr lang="en-US" sz="1000" dirty="0"/>
              <a:t>Puzzle</a:t>
            </a:r>
          </a:p>
        </p:txBody>
      </p:sp>
      <p:sp>
        <p:nvSpPr>
          <p:cNvPr id="8" name="TextBox 7">
            <a:extLst>
              <a:ext uri="{FF2B5EF4-FFF2-40B4-BE49-F238E27FC236}">
                <a16:creationId xmlns:a16="http://schemas.microsoft.com/office/drawing/2014/main" id="{D7836598-9DE0-9D29-3B0A-7747AB8F33B2}"/>
              </a:ext>
            </a:extLst>
          </p:cNvPr>
          <p:cNvSpPr txBox="1"/>
          <p:nvPr/>
        </p:nvSpPr>
        <p:spPr>
          <a:xfrm>
            <a:off x="6338216" y="3095081"/>
            <a:ext cx="2597554" cy="1938992"/>
          </a:xfrm>
          <a:prstGeom prst="rect">
            <a:avLst/>
          </a:prstGeom>
          <a:noFill/>
        </p:spPr>
        <p:txBody>
          <a:bodyPr wrap="square" rtlCol="0">
            <a:spAutoFit/>
          </a:bodyPr>
          <a:lstStyle/>
          <a:p>
            <a:r>
              <a:rPr lang="en-US" sz="1000" b="1" dirty="0"/>
              <a:t>Key points:</a:t>
            </a:r>
          </a:p>
          <a:p>
            <a:pPr marL="171450" indent="-171450">
              <a:buSzPct val="180000"/>
              <a:buFont typeface="Arial" panose="020B0604020202020204" pitchFamily="34" charset="0"/>
              <a:buChar char="•"/>
            </a:pPr>
            <a:r>
              <a:rPr lang="en-US" sz="1000" dirty="0"/>
              <a:t>The first plot gives the total install of all apps of that particular genre. The second plot gives the total apps available in that genre. The third gives the average app install in that genre. </a:t>
            </a:r>
          </a:p>
          <a:p>
            <a:pPr marL="171450" indent="-171450">
              <a:buSzPct val="180000"/>
              <a:buFont typeface="Arial" panose="020B0604020202020204" pitchFamily="34" charset="0"/>
              <a:buChar char="•"/>
            </a:pPr>
            <a:endParaRPr lang="en-US" sz="1000" dirty="0"/>
          </a:p>
          <a:p>
            <a:pPr marL="171450" indent="-171450">
              <a:buSzPct val="180000"/>
              <a:buFont typeface="Arial" panose="020B0604020202020204" pitchFamily="34" charset="0"/>
              <a:buChar char="•"/>
            </a:pPr>
            <a:r>
              <a:rPr lang="en-US" sz="1000" dirty="0"/>
              <a:t>If the total installs are high but apps are less then it means that genre is in demand. Also, greater the average install per app tells that the apps for that genre is in demand.</a:t>
            </a:r>
          </a:p>
        </p:txBody>
      </p:sp>
      <p:sp>
        <p:nvSpPr>
          <p:cNvPr id="10" name="TextBox 9">
            <a:extLst>
              <a:ext uri="{FF2B5EF4-FFF2-40B4-BE49-F238E27FC236}">
                <a16:creationId xmlns:a16="http://schemas.microsoft.com/office/drawing/2014/main" id="{6700BB20-6C79-9579-D4F0-2CFDE45D733E}"/>
              </a:ext>
            </a:extLst>
          </p:cNvPr>
          <p:cNvSpPr txBox="1"/>
          <p:nvPr/>
        </p:nvSpPr>
        <p:spPr>
          <a:xfrm>
            <a:off x="6338216" y="2033251"/>
            <a:ext cx="3016841" cy="1015663"/>
          </a:xfrm>
          <a:prstGeom prst="rect">
            <a:avLst/>
          </a:prstGeom>
          <a:noFill/>
        </p:spPr>
        <p:txBody>
          <a:bodyPr wrap="square" rtlCol="0">
            <a:spAutoFit/>
          </a:bodyPr>
          <a:lstStyle/>
          <a:p>
            <a:r>
              <a:rPr lang="en-US" sz="1000" dirty="0"/>
              <a:t>Top Categories for paid apps by mean installs.</a:t>
            </a:r>
          </a:p>
          <a:p>
            <a:pPr marL="228600" indent="-228600">
              <a:buAutoNum type="arabicPeriod"/>
            </a:pPr>
            <a:r>
              <a:rPr lang="en-US" sz="1000" dirty="0"/>
              <a:t>Action &amp; Adventure</a:t>
            </a:r>
          </a:p>
          <a:p>
            <a:pPr marL="228600" indent="-228600">
              <a:buFont typeface="Arial"/>
              <a:buAutoNum type="arabicPeriod"/>
            </a:pPr>
            <a:r>
              <a:rPr lang="en-US" sz="1000" dirty="0"/>
              <a:t>Action</a:t>
            </a:r>
          </a:p>
          <a:p>
            <a:pPr marL="228600" indent="-228600">
              <a:buAutoNum type="arabicPeriod"/>
            </a:pPr>
            <a:r>
              <a:rPr lang="en-US" sz="1000" dirty="0"/>
              <a:t>Arcade</a:t>
            </a:r>
          </a:p>
          <a:p>
            <a:pPr marL="228600" indent="-228600">
              <a:buAutoNum type="arabicPeriod"/>
            </a:pPr>
            <a:r>
              <a:rPr lang="en-US" sz="1000" dirty="0"/>
              <a:t>Puzzles</a:t>
            </a:r>
          </a:p>
          <a:p>
            <a:pPr marL="228600" indent="-228600">
              <a:buAutoNum type="arabicPeriod"/>
            </a:pPr>
            <a:r>
              <a:rPr lang="en-US" sz="1000" dirty="0"/>
              <a:t>Role play</a:t>
            </a:r>
          </a:p>
        </p:txBody>
      </p:sp>
      <p:pic>
        <p:nvPicPr>
          <p:cNvPr id="4" name="Picture 3">
            <a:extLst>
              <a:ext uri="{FF2B5EF4-FFF2-40B4-BE49-F238E27FC236}">
                <a16:creationId xmlns:a16="http://schemas.microsoft.com/office/drawing/2014/main" id="{A47171C5-568C-1617-7DD0-8522209C566D}"/>
              </a:ext>
            </a:extLst>
          </p:cNvPr>
          <p:cNvPicPr>
            <a:picLocks noChangeAspect="1"/>
          </p:cNvPicPr>
          <p:nvPr/>
        </p:nvPicPr>
        <p:blipFill>
          <a:blip r:embed="rId3"/>
          <a:stretch>
            <a:fillRect/>
          </a:stretch>
        </p:blipFill>
        <p:spPr>
          <a:xfrm>
            <a:off x="112952" y="1043074"/>
            <a:ext cx="6225263" cy="3801874"/>
          </a:xfrm>
          <a:prstGeom prst="rect">
            <a:avLst/>
          </a:prstGeom>
        </p:spPr>
      </p:pic>
    </p:spTree>
    <p:extLst>
      <p:ext uri="{BB962C8B-B14F-4D97-AF65-F5344CB8AC3E}">
        <p14:creationId xmlns:p14="http://schemas.microsoft.com/office/powerpoint/2010/main" val="2443974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7" name="Title 1">
            <a:extLst>
              <a:ext uri="{FF2B5EF4-FFF2-40B4-BE49-F238E27FC236}">
                <a16:creationId xmlns:a16="http://schemas.microsoft.com/office/drawing/2014/main" id="{955502D1-3223-F8F7-454D-34516C782032}"/>
              </a:ext>
            </a:extLst>
          </p:cNvPr>
          <p:cNvSpPr>
            <a:spLocks noGrp="1"/>
          </p:cNvSpPr>
          <p:nvPr>
            <p:ph type="title"/>
          </p:nvPr>
        </p:nvSpPr>
        <p:spPr>
          <a:xfrm>
            <a:off x="311150" y="407988"/>
            <a:ext cx="8521700" cy="609600"/>
          </a:xfrm>
        </p:spPr>
        <p:txBody>
          <a:bodyPr/>
          <a:lstStyle/>
          <a:p>
            <a:pPr algn="ctr"/>
            <a:r>
              <a:rPr lang="en-US" sz="2000" b="1" dirty="0">
                <a:solidFill>
                  <a:srgbClr val="CC0000"/>
                </a:solidFill>
                <a:latin typeface="+mj-lt"/>
                <a:ea typeface="Montserrat"/>
                <a:cs typeface="Montserrat"/>
                <a:sym typeface="Montserrat"/>
              </a:rPr>
              <a:t>App content rating analysis: Free and Paid apps using Install </a:t>
            </a:r>
            <a:endParaRPr lang="en-US" sz="2000" b="1" dirty="0">
              <a:solidFill>
                <a:srgbClr val="CC0000"/>
              </a:solidFill>
              <a:effectLst/>
              <a:latin typeface="+mj-lt"/>
            </a:endParaRPr>
          </a:p>
        </p:txBody>
      </p:sp>
      <p:sp>
        <p:nvSpPr>
          <p:cNvPr id="6" name="TextBox 5">
            <a:extLst>
              <a:ext uri="{FF2B5EF4-FFF2-40B4-BE49-F238E27FC236}">
                <a16:creationId xmlns:a16="http://schemas.microsoft.com/office/drawing/2014/main" id="{0839C3C9-BC28-6226-6810-5330FEB487E1}"/>
              </a:ext>
            </a:extLst>
          </p:cNvPr>
          <p:cNvSpPr txBox="1"/>
          <p:nvPr/>
        </p:nvSpPr>
        <p:spPr>
          <a:xfrm>
            <a:off x="376914" y="3973949"/>
            <a:ext cx="8455936" cy="723275"/>
          </a:xfrm>
          <a:prstGeom prst="rect">
            <a:avLst/>
          </a:prstGeom>
          <a:noFill/>
        </p:spPr>
        <p:txBody>
          <a:bodyPr wrap="square">
            <a:spAutoFit/>
          </a:bodyPr>
          <a:lstStyle/>
          <a:p>
            <a:r>
              <a:rPr lang="en-US" sz="1000" b="1" dirty="0"/>
              <a:t>Key points:</a:t>
            </a:r>
          </a:p>
          <a:p>
            <a:pPr marL="171450" indent="-171450">
              <a:buFontTx/>
              <a:buChar char="-"/>
            </a:pPr>
            <a:r>
              <a:rPr lang="en-US" sz="1000" dirty="0"/>
              <a:t>Top 5 total revenue making </a:t>
            </a:r>
            <a:r>
              <a:rPr lang="en-US" sz="1100" i="0" dirty="0">
                <a:solidFill>
                  <a:srgbClr val="202124"/>
                </a:solidFill>
                <a:effectLst/>
                <a:latin typeface="arial" panose="020B0604020202020204" pitchFamily="34" charset="0"/>
              </a:rPr>
              <a:t>genres </a:t>
            </a:r>
            <a:r>
              <a:rPr lang="en-US" sz="1000" dirty="0"/>
              <a:t>are Arcade; Action &amp; adventure, Lifestyle, Action, Finance, Entertainment </a:t>
            </a:r>
          </a:p>
          <a:p>
            <a:pPr marL="171450" indent="-171450">
              <a:buFontTx/>
              <a:buChar char="-"/>
            </a:pPr>
            <a:r>
              <a:rPr lang="en-US" sz="1000" dirty="0"/>
              <a:t>Top 5 </a:t>
            </a:r>
            <a:r>
              <a:rPr lang="en-US" sz="1000" i="0" dirty="0">
                <a:solidFill>
                  <a:srgbClr val="202124"/>
                </a:solidFill>
                <a:effectLst/>
                <a:latin typeface="arial" panose="020B0604020202020204" pitchFamily="34" charset="0"/>
              </a:rPr>
              <a:t>genres</a:t>
            </a:r>
            <a:r>
              <a:rPr lang="en-US" sz="1000" dirty="0"/>
              <a:t> with maximum number of available apps are Role Playing, Action, Finance, Lifestyle, Entertainment </a:t>
            </a:r>
          </a:p>
          <a:p>
            <a:pPr marL="171450" indent="-171450">
              <a:buFontTx/>
              <a:buChar char="-"/>
            </a:pPr>
            <a:r>
              <a:rPr lang="en-US" sz="1000" dirty="0"/>
              <a:t>Top 5 per mean revenue making </a:t>
            </a:r>
            <a:r>
              <a:rPr lang="en-US" sz="1000" i="0" dirty="0">
                <a:solidFill>
                  <a:srgbClr val="202124"/>
                </a:solidFill>
                <a:effectLst/>
                <a:latin typeface="arial" panose="020B0604020202020204" pitchFamily="34" charset="0"/>
              </a:rPr>
              <a:t>genres are</a:t>
            </a:r>
            <a:r>
              <a:rPr lang="en-US" sz="1000" dirty="0"/>
              <a:t> Arcade; Action &amp; adventure, Lifestyle, Finance, Action, card; Action &amp; adventure</a:t>
            </a:r>
          </a:p>
        </p:txBody>
      </p:sp>
      <p:pic>
        <p:nvPicPr>
          <p:cNvPr id="7174" name="Picture 6">
            <a:extLst>
              <a:ext uri="{FF2B5EF4-FFF2-40B4-BE49-F238E27FC236}">
                <a16:creationId xmlns:a16="http://schemas.microsoft.com/office/drawing/2014/main" id="{001F6B8F-4DED-D373-2529-11326FB834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571" y="1377929"/>
            <a:ext cx="7894622" cy="2236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3834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7" name="Title 1">
            <a:extLst>
              <a:ext uri="{FF2B5EF4-FFF2-40B4-BE49-F238E27FC236}">
                <a16:creationId xmlns:a16="http://schemas.microsoft.com/office/drawing/2014/main" id="{955502D1-3223-F8F7-454D-34516C782032}"/>
              </a:ext>
            </a:extLst>
          </p:cNvPr>
          <p:cNvSpPr>
            <a:spLocks noGrp="1"/>
          </p:cNvSpPr>
          <p:nvPr>
            <p:ph type="title"/>
          </p:nvPr>
        </p:nvSpPr>
        <p:spPr>
          <a:xfrm>
            <a:off x="311150" y="407988"/>
            <a:ext cx="8521700" cy="609600"/>
          </a:xfrm>
        </p:spPr>
        <p:txBody>
          <a:bodyPr/>
          <a:lstStyle/>
          <a:p>
            <a:pPr algn="ctr"/>
            <a:r>
              <a:rPr lang="en-US" sz="2000" b="1" dirty="0">
                <a:solidFill>
                  <a:srgbClr val="CC0000"/>
                </a:solidFill>
                <a:latin typeface="+mj-lt"/>
                <a:ea typeface="Montserrat"/>
                <a:cs typeface="Montserrat"/>
                <a:sym typeface="Montserrat"/>
              </a:rPr>
              <a:t>App rating analysis</a:t>
            </a:r>
            <a:endParaRPr lang="en-US" sz="2000" b="1" dirty="0">
              <a:solidFill>
                <a:srgbClr val="CC0000"/>
              </a:solidFill>
              <a:effectLst/>
              <a:latin typeface="+mj-lt"/>
            </a:endParaRPr>
          </a:p>
        </p:txBody>
      </p:sp>
      <p:pic>
        <p:nvPicPr>
          <p:cNvPr id="12296" name="Picture 8">
            <a:extLst>
              <a:ext uri="{FF2B5EF4-FFF2-40B4-BE49-F238E27FC236}">
                <a16:creationId xmlns:a16="http://schemas.microsoft.com/office/drawing/2014/main" id="{6350A30B-A353-CED1-2015-DCCDE61343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9038" y="983377"/>
            <a:ext cx="2260816" cy="1960116"/>
          </a:xfrm>
          <a:prstGeom prst="rect">
            <a:avLst/>
          </a:prstGeom>
          <a:noFill/>
          <a:extLst>
            <a:ext uri="{909E8E84-426E-40DD-AFC4-6F175D3DCCD1}">
              <a14:hiddenFill xmlns:a14="http://schemas.microsoft.com/office/drawing/2010/main">
                <a:solidFill>
                  <a:srgbClr val="FFFFFF"/>
                </a:solidFill>
              </a14:hiddenFill>
            </a:ext>
          </a:extLst>
        </p:spPr>
      </p:pic>
      <p:pic>
        <p:nvPicPr>
          <p:cNvPr id="12298" name="Picture 10">
            <a:extLst>
              <a:ext uri="{FF2B5EF4-FFF2-40B4-BE49-F238E27FC236}">
                <a16:creationId xmlns:a16="http://schemas.microsoft.com/office/drawing/2014/main" id="{6A9B73B6-0EFC-1720-AE50-8243B6B9FD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149" y="1017588"/>
            <a:ext cx="5908697" cy="1908024"/>
          </a:xfrm>
          <a:prstGeom prst="rect">
            <a:avLst/>
          </a:prstGeom>
          <a:noFill/>
          <a:extLst>
            <a:ext uri="{909E8E84-426E-40DD-AFC4-6F175D3DCCD1}">
              <a14:hiddenFill xmlns:a14="http://schemas.microsoft.com/office/drawing/2010/main">
                <a:solidFill>
                  <a:srgbClr val="FFFFFF"/>
                </a:solidFill>
              </a14:hiddenFill>
            </a:ext>
          </a:extLst>
        </p:spPr>
      </p:pic>
      <p:pic>
        <p:nvPicPr>
          <p:cNvPr id="12300" name="Picture 12">
            <a:extLst>
              <a:ext uri="{FF2B5EF4-FFF2-40B4-BE49-F238E27FC236}">
                <a16:creationId xmlns:a16="http://schemas.microsoft.com/office/drawing/2014/main" id="{377121B7-AAED-F651-AD89-B9234F22457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149" y="3137690"/>
            <a:ext cx="5908697" cy="184790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EA793DA-8BA3-F3DC-245C-A132F3D334BC}"/>
              </a:ext>
            </a:extLst>
          </p:cNvPr>
          <p:cNvSpPr txBox="1"/>
          <p:nvPr/>
        </p:nvSpPr>
        <p:spPr>
          <a:xfrm>
            <a:off x="6489700" y="1017588"/>
            <a:ext cx="184731" cy="276999"/>
          </a:xfrm>
          <a:prstGeom prst="rect">
            <a:avLst/>
          </a:prstGeom>
          <a:noFill/>
        </p:spPr>
        <p:txBody>
          <a:bodyPr wrap="none" rtlCol="0">
            <a:spAutoFit/>
          </a:bodyPr>
          <a:lstStyle/>
          <a:p>
            <a:endParaRPr lang="en-US" sz="1200" dirty="0"/>
          </a:p>
        </p:txBody>
      </p:sp>
      <p:graphicFrame>
        <p:nvGraphicFramePr>
          <p:cNvPr id="5" name="Table 7">
            <a:extLst>
              <a:ext uri="{FF2B5EF4-FFF2-40B4-BE49-F238E27FC236}">
                <a16:creationId xmlns:a16="http://schemas.microsoft.com/office/drawing/2014/main" id="{8E693161-6289-BE86-CE14-7174F5F74E15}"/>
              </a:ext>
            </a:extLst>
          </p:cNvPr>
          <p:cNvGraphicFramePr>
            <a:graphicFrameLocks noGrp="1"/>
          </p:cNvGraphicFramePr>
          <p:nvPr>
            <p:extLst>
              <p:ext uri="{D42A27DB-BD31-4B8C-83A1-F6EECF244321}">
                <p14:modId xmlns:p14="http://schemas.microsoft.com/office/powerpoint/2010/main" val="1563350667"/>
              </p:ext>
            </p:extLst>
          </p:nvPr>
        </p:nvGraphicFramePr>
        <p:xfrm>
          <a:off x="6374676" y="3264035"/>
          <a:ext cx="2458174" cy="1408585"/>
        </p:xfrm>
        <a:graphic>
          <a:graphicData uri="http://schemas.openxmlformats.org/drawingml/2006/table">
            <a:tbl>
              <a:tblPr firstRow="1" bandRow="1">
                <a:tableStyleId>{0660B408-B3CF-4A94-85FC-2B1E0A45F4A2}</a:tableStyleId>
              </a:tblPr>
              <a:tblGrid>
                <a:gridCol w="592181">
                  <a:extLst>
                    <a:ext uri="{9D8B030D-6E8A-4147-A177-3AD203B41FA5}">
                      <a16:colId xmlns:a16="http://schemas.microsoft.com/office/drawing/2014/main" val="3268448961"/>
                    </a:ext>
                  </a:extLst>
                </a:gridCol>
                <a:gridCol w="905692">
                  <a:extLst>
                    <a:ext uri="{9D8B030D-6E8A-4147-A177-3AD203B41FA5}">
                      <a16:colId xmlns:a16="http://schemas.microsoft.com/office/drawing/2014/main" val="2381663322"/>
                    </a:ext>
                  </a:extLst>
                </a:gridCol>
                <a:gridCol w="960301">
                  <a:extLst>
                    <a:ext uri="{9D8B030D-6E8A-4147-A177-3AD203B41FA5}">
                      <a16:colId xmlns:a16="http://schemas.microsoft.com/office/drawing/2014/main" val="2858907725"/>
                    </a:ext>
                  </a:extLst>
                </a:gridCol>
              </a:tblGrid>
              <a:tr h="265585">
                <a:tc>
                  <a:txBody>
                    <a:bodyPr/>
                    <a:lstStyle/>
                    <a:p>
                      <a:endParaRPr lang="en-US" sz="700" dirty="0">
                        <a:solidFill>
                          <a:schemeClr val="bg2"/>
                        </a:solidFill>
                      </a:endParaRPr>
                    </a:p>
                  </a:txBody>
                  <a:tcPr/>
                </a:tc>
                <a:tc>
                  <a:txBody>
                    <a:bodyPr/>
                    <a:lstStyle/>
                    <a:p>
                      <a:r>
                        <a:rPr lang="en-US" sz="800" b="1" dirty="0">
                          <a:solidFill>
                            <a:schemeClr val="bg2"/>
                          </a:solidFill>
                        </a:rPr>
                        <a:t>Highest rating</a:t>
                      </a:r>
                    </a:p>
                  </a:txBody>
                  <a:tcPr/>
                </a:tc>
                <a:tc>
                  <a:txBody>
                    <a:bodyPr/>
                    <a:lstStyle/>
                    <a:p>
                      <a:r>
                        <a:rPr lang="en-US" sz="800" b="1" dirty="0">
                          <a:solidFill>
                            <a:schemeClr val="bg2"/>
                          </a:solidFill>
                        </a:rPr>
                        <a:t>Lowest rating</a:t>
                      </a:r>
                    </a:p>
                  </a:txBody>
                  <a:tcPr/>
                </a:tc>
                <a:extLst>
                  <a:ext uri="{0D108BD9-81ED-4DB2-BD59-A6C34878D82A}">
                    <a16:rowId xmlns:a16="http://schemas.microsoft.com/office/drawing/2014/main" val="2596014050"/>
                  </a:ext>
                </a:extLst>
              </a:tr>
              <a:tr h="579778">
                <a:tc>
                  <a:txBody>
                    <a:bodyPr/>
                    <a:lstStyle/>
                    <a:p>
                      <a:r>
                        <a:rPr lang="en-US" sz="700" b="1" dirty="0">
                          <a:solidFill>
                            <a:srgbClr val="134F5C"/>
                          </a:solidFill>
                        </a:rPr>
                        <a:t>Genre</a:t>
                      </a:r>
                    </a:p>
                  </a:txBody>
                  <a:tcPr/>
                </a:tc>
                <a:tc>
                  <a:txBody>
                    <a:bodyPr/>
                    <a:lstStyle/>
                    <a:p>
                      <a:pPr marL="0" indent="0">
                        <a:buFontTx/>
                        <a:buNone/>
                      </a:pPr>
                      <a:r>
                        <a:rPr lang="en-US" sz="700" dirty="0">
                          <a:solidFill>
                            <a:srgbClr val="134F5C"/>
                          </a:solidFill>
                        </a:rPr>
                        <a:t>1. Events</a:t>
                      </a:r>
                    </a:p>
                    <a:p>
                      <a:pPr marL="0" indent="0">
                        <a:buFontTx/>
                        <a:buNone/>
                      </a:pPr>
                      <a:r>
                        <a:rPr lang="en-US" sz="700" dirty="0">
                          <a:solidFill>
                            <a:srgbClr val="134F5C"/>
                          </a:solidFill>
                        </a:rPr>
                        <a:t>2. Art &amp; Design</a:t>
                      </a:r>
                    </a:p>
                    <a:p>
                      <a:pPr marL="0" indent="0">
                        <a:buFontTx/>
                        <a:buNone/>
                      </a:pPr>
                      <a:r>
                        <a:rPr lang="en-US" sz="700" dirty="0">
                          <a:solidFill>
                            <a:srgbClr val="134F5C"/>
                          </a:solidFill>
                        </a:rPr>
                        <a:t>3. Puzzles</a:t>
                      </a:r>
                    </a:p>
                  </a:txBody>
                  <a:tcPr/>
                </a:tc>
                <a:tc>
                  <a:txBody>
                    <a:bodyPr/>
                    <a:lstStyle/>
                    <a:p>
                      <a:pPr marL="0" indent="0">
                        <a:buFontTx/>
                        <a:buNone/>
                      </a:pPr>
                      <a:r>
                        <a:rPr lang="en-US" sz="700" dirty="0">
                          <a:solidFill>
                            <a:srgbClr val="134F5C"/>
                          </a:solidFill>
                        </a:rPr>
                        <a:t>1. Dating</a:t>
                      </a:r>
                    </a:p>
                    <a:p>
                      <a:pPr marL="0" indent="0">
                        <a:buFontTx/>
                        <a:buNone/>
                      </a:pPr>
                      <a:r>
                        <a:rPr lang="en-US" sz="700" dirty="0">
                          <a:solidFill>
                            <a:srgbClr val="134F5C"/>
                          </a:solidFill>
                        </a:rPr>
                        <a:t>2. Maps &amp; Navigation</a:t>
                      </a:r>
                    </a:p>
                    <a:p>
                      <a:pPr marL="0" indent="0">
                        <a:buFontTx/>
                        <a:buNone/>
                      </a:pPr>
                      <a:r>
                        <a:rPr lang="en-US" sz="700" dirty="0">
                          <a:solidFill>
                            <a:srgbClr val="134F5C"/>
                          </a:solidFill>
                        </a:rPr>
                        <a:t>3. Video player &amp; Editors</a:t>
                      </a:r>
                    </a:p>
                  </a:txBody>
                  <a:tcPr/>
                </a:tc>
                <a:extLst>
                  <a:ext uri="{0D108BD9-81ED-4DB2-BD59-A6C34878D82A}">
                    <a16:rowId xmlns:a16="http://schemas.microsoft.com/office/drawing/2014/main" val="1946197030"/>
                  </a:ext>
                </a:extLst>
              </a:tr>
              <a:tr h="360623">
                <a:tc>
                  <a:txBody>
                    <a:bodyPr/>
                    <a:lstStyle/>
                    <a:p>
                      <a:r>
                        <a:rPr lang="en-US" sz="700" b="1" dirty="0">
                          <a:solidFill>
                            <a:srgbClr val="134F5C"/>
                          </a:solidFill>
                        </a:rPr>
                        <a:t>Category</a:t>
                      </a:r>
                    </a:p>
                  </a:txBody>
                  <a:tcPr/>
                </a:tc>
                <a:tc>
                  <a:txBody>
                    <a:bodyPr/>
                    <a:lstStyle/>
                    <a:p>
                      <a:r>
                        <a:rPr lang="en-US" sz="700" dirty="0">
                          <a:solidFill>
                            <a:srgbClr val="134F5C"/>
                          </a:solidFill>
                        </a:rPr>
                        <a:t>1. Events</a:t>
                      </a:r>
                    </a:p>
                    <a:p>
                      <a:r>
                        <a:rPr lang="en-US" sz="700" dirty="0">
                          <a:solidFill>
                            <a:srgbClr val="134F5C"/>
                          </a:solidFill>
                        </a:rPr>
                        <a:t>2. Art &amp; Design</a:t>
                      </a:r>
                    </a:p>
                    <a:p>
                      <a:r>
                        <a:rPr lang="en-US" sz="700" dirty="0">
                          <a:solidFill>
                            <a:srgbClr val="134F5C"/>
                          </a:solidFill>
                        </a:rPr>
                        <a:t>3. Education</a:t>
                      </a:r>
                    </a:p>
                  </a:txBody>
                  <a:tcPr/>
                </a:tc>
                <a:tc>
                  <a:txBody>
                    <a:bodyPr/>
                    <a:lstStyle/>
                    <a:p>
                      <a:r>
                        <a:rPr lang="en-US" sz="700" dirty="0">
                          <a:solidFill>
                            <a:srgbClr val="134F5C"/>
                          </a:solidFill>
                        </a:rPr>
                        <a:t>1. Dating</a:t>
                      </a:r>
                    </a:p>
                    <a:p>
                      <a:r>
                        <a:rPr lang="en-US" sz="700" dirty="0">
                          <a:solidFill>
                            <a:srgbClr val="134F5C"/>
                          </a:solidFill>
                        </a:rPr>
                        <a:t>2. Maps &amp; Navigation</a:t>
                      </a:r>
                    </a:p>
                    <a:p>
                      <a:r>
                        <a:rPr lang="en-US" sz="700" dirty="0">
                          <a:solidFill>
                            <a:srgbClr val="134F5C"/>
                          </a:solidFill>
                        </a:rPr>
                        <a:t>3. Video players</a:t>
                      </a:r>
                    </a:p>
                  </a:txBody>
                  <a:tcPr/>
                </a:tc>
                <a:extLst>
                  <a:ext uri="{0D108BD9-81ED-4DB2-BD59-A6C34878D82A}">
                    <a16:rowId xmlns:a16="http://schemas.microsoft.com/office/drawing/2014/main" val="2144931158"/>
                  </a:ext>
                </a:extLst>
              </a:tr>
            </a:tbl>
          </a:graphicData>
        </a:graphic>
      </p:graphicFrame>
    </p:spTree>
    <p:extLst>
      <p:ext uri="{BB962C8B-B14F-4D97-AF65-F5344CB8AC3E}">
        <p14:creationId xmlns:p14="http://schemas.microsoft.com/office/powerpoint/2010/main" val="1879311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7" name="Title 1">
            <a:extLst>
              <a:ext uri="{FF2B5EF4-FFF2-40B4-BE49-F238E27FC236}">
                <a16:creationId xmlns:a16="http://schemas.microsoft.com/office/drawing/2014/main" id="{955502D1-3223-F8F7-454D-34516C782032}"/>
              </a:ext>
            </a:extLst>
          </p:cNvPr>
          <p:cNvSpPr>
            <a:spLocks noGrp="1"/>
          </p:cNvSpPr>
          <p:nvPr>
            <p:ph type="title"/>
          </p:nvPr>
        </p:nvSpPr>
        <p:spPr/>
        <p:txBody>
          <a:bodyPr/>
          <a:lstStyle/>
          <a:p>
            <a:pPr algn="ctr"/>
            <a:r>
              <a:rPr lang="en-US" sz="2000" b="1" dirty="0">
                <a:solidFill>
                  <a:srgbClr val="CC0000"/>
                </a:solidFill>
                <a:latin typeface="+mj-lt"/>
                <a:ea typeface="Montserrat"/>
                <a:cs typeface="Montserrat"/>
                <a:sym typeface="Montserrat"/>
              </a:rPr>
              <a:t>App reviews analysis</a:t>
            </a:r>
            <a:endParaRPr lang="en-US" sz="2000" b="1" dirty="0">
              <a:solidFill>
                <a:srgbClr val="CC0000"/>
              </a:solidFill>
              <a:effectLst/>
              <a:latin typeface="+mj-lt"/>
            </a:endParaRPr>
          </a:p>
        </p:txBody>
      </p:sp>
      <p:sp>
        <p:nvSpPr>
          <p:cNvPr id="3" name="Text Placeholder 2">
            <a:extLst>
              <a:ext uri="{FF2B5EF4-FFF2-40B4-BE49-F238E27FC236}">
                <a16:creationId xmlns:a16="http://schemas.microsoft.com/office/drawing/2014/main" id="{49AFCF44-41C1-FA64-4C1D-45C4ADE69C5B}"/>
              </a:ext>
            </a:extLst>
          </p:cNvPr>
          <p:cNvSpPr>
            <a:spLocks noGrp="1"/>
          </p:cNvSpPr>
          <p:nvPr>
            <p:ph type="body" idx="1"/>
          </p:nvPr>
        </p:nvSpPr>
        <p:spPr>
          <a:xfrm>
            <a:off x="5886994" y="1152475"/>
            <a:ext cx="2945305" cy="3416400"/>
          </a:xfrm>
        </p:spPr>
        <p:txBody>
          <a:bodyPr/>
          <a:lstStyle/>
          <a:p>
            <a:pPr marL="114300" indent="0">
              <a:buNone/>
            </a:pPr>
            <a:r>
              <a:rPr lang="en-US" sz="1050" dirty="0">
                <a:solidFill>
                  <a:schemeClr val="bg1">
                    <a:lumMod val="50000"/>
                  </a:schemeClr>
                </a:solidFill>
              </a:rPr>
              <a:t>In free apps, the highest reviews are in the following categories.</a:t>
            </a:r>
          </a:p>
          <a:p>
            <a:pPr marL="114300" indent="0">
              <a:buNone/>
            </a:pPr>
            <a:r>
              <a:rPr lang="en-US" sz="1050" dirty="0">
                <a:solidFill>
                  <a:schemeClr val="bg1">
                    <a:lumMod val="50000"/>
                  </a:schemeClr>
                </a:solidFill>
              </a:rPr>
              <a:t>1. Communication</a:t>
            </a:r>
          </a:p>
          <a:p>
            <a:pPr marL="114300" indent="0">
              <a:buNone/>
            </a:pPr>
            <a:r>
              <a:rPr lang="en-US" sz="1050" dirty="0">
                <a:solidFill>
                  <a:schemeClr val="bg1">
                    <a:lumMod val="50000"/>
                  </a:schemeClr>
                </a:solidFill>
              </a:rPr>
              <a:t>2. Social</a:t>
            </a:r>
          </a:p>
          <a:p>
            <a:pPr marL="114300" indent="0">
              <a:buNone/>
            </a:pPr>
            <a:r>
              <a:rPr lang="en-US" sz="1050" dirty="0">
                <a:solidFill>
                  <a:schemeClr val="bg1">
                    <a:lumMod val="50000"/>
                  </a:schemeClr>
                </a:solidFill>
              </a:rPr>
              <a:t>3. Game</a:t>
            </a:r>
          </a:p>
          <a:p>
            <a:pPr marL="114300" indent="0">
              <a:buNone/>
            </a:pPr>
            <a:r>
              <a:rPr lang="en-US" sz="1050" dirty="0">
                <a:solidFill>
                  <a:schemeClr val="bg1">
                    <a:lumMod val="50000"/>
                  </a:schemeClr>
                </a:solidFill>
              </a:rPr>
              <a:t>4. Video players</a:t>
            </a:r>
          </a:p>
          <a:p>
            <a:pPr marL="114300" indent="0">
              <a:buNone/>
            </a:pPr>
            <a:r>
              <a:rPr lang="en-US" sz="1050" dirty="0">
                <a:solidFill>
                  <a:schemeClr val="bg1">
                    <a:lumMod val="50000"/>
                  </a:schemeClr>
                </a:solidFill>
              </a:rPr>
              <a:t>5. Photography</a:t>
            </a:r>
          </a:p>
          <a:p>
            <a:pPr marL="114300" indent="0">
              <a:buNone/>
            </a:pPr>
            <a:endParaRPr lang="en-US" sz="1050" dirty="0">
              <a:solidFill>
                <a:schemeClr val="bg1">
                  <a:lumMod val="50000"/>
                </a:schemeClr>
              </a:solidFill>
            </a:endParaRPr>
          </a:p>
          <a:p>
            <a:pPr marL="114300" indent="0">
              <a:buNone/>
            </a:pPr>
            <a:r>
              <a:rPr lang="en-US" sz="1050" dirty="0">
                <a:solidFill>
                  <a:schemeClr val="bg1">
                    <a:lumMod val="50000"/>
                  </a:schemeClr>
                </a:solidFill>
              </a:rPr>
              <a:t>In paid apps, the highest reviews are in the following categories.</a:t>
            </a:r>
          </a:p>
          <a:p>
            <a:pPr marL="114300" indent="0">
              <a:buNone/>
            </a:pPr>
            <a:r>
              <a:rPr lang="en-US" sz="1050" dirty="0">
                <a:solidFill>
                  <a:schemeClr val="bg1">
                    <a:lumMod val="50000"/>
                  </a:schemeClr>
                </a:solidFill>
              </a:rPr>
              <a:t>1. Family</a:t>
            </a:r>
          </a:p>
          <a:p>
            <a:pPr marL="114300" indent="0">
              <a:buNone/>
            </a:pPr>
            <a:r>
              <a:rPr lang="en-US" sz="1050" dirty="0">
                <a:solidFill>
                  <a:schemeClr val="bg1">
                    <a:lumMod val="50000"/>
                  </a:schemeClr>
                </a:solidFill>
              </a:rPr>
              <a:t>2. Game</a:t>
            </a:r>
          </a:p>
          <a:p>
            <a:pPr marL="114300" indent="0">
              <a:buNone/>
            </a:pPr>
            <a:r>
              <a:rPr lang="en-US" sz="1050" dirty="0">
                <a:solidFill>
                  <a:schemeClr val="bg1">
                    <a:lumMod val="50000"/>
                  </a:schemeClr>
                </a:solidFill>
              </a:rPr>
              <a:t>3. Weather</a:t>
            </a:r>
          </a:p>
          <a:p>
            <a:pPr marL="114300" indent="0">
              <a:buNone/>
            </a:pPr>
            <a:r>
              <a:rPr lang="en-US" sz="1050" dirty="0">
                <a:solidFill>
                  <a:schemeClr val="bg1">
                    <a:lumMod val="50000"/>
                  </a:schemeClr>
                </a:solidFill>
              </a:rPr>
              <a:t>4. Education</a:t>
            </a:r>
          </a:p>
          <a:p>
            <a:pPr marL="114300" indent="0">
              <a:buNone/>
            </a:pPr>
            <a:r>
              <a:rPr lang="en-US" sz="1050" dirty="0">
                <a:solidFill>
                  <a:schemeClr val="bg1">
                    <a:lumMod val="50000"/>
                  </a:schemeClr>
                </a:solidFill>
              </a:rPr>
              <a:t>5. Sports</a:t>
            </a:r>
          </a:p>
        </p:txBody>
      </p:sp>
      <p:sp>
        <p:nvSpPr>
          <p:cNvPr id="4" name="TextBox 3">
            <a:extLst>
              <a:ext uri="{FF2B5EF4-FFF2-40B4-BE49-F238E27FC236}">
                <a16:creationId xmlns:a16="http://schemas.microsoft.com/office/drawing/2014/main" id="{CEA793DA-8BA3-F3DC-245C-A132F3D334BC}"/>
              </a:ext>
            </a:extLst>
          </p:cNvPr>
          <p:cNvSpPr txBox="1"/>
          <p:nvPr/>
        </p:nvSpPr>
        <p:spPr>
          <a:xfrm>
            <a:off x="6489700" y="1017588"/>
            <a:ext cx="184731" cy="276999"/>
          </a:xfrm>
          <a:prstGeom prst="rect">
            <a:avLst/>
          </a:prstGeom>
          <a:noFill/>
        </p:spPr>
        <p:txBody>
          <a:bodyPr wrap="none" rtlCol="0">
            <a:spAutoFit/>
          </a:bodyPr>
          <a:lstStyle/>
          <a:p>
            <a:endParaRPr lang="en-US" sz="1200" dirty="0"/>
          </a:p>
        </p:txBody>
      </p:sp>
      <p:pic>
        <p:nvPicPr>
          <p:cNvPr id="13314" name="Picture 2">
            <a:extLst>
              <a:ext uri="{FF2B5EF4-FFF2-40B4-BE49-F238E27FC236}">
                <a16:creationId xmlns:a16="http://schemas.microsoft.com/office/drawing/2014/main" id="{3805D7AC-2747-022D-966A-EE3982AEB0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296" y="824793"/>
            <a:ext cx="5686698" cy="3493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07202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7" name="Title 1">
            <a:extLst>
              <a:ext uri="{FF2B5EF4-FFF2-40B4-BE49-F238E27FC236}">
                <a16:creationId xmlns:a16="http://schemas.microsoft.com/office/drawing/2014/main" id="{955502D1-3223-F8F7-454D-34516C782032}"/>
              </a:ext>
            </a:extLst>
          </p:cNvPr>
          <p:cNvSpPr>
            <a:spLocks noGrp="1"/>
          </p:cNvSpPr>
          <p:nvPr>
            <p:ph type="title"/>
          </p:nvPr>
        </p:nvSpPr>
        <p:spPr/>
        <p:txBody>
          <a:bodyPr/>
          <a:lstStyle/>
          <a:p>
            <a:pPr algn="ctr"/>
            <a:r>
              <a:rPr lang="en-US" sz="2000" b="1" dirty="0">
                <a:solidFill>
                  <a:srgbClr val="CC0000"/>
                </a:solidFill>
                <a:latin typeface="+mj-lt"/>
                <a:ea typeface="Montserrat"/>
                <a:cs typeface="Montserrat"/>
                <a:sym typeface="Montserrat"/>
              </a:rPr>
              <a:t>App Review’s sentiment analysis: Review’s sentiment </a:t>
            </a:r>
          </a:p>
        </p:txBody>
      </p:sp>
      <p:sp>
        <p:nvSpPr>
          <p:cNvPr id="3" name="Text Placeholder 2">
            <a:extLst>
              <a:ext uri="{FF2B5EF4-FFF2-40B4-BE49-F238E27FC236}">
                <a16:creationId xmlns:a16="http://schemas.microsoft.com/office/drawing/2014/main" id="{49AFCF44-41C1-FA64-4C1D-45C4ADE69C5B}"/>
              </a:ext>
            </a:extLst>
          </p:cNvPr>
          <p:cNvSpPr>
            <a:spLocks noGrp="1"/>
          </p:cNvSpPr>
          <p:nvPr>
            <p:ph type="body" idx="1"/>
          </p:nvPr>
        </p:nvSpPr>
        <p:spPr>
          <a:xfrm>
            <a:off x="5658416" y="3303770"/>
            <a:ext cx="3173884" cy="1611242"/>
          </a:xfrm>
        </p:spPr>
        <p:txBody>
          <a:bodyPr/>
          <a:lstStyle/>
          <a:p>
            <a:pPr marL="114300" indent="0">
              <a:buNone/>
            </a:pPr>
            <a:r>
              <a:rPr lang="en-US" sz="1050" b="1" dirty="0">
                <a:solidFill>
                  <a:schemeClr val="bg1">
                    <a:lumMod val="50000"/>
                  </a:schemeClr>
                </a:solidFill>
              </a:rPr>
              <a:t>Key point:</a:t>
            </a:r>
          </a:p>
          <a:p>
            <a:pPr marL="114300" indent="0">
              <a:buNone/>
            </a:pPr>
            <a:r>
              <a:rPr lang="en-US" sz="1050" dirty="0">
                <a:solidFill>
                  <a:schemeClr val="bg1">
                    <a:lumMod val="50000"/>
                  </a:schemeClr>
                </a:solidFill>
              </a:rPr>
              <a:t>As an average, for an app there are a total of 64.1% positive reviews, 13.8% of negative reviews, and 22.1% of negative reviews.</a:t>
            </a:r>
          </a:p>
        </p:txBody>
      </p:sp>
      <p:sp>
        <p:nvSpPr>
          <p:cNvPr id="4" name="TextBox 3">
            <a:extLst>
              <a:ext uri="{FF2B5EF4-FFF2-40B4-BE49-F238E27FC236}">
                <a16:creationId xmlns:a16="http://schemas.microsoft.com/office/drawing/2014/main" id="{CEA793DA-8BA3-F3DC-245C-A132F3D334BC}"/>
              </a:ext>
            </a:extLst>
          </p:cNvPr>
          <p:cNvSpPr txBox="1"/>
          <p:nvPr/>
        </p:nvSpPr>
        <p:spPr>
          <a:xfrm>
            <a:off x="6489700" y="1112838"/>
            <a:ext cx="184731" cy="276999"/>
          </a:xfrm>
          <a:prstGeom prst="rect">
            <a:avLst/>
          </a:prstGeom>
          <a:noFill/>
        </p:spPr>
        <p:txBody>
          <a:bodyPr wrap="none" rtlCol="0">
            <a:spAutoFit/>
          </a:bodyPr>
          <a:lstStyle/>
          <a:p>
            <a:endParaRPr lang="en-US" sz="1200" dirty="0"/>
          </a:p>
        </p:txBody>
      </p:sp>
      <p:pic>
        <p:nvPicPr>
          <p:cNvPr id="15366" name="Picture 6">
            <a:extLst>
              <a:ext uri="{FF2B5EF4-FFF2-40B4-BE49-F238E27FC236}">
                <a16:creationId xmlns:a16="http://schemas.microsoft.com/office/drawing/2014/main" id="{668EEF8D-8BDE-66D2-C7FC-BE00C0BC41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795" y="982153"/>
            <a:ext cx="4984451" cy="1959648"/>
          </a:xfrm>
          <a:prstGeom prst="rect">
            <a:avLst/>
          </a:prstGeom>
          <a:noFill/>
          <a:extLst>
            <a:ext uri="{909E8E84-426E-40DD-AFC4-6F175D3DCCD1}">
              <a14:hiddenFill xmlns:a14="http://schemas.microsoft.com/office/drawing/2010/main">
                <a:solidFill>
                  <a:srgbClr val="FFFFFF"/>
                </a:solidFill>
              </a14:hiddenFill>
            </a:ext>
          </a:extLst>
        </p:spPr>
      </p:pic>
      <p:pic>
        <p:nvPicPr>
          <p:cNvPr id="15368" name="Picture 8">
            <a:extLst>
              <a:ext uri="{FF2B5EF4-FFF2-40B4-BE49-F238E27FC236}">
                <a16:creationId xmlns:a16="http://schemas.microsoft.com/office/drawing/2014/main" id="{3A45A378-9524-AEBF-15CC-21659D48A2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326" y="2941802"/>
            <a:ext cx="4224920" cy="197321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FA4ADB35-A307-45BD-DB2B-B40FBBDF2FD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8777" y="951095"/>
            <a:ext cx="2371725" cy="2352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30370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7" name="Title 1">
            <a:extLst>
              <a:ext uri="{FF2B5EF4-FFF2-40B4-BE49-F238E27FC236}">
                <a16:creationId xmlns:a16="http://schemas.microsoft.com/office/drawing/2014/main" id="{955502D1-3223-F8F7-454D-34516C782032}"/>
              </a:ext>
            </a:extLst>
          </p:cNvPr>
          <p:cNvSpPr>
            <a:spLocks noGrp="1"/>
          </p:cNvSpPr>
          <p:nvPr>
            <p:ph type="title"/>
          </p:nvPr>
        </p:nvSpPr>
        <p:spPr/>
        <p:txBody>
          <a:bodyPr/>
          <a:lstStyle/>
          <a:p>
            <a:pPr algn="ctr"/>
            <a:r>
              <a:rPr lang="en-US" sz="2000" b="1" dirty="0">
                <a:solidFill>
                  <a:srgbClr val="CC0000"/>
                </a:solidFill>
                <a:latin typeface="+mj-lt"/>
                <a:ea typeface="Montserrat"/>
                <a:cs typeface="Montserrat"/>
                <a:sym typeface="Montserrat"/>
              </a:rPr>
              <a:t>App Review’s sentiment analysis: Word Cloud </a:t>
            </a:r>
          </a:p>
        </p:txBody>
      </p:sp>
      <p:sp>
        <p:nvSpPr>
          <p:cNvPr id="3" name="Text Placeholder 2">
            <a:extLst>
              <a:ext uri="{FF2B5EF4-FFF2-40B4-BE49-F238E27FC236}">
                <a16:creationId xmlns:a16="http://schemas.microsoft.com/office/drawing/2014/main" id="{49AFCF44-41C1-FA64-4C1D-45C4ADE69C5B}"/>
              </a:ext>
            </a:extLst>
          </p:cNvPr>
          <p:cNvSpPr>
            <a:spLocks noGrp="1"/>
          </p:cNvSpPr>
          <p:nvPr>
            <p:ph type="body" idx="1"/>
          </p:nvPr>
        </p:nvSpPr>
        <p:spPr>
          <a:xfrm>
            <a:off x="6320337" y="1171575"/>
            <a:ext cx="2266101" cy="3596582"/>
          </a:xfrm>
        </p:spPr>
        <p:txBody>
          <a:bodyPr/>
          <a:lstStyle/>
          <a:p>
            <a:pPr marL="114300" indent="0">
              <a:buNone/>
            </a:pPr>
            <a:r>
              <a:rPr lang="en-US" sz="1200" dirty="0">
                <a:solidFill>
                  <a:schemeClr val="bg1">
                    <a:lumMod val="50000"/>
                  </a:schemeClr>
                </a:solidFill>
              </a:rPr>
              <a:t>The most used words for the positive and negative reviews are shown in the form of word cloud.</a:t>
            </a:r>
          </a:p>
          <a:p>
            <a:pPr marL="114300" indent="0">
              <a:buNone/>
            </a:pPr>
            <a:endParaRPr lang="en-US" sz="1200" dirty="0">
              <a:solidFill>
                <a:schemeClr val="bg1">
                  <a:lumMod val="50000"/>
                </a:schemeClr>
              </a:solidFill>
            </a:endParaRPr>
          </a:p>
          <a:p>
            <a:pPr marL="114300" indent="0">
              <a:buNone/>
            </a:pPr>
            <a:r>
              <a:rPr lang="en-US" sz="1200" dirty="0">
                <a:solidFill>
                  <a:schemeClr val="bg1">
                    <a:lumMod val="50000"/>
                  </a:schemeClr>
                </a:solidFill>
              </a:rPr>
              <a:t>The first cloud gives the positive reviews while the second cloud gives the negative reviews.</a:t>
            </a:r>
          </a:p>
        </p:txBody>
      </p:sp>
      <p:sp>
        <p:nvSpPr>
          <p:cNvPr id="4" name="TextBox 3">
            <a:extLst>
              <a:ext uri="{FF2B5EF4-FFF2-40B4-BE49-F238E27FC236}">
                <a16:creationId xmlns:a16="http://schemas.microsoft.com/office/drawing/2014/main" id="{CEA793DA-8BA3-F3DC-245C-A132F3D334BC}"/>
              </a:ext>
            </a:extLst>
          </p:cNvPr>
          <p:cNvSpPr txBox="1"/>
          <p:nvPr/>
        </p:nvSpPr>
        <p:spPr>
          <a:xfrm>
            <a:off x="6320337" y="1101892"/>
            <a:ext cx="184731" cy="276999"/>
          </a:xfrm>
          <a:prstGeom prst="rect">
            <a:avLst/>
          </a:prstGeom>
          <a:noFill/>
        </p:spPr>
        <p:txBody>
          <a:bodyPr wrap="none" rtlCol="0">
            <a:spAutoFit/>
          </a:bodyPr>
          <a:lstStyle/>
          <a:p>
            <a:endParaRPr lang="en-US" sz="1200" dirty="0"/>
          </a:p>
        </p:txBody>
      </p:sp>
      <p:pic>
        <p:nvPicPr>
          <p:cNvPr id="16398" name="Picture 14">
            <a:extLst>
              <a:ext uri="{FF2B5EF4-FFF2-40B4-BE49-F238E27FC236}">
                <a16:creationId xmlns:a16="http://schemas.microsoft.com/office/drawing/2014/main" id="{2F5BB783-E1CB-37E4-568A-6289A5EF58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700" y="1101892"/>
            <a:ext cx="2827314" cy="3596583"/>
          </a:xfrm>
          <a:prstGeom prst="rect">
            <a:avLst/>
          </a:prstGeom>
          <a:noFill/>
          <a:extLst>
            <a:ext uri="{909E8E84-426E-40DD-AFC4-6F175D3DCCD1}">
              <a14:hiddenFill xmlns:a14="http://schemas.microsoft.com/office/drawing/2010/main">
                <a:solidFill>
                  <a:srgbClr val="FFFFFF"/>
                </a:solidFill>
              </a14:hiddenFill>
            </a:ext>
          </a:extLst>
        </p:spPr>
      </p:pic>
      <p:pic>
        <p:nvPicPr>
          <p:cNvPr id="16400" name="Picture 16">
            <a:extLst>
              <a:ext uri="{FF2B5EF4-FFF2-40B4-BE49-F238E27FC236}">
                <a16:creationId xmlns:a16="http://schemas.microsoft.com/office/drawing/2014/main" id="{A400845D-1C74-2981-5558-EC0580A29F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3032" y="1101891"/>
            <a:ext cx="2827314" cy="359658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B42B36AF-F638-CB2A-3EFA-2E1573D0B7BE}"/>
              </a:ext>
            </a:extLst>
          </p:cNvPr>
          <p:cNvPicPr>
            <a:picLocks noChangeAspect="1"/>
          </p:cNvPicPr>
          <p:nvPr/>
        </p:nvPicPr>
        <p:blipFill>
          <a:blip r:embed="rId5"/>
          <a:stretch>
            <a:fillRect/>
          </a:stretch>
        </p:blipFill>
        <p:spPr>
          <a:xfrm>
            <a:off x="6505068" y="3300569"/>
            <a:ext cx="1871725" cy="1342711"/>
          </a:xfrm>
          <a:prstGeom prst="rect">
            <a:avLst/>
          </a:prstGeom>
        </p:spPr>
      </p:pic>
    </p:spTree>
    <p:extLst>
      <p:ext uri="{BB962C8B-B14F-4D97-AF65-F5344CB8AC3E}">
        <p14:creationId xmlns:p14="http://schemas.microsoft.com/office/powerpoint/2010/main" val="1377290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E1563-464B-EE26-E559-A847033EA826}"/>
              </a:ext>
            </a:extLst>
          </p:cNvPr>
          <p:cNvSpPr>
            <a:spLocks noGrp="1"/>
          </p:cNvSpPr>
          <p:nvPr>
            <p:ph type="title"/>
          </p:nvPr>
        </p:nvSpPr>
        <p:spPr/>
        <p:txBody>
          <a:bodyPr/>
          <a:lstStyle/>
          <a:p>
            <a:pPr algn="ctr"/>
            <a:r>
              <a:rPr lang="en-GB" sz="2000" b="1" dirty="0">
                <a:solidFill>
                  <a:srgbClr val="CC0000"/>
                </a:solidFill>
                <a:latin typeface="+mj-lt"/>
                <a:ea typeface="Montserrat"/>
                <a:cs typeface="Montserrat"/>
                <a:sym typeface="Montserrat"/>
              </a:rPr>
              <a:t>Points for Discussion</a:t>
            </a:r>
            <a:endParaRPr lang="en-US" sz="2000" dirty="0">
              <a:latin typeface="+mj-lt"/>
            </a:endParaRPr>
          </a:p>
        </p:txBody>
      </p:sp>
      <p:sp>
        <p:nvSpPr>
          <p:cNvPr id="3" name="Text Placeholder 2">
            <a:extLst>
              <a:ext uri="{FF2B5EF4-FFF2-40B4-BE49-F238E27FC236}">
                <a16:creationId xmlns:a16="http://schemas.microsoft.com/office/drawing/2014/main" id="{0D0C790C-61BB-7E5C-844D-1F268E41C699}"/>
              </a:ext>
            </a:extLst>
          </p:cNvPr>
          <p:cNvSpPr>
            <a:spLocks noGrp="1"/>
          </p:cNvSpPr>
          <p:nvPr>
            <p:ph type="body" idx="1"/>
          </p:nvPr>
        </p:nvSpPr>
        <p:spPr>
          <a:xfrm>
            <a:off x="311700" y="1017726"/>
            <a:ext cx="8520600" cy="3816824"/>
          </a:xfrm>
        </p:spPr>
        <p:txBody>
          <a:bodyPr/>
          <a:lstStyle/>
          <a:p>
            <a:pPr>
              <a:buClrTx/>
              <a:buFont typeface="Wingdings" panose="05000000000000000000" pitchFamily="2" charset="2"/>
              <a:buChar char="q"/>
            </a:pPr>
            <a:r>
              <a:rPr lang="en-US" sz="1400" b="1" dirty="0">
                <a:solidFill>
                  <a:schemeClr val="lt1"/>
                </a:solidFill>
                <a:latin typeface="Montserrat"/>
                <a:ea typeface="Montserrat"/>
                <a:cs typeface="Montserrat"/>
                <a:sym typeface="Montserrat"/>
              </a:rPr>
              <a:t>Objective</a:t>
            </a:r>
          </a:p>
          <a:p>
            <a:pPr>
              <a:buClrTx/>
              <a:buFont typeface="Wingdings" panose="05000000000000000000" pitchFamily="2" charset="2"/>
              <a:buChar char="q"/>
            </a:pPr>
            <a:r>
              <a:rPr lang="en-US" sz="1400" b="1" dirty="0">
                <a:solidFill>
                  <a:schemeClr val="lt1"/>
                </a:solidFill>
                <a:latin typeface="Montserrat"/>
                <a:ea typeface="Montserrat"/>
                <a:cs typeface="Montserrat"/>
                <a:sym typeface="Montserrat"/>
              </a:rPr>
              <a:t>Data Summary </a:t>
            </a:r>
          </a:p>
          <a:p>
            <a:pPr>
              <a:buClrTx/>
              <a:buFont typeface="Wingdings" panose="05000000000000000000" pitchFamily="2" charset="2"/>
              <a:buChar char="q"/>
            </a:pPr>
            <a:r>
              <a:rPr lang="en-US" sz="1400" b="1" dirty="0">
                <a:solidFill>
                  <a:schemeClr val="lt1"/>
                </a:solidFill>
                <a:latin typeface="Montserrat"/>
                <a:ea typeface="Montserrat"/>
                <a:cs typeface="Montserrat"/>
                <a:sym typeface="Montserrat"/>
              </a:rPr>
              <a:t>Defining the success of an app</a:t>
            </a:r>
          </a:p>
          <a:p>
            <a:pPr>
              <a:buClrTx/>
              <a:buFont typeface="Wingdings" panose="05000000000000000000" pitchFamily="2" charset="2"/>
              <a:buChar char="q"/>
            </a:pPr>
            <a:r>
              <a:rPr lang="en-US" sz="1400" b="1" dirty="0">
                <a:solidFill>
                  <a:srgbClr val="134F5C"/>
                </a:solidFill>
                <a:latin typeface="Montserrat"/>
                <a:ea typeface="Montserrat"/>
                <a:cs typeface="Montserrat"/>
                <a:sym typeface="Montserrat"/>
              </a:rPr>
              <a:t>Android</a:t>
            </a:r>
            <a:r>
              <a:rPr lang="en-US" sz="1400" b="1" dirty="0">
                <a:solidFill>
                  <a:schemeClr val="lt1"/>
                </a:solidFill>
                <a:latin typeface="Montserrat"/>
                <a:ea typeface="Montserrat"/>
                <a:cs typeface="Montserrat"/>
                <a:sym typeface="Montserrat"/>
              </a:rPr>
              <a:t> version compatibility</a:t>
            </a:r>
          </a:p>
          <a:p>
            <a:pPr>
              <a:buClrTx/>
              <a:buFont typeface="Wingdings" panose="05000000000000000000" pitchFamily="2" charset="2"/>
              <a:buChar char="q"/>
            </a:pPr>
            <a:r>
              <a:rPr lang="en-US" sz="1400" b="1" dirty="0">
                <a:solidFill>
                  <a:schemeClr val="lt1"/>
                </a:solidFill>
                <a:latin typeface="Montserrat"/>
                <a:ea typeface="Montserrat"/>
                <a:cs typeface="Montserrat"/>
                <a:sym typeface="Montserrat"/>
              </a:rPr>
              <a:t>Paid app vs Free app</a:t>
            </a:r>
          </a:p>
          <a:p>
            <a:pPr>
              <a:buClrTx/>
              <a:buFont typeface="Wingdings" panose="05000000000000000000" pitchFamily="2" charset="2"/>
              <a:buChar char="q"/>
            </a:pPr>
            <a:r>
              <a:rPr lang="en-US" sz="1400" b="1" dirty="0">
                <a:solidFill>
                  <a:schemeClr val="lt1"/>
                </a:solidFill>
                <a:latin typeface="Montserrat"/>
                <a:ea typeface="Montserrat"/>
                <a:cs typeface="Montserrat"/>
                <a:sym typeface="Montserrat"/>
              </a:rPr>
              <a:t>Correlation between various parameters</a:t>
            </a:r>
          </a:p>
          <a:p>
            <a:pPr>
              <a:buClrTx/>
              <a:buFont typeface="Wingdings" panose="05000000000000000000" pitchFamily="2" charset="2"/>
              <a:buChar char="q"/>
            </a:pPr>
            <a:r>
              <a:rPr lang="en-US" sz="1400" b="1" dirty="0">
                <a:solidFill>
                  <a:schemeClr val="lt1"/>
                </a:solidFill>
                <a:latin typeface="Montserrat"/>
                <a:ea typeface="Montserrat"/>
                <a:cs typeface="Montserrat"/>
                <a:sym typeface="Montserrat"/>
              </a:rPr>
              <a:t>App Category analysis</a:t>
            </a:r>
          </a:p>
          <a:p>
            <a:pPr>
              <a:buClrTx/>
              <a:buFont typeface="Wingdings" panose="05000000000000000000" pitchFamily="2" charset="2"/>
              <a:buChar char="q"/>
            </a:pPr>
            <a:r>
              <a:rPr lang="en-US" sz="1400" b="1" dirty="0">
                <a:solidFill>
                  <a:schemeClr val="lt1"/>
                </a:solidFill>
                <a:latin typeface="Montserrat"/>
                <a:ea typeface="Montserrat"/>
                <a:cs typeface="Montserrat"/>
                <a:sym typeface="Montserrat"/>
              </a:rPr>
              <a:t>App Genres analysis </a:t>
            </a:r>
          </a:p>
          <a:p>
            <a:pPr>
              <a:buClrTx/>
              <a:buFont typeface="Wingdings" panose="05000000000000000000" pitchFamily="2" charset="2"/>
              <a:buChar char="q"/>
            </a:pPr>
            <a:r>
              <a:rPr lang="en-US" sz="1400" b="1" dirty="0">
                <a:solidFill>
                  <a:schemeClr val="lt1"/>
                </a:solidFill>
                <a:latin typeface="Montserrat"/>
                <a:ea typeface="Montserrat"/>
                <a:cs typeface="Montserrat"/>
                <a:sym typeface="Montserrat"/>
              </a:rPr>
              <a:t>App Content rating analysis</a:t>
            </a:r>
          </a:p>
          <a:p>
            <a:pPr>
              <a:buClrTx/>
              <a:buFont typeface="Wingdings" panose="05000000000000000000" pitchFamily="2" charset="2"/>
              <a:buChar char="q"/>
            </a:pPr>
            <a:r>
              <a:rPr lang="en-US" sz="1400" b="1" dirty="0">
                <a:solidFill>
                  <a:schemeClr val="lt1"/>
                </a:solidFill>
                <a:latin typeface="Montserrat"/>
                <a:ea typeface="Montserrat"/>
                <a:cs typeface="Montserrat"/>
                <a:sym typeface="Montserrat"/>
              </a:rPr>
              <a:t>App Rating analysis</a:t>
            </a:r>
          </a:p>
          <a:p>
            <a:pPr>
              <a:buClrTx/>
              <a:buFont typeface="Wingdings" panose="05000000000000000000" pitchFamily="2" charset="2"/>
              <a:buChar char="q"/>
            </a:pPr>
            <a:r>
              <a:rPr lang="en-US" sz="1400" b="1" dirty="0">
                <a:solidFill>
                  <a:schemeClr val="lt1"/>
                </a:solidFill>
                <a:latin typeface="Montserrat"/>
                <a:ea typeface="Montserrat"/>
                <a:cs typeface="Montserrat"/>
                <a:sym typeface="Montserrat"/>
              </a:rPr>
              <a:t>App Reviews analysis</a:t>
            </a:r>
          </a:p>
          <a:p>
            <a:pPr>
              <a:buClrTx/>
              <a:buFont typeface="Wingdings" panose="05000000000000000000" pitchFamily="2" charset="2"/>
              <a:buChar char="q"/>
            </a:pPr>
            <a:r>
              <a:rPr lang="en-US" sz="1400" b="1" dirty="0">
                <a:solidFill>
                  <a:schemeClr val="lt1"/>
                </a:solidFill>
                <a:latin typeface="Montserrat"/>
                <a:ea typeface="Montserrat"/>
                <a:cs typeface="Montserrat"/>
                <a:sym typeface="Montserrat"/>
              </a:rPr>
              <a:t>App Reviews sentiment analysis</a:t>
            </a:r>
          </a:p>
          <a:p>
            <a:pPr>
              <a:buClrTx/>
              <a:buFont typeface="Wingdings" panose="05000000000000000000" pitchFamily="2" charset="2"/>
              <a:buChar char="q"/>
            </a:pPr>
            <a:r>
              <a:rPr lang="en-US" sz="1400" b="1" dirty="0">
                <a:solidFill>
                  <a:schemeClr val="lt1"/>
                </a:solidFill>
                <a:latin typeface="Montserrat"/>
                <a:ea typeface="Montserrat"/>
                <a:cs typeface="Montserrat"/>
                <a:sym typeface="Montserrat"/>
              </a:rPr>
              <a:t>Statistical insights </a:t>
            </a:r>
          </a:p>
          <a:p>
            <a:pPr>
              <a:buClrTx/>
              <a:buFont typeface="Wingdings" panose="05000000000000000000" pitchFamily="2" charset="2"/>
              <a:buChar char="q"/>
            </a:pPr>
            <a:r>
              <a:rPr lang="en-US" sz="1400" b="1" dirty="0">
                <a:solidFill>
                  <a:schemeClr val="lt1"/>
                </a:solidFill>
                <a:latin typeface="Montserrat"/>
                <a:ea typeface="Montserrat"/>
                <a:cs typeface="Montserrat"/>
                <a:sym typeface="Montserrat"/>
              </a:rPr>
              <a:t>Top 100 Revenue making app analysis </a:t>
            </a:r>
          </a:p>
          <a:p>
            <a:pPr>
              <a:buClrTx/>
              <a:buFont typeface="Wingdings" panose="05000000000000000000" pitchFamily="2" charset="2"/>
              <a:buChar char="q"/>
            </a:pPr>
            <a:r>
              <a:rPr lang="en-US" sz="1400" b="1" dirty="0">
                <a:solidFill>
                  <a:schemeClr val="lt1"/>
                </a:solidFill>
                <a:latin typeface="Montserrat"/>
                <a:ea typeface="Montserrat"/>
                <a:cs typeface="Montserrat"/>
                <a:sym typeface="Montserrat"/>
              </a:rPr>
              <a:t>Conclusion</a:t>
            </a:r>
          </a:p>
        </p:txBody>
      </p:sp>
    </p:spTree>
    <p:extLst>
      <p:ext uri="{BB962C8B-B14F-4D97-AF65-F5344CB8AC3E}">
        <p14:creationId xmlns:p14="http://schemas.microsoft.com/office/powerpoint/2010/main" val="34969399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7" name="Title 1">
            <a:extLst>
              <a:ext uri="{FF2B5EF4-FFF2-40B4-BE49-F238E27FC236}">
                <a16:creationId xmlns:a16="http://schemas.microsoft.com/office/drawing/2014/main" id="{955502D1-3223-F8F7-454D-34516C782032}"/>
              </a:ext>
            </a:extLst>
          </p:cNvPr>
          <p:cNvSpPr>
            <a:spLocks noGrp="1"/>
          </p:cNvSpPr>
          <p:nvPr>
            <p:ph type="title"/>
          </p:nvPr>
        </p:nvSpPr>
        <p:spPr>
          <a:xfrm>
            <a:off x="311150" y="407988"/>
            <a:ext cx="8521700" cy="609600"/>
          </a:xfrm>
        </p:spPr>
        <p:txBody>
          <a:bodyPr/>
          <a:lstStyle/>
          <a:p>
            <a:pPr algn="ctr"/>
            <a:r>
              <a:rPr lang="en-US" sz="2000" b="1" dirty="0">
                <a:solidFill>
                  <a:srgbClr val="CC0000"/>
                </a:solidFill>
                <a:latin typeface="+mj-lt"/>
                <a:ea typeface="Montserrat"/>
                <a:cs typeface="Montserrat"/>
                <a:sym typeface="Montserrat"/>
              </a:rPr>
              <a:t>Statistical analysis of Free and Paid apps</a:t>
            </a:r>
            <a:endParaRPr lang="en-US" sz="2000" b="1" dirty="0">
              <a:solidFill>
                <a:srgbClr val="CC0000"/>
              </a:solidFill>
              <a:effectLst/>
              <a:latin typeface="+mj-lt"/>
            </a:endParaRPr>
          </a:p>
        </p:txBody>
      </p:sp>
      <p:sp>
        <p:nvSpPr>
          <p:cNvPr id="6" name="TextBox 5">
            <a:extLst>
              <a:ext uri="{FF2B5EF4-FFF2-40B4-BE49-F238E27FC236}">
                <a16:creationId xmlns:a16="http://schemas.microsoft.com/office/drawing/2014/main" id="{0839C3C9-BC28-6226-6810-5330FEB487E1}"/>
              </a:ext>
            </a:extLst>
          </p:cNvPr>
          <p:cNvSpPr txBox="1"/>
          <p:nvPr/>
        </p:nvSpPr>
        <p:spPr>
          <a:xfrm>
            <a:off x="303075" y="3402637"/>
            <a:ext cx="5845092" cy="1446550"/>
          </a:xfrm>
          <a:prstGeom prst="rect">
            <a:avLst/>
          </a:prstGeom>
          <a:noFill/>
        </p:spPr>
        <p:txBody>
          <a:bodyPr wrap="square">
            <a:spAutoFit/>
          </a:bodyPr>
          <a:lstStyle/>
          <a:p>
            <a:r>
              <a:rPr lang="en-US" sz="800" b="1" dirty="0"/>
              <a:t>Key points: </a:t>
            </a:r>
          </a:p>
          <a:p>
            <a:pPr marL="171450" indent="-171450">
              <a:buFontTx/>
              <a:buChar char="-"/>
            </a:pPr>
            <a:r>
              <a:rPr lang="en-US" sz="800" dirty="0"/>
              <a:t>Rating is left skewed for both free and paid apps, therefore there are only few apps for which the rating is very less.</a:t>
            </a:r>
          </a:p>
          <a:p>
            <a:pPr marL="171450" indent="-171450">
              <a:buFontTx/>
              <a:buChar char="-"/>
            </a:pPr>
            <a:r>
              <a:rPr lang="en-US" sz="800" dirty="0"/>
              <a:t>Review is right skewed for both free and paid apps, therefore there are only few apps for which the review is very high.</a:t>
            </a:r>
          </a:p>
          <a:p>
            <a:pPr marL="171450" indent="-171450">
              <a:buFontTx/>
              <a:buChar char="-"/>
            </a:pPr>
            <a:r>
              <a:rPr lang="en-US" sz="800" dirty="0"/>
              <a:t>Size is right skewed for both free and paid apps, therefore there are only few apps for which the size is very high.</a:t>
            </a:r>
          </a:p>
          <a:p>
            <a:pPr marL="171450" indent="-171450">
              <a:buFontTx/>
              <a:buChar char="-"/>
            </a:pPr>
            <a:r>
              <a:rPr lang="en-US" sz="800" dirty="0"/>
              <a:t>Installs is right skewed for both free and paid apps, therefore there are only few apps for which the install is very high.</a:t>
            </a:r>
          </a:p>
          <a:p>
            <a:pPr marL="171450" indent="-171450">
              <a:buFontTx/>
              <a:buChar char="-"/>
            </a:pPr>
            <a:r>
              <a:rPr lang="en-US" sz="800" dirty="0"/>
              <a:t>For paid apps the price and revenue is also right skewed, therefore there are only few paid apps for which the price and revenue is very high.</a:t>
            </a:r>
          </a:p>
          <a:p>
            <a:pPr marL="171450" indent="-171450">
              <a:buFontTx/>
              <a:buChar char="-"/>
            </a:pPr>
            <a:r>
              <a:rPr lang="en-US" sz="800" dirty="0"/>
              <a:t>For paid apps, median rating is 4, median reviews is 88, median size is 9 MB, median installs are 1000, median price is $2, median revenue is $4990. </a:t>
            </a:r>
          </a:p>
          <a:p>
            <a:pPr marL="171450" indent="-171450">
              <a:buFontTx/>
              <a:buChar char="-"/>
            </a:pPr>
            <a:r>
              <a:rPr lang="en-US" sz="800" dirty="0"/>
              <a:t>For free apps, median rating is 4, median reviews is 1379 , median size is 12 MB, median installs are 100000.</a:t>
            </a:r>
          </a:p>
          <a:p>
            <a:pPr marL="171450" indent="-171450">
              <a:buFontTx/>
              <a:buChar char="-"/>
            </a:pPr>
            <a:endParaRPr lang="en-US" sz="800" dirty="0"/>
          </a:p>
        </p:txBody>
      </p:sp>
      <p:pic>
        <p:nvPicPr>
          <p:cNvPr id="8194" name="Picture 2">
            <a:extLst>
              <a:ext uri="{FF2B5EF4-FFF2-40B4-BE49-F238E27FC236}">
                <a16:creationId xmlns:a16="http://schemas.microsoft.com/office/drawing/2014/main" id="{873E91C0-8FB8-2E7D-0D21-A42FC312A8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915" y="1017588"/>
            <a:ext cx="2848706" cy="2172742"/>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C0DE8AA7-ECEA-5574-EDD8-B12BD037E0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1386" y="989657"/>
            <a:ext cx="2864856" cy="2228604"/>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42D119DF-2B57-9B64-5DD5-2EC0174EE18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89648" y="1069975"/>
            <a:ext cx="2443202" cy="155259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B8D25E1F-FD72-4A27-01E4-21219D16FB0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89648" y="2864528"/>
            <a:ext cx="2443202" cy="1554162"/>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66934278-DCC6-4228-F1D9-D4EB4782944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0764" y="1021647"/>
            <a:ext cx="2864857" cy="2185060"/>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a:extLst>
              <a:ext uri="{FF2B5EF4-FFF2-40B4-BE49-F238E27FC236}">
                <a16:creationId xmlns:a16="http://schemas.microsoft.com/office/drawing/2014/main" id="{DEECA437-CFEA-BDB2-266A-849888B3648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91386" y="1019050"/>
            <a:ext cx="2864856" cy="2228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45593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7" name="Title 1">
            <a:extLst>
              <a:ext uri="{FF2B5EF4-FFF2-40B4-BE49-F238E27FC236}">
                <a16:creationId xmlns:a16="http://schemas.microsoft.com/office/drawing/2014/main" id="{955502D1-3223-F8F7-454D-34516C782032}"/>
              </a:ext>
            </a:extLst>
          </p:cNvPr>
          <p:cNvSpPr>
            <a:spLocks noGrp="1"/>
          </p:cNvSpPr>
          <p:nvPr>
            <p:ph type="title"/>
          </p:nvPr>
        </p:nvSpPr>
        <p:spPr>
          <a:xfrm>
            <a:off x="311150" y="407988"/>
            <a:ext cx="8521700" cy="609600"/>
          </a:xfrm>
        </p:spPr>
        <p:txBody>
          <a:bodyPr/>
          <a:lstStyle/>
          <a:p>
            <a:pPr algn="ctr"/>
            <a:r>
              <a:rPr lang="en-US" sz="2000" b="1" dirty="0">
                <a:solidFill>
                  <a:srgbClr val="CC0000"/>
                </a:solidFill>
                <a:effectLst/>
                <a:latin typeface="+mj-lt"/>
              </a:rPr>
              <a:t>Top 100 Revenue making apps: Category </a:t>
            </a:r>
            <a:r>
              <a:rPr lang="en-US" sz="2000" b="1" dirty="0">
                <a:solidFill>
                  <a:srgbClr val="CC0000"/>
                </a:solidFill>
                <a:latin typeface="+mj-lt"/>
                <a:ea typeface="Montserrat"/>
                <a:cs typeface="Montserrat"/>
                <a:sym typeface="Montserrat"/>
              </a:rPr>
              <a:t> (Revenue analysis)</a:t>
            </a:r>
            <a:endParaRPr lang="en-US" sz="2000" b="1" dirty="0">
              <a:solidFill>
                <a:srgbClr val="CC0000"/>
              </a:solidFill>
              <a:effectLst/>
              <a:latin typeface="+mj-lt"/>
            </a:endParaRPr>
          </a:p>
        </p:txBody>
      </p:sp>
      <p:pic>
        <p:nvPicPr>
          <p:cNvPr id="2050" name="Picture 2">
            <a:extLst>
              <a:ext uri="{FF2B5EF4-FFF2-40B4-BE49-F238E27FC236}">
                <a16:creationId xmlns:a16="http://schemas.microsoft.com/office/drawing/2014/main" id="{828B8EF5-3A28-E4ED-1C2F-E74836E575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324" y="913484"/>
            <a:ext cx="8351159" cy="316456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839C3C9-BC28-6226-6810-5330FEB487E1}"/>
              </a:ext>
            </a:extLst>
          </p:cNvPr>
          <p:cNvSpPr txBox="1"/>
          <p:nvPr/>
        </p:nvSpPr>
        <p:spPr>
          <a:xfrm>
            <a:off x="376914" y="3973949"/>
            <a:ext cx="8455936" cy="707886"/>
          </a:xfrm>
          <a:prstGeom prst="rect">
            <a:avLst/>
          </a:prstGeom>
          <a:noFill/>
        </p:spPr>
        <p:txBody>
          <a:bodyPr wrap="square">
            <a:spAutoFit/>
          </a:bodyPr>
          <a:lstStyle/>
          <a:p>
            <a:r>
              <a:rPr lang="en-US" sz="1000" b="1" dirty="0"/>
              <a:t>Key points:</a:t>
            </a:r>
          </a:p>
          <a:p>
            <a:pPr marL="171450" indent="-171450">
              <a:buFontTx/>
              <a:buChar char="-"/>
            </a:pPr>
            <a:r>
              <a:rPr lang="en-US" sz="1000" dirty="0"/>
              <a:t>Top 5 total revenue making category are Family, Lifestyle, Game, Finance, Photography</a:t>
            </a:r>
          </a:p>
          <a:p>
            <a:pPr marL="171450" indent="-171450">
              <a:buFontTx/>
              <a:buChar char="-"/>
            </a:pPr>
            <a:r>
              <a:rPr lang="en-US" sz="1000" dirty="0"/>
              <a:t>Top 5 category with maximum number of available apps are Family, Lifestyle, Game, Finance, Photography</a:t>
            </a:r>
          </a:p>
          <a:p>
            <a:pPr marL="171450" indent="-171450">
              <a:buFontTx/>
              <a:buChar char="-"/>
            </a:pPr>
            <a:r>
              <a:rPr lang="en-US" sz="1000" dirty="0"/>
              <a:t>Top 5 per mean revenue making category are Lifestyle, Finance, Family, Photography, Game</a:t>
            </a:r>
          </a:p>
        </p:txBody>
      </p:sp>
    </p:spTree>
    <p:extLst>
      <p:ext uri="{BB962C8B-B14F-4D97-AF65-F5344CB8AC3E}">
        <p14:creationId xmlns:p14="http://schemas.microsoft.com/office/powerpoint/2010/main" val="6958828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7" name="Title 1">
            <a:extLst>
              <a:ext uri="{FF2B5EF4-FFF2-40B4-BE49-F238E27FC236}">
                <a16:creationId xmlns:a16="http://schemas.microsoft.com/office/drawing/2014/main" id="{955502D1-3223-F8F7-454D-34516C782032}"/>
              </a:ext>
            </a:extLst>
          </p:cNvPr>
          <p:cNvSpPr>
            <a:spLocks noGrp="1"/>
          </p:cNvSpPr>
          <p:nvPr>
            <p:ph type="title"/>
          </p:nvPr>
        </p:nvSpPr>
        <p:spPr>
          <a:xfrm>
            <a:off x="311150" y="407988"/>
            <a:ext cx="8521700" cy="609600"/>
          </a:xfrm>
        </p:spPr>
        <p:txBody>
          <a:bodyPr/>
          <a:lstStyle/>
          <a:p>
            <a:pPr algn="ctr"/>
            <a:r>
              <a:rPr lang="en-US" sz="2000" b="1" dirty="0">
                <a:solidFill>
                  <a:srgbClr val="CC0000"/>
                </a:solidFill>
                <a:effectLst/>
                <a:latin typeface="+mj-lt"/>
              </a:rPr>
              <a:t>Top 100 Revenue making apps: Content rating </a:t>
            </a:r>
            <a:r>
              <a:rPr lang="en-US" sz="2000" b="1" dirty="0">
                <a:solidFill>
                  <a:srgbClr val="CC0000"/>
                </a:solidFill>
                <a:latin typeface="+mj-lt"/>
                <a:ea typeface="Montserrat"/>
                <a:cs typeface="Montserrat"/>
                <a:sym typeface="Montserrat"/>
              </a:rPr>
              <a:t>(Revenue analysis)</a:t>
            </a:r>
            <a:endParaRPr lang="en-US" sz="2000" b="1" dirty="0">
              <a:solidFill>
                <a:srgbClr val="CC0000"/>
              </a:solidFill>
              <a:effectLst/>
              <a:latin typeface="+mj-lt"/>
            </a:endParaRPr>
          </a:p>
        </p:txBody>
      </p:sp>
      <p:sp>
        <p:nvSpPr>
          <p:cNvPr id="6" name="TextBox 5">
            <a:extLst>
              <a:ext uri="{FF2B5EF4-FFF2-40B4-BE49-F238E27FC236}">
                <a16:creationId xmlns:a16="http://schemas.microsoft.com/office/drawing/2014/main" id="{0839C3C9-BC28-6226-6810-5330FEB487E1}"/>
              </a:ext>
            </a:extLst>
          </p:cNvPr>
          <p:cNvSpPr txBox="1"/>
          <p:nvPr/>
        </p:nvSpPr>
        <p:spPr>
          <a:xfrm>
            <a:off x="376914" y="3973949"/>
            <a:ext cx="8455936" cy="707886"/>
          </a:xfrm>
          <a:prstGeom prst="rect">
            <a:avLst/>
          </a:prstGeom>
          <a:noFill/>
        </p:spPr>
        <p:txBody>
          <a:bodyPr wrap="square">
            <a:spAutoFit/>
          </a:bodyPr>
          <a:lstStyle/>
          <a:p>
            <a:r>
              <a:rPr lang="en-US" sz="1000" b="1" dirty="0"/>
              <a:t>Key points:</a:t>
            </a:r>
          </a:p>
          <a:p>
            <a:pPr marL="171450" indent="-171450">
              <a:buFontTx/>
              <a:buChar char="-"/>
            </a:pPr>
            <a:r>
              <a:rPr lang="en-US" sz="1000" dirty="0"/>
              <a:t>The maximum total revenue comes from the category Everyone, and Everyone 10+</a:t>
            </a:r>
          </a:p>
          <a:p>
            <a:pPr marL="171450" indent="-171450">
              <a:buFontTx/>
              <a:buChar char="-"/>
            </a:pPr>
            <a:r>
              <a:rPr lang="en-US" sz="1000" dirty="0"/>
              <a:t>The maximum apps are in the category Everyone, and Teen.</a:t>
            </a:r>
          </a:p>
          <a:p>
            <a:pPr marL="171450" indent="-171450">
              <a:buFontTx/>
              <a:buChar char="-"/>
            </a:pPr>
            <a:r>
              <a:rPr lang="en-US" sz="1000" dirty="0"/>
              <a:t>The maximum revenue per app comes from Everyone 10+, and Mature 17+.</a:t>
            </a:r>
          </a:p>
        </p:txBody>
      </p:sp>
      <p:pic>
        <p:nvPicPr>
          <p:cNvPr id="3" name="Picture 2">
            <a:extLst>
              <a:ext uri="{FF2B5EF4-FFF2-40B4-BE49-F238E27FC236}">
                <a16:creationId xmlns:a16="http://schemas.microsoft.com/office/drawing/2014/main" id="{CED5131A-7792-F0C6-66B1-DD267DABD5C5}"/>
              </a:ext>
            </a:extLst>
          </p:cNvPr>
          <p:cNvPicPr>
            <a:picLocks noChangeAspect="1"/>
          </p:cNvPicPr>
          <p:nvPr/>
        </p:nvPicPr>
        <p:blipFill>
          <a:blip r:embed="rId3"/>
          <a:stretch>
            <a:fillRect/>
          </a:stretch>
        </p:blipFill>
        <p:spPr>
          <a:xfrm>
            <a:off x="490654" y="1508877"/>
            <a:ext cx="7850459" cy="1882473"/>
          </a:xfrm>
          <a:prstGeom prst="rect">
            <a:avLst/>
          </a:prstGeom>
        </p:spPr>
      </p:pic>
    </p:spTree>
    <p:extLst>
      <p:ext uri="{BB962C8B-B14F-4D97-AF65-F5344CB8AC3E}">
        <p14:creationId xmlns:p14="http://schemas.microsoft.com/office/powerpoint/2010/main" val="28522397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7" name="Title 1">
            <a:extLst>
              <a:ext uri="{FF2B5EF4-FFF2-40B4-BE49-F238E27FC236}">
                <a16:creationId xmlns:a16="http://schemas.microsoft.com/office/drawing/2014/main" id="{955502D1-3223-F8F7-454D-34516C782032}"/>
              </a:ext>
            </a:extLst>
          </p:cNvPr>
          <p:cNvSpPr>
            <a:spLocks noGrp="1"/>
          </p:cNvSpPr>
          <p:nvPr>
            <p:ph type="title"/>
          </p:nvPr>
        </p:nvSpPr>
        <p:spPr>
          <a:xfrm>
            <a:off x="311150" y="407988"/>
            <a:ext cx="8521700" cy="609600"/>
          </a:xfrm>
        </p:spPr>
        <p:txBody>
          <a:bodyPr/>
          <a:lstStyle/>
          <a:p>
            <a:pPr algn="ctr"/>
            <a:r>
              <a:rPr lang="en-US" sz="2000" b="1" dirty="0">
                <a:solidFill>
                  <a:srgbClr val="CC0000"/>
                </a:solidFill>
                <a:effectLst/>
                <a:latin typeface="+mj-lt"/>
              </a:rPr>
              <a:t>Top 100 Revenue making apps: Genres </a:t>
            </a:r>
            <a:r>
              <a:rPr lang="en-US" sz="2000" b="1" dirty="0">
                <a:solidFill>
                  <a:srgbClr val="CC0000"/>
                </a:solidFill>
                <a:latin typeface="+mj-lt"/>
                <a:ea typeface="Montserrat"/>
                <a:cs typeface="Montserrat"/>
                <a:sym typeface="Montserrat"/>
              </a:rPr>
              <a:t> (Revenue analysis)</a:t>
            </a:r>
            <a:endParaRPr lang="en-US" sz="2000" b="1" dirty="0">
              <a:solidFill>
                <a:srgbClr val="CC0000"/>
              </a:solidFill>
              <a:effectLst/>
              <a:latin typeface="+mj-lt"/>
            </a:endParaRPr>
          </a:p>
        </p:txBody>
      </p:sp>
      <p:sp>
        <p:nvSpPr>
          <p:cNvPr id="6" name="TextBox 5">
            <a:extLst>
              <a:ext uri="{FF2B5EF4-FFF2-40B4-BE49-F238E27FC236}">
                <a16:creationId xmlns:a16="http://schemas.microsoft.com/office/drawing/2014/main" id="{0839C3C9-BC28-6226-6810-5330FEB487E1}"/>
              </a:ext>
            </a:extLst>
          </p:cNvPr>
          <p:cNvSpPr txBox="1"/>
          <p:nvPr/>
        </p:nvSpPr>
        <p:spPr>
          <a:xfrm>
            <a:off x="376914" y="3973949"/>
            <a:ext cx="8455936" cy="723275"/>
          </a:xfrm>
          <a:prstGeom prst="rect">
            <a:avLst/>
          </a:prstGeom>
          <a:noFill/>
        </p:spPr>
        <p:txBody>
          <a:bodyPr wrap="square">
            <a:spAutoFit/>
          </a:bodyPr>
          <a:lstStyle/>
          <a:p>
            <a:r>
              <a:rPr lang="en-US" sz="1000" b="1" dirty="0"/>
              <a:t>Key points:</a:t>
            </a:r>
          </a:p>
          <a:p>
            <a:pPr marL="171450" indent="-171450">
              <a:buFontTx/>
              <a:buChar char="-"/>
            </a:pPr>
            <a:r>
              <a:rPr lang="en-US" sz="1000" dirty="0"/>
              <a:t>Top 5 total revenue making </a:t>
            </a:r>
            <a:r>
              <a:rPr lang="en-US" sz="1100" i="0" dirty="0">
                <a:solidFill>
                  <a:srgbClr val="202124"/>
                </a:solidFill>
                <a:effectLst/>
                <a:latin typeface="arial" panose="020B0604020202020204" pitchFamily="34" charset="0"/>
              </a:rPr>
              <a:t>genres </a:t>
            </a:r>
            <a:r>
              <a:rPr lang="en-US" sz="1000" dirty="0"/>
              <a:t>are Arcade; Action &amp; adventure, Lifestyle, Action, Finance, Entertainment </a:t>
            </a:r>
          </a:p>
          <a:p>
            <a:pPr marL="171450" indent="-171450">
              <a:buFontTx/>
              <a:buChar char="-"/>
            </a:pPr>
            <a:r>
              <a:rPr lang="en-US" sz="1000" dirty="0"/>
              <a:t>Top 5 </a:t>
            </a:r>
            <a:r>
              <a:rPr lang="en-US" sz="1000" i="0" dirty="0">
                <a:solidFill>
                  <a:srgbClr val="202124"/>
                </a:solidFill>
                <a:effectLst/>
                <a:latin typeface="arial" panose="020B0604020202020204" pitchFamily="34" charset="0"/>
              </a:rPr>
              <a:t>genres</a:t>
            </a:r>
            <a:r>
              <a:rPr lang="en-US" sz="1000" dirty="0"/>
              <a:t> with maximum number of available apps are Role Playing, Action, Finance, Lifestyle, Entertainment </a:t>
            </a:r>
          </a:p>
          <a:p>
            <a:pPr marL="171450" indent="-171450">
              <a:buFontTx/>
              <a:buChar char="-"/>
            </a:pPr>
            <a:r>
              <a:rPr lang="en-US" sz="1000" dirty="0"/>
              <a:t>Top 5 per mean revenue making </a:t>
            </a:r>
            <a:r>
              <a:rPr lang="en-US" sz="1000" i="0" dirty="0">
                <a:solidFill>
                  <a:srgbClr val="202124"/>
                </a:solidFill>
                <a:effectLst/>
                <a:latin typeface="arial" panose="020B0604020202020204" pitchFamily="34" charset="0"/>
              </a:rPr>
              <a:t>genres are</a:t>
            </a:r>
            <a:r>
              <a:rPr lang="en-US" sz="1000" dirty="0"/>
              <a:t> Arcade; Action &amp; adventure, Lifestyle, Finance, Action, card; Action &amp; adventure</a:t>
            </a:r>
          </a:p>
        </p:txBody>
      </p:sp>
      <p:pic>
        <p:nvPicPr>
          <p:cNvPr id="4098" name="Picture 2">
            <a:extLst>
              <a:ext uri="{FF2B5EF4-FFF2-40B4-BE49-F238E27FC236}">
                <a16:creationId xmlns:a16="http://schemas.microsoft.com/office/drawing/2014/main" id="{F3E9E9E7-37DD-80CF-882C-C05B8474D0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914" y="794570"/>
            <a:ext cx="7782925" cy="3179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41980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7" name="Title 1">
            <a:extLst>
              <a:ext uri="{FF2B5EF4-FFF2-40B4-BE49-F238E27FC236}">
                <a16:creationId xmlns:a16="http://schemas.microsoft.com/office/drawing/2014/main" id="{955502D1-3223-F8F7-454D-34516C782032}"/>
              </a:ext>
            </a:extLst>
          </p:cNvPr>
          <p:cNvSpPr>
            <a:spLocks noGrp="1"/>
          </p:cNvSpPr>
          <p:nvPr>
            <p:ph type="title"/>
          </p:nvPr>
        </p:nvSpPr>
        <p:spPr>
          <a:xfrm>
            <a:off x="311150" y="407988"/>
            <a:ext cx="8521700" cy="609600"/>
          </a:xfrm>
        </p:spPr>
        <p:txBody>
          <a:bodyPr/>
          <a:lstStyle/>
          <a:p>
            <a:pPr algn="ctr"/>
            <a:r>
              <a:rPr lang="en-US" sz="2000" b="1" dirty="0">
                <a:solidFill>
                  <a:srgbClr val="CC0000"/>
                </a:solidFill>
                <a:effectLst/>
                <a:latin typeface="+mj-lt"/>
              </a:rPr>
              <a:t>Top 100 Revenue making apps: App list</a:t>
            </a:r>
          </a:p>
        </p:txBody>
      </p:sp>
      <p:pic>
        <p:nvPicPr>
          <p:cNvPr id="5126" name="Picture 6">
            <a:extLst>
              <a:ext uri="{FF2B5EF4-FFF2-40B4-BE49-F238E27FC236}">
                <a16:creationId xmlns:a16="http://schemas.microsoft.com/office/drawing/2014/main" id="{A4B8B02A-759E-F153-8A89-81511201A3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540" y="2342364"/>
            <a:ext cx="7944920" cy="252948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EB6E831-5D8B-995E-A2DE-EC4D299DC677}"/>
              </a:ext>
            </a:extLst>
          </p:cNvPr>
          <p:cNvSpPr txBox="1"/>
          <p:nvPr/>
        </p:nvSpPr>
        <p:spPr>
          <a:xfrm>
            <a:off x="669072" y="1103970"/>
            <a:ext cx="7321099" cy="1446550"/>
          </a:xfrm>
          <a:prstGeom prst="rect">
            <a:avLst/>
          </a:prstGeom>
          <a:noFill/>
        </p:spPr>
        <p:txBody>
          <a:bodyPr wrap="square" rtlCol="0">
            <a:spAutoFit/>
          </a:bodyPr>
          <a:lstStyle/>
          <a:p>
            <a:r>
              <a:rPr lang="en-US" sz="1100" i="0" dirty="0">
                <a:solidFill>
                  <a:srgbClr val="212121"/>
                </a:solidFill>
                <a:effectLst/>
                <a:latin typeface="+mj-lt"/>
              </a:rPr>
              <a:t>Top 5 Revenue making apps are: </a:t>
            </a:r>
          </a:p>
          <a:p>
            <a:pPr marL="228600" indent="-228600">
              <a:buAutoNum type="arabicPeriod"/>
            </a:pPr>
            <a:r>
              <a:rPr lang="en-US" sz="1100" i="0" dirty="0">
                <a:solidFill>
                  <a:srgbClr val="212121"/>
                </a:solidFill>
                <a:effectLst/>
                <a:latin typeface="+mj-lt"/>
              </a:rPr>
              <a:t>Minecraft</a:t>
            </a:r>
          </a:p>
          <a:p>
            <a:pPr marL="228600" indent="-228600">
              <a:buAutoNum type="arabicPeriod"/>
            </a:pPr>
            <a:r>
              <a:rPr lang="en-US" sz="1100" i="0" dirty="0">
                <a:solidFill>
                  <a:srgbClr val="212121"/>
                </a:solidFill>
                <a:effectLst/>
                <a:latin typeface="+mj-lt"/>
              </a:rPr>
              <a:t>I am rich</a:t>
            </a:r>
          </a:p>
          <a:p>
            <a:pPr marL="228600" indent="-228600">
              <a:buAutoNum type="arabicPeriod"/>
            </a:pPr>
            <a:r>
              <a:rPr lang="en-US" sz="1100" i="0" dirty="0">
                <a:solidFill>
                  <a:srgbClr val="212121"/>
                </a:solidFill>
                <a:effectLst/>
                <a:latin typeface="+mj-lt"/>
              </a:rPr>
              <a:t>I Am Rich Premium</a:t>
            </a:r>
          </a:p>
          <a:p>
            <a:pPr marL="228600" indent="-228600">
              <a:buAutoNum type="arabicPeriod"/>
            </a:pPr>
            <a:r>
              <a:rPr lang="en-US" sz="1100" i="0" dirty="0">
                <a:solidFill>
                  <a:srgbClr val="212121"/>
                </a:solidFill>
                <a:effectLst/>
                <a:latin typeface="+mj-lt"/>
              </a:rPr>
              <a:t>Hitman Sniper</a:t>
            </a:r>
          </a:p>
          <a:p>
            <a:pPr marL="228600" indent="-228600">
              <a:buAutoNum type="arabicPeriod"/>
            </a:pPr>
            <a:r>
              <a:rPr lang="en-US" sz="1100" i="0" dirty="0">
                <a:solidFill>
                  <a:srgbClr val="212121"/>
                </a:solidFill>
                <a:effectLst/>
                <a:latin typeface="+mj-lt"/>
              </a:rPr>
              <a:t>Grand Theft Auto: San Andreas</a:t>
            </a:r>
          </a:p>
          <a:p>
            <a:endParaRPr lang="en-US" sz="1100" dirty="0">
              <a:solidFill>
                <a:srgbClr val="212121"/>
              </a:solidFill>
              <a:latin typeface="+mj-lt"/>
            </a:endParaRPr>
          </a:p>
          <a:p>
            <a:endParaRPr lang="en-US" sz="1100" i="0" dirty="0">
              <a:solidFill>
                <a:srgbClr val="212121"/>
              </a:solidFill>
              <a:effectLst/>
              <a:latin typeface="+mj-lt"/>
            </a:endParaRPr>
          </a:p>
        </p:txBody>
      </p:sp>
      <p:pic>
        <p:nvPicPr>
          <p:cNvPr id="10" name="Picture 9">
            <a:extLst>
              <a:ext uri="{FF2B5EF4-FFF2-40B4-BE49-F238E27FC236}">
                <a16:creationId xmlns:a16="http://schemas.microsoft.com/office/drawing/2014/main" id="{71DF9036-681A-FF91-3F56-C9858C796C8D}"/>
              </a:ext>
            </a:extLst>
          </p:cNvPr>
          <p:cNvPicPr>
            <a:picLocks noChangeAspect="1"/>
          </p:cNvPicPr>
          <p:nvPr/>
        </p:nvPicPr>
        <p:blipFill>
          <a:blip r:embed="rId4"/>
          <a:stretch>
            <a:fillRect/>
          </a:stretch>
        </p:blipFill>
        <p:spPr>
          <a:xfrm>
            <a:off x="5855833" y="809432"/>
            <a:ext cx="2261477" cy="1446550"/>
          </a:xfrm>
          <a:prstGeom prst="rect">
            <a:avLst/>
          </a:prstGeom>
        </p:spPr>
      </p:pic>
    </p:spTree>
    <p:extLst>
      <p:ext uri="{BB962C8B-B14F-4D97-AF65-F5344CB8AC3E}">
        <p14:creationId xmlns:p14="http://schemas.microsoft.com/office/powerpoint/2010/main" val="20059406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F4C6-8E97-6A0C-3330-39B5F517FF86}"/>
              </a:ext>
            </a:extLst>
          </p:cNvPr>
          <p:cNvSpPr>
            <a:spLocks noGrp="1"/>
          </p:cNvSpPr>
          <p:nvPr>
            <p:ph type="title"/>
          </p:nvPr>
        </p:nvSpPr>
        <p:spPr/>
        <p:txBody>
          <a:bodyPr/>
          <a:lstStyle/>
          <a:p>
            <a:pPr algn="ctr"/>
            <a:r>
              <a:rPr lang="en-US" b="1" dirty="0"/>
              <a:t>Conclusion</a:t>
            </a:r>
          </a:p>
        </p:txBody>
      </p:sp>
      <p:sp>
        <p:nvSpPr>
          <p:cNvPr id="3" name="Text Placeholder 2">
            <a:extLst>
              <a:ext uri="{FF2B5EF4-FFF2-40B4-BE49-F238E27FC236}">
                <a16:creationId xmlns:a16="http://schemas.microsoft.com/office/drawing/2014/main" id="{B8EB21B9-8391-BA6F-6115-46C64EB0525E}"/>
              </a:ext>
            </a:extLst>
          </p:cNvPr>
          <p:cNvSpPr>
            <a:spLocks noGrp="1"/>
          </p:cNvSpPr>
          <p:nvPr>
            <p:ph type="body" idx="1"/>
          </p:nvPr>
        </p:nvSpPr>
        <p:spPr/>
        <p:txBody>
          <a:bodyPr/>
          <a:lstStyle/>
          <a:p>
            <a:pPr marL="0" indent="0">
              <a:lnSpc>
                <a:spcPct val="107000"/>
              </a:lnSpc>
              <a:buClrTx/>
              <a:buSzPct val="100000"/>
              <a:buNone/>
            </a:pPr>
            <a:r>
              <a:rPr lang="en-US" sz="1000" b="1" dirty="0">
                <a:solidFill>
                  <a:srgbClr val="134F5C"/>
                </a:solidFill>
                <a:effectLst/>
                <a:latin typeface="+mj-lt"/>
                <a:ea typeface="Times New Roman" panose="02020603050405020304" pitchFamily="18" charset="0"/>
                <a:cs typeface="Times New Roman" panose="02020603050405020304" pitchFamily="18" charset="0"/>
              </a:rPr>
              <a:t>The app engagement and success can be expressed with the app’s total installs and the revenue it generating. </a:t>
            </a:r>
          </a:p>
          <a:p>
            <a:pPr marL="0" indent="0">
              <a:lnSpc>
                <a:spcPct val="107000"/>
              </a:lnSpc>
              <a:buClrTx/>
              <a:buSzPct val="100000"/>
              <a:buNone/>
            </a:pPr>
            <a:endParaRPr lang="en-US" sz="1000" dirty="0">
              <a:solidFill>
                <a:srgbClr val="134F5C"/>
              </a:solidFill>
              <a:effectLst/>
              <a:latin typeface="+mj-lt"/>
              <a:ea typeface="Times New Roman" panose="02020603050405020304" pitchFamily="18" charset="0"/>
              <a:cs typeface="Times New Roman" panose="02020603050405020304" pitchFamily="18" charset="0"/>
            </a:endParaRPr>
          </a:p>
          <a:p>
            <a:pPr marL="285750" indent="-285750">
              <a:lnSpc>
                <a:spcPct val="107000"/>
              </a:lnSpc>
              <a:buClrTx/>
              <a:buSzPct val="100000"/>
              <a:buFont typeface="Wingdings" panose="05000000000000000000" pitchFamily="2" charset="2"/>
              <a:buChar char="q"/>
            </a:pPr>
            <a:r>
              <a:rPr lang="en-US" sz="1000" dirty="0">
                <a:solidFill>
                  <a:srgbClr val="134F5C"/>
                </a:solidFill>
                <a:effectLst/>
                <a:latin typeface="+mj-lt"/>
              </a:rPr>
              <a:t>The demand of free apps is higher than the paid apps, so you can give priority to free apps.</a:t>
            </a:r>
          </a:p>
          <a:p>
            <a:pPr marL="285750" indent="-285750">
              <a:lnSpc>
                <a:spcPct val="107000"/>
              </a:lnSpc>
              <a:buClrTx/>
              <a:buSzPct val="100000"/>
              <a:buFont typeface="Wingdings" panose="05000000000000000000" pitchFamily="2" charset="2"/>
              <a:buChar char="q"/>
            </a:pPr>
            <a:r>
              <a:rPr lang="en-US" sz="1000" dirty="0">
                <a:solidFill>
                  <a:srgbClr val="134F5C"/>
                </a:solidFill>
                <a:effectLst/>
                <a:latin typeface="+mj-lt"/>
              </a:rPr>
              <a:t>In free apps, the category of Communication, Social, Game, Productivity, and Tools will be the best choice to increase the app install.</a:t>
            </a:r>
          </a:p>
          <a:p>
            <a:pPr marL="285750" indent="-285750">
              <a:lnSpc>
                <a:spcPct val="107000"/>
              </a:lnSpc>
              <a:buClrTx/>
              <a:buSzPct val="100000"/>
              <a:buFont typeface="Wingdings" panose="05000000000000000000" pitchFamily="2" charset="2"/>
              <a:buChar char="q"/>
            </a:pPr>
            <a:r>
              <a:rPr lang="en-US" sz="1000" dirty="0">
                <a:solidFill>
                  <a:srgbClr val="134F5C"/>
                </a:solidFill>
                <a:effectLst/>
                <a:latin typeface="+mj-lt"/>
              </a:rPr>
              <a:t>In paid apps, the category of Game, Family, Photography, Personalization, and Tools will be the best choice to increase the app install.</a:t>
            </a:r>
          </a:p>
          <a:p>
            <a:pPr marL="285750" indent="-285750">
              <a:lnSpc>
                <a:spcPct val="107000"/>
              </a:lnSpc>
              <a:buClrTx/>
              <a:buSzPct val="100000"/>
              <a:buFont typeface="Wingdings" panose="05000000000000000000" pitchFamily="2" charset="2"/>
              <a:buChar char="q"/>
            </a:pPr>
            <a:r>
              <a:rPr lang="en-US" sz="1000" dirty="0">
                <a:solidFill>
                  <a:srgbClr val="134F5C"/>
                </a:solidFill>
                <a:effectLst/>
                <a:latin typeface="+mj-lt"/>
              </a:rPr>
              <a:t>In paid apps, the category of Lifestyle, Finance, Family, Game, Photography will be the best choice to increase the app Revenue.</a:t>
            </a:r>
          </a:p>
          <a:p>
            <a:pPr marL="285750" indent="-285750">
              <a:lnSpc>
                <a:spcPct val="107000"/>
              </a:lnSpc>
              <a:buClrTx/>
              <a:buSzPct val="100000"/>
              <a:buFont typeface="Wingdings" panose="05000000000000000000" pitchFamily="2" charset="2"/>
              <a:buChar char="q"/>
            </a:pPr>
            <a:r>
              <a:rPr lang="en-US" sz="1000" dirty="0">
                <a:solidFill>
                  <a:srgbClr val="134F5C"/>
                </a:solidFill>
                <a:effectLst/>
                <a:latin typeface="+mj-lt"/>
              </a:rPr>
              <a:t>In free apps, the genre of Communication, Social, Productivity, Photography and Tools will be the best choice to increase the app install.</a:t>
            </a:r>
          </a:p>
          <a:p>
            <a:pPr marL="285750" indent="-285750">
              <a:lnSpc>
                <a:spcPct val="107000"/>
              </a:lnSpc>
              <a:buClrTx/>
              <a:buSzPct val="100000"/>
              <a:buFont typeface="Wingdings" panose="05000000000000000000" pitchFamily="2" charset="2"/>
              <a:buChar char="q"/>
            </a:pPr>
            <a:r>
              <a:rPr lang="en-US" sz="1000" dirty="0">
                <a:solidFill>
                  <a:srgbClr val="134F5C"/>
                </a:solidFill>
                <a:effectLst/>
                <a:latin typeface="+mj-lt"/>
              </a:rPr>
              <a:t>In paid apps, the genre of Action, Action &amp; Adventure, Arcade will be the best choice to increase the app Revenue.</a:t>
            </a:r>
          </a:p>
          <a:p>
            <a:pPr marL="285750" indent="-285750">
              <a:lnSpc>
                <a:spcPct val="107000"/>
              </a:lnSpc>
              <a:buClrTx/>
              <a:buSzPct val="100000"/>
              <a:buFont typeface="Wingdings" panose="05000000000000000000" pitchFamily="2" charset="2"/>
              <a:buChar char="q"/>
            </a:pPr>
            <a:r>
              <a:rPr lang="en-US" sz="1000" dirty="0">
                <a:solidFill>
                  <a:srgbClr val="134F5C"/>
                </a:solidFill>
                <a:effectLst/>
                <a:latin typeface="+mj-lt"/>
              </a:rPr>
              <a:t>In Free apps, the content rating of Everyone, and Teen will increase the app installs and in paid apps, the content rating of Everyone 10+, Mature 17+ will increase the app installs.</a:t>
            </a:r>
          </a:p>
          <a:p>
            <a:pPr marL="285750" indent="-285750">
              <a:lnSpc>
                <a:spcPct val="107000"/>
              </a:lnSpc>
              <a:buClrTx/>
              <a:buSzPct val="100000"/>
              <a:buFont typeface="Wingdings" panose="05000000000000000000" pitchFamily="2" charset="2"/>
              <a:buChar char="q"/>
            </a:pPr>
            <a:r>
              <a:rPr lang="en-US" sz="1000" dirty="0">
                <a:solidFill>
                  <a:srgbClr val="134F5C"/>
                </a:solidFill>
                <a:effectLst/>
                <a:latin typeface="+mj-lt"/>
              </a:rPr>
              <a:t>An quality app in the lowest rating apps genre or category like Dating, Maps &amp; Navigation, Video players can give a fruitful result.</a:t>
            </a:r>
          </a:p>
          <a:p>
            <a:pPr marL="285750" indent="-285750">
              <a:lnSpc>
                <a:spcPct val="107000"/>
              </a:lnSpc>
              <a:buClrTx/>
              <a:buSzPct val="100000"/>
              <a:buFont typeface="Wingdings" panose="05000000000000000000" pitchFamily="2" charset="2"/>
              <a:buChar char="q"/>
            </a:pPr>
            <a:r>
              <a:rPr lang="en-US" sz="1000" dirty="0">
                <a:solidFill>
                  <a:srgbClr val="134F5C"/>
                </a:solidFill>
                <a:effectLst/>
                <a:latin typeface="+mj-lt"/>
              </a:rPr>
              <a:t>Apps like Helix Jump, Duolingo, Calorie Counter, </a:t>
            </a:r>
            <a:r>
              <a:rPr lang="en-US" sz="1000" dirty="0" err="1">
                <a:solidFill>
                  <a:srgbClr val="134F5C"/>
                </a:solidFill>
                <a:effectLst/>
                <a:latin typeface="+mj-lt"/>
              </a:rPr>
              <a:t>Bowmasters</a:t>
            </a:r>
            <a:r>
              <a:rPr lang="en-US" sz="1000" dirty="0">
                <a:solidFill>
                  <a:srgbClr val="134F5C"/>
                </a:solidFill>
                <a:effectLst/>
                <a:latin typeface="+mj-lt"/>
              </a:rPr>
              <a:t>, 10 Best foods for you, google photos, Bfit Workouts &amp; Meal Planner have highest number of positive reviews.</a:t>
            </a:r>
          </a:p>
          <a:p>
            <a:pPr marL="285750" indent="-285750">
              <a:lnSpc>
                <a:spcPct val="107000"/>
              </a:lnSpc>
              <a:buClrTx/>
              <a:buSzPct val="100000"/>
              <a:buFont typeface="Wingdings" panose="05000000000000000000" pitchFamily="2" charset="2"/>
              <a:buChar char="q"/>
            </a:pPr>
            <a:r>
              <a:rPr lang="en-US" sz="1000" dirty="0">
                <a:solidFill>
                  <a:srgbClr val="134F5C"/>
                </a:solidFill>
                <a:effectLst/>
                <a:latin typeface="+mj-lt"/>
              </a:rPr>
              <a:t>The median size of paid apps is 9 MB, and the median price of paid app is $2. The median size of free app is 12 MB.</a:t>
            </a:r>
          </a:p>
          <a:p>
            <a:pPr marL="285750" indent="-285750">
              <a:lnSpc>
                <a:spcPct val="107000"/>
              </a:lnSpc>
              <a:buClrTx/>
              <a:buSzPct val="100000"/>
              <a:buFont typeface="Wingdings" panose="05000000000000000000" pitchFamily="2" charset="2"/>
              <a:buChar char="q"/>
            </a:pPr>
            <a:r>
              <a:rPr lang="en-US" sz="1000" dirty="0">
                <a:solidFill>
                  <a:srgbClr val="134F5C"/>
                </a:solidFill>
                <a:effectLst/>
                <a:latin typeface="+mj-lt"/>
              </a:rPr>
              <a:t>In top 100 revenue making apps, apps from the category Lifestyle, Finance, and Family have highest average revenue per app.</a:t>
            </a:r>
          </a:p>
          <a:p>
            <a:pPr marL="285750" indent="-285750">
              <a:lnSpc>
                <a:spcPct val="107000"/>
              </a:lnSpc>
              <a:buClrTx/>
              <a:buSzPct val="100000"/>
              <a:buFont typeface="Wingdings" panose="05000000000000000000" pitchFamily="2" charset="2"/>
              <a:buChar char="q"/>
            </a:pPr>
            <a:r>
              <a:rPr lang="en-US" sz="1000" dirty="0">
                <a:solidFill>
                  <a:srgbClr val="134F5C"/>
                </a:solidFill>
                <a:effectLst/>
                <a:latin typeface="+mj-lt"/>
              </a:rPr>
              <a:t>In top 100 revenue making apps, apps from the content rating Everyone, Everyone 10+  making highest total revenue but apps for Everyone 10+, Mature 17+ are very limited therefore the average revenue per app in content rating Everyone 10+, Mature 17+ is highest. These two category should be preferred.</a:t>
            </a:r>
          </a:p>
          <a:p>
            <a:pPr marL="285750" indent="-285750">
              <a:lnSpc>
                <a:spcPct val="107000"/>
              </a:lnSpc>
              <a:buClrTx/>
              <a:buSzPct val="100000"/>
              <a:buFont typeface="Wingdings" panose="05000000000000000000" pitchFamily="2" charset="2"/>
              <a:buChar char="q"/>
            </a:pPr>
            <a:r>
              <a:rPr lang="en-US" sz="1000" dirty="0">
                <a:solidFill>
                  <a:srgbClr val="134F5C"/>
                </a:solidFill>
                <a:effectLst/>
                <a:latin typeface="+mj-lt"/>
              </a:rPr>
              <a:t>In top 100 revenue making apps, apps from the genre </a:t>
            </a:r>
            <a:r>
              <a:rPr lang="en-US" sz="1000" dirty="0" err="1">
                <a:solidFill>
                  <a:srgbClr val="134F5C"/>
                </a:solidFill>
                <a:effectLst/>
                <a:latin typeface="+mj-lt"/>
              </a:rPr>
              <a:t>Arcade;Action</a:t>
            </a:r>
            <a:r>
              <a:rPr lang="en-US" sz="1000" dirty="0">
                <a:solidFill>
                  <a:srgbClr val="134F5C"/>
                </a:solidFill>
                <a:effectLst/>
                <a:latin typeface="+mj-lt"/>
              </a:rPr>
              <a:t> &amp; Adventure, Lifestyle, Finance have highest average revenue per app.</a:t>
            </a:r>
            <a:endParaRPr lang="en-US" sz="1000" dirty="0">
              <a:solidFill>
                <a:srgbClr val="134F5C"/>
              </a:solidFill>
              <a:latin typeface="+mj-lt"/>
            </a:endParaRPr>
          </a:p>
        </p:txBody>
      </p:sp>
    </p:spTree>
    <p:extLst>
      <p:ext uri="{BB962C8B-B14F-4D97-AF65-F5344CB8AC3E}">
        <p14:creationId xmlns:p14="http://schemas.microsoft.com/office/powerpoint/2010/main" val="20341922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8871427-312E-C9F5-9362-C281511129F3}"/>
              </a:ext>
            </a:extLst>
          </p:cNvPr>
          <p:cNvSpPr txBox="1"/>
          <p:nvPr/>
        </p:nvSpPr>
        <p:spPr>
          <a:xfrm>
            <a:off x="431800" y="876300"/>
            <a:ext cx="7899400" cy="2554545"/>
          </a:xfrm>
          <a:prstGeom prst="rect">
            <a:avLst/>
          </a:prstGeom>
          <a:noFill/>
        </p:spPr>
        <p:txBody>
          <a:bodyPr wrap="square" rtlCol="0">
            <a:spAutoFit/>
          </a:bodyPr>
          <a:lstStyle/>
          <a:p>
            <a:pPr algn="ctr"/>
            <a:endParaRPr lang="en-US" sz="4000" b="1" dirty="0">
              <a:solidFill>
                <a:schemeClr val="tx1"/>
              </a:solidFill>
              <a:latin typeface="Comic Sans MS" panose="030F0702030302020204" pitchFamily="66" charset="0"/>
            </a:endParaRPr>
          </a:p>
          <a:p>
            <a:pPr algn="ctr"/>
            <a:r>
              <a:rPr lang="en-US" sz="4000" b="1" dirty="0">
                <a:solidFill>
                  <a:schemeClr val="tx1"/>
                </a:solidFill>
                <a:latin typeface="Comic Sans MS" panose="030F0702030302020204" pitchFamily="66" charset="0"/>
              </a:rPr>
              <a:t>Thank you for your attention. </a:t>
            </a:r>
          </a:p>
          <a:p>
            <a:pPr algn="ctr"/>
            <a:endParaRPr lang="en-US" sz="4000" b="1" dirty="0">
              <a:solidFill>
                <a:schemeClr val="tx1"/>
              </a:solidFill>
              <a:latin typeface="Comic Sans MS" panose="030F0702030302020204" pitchFamily="66" charset="0"/>
            </a:endParaRPr>
          </a:p>
          <a:p>
            <a:pPr algn="ctr"/>
            <a:r>
              <a:rPr lang="en-US" sz="4000" b="1" dirty="0">
                <a:solidFill>
                  <a:srgbClr val="134F5C"/>
                </a:solidFill>
                <a:latin typeface="Comic Sans MS" panose="030F0702030302020204" pitchFamily="66" charset="0"/>
              </a:rPr>
              <a:t>Have a good day!</a:t>
            </a:r>
          </a:p>
        </p:txBody>
      </p:sp>
      <p:pic>
        <p:nvPicPr>
          <p:cNvPr id="6" name="Picture 5">
            <a:extLst>
              <a:ext uri="{FF2B5EF4-FFF2-40B4-BE49-F238E27FC236}">
                <a16:creationId xmlns:a16="http://schemas.microsoft.com/office/drawing/2014/main" id="{3FE4E145-B5A7-D88C-7343-6F5FE421695A}"/>
              </a:ext>
            </a:extLst>
          </p:cNvPr>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Lst>
          </a:blip>
          <a:stretch>
            <a:fillRect/>
          </a:stretch>
        </p:blipFill>
        <p:spPr>
          <a:xfrm>
            <a:off x="6986587" y="3149600"/>
            <a:ext cx="1690007" cy="1752600"/>
          </a:xfrm>
          <a:prstGeom prst="rect">
            <a:avLst/>
          </a:prstGeom>
        </p:spPr>
      </p:pic>
    </p:spTree>
    <p:extLst>
      <p:ext uri="{BB962C8B-B14F-4D97-AF65-F5344CB8AC3E}">
        <p14:creationId xmlns:p14="http://schemas.microsoft.com/office/powerpoint/2010/main" val="646212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C82BD-2B8E-232E-0ADC-161BDFD36B21}"/>
              </a:ext>
            </a:extLst>
          </p:cNvPr>
          <p:cNvSpPr>
            <a:spLocks noGrp="1"/>
          </p:cNvSpPr>
          <p:nvPr>
            <p:ph type="title"/>
          </p:nvPr>
        </p:nvSpPr>
        <p:spPr/>
        <p:txBody>
          <a:bodyPr/>
          <a:lstStyle/>
          <a:p>
            <a:pPr algn="ctr"/>
            <a:r>
              <a:rPr lang="en-GB" sz="2000" b="1" dirty="0">
                <a:solidFill>
                  <a:srgbClr val="CC0000"/>
                </a:solidFill>
                <a:latin typeface="+mj-lt"/>
                <a:ea typeface="Montserrat"/>
                <a:cs typeface="Montserrat"/>
                <a:sym typeface="Montserrat"/>
              </a:rPr>
              <a:t>Objective</a:t>
            </a:r>
            <a:endParaRPr lang="en-US" sz="2000" dirty="0">
              <a:latin typeface="+mj-lt"/>
            </a:endParaRPr>
          </a:p>
        </p:txBody>
      </p:sp>
      <p:sp>
        <p:nvSpPr>
          <p:cNvPr id="3" name="Text Placeholder 2">
            <a:extLst>
              <a:ext uri="{FF2B5EF4-FFF2-40B4-BE49-F238E27FC236}">
                <a16:creationId xmlns:a16="http://schemas.microsoft.com/office/drawing/2014/main" id="{0BD0E868-8CA9-2B94-0FF5-9D84386185B3}"/>
              </a:ext>
            </a:extLst>
          </p:cNvPr>
          <p:cNvSpPr>
            <a:spLocks noGrp="1"/>
          </p:cNvSpPr>
          <p:nvPr>
            <p:ph type="body" idx="1"/>
          </p:nvPr>
        </p:nvSpPr>
        <p:spPr/>
        <p:txBody>
          <a:bodyPr/>
          <a:lstStyle/>
          <a:p>
            <a:pPr>
              <a:buClrTx/>
              <a:buFont typeface="Wingdings" panose="05000000000000000000" pitchFamily="2" charset="2"/>
              <a:buChar char="q"/>
            </a:pPr>
            <a:r>
              <a:rPr lang="en-US" dirty="0">
                <a:solidFill>
                  <a:srgbClr val="134F5C"/>
                </a:solidFill>
              </a:rPr>
              <a:t>To do investigations on data so as to discover patterns, to spot anomalies, to find conclusions with the help of statistics and graphical representations.</a:t>
            </a:r>
          </a:p>
          <a:p>
            <a:pPr>
              <a:buClrTx/>
              <a:buFont typeface="Wingdings" panose="05000000000000000000" pitchFamily="2" charset="2"/>
              <a:buChar char="q"/>
            </a:pPr>
            <a:endParaRPr lang="en-US" dirty="0">
              <a:solidFill>
                <a:srgbClr val="134F5C"/>
              </a:solidFill>
            </a:endParaRPr>
          </a:p>
          <a:p>
            <a:pPr>
              <a:buClrTx/>
              <a:buFont typeface="Wingdings" panose="05000000000000000000" pitchFamily="2" charset="2"/>
              <a:buChar char="q"/>
            </a:pPr>
            <a:r>
              <a:rPr lang="en-US" dirty="0">
                <a:solidFill>
                  <a:srgbClr val="134F5C"/>
                </a:solidFill>
              </a:rPr>
              <a:t>To find all the key parameters that is responsible to success of an app.</a:t>
            </a:r>
          </a:p>
          <a:p>
            <a:pPr>
              <a:buClrTx/>
              <a:buFont typeface="Wingdings" panose="05000000000000000000" pitchFamily="2" charset="2"/>
              <a:buChar char="q"/>
            </a:pPr>
            <a:endParaRPr lang="en-US" dirty="0">
              <a:solidFill>
                <a:srgbClr val="134F5C"/>
              </a:solidFill>
            </a:endParaRPr>
          </a:p>
          <a:p>
            <a:pPr>
              <a:buClrTx/>
              <a:buFont typeface="Wingdings" panose="05000000000000000000" pitchFamily="2" charset="2"/>
              <a:buChar char="q"/>
            </a:pPr>
            <a:r>
              <a:rPr lang="en-US" dirty="0">
                <a:solidFill>
                  <a:srgbClr val="134F5C"/>
                </a:solidFill>
              </a:rPr>
              <a:t>To find insights of how each parameter is affecting the </a:t>
            </a:r>
            <a:r>
              <a:rPr lang="en-US" sz="1800" b="0" i="0" u="none" strike="noStrike" dirty="0">
                <a:solidFill>
                  <a:srgbClr val="134F5C"/>
                </a:solidFill>
                <a:effectLst/>
                <a:latin typeface="Arial" panose="020B0604020202020204" pitchFamily="34" charset="0"/>
              </a:rPr>
              <a:t>app-making businesses</a:t>
            </a:r>
            <a:r>
              <a:rPr lang="en-US" dirty="0">
                <a:solidFill>
                  <a:srgbClr val="134F5C"/>
                </a:solidFill>
              </a:rPr>
              <a:t>.</a:t>
            </a:r>
          </a:p>
          <a:p>
            <a:pPr>
              <a:buClrTx/>
              <a:buFont typeface="Wingdings" panose="05000000000000000000" pitchFamily="2" charset="2"/>
              <a:buChar char="q"/>
            </a:pPr>
            <a:endParaRPr lang="en-US" dirty="0">
              <a:solidFill>
                <a:srgbClr val="134F5C"/>
              </a:solidFill>
            </a:endParaRPr>
          </a:p>
          <a:p>
            <a:pPr>
              <a:buClrTx/>
              <a:buFont typeface="Wingdings" panose="05000000000000000000" pitchFamily="2" charset="2"/>
              <a:buChar char="q"/>
            </a:pPr>
            <a:r>
              <a:rPr lang="en-US" dirty="0">
                <a:solidFill>
                  <a:srgbClr val="134F5C"/>
                </a:solidFill>
              </a:rPr>
              <a:t>To dig deeper and exploring all the possible hidden opportunities available that can drive the </a:t>
            </a:r>
            <a:r>
              <a:rPr lang="en-US" sz="1800" b="0" i="0" u="none" strike="noStrike" dirty="0">
                <a:solidFill>
                  <a:srgbClr val="134F5C"/>
                </a:solidFill>
                <a:effectLst/>
                <a:latin typeface="Arial" panose="020B0604020202020204" pitchFamily="34" charset="0"/>
              </a:rPr>
              <a:t>app-making businesses to success.</a:t>
            </a:r>
          </a:p>
        </p:txBody>
      </p:sp>
    </p:spTree>
    <p:extLst>
      <p:ext uri="{BB962C8B-B14F-4D97-AF65-F5344CB8AC3E}">
        <p14:creationId xmlns:p14="http://schemas.microsoft.com/office/powerpoint/2010/main" val="3731853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3234D-B40C-5832-217F-FC19EBC6ED12}"/>
              </a:ext>
            </a:extLst>
          </p:cNvPr>
          <p:cNvSpPr>
            <a:spLocks noGrp="1"/>
          </p:cNvSpPr>
          <p:nvPr>
            <p:ph type="title"/>
          </p:nvPr>
        </p:nvSpPr>
        <p:spPr/>
        <p:txBody>
          <a:bodyPr/>
          <a:lstStyle/>
          <a:p>
            <a:pPr algn="ctr"/>
            <a:r>
              <a:rPr lang="en-GB" sz="2000" b="1" dirty="0">
                <a:solidFill>
                  <a:srgbClr val="CC0000"/>
                </a:solidFill>
                <a:latin typeface="+mj-lt"/>
                <a:ea typeface="Montserrat"/>
                <a:cs typeface="Montserrat"/>
                <a:sym typeface="Montserrat"/>
              </a:rPr>
              <a:t>Data Summary </a:t>
            </a:r>
            <a:endParaRPr lang="en-US" sz="2000" dirty="0">
              <a:latin typeface="+mj-lt"/>
            </a:endParaRPr>
          </a:p>
        </p:txBody>
      </p:sp>
      <p:sp>
        <p:nvSpPr>
          <p:cNvPr id="3" name="Text Placeholder 2">
            <a:extLst>
              <a:ext uri="{FF2B5EF4-FFF2-40B4-BE49-F238E27FC236}">
                <a16:creationId xmlns:a16="http://schemas.microsoft.com/office/drawing/2014/main" id="{F02BE3CF-DEF0-601F-7D64-EFCDFB951FF6}"/>
              </a:ext>
            </a:extLst>
          </p:cNvPr>
          <p:cNvSpPr>
            <a:spLocks noGrp="1"/>
          </p:cNvSpPr>
          <p:nvPr>
            <p:ph type="body" idx="1"/>
          </p:nvPr>
        </p:nvSpPr>
        <p:spPr>
          <a:xfrm>
            <a:off x="311700" y="914400"/>
            <a:ext cx="8520600" cy="3924300"/>
          </a:xfrm>
        </p:spPr>
        <p:txBody>
          <a:bodyPr/>
          <a:lstStyle/>
          <a:p>
            <a:pPr marL="114300" indent="0">
              <a:buClrTx/>
              <a:buSzPct val="100000"/>
              <a:buNone/>
            </a:pPr>
            <a:r>
              <a:rPr lang="en-US" sz="1000" b="1" i="0" u="sng" dirty="0">
                <a:solidFill>
                  <a:srgbClr val="CC0000"/>
                </a:solidFill>
                <a:effectLst/>
                <a:latin typeface="+mj-lt"/>
              </a:rPr>
              <a:t>Play Store Data Description</a:t>
            </a:r>
            <a:endParaRPr lang="en-US" sz="1000" b="1" i="0" dirty="0">
              <a:solidFill>
                <a:srgbClr val="CC0000"/>
              </a:solidFill>
              <a:effectLst/>
              <a:latin typeface="+mj-lt"/>
            </a:endParaRPr>
          </a:p>
          <a:p>
            <a:pPr>
              <a:buClrTx/>
              <a:buSzPct val="100000"/>
              <a:buFont typeface="+mj-lt"/>
              <a:buAutoNum type="arabicPeriod"/>
            </a:pPr>
            <a:r>
              <a:rPr lang="en-US" sz="1000" b="1" i="0" dirty="0">
                <a:solidFill>
                  <a:srgbClr val="CC0000"/>
                </a:solidFill>
                <a:effectLst/>
                <a:latin typeface="+mj-lt"/>
              </a:rPr>
              <a:t>App</a:t>
            </a:r>
            <a:r>
              <a:rPr lang="en-US" sz="1000" b="0" i="0" dirty="0">
                <a:solidFill>
                  <a:srgbClr val="134F5C"/>
                </a:solidFill>
                <a:effectLst/>
                <a:latin typeface="+mj-lt"/>
              </a:rPr>
              <a:t>: It contains the app name.</a:t>
            </a:r>
          </a:p>
          <a:p>
            <a:pPr>
              <a:buClrTx/>
              <a:buSzPct val="100000"/>
              <a:buFont typeface="+mj-lt"/>
              <a:buAutoNum type="arabicPeriod"/>
            </a:pPr>
            <a:r>
              <a:rPr lang="en-US" sz="1000" b="1" i="0" dirty="0">
                <a:solidFill>
                  <a:srgbClr val="CC0000"/>
                </a:solidFill>
                <a:effectLst/>
                <a:latin typeface="+mj-lt"/>
              </a:rPr>
              <a:t>Category</a:t>
            </a:r>
            <a:r>
              <a:rPr lang="en-US" sz="1000" b="0" i="0" dirty="0">
                <a:solidFill>
                  <a:srgbClr val="134F5C"/>
                </a:solidFill>
                <a:effectLst/>
                <a:latin typeface="+mj-lt"/>
              </a:rPr>
              <a:t>:</a:t>
            </a:r>
            <a:r>
              <a:rPr lang="en-US" sz="1000" b="0" i="0" dirty="0">
                <a:solidFill>
                  <a:srgbClr val="CC0000"/>
                </a:solidFill>
                <a:effectLst/>
                <a:latin typeface="+mj-lt"/>
              </a:rPr>
              <a:t> </a:t>
            </a:r>
            <a:r>
              <a:rPr lang="en-US" sz="1000" b="0" i="0" dirty="0">
                <a:solidFill>
                  <a:srgbClr val="134F5C"/>
                </a:solidFill>
                <a:effectLst/>
                <a:latin typeface="+mj-lt"/>
              </a:rPr>
              <a:t>It assigns the app a category.</a:t>
            </a:r>
          </a:p>
          <a:p>
            <a:pPr>
              <a:buClrTx/>
              <a:buSzPct val="100000"/>
              <a:buFont typeface="+mj-lt"/>
              <a:buAutoNum type="arabicPeriod"/>
            </a:pPr>
            <a:r>
              <a:rPr lang="en-US" sz="1000" b="1" i="0" dirty="0">
                <a:solidFill>
                  <a:srgbClr val="CC0000"/>
                </a:solidFill>
                <a:effectLst/>
                <a:latin typeface="+mj-lt"/>
              </a:rPr>
              <a:t>Rating</a:t>
            </a:r>
            <a:r>
              <a:rPr lang="en-US" sz="1000" b="0" i="0" dirty="0">
                <a:solidFill>
                  <a:srgbClr val="134F5C"/>
                </a:solidFill>
                <a:effectLst/>
                <a:latin typeface="+mj-lt"/>
              </a:rPr>
              <a:t>: It contains the average rating given to the app by its users.</a:t>
            </a:r>
          </a:p>
          <a:p>
            <a:pPr>
              <a:buClrTx/>
              <a:buSzPct val="100000"/>
              <a:buFont typeface="+mj-lt"/>
              <a:buAutoNum type="arabicPeriod"/>
            </a:pPr>
            <a:r>
              <a:rPr lang="en-US" sz="1000" b="1" i="0" dirty="0">
                <a:solidFill>
                  <a:srgbClr val="CC0000"/>
                </a:solidFill>
                <a:effectLst/>
                <a:latin typeface="+mj-lt"/>
              </a:rPr>
              <a:t>Reviews</a:t>
            </a:r>
            <a:r>
              <a:rPr lang="en-US" sz="1000" b="0" i="0" dirty="0">
                <a:solidFill>
                  <a:srgbClr val="134F5C"/>
                </a:solidFill>
                <a:effectLst/>
                <a:latin typeface="+mj-lt"/>
              </a:rPr>
              <a:t>: It displays the number of people who have left a review for the relevant app.</a:t>
            </a:r>
          </a:p>
          <a:p>
            <a:pPr>
              <a:buClrTx/>
              <a:buSzPct val="100000"/>
              <a:buFont typeface="+mj-lt"/>
              <a:buAutoNum type="arabicPeriod"/>
            </a:pPr>
            <a:r>
              <a:rPr lang="en-US" sz="1000" b="1" i="0" dirty="0">
                <a:solidFill>
                  <a:srgbClr val="CC0000"/>
                </a:solidFill>
                <a:effectLst/>
                <a:latin typeface="+mj-lt"/>
              </a:rPr>
              <a:t>Size</a:t>
            </a:r>
            <a:r>
              <a:rPr lang="en-US" sz="1000" b="0" i="0" dirty="0">
                <a:solidFill>
                  <a:srgbClr val="134F5C"/>
                </a:solidFill>
                <a:effectLst/>
                <a:latin typeface="+mj-lt"/>
              </a:rPr>
              <a:t>: It contains the amount of disc space necessary to install the relevant app.</a:t>
            </a:r>
          </a:p>
          <a:p>
            <a:pPr>
              <a:buClrTx/>
              <a:buSzPct val="100000"/>
              <a:buFont typeface="+mj-lt"/>
              <a:buAutoNum type="arabicPeriod"/>
            </a:pPr>
            <a:r>
              <a:rPr lang="en-US" sz="1000" b="1" i="0" dirty="0">
                <a:solidFill>
                  <a:srgbClr val="CC0000"/>
                </a:solidFill>
                <a:effectLst/>
                <a:latin typeface="+mj-lt"/>
              </a:rPr>
              <a:t>Installs</a:t>
            </a:r>
            <a:r>
              <a:rPr lang="en-US" sz="1000" b="0" i="0" dirty="0">
                <a:solidFill>
                  <a:srgbClr val="134F5C"/>
                </a:solidFill>
                <a:effectLst/>
                <a:latin typeface="+mj-lt"/>
              </a:rPr>
              <a:t>: It displays the number of times the app was downloaded.</a:t>
            </a:r>
          </a:p>
          <a:p>
            <a:pPr>
              <a:buClrTx/>
              <a:buSzPct val="100000"/>
              <a:buFont typeface="+mj-lt"/>
              <a:buAutoNum type="arabicPeriod"/>
            </a:pPr>
            <a:r>
              <a:rPr lang="en-US" sz="1000" b="1" i="0" dirty="0">
                <a:solidFill>
                  <a:srgbClr val="CC0000"/>
                </a:solidFill>
                <a:effectLst/>
                <a:latin typeface="+mj-lt"/>
              </a:rPr>
              <a:t>Type</a:t>
            </a:r>
            <a:r>
              <a:rPr lang="en-US" sz="1000" b="0" i="0" dirty="0">
                <a:solidFill>
                  <a:srgbClr val="134F5C"/>
                </a:solidFill>
                <a:effectLst/>
                <a:latin typeface="+mj-lt"/>
              </a:rPr>
              <a:t>: It specifies if an app is free or paid.</a:t>
            </a:r>
          </a:p>
          <a:p>
            <a:pPr>
              <a:buClrTx/>
              <a:buSzPct val="100000"/>
              <a:buFont typeface="+mj-lt"/>
              <a:buAutoNum type="arabicPeriod"/>
            </a:pPr>
            <a:r>
              <a:rPr lang="en-US" sz="1000" b="1" i="0" dirty="0">
                <a:solidFill>
                  <a:srgbClr val="CC0000"/>
                </a:solidFill>
                <a:effectLst/>
                <a:latin typeface="+mj-lt"/>
              </a:rPr>
              <a:t>Price</a:t>
            </a:r>
            <a:r>
              <a:rPr lang="en-US" sz="1000" b="0" i="0" dirty="0">
                <a:solidFill>
                  <a:srgbClr val="134F5C"/>
                </a:solidFill>
                <a:effectLst/>
                <a:latin typeface="+mj-lt"/>
              </a:rPr>
              <a:t>: It gives the price of the app required to install the app.</a:t>
            </a:r>
          </a:p>
          <a:p>
            <a:pPr>
              <a:buClrTx/>
              <a:buSzPct val="100000"/>
              <a:buFont typeface="+mj-lt"/>
              <a:buAutoNum type="arabicPeriod"/>
            </a:pPr>
            <a:r>
              <a:rPr lang="en-US" sz="1000" b="1" i="0" dirty="0">
                <a:solidFill>
                  <a:srgbClr val="CC0000"/>
                </a:solidFill>
                <a:effectLst/>
                <a:latin typeface="+mj-lt"/>
              </a:rPr>
              <a:t>Content rating</a:t>
            </a:r>
            <a:r>
              <a:rPr lang="en-US" sz="1000" b="0" i="0" dirty="0">
                <a:solidFill>
                  <a:srgbClr val="134F5C"/>
                </a:solidFill>
                <a:effectLst/>
                <a:latin typeface="+mj-lt"/>
              </a:rPr>
              <a:t>: It specifies whether or not an app is appropriate for all age groups.</a:t>
            </a:r>
          </a:p>
          <a:p>
            <a:pPr>
              <a:buClrTx/>
              <a:buSzPct val="100000"/>
              <a:buFont typeface="+mj-lt"/>
              <a:buAutoNum type="arabicPeriod"/>
            </a:pPr>
            <a:r>
              <a:rPr lang="en-US" sz="1000" b="1" i="0" dirty="0">
                <a:solidFill>
                  <a:srgbClr val="CC0000"/>
                </a:solidFill>
                <a:effectLst/>
                <a:latin typeface="+mj-lt"/>
              </a:rPr>
              <a:t>Genres</a:t>
            </a:r>
            <a:r>
              <a:rPr lang="en-US" sz="1000" b="0" i="0" dirty="0">
                <a:solidFill>
                  <a:srgbClr val="134F5C"/>
                </a:solidFill>
                <a:effectLst/>
                <a:latin typeface="+mj-lt"/>
              </a:rPr>
              <a:t>: It specifies the genre(s) to which the app belongs.</a:t>
            </a:r>
          </a:p>
          <a:p>
            <a:pPr>
              <a:buClrTx/>
              <a:buSzPct val="100000"/>
              <a:buFont typeface="+mj-lt"/>
              <a:buAutoNum type="arabicPeriod"/>
            </a:pPr>
            <a:r>
              <a:rPr lang="en-US" sz="1000" b="1" i="0" dirty="0">
                <a:solidFill>
                  <a:srgbClr val="CC0000"/>
                </a:solidFill>
                <a:effectLst/>
                <a:latin typeface="+mj-lt"/>
              </a:rPr>
              <a:t>Last updated</a:t>
            </a:r>
            <a:r>
              <a:rPr lang="en-US" sz="1000" b="0" i="0" dirty="0">
                <a:solidFill>
                  <a:srgbClr val="134F5C"/>
                </a:solidFill>
                <a:effectLst/>
                <a:latin typeface="+mj-lt"/>
              </a:rPr>
              <a:t>: It indicates when the most recent update was released.</a:t>
            </a:r>
          </a:p>
          <a:p>
            <a:pPr>
              <a:buClrTx/>
              <a:buSzPct val="100000"/>
              <a:buFont typeface="+mj-lt"/>
              <a:buAutoNum type="arabicPeriod"/>
            </a:pPr>
            <a:r>
              <a:rPr lang="en-US" sz="1000" b="1" i="0" dirty="0">
                <a:solidFill>
                  <a:srgbClr val="CC0000"/>
                </a:solidFill>
                <a:effectLst/>
                <a:latin typeface="+mj-lt"/>
              </a:rPr>
              <a:t>Current Ver</a:t>
            </a:r>
            <a:r>
              <a:rPr lang="en-US" sz="1000" b="0" i="0" dirty="0">
                <a:solidFill>
                  <a:srgbClr val="134F5C"/>
                </a:solidFill>
                <a:effectLst/>
                <a:latin typeface="+mj-lt"/>
              </a:rPr>
              <a:t>: It displays the current version of the app.</a:t>
            </a:r>
          </a:p>
          <a:p>
            <a:pPr>
              <a:buClrTx/>
              <a:buSzPct val="100000"/>
              <a:buFont typeface="+mj-lt"/>
              <a:buAutoNum type="arabicPeriod"/>
            </a:pPr>
            <a:r>
              <a:rPr lang="en-US" sz="1000" b="1" i="0" dirty="0">
                <a:solidFill>
                  <a:srgbClr val="CC0000"/>
                </a:solidFill>
                <a:effectLst/>
                <a:latin typeface="+mj-lt"/>
              </a:rPr>
              <a:t>Android Ver</a:t>
            </a:r>
            <a:r>
              <a:rPr lang="en-US" sz="1000" b="0" i="0" dirty="0">
                <a:solidFill>
                  <a:srgbClr val="134F5C"/>
                </a:solidFill>
                <a:effectLst/>
                <a:latin typeface="+mj-lt"/>
              </a:rPr>
              <a:t>: It provides the Android version of the corresponding app.</a:t>
            </a:r>
          </a:p>
          <a:p>
            <a:pPr>
              <a:buClrTx/>
              <a:buSzPct val="100000"/>
              <a:buFont typeface="+mj-lt"/>
              <a:buAutoNum type="arabicPeriod"/>
            </a:pPr>
            <a:endParaRPr lang="en-US" sz="1000" dirty="0">
              <a:solidFill>
                <a:srgbClr val="134F5C"/>
              </a:solidFill>
              <a:latin typeface="+mj-lt"/>
            </a:endParaRPr>
          </a:p>
          <a:p>
            <a:pPr marL="114300" indent="0">
              <a:buClrTx/>
              <a:buSzPct val="100000"/>
              <a:buNone/>
            </a:pPr>
            <a:r>
              <a:rPr lang="en-US" sz="1000" b="1" i="0" u="sng" dirty="0">
                <a:solidFill>
                  <a:srgbClr val="CC0000"/>
                </a:solidFill>
                <a:effectLst/>
                <a:latin typeface="+mj-lt"/>
              </a:rPr>
              <a:t>User Reviews Data Description</a:t>
            </a:r>
            <a:endParaRPr lang="en-US" sz="1000" b="0" i="0" dirty="0">
              <a:solidFill>
                <a:srgbClr val="CC0000"/>
              </a:solidFill>
              <a:effectLst/>
              <a:latin typeface="+mj-lt"/>
            </a:endParaRPr>
          </a:p>
          <a:p>
            <a:pPr>
              <a:buClrTx/>
              <a:buSzPct val="100000"/>
              <a:buFont typeface="+mj-lt"/>
              <a:buAutoNum type="arabicPeriod"/>
            </a:pPr>
            <a:r>
              <a:rPr lang="en-US" sz="1000" b="1" i="0" dirty="0">
                <a:solidFill>
                  <a:srgbClr val="CC0000"/>
                </a:solidFill>
                <a:effectLst/>
                <a:latin typeface="+mj-lt"/>
              </a:rPr>
              <a:t>App </a:t>
            </a:r>
            <a:r>
              <a:rPr lang="en-US" sz="1000" b="1" i="0" dirty="0">
                <a:solidFill>
                  <a:srgbClr val="212121"/>
                </a:solidFill>
                <a:effectLst/>
                <a:latin typeface="+mj-lt"/>
              </a:rPr>
              <a:t>:</a:t>
            </a:r>
            <a:r>
              <a:rPr lang="en-US" sz="1000" b="0" i="0" dirty="0">
                <a:solidFill>
                  <a:srgbClr val="212121"/>
                </a:solidFill>
                <a:effectLst/>
                <a:latin typeface="+mj-lt"/>
              </a:rPr>
              <a:t> </a:t>
            </a:r>
            <a:r>
              <a:rPr lang="en-US" sz="1000" b="0" i="0" dirty="0">
                <a:solidFill>
                  <a:srgbClr val="134F5C"/>
                </a:solidFill>
                <a:effectLst/>
                <a:latin typeface="+mj-lt"/>
              </a:rPr>
              <a:t>It contains the name of the app with a short description (optional). </a:t>
            </a:r>
          </a:p>
          <a:p>
            <a:pPr>
              <a:buClrTx/>
              <a:buSzPct val="100000"/>
              <a:buFont typeface="+mj-lt"/>
              <a:buAutoNum type="arabicPeriod"/>
            </a:pPr>
            <a:r>
              <a:rPr lang="en-US" sz="1000" b="1" i="0" dirty="0">
                <a:solidFill>
                  <a:srgbClr val="CC0000"/>
                </a:solidFill>
                <a:effectLst/>
                <a:latin typeface="+mj-lt"/>
              </a:rPr>
              <a:t>Translated_Review</a:t>
            </a:r>
            <a:r>
              <a:rPr lang="en-US" sz="1000" b="1" i="0" dirty="0">
                <a:solidFill>
                  <a:srgbClr val="134F5C"/>
                </a:solidFill>
                <a:effectLst/>
                <a:latin typeface="+mj-lt"/>
              </a:rPr>
              <a:t>: </a:t>
            </a:r>
            <a:r>
              <a:rPr lang="en-US" sz="1000" b="0" i="0" dirty="0">
                <a:solidFill>
                  <a:srgbClr val="134F5C"/>
                </a:solidFill>
                <a:effectLst/>
                <a:latin typeface="+mj-lt"/>
              </a:rPr>
              <a:t>It contains the English translation of the review dropped by the user of the app.</a:t>
            </a:r>
          </a:p>
          <a:p>
            <a:pPr>
              <a:buClrTx/>
              <a:buSzPct val="100000"/>
              <a:buFont typeface="+mj-lt"/>
              <a:buAutoNum type="arabicPeriod"/>
            </a:pPr>
            <a:r>
              <a:rPr lang="en-US" sz="1000" b="1" i="0" dirty="0">
                <a:solidFill>
                  <a:srgbClr val="CC0000"/>
                </a:solidFill>
                <a:effectLst/>
                <a:latin typeface="+mj-lt"/>
              </a:rPr>
              <a:t>Sentiment</a:t>
            </a:r>
            <a:r>
              <a:rPr lang="en-US" sz="1000" b="1" i="0" dirty="0">
                <a:solidFill>
                  <a:srgbClr val="134F5C"/>
                </a:solidFill>
                <a:effectLst/>
                <a:latin typeface="+mj-lt"/>
              </a:rPr>
              <a:t>:</a:t>
            </a:r>
            <a:r>
              <a:rPr lang="en-US" sz="1000" b="0" i="0" dirty="0">
                <a:solidFill>
                  <a:srgbClr val="134F5C"/>
                </a:solidFill>
                <a:effectLst/>
                <a:latin typeface="+mj-lt"/>
              </a:rPr>
              <a:t> It gives the attitude/emotion of the writer. It can be ‘Positive’, ‘Negative’, or ‘Neutral’.</a:t>
            </a:r>
          </a:p>
          <a:p>
            <a:pPr>
              <a:buClrTx/>
              <a:buSzPct val="100000"/>
              <a:buFont typeface="+mj-lt"/>
              <a:buAutoNum type="arabicPeriod"/>
            </a:pPr>
            <a:r>
              <a:rPr lang="en-US" sz="1000" b="1" i="0" dirty="0" err="1">
                <a:solidFill>
                  <a:srgbClr val="CC0000"/>
                </a:solidFill>
                <a:effectLst/>
                <a:latin typeface="+mj-lt"/>
              </a:rPr>
              <a:t>Sentiment_Polarity</a:t>
            </a:r>
            <a:r>
              <a:rPr lang="en-US" sz="1000" b="1" i="0" dirty="0">
                <a:solidFill>
                  <a:srgbClr val="134F5C"/>
                </a:solidFill>
                <a:effectLst/>
                <a:latin typeface="+mj-lt"/>
              </a:rPr>
              <a:t>:</a:t>
            </a:r>
            <a:r>
              <a:rPr lang="en-US" sz="1000" b="0" i="0" dirty="0">
                <a:solidFill>
                  <a:srgbClr val="134F5C"/>
                </a:solidFill>
                <a:effectLst/>
                <a:latin typeface="+mj-lt"/>
              </a:rPr>
              <a:t> It gives the polarity of the review. Here 1 means ‘Positive statement’ and -1 means a ‘Negative statement’.</a:t>
            </a:r>
          </a:p>
          <a:p>
            <a:pPr>
              <a:buClrTx/>
              <a:buSzPct val="100000"/>
              <a:buFont typeface="+mj-lt"/>
              <a:buAutoNum type="arabicPeriod"/>
            </a:pPr>
            <a:r>
              <a:rPr lang="en-US" sz="1000" b="1" i="0" dirty="0" err="1">
                <a:solidFill>
                  <a:srgbClr val="CC0000"/>
                </a:solidFill>
                <a:effectLst/>
                <a:latin typeface="+mj-lt"/>
              </a:rPr>
              <a:t>Sentiment_Subjectivity</a:t>
            </a:r>
            <a:r>
              <a:rPr lang="en-US" sz="1000" b="1" i="0" dirty="0">
                <a:solidFill>
                  <a:srgbClr val="134F5C"/>
                </a:solidFill>
                <a:effectLst/>
                <a:latin typeface="+mj-lt"/>
              </a:rPr>
              <a:t>:</a:t>
            </a:r>
            <a:r>
              <a:rPr lang="en-US" sz="1000" b="0" i="0" dirty="0">
                <a:solidFill>
                  <a:srgbClr val="134F5C"/>
                </a:solidFill>
                <a:effectLst/>
                <a:latin typeface="+mj-lt"/>
              </a:rPr>
              <a:t> This value gives how close a reviewer’s opinion is to the opinion of the general public. </a:t>
            </a:r>
          </a:p>
          <a:p>
            <a:pPr>
              <a:buClrTx/>
              <a:buSzPct val="100000"/>
              <a:buFont typeface="+mj-lt"/>
              <a:buAutoNum type="arabicPeriod"/>
            </a:pPr>
            <a:endParaRPr lang="en-US" sz="1000" dirty="0">
              <a:solidFill>
                <a:srgbClr val="134F5C"/>
              </a:solidFill>
              <a:latin typeface="+mj-lt"/>
            </a:endParaRPr>
          </a:p>
          <a:p>
            <a:pPr>
              <a:buClrTx/>
              <a:buSzPct val="100000"/>
              <a:buFont typeface="+mj-lt"/>
              <a:buAutoNum type="arabicPeriod"/>
            </a:pPr>
            <a:endParaRPr lang="en-US" sz="1000" b="0" i="0" dirty="0">
              <a:solidFill>
                <a:srgbClr val="134F5C"/>
              </a:solidFill>
              <a:effectLst/>
              <a:latin typeface="+mj-lt"/>
            </a:endParaRPr>
          </a:p>
          <a:p>
            <a:pPr marL="114300" indent="0">
              <a:buClrTx/>
              <a:buSzPct val="100000"/>
              <a:buNone/>
            </a:pPr>
            <a:endParaRPr lang="en-US" sz="1000" b="1" i="0" u="sng" dirty="0">
              <a:solidFill>
                <a:srgbClr val="212121"/>
              </a:solidFill>
              <a:effectLst/>
              <a:latin typeface="+mj-lt"/>
            </a:endParaRPr>
          </a:p>
          <a:p>
            <a:pPr marL="114300" indent="0" algn="l">
              <a:buNone/>
            </a:pPr>
            <a:endParaRPr lang="en-US" sz="1000" b="1" dirty="0">
              <a:solidFill>
                <a:srgbClr val="212121"/>
              </a:solidFill>
              <a:latin typeface="+mj-lt"/>
            </a:endParaRPr>
          </a:p>
        </p:txBody>
      </p:sp>
    </p:spTree>
    <p:extLst>
      <p:ext uri="{BB962C8B-B14F-4D97-AF65-F5344CB8AC3E}">
        <p14:creationId xmlns:p14="http://schemas.microsoft.com/office/powerpoint/2010/main" val="4092925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3234D-B40C-5832-217F-FC19EBC6ED12}"/>
              </a:ext>
            </a:extLst>
          </p:cNvPr>
          <p:cNvSpPr>
            <a:spLocks noGrp="1"/>
          </p:cNvSpPr>
          <p:nvPr>
            <p:ph type="title"/>
          </p:nvPr>
        </p:nvSpPr>
        <p:spPr/>
        <p:txBody>
          <a:bodyPr/>
          <a:lstStyle/>
          <a:p>
            <a:pPr algn="ctr"/>
            <a:r>
              <a:rPr lang="en-US" sz="2000" b="1" dirty="0">
                <a:solidFill>
                  <a:srgbClr val="CC0000"/>
                </a:solidFill>
                <a:latin typeface="+mj-lt"/>
                <a:ea typeface="Montserrat"/>
                <a:cs typeface="Montserrat"/>
                <a:sym typeface="Montserrat"/>
              </a:rPr>
              <a:t>Defining the success of an app</a:t>
            </a:r>
          </a:p>
        </p:txBody>
      </p:sp>
      <p:sp>
        <p:nvSpPr>
          <p:cNvPr id="3" name="Text Placeholder 2">
            <a:extLst>
              <a:ext uri="{FF2B5EF4-FFF2-40B4-BE49-F238E27FC236}">
                <a16:creationId xmlns:a16="http://schemas.microsoft.com/office/drawing/2014/main" id="{F02BE3CF-DEF0-601F-7D64-EFCDFB951FF6}"/>
              </a:ext>
            </a:extLst>
          </p:cNvPr>
          <p:cNvSpPr>
            <a:spLocks noGrp="1"/>
          </p:cNvSpPr>
          <p:nvPr>
            <p:ph type="body" idx="1"/>
          </p:nvPr>
        </p:nvSpPr>
        <p:spPr>
          <a:xfrm>
            <a:off x="4046898" y="1152475"/>
            <a:ext cx="4785401" cy="3416400"/>
          </a:xfrm>
        </p:spPr>
        <p:txBody>
          <a:bodyPr/>
          <a:lstStyle/>
          <a:p>
            <a:pPr marL="114300" indent="0">
              <a:buClrTx/>
              <a:buNone/>
            </a:pPr>
            <a:r>
              <a:rPr lang="en-US" sz="1400" dirty="0">
                <a:solidFill>
                  <a:srgbClr val="134F5C"/>
                </a:solidFill>
                <a:latin typeface="+mj-lt"/>
              </a:rPr>
              <a:t>The success of a free app can be defined by the number of installs, while the success of a paid app can be defined by the number of installs and the revenue that it generates.</a:t>
            </a:r>
          </a:p>
          <a:p>
            <a:pPr marL="114300" indent="0">
              <a:buClrTx/>
              <a:buNone/>
            </a:pPr>
            <a:endParaRPr lang="en-US" sz="1400" dirty="0">
              <a:solidFill>
                <a:srgbClr val="134F5C"/>
              </a:solidFill>
              <a:latin typeface="+mj-lt"/>
            </a:endParaRPr>
          </a:p>
          <a:p>
            <a:pPr marL="114300" indent="0">
              <a:buClrTx/>
              <a:buNone/>
            </a:pPr>
            <a:r>
              <a:rPr lang="en-US" sz="1400" dirty="0">
                <a:solidFill>
                  <a:srgbClr val="134F5C"/>
                </a:solidFill>
                <a:latin typeface="+mj-lt"/>
              </a:rPr>
              <a:t>Moreover the app’s ratings, reviews also an important parameter as it shows the public interest.</a:t>
            </a:r>
          </a:p>
          <a:p>
            <a:pPr marL="114300" indent="0">
              <a:buClrTx/>
              <a:buNone/>
            </a:pPr>
            <a:endParaRPr lang="en-US" sz="1400" dirty="0">
              <a:solidFill>
                <a:srgbClr val="134F5C"/>
              </a:solidFill>
              <a:latin typeface="+mj-lt"/>
            </a:endParaRPr>
          </a:p>
          <a:p>
            <a:pPr marL="114300" indent="0">
              <a:buClrTx/>
              <a:buNone/>
            </a:pPr>
            <a:r>
              <a:rPr lang="en-US" sz="1400" dirty="0">
                <a:solidFill>
                  <a:srgbClr val="134F5C"/>
                </a:solidFill>
                <a:latin typeface="+mj-lt"/>
              </a:rPr>
              <a:t>So, in our analysis, we are primarily focused on all of the key aspects and insights related to increasing the number of installs and revenue.</a:t>
            </a:r>
          </a:p>
        </p:txBody>
      </p:sp>
      <p:pic>
        <p:nvPicPr>
          <p:cNvPr id="5" name="Picture 4">
            <a:extLst>
              <a:ext uri="{FF2B5EF4-FFF2-40B4-BE49-F238E27FC236}">
                <a16:creationId xmlns:a16="http://schemas.microsoft.com/office/drawing/2014/main" id="{D1A74284-C7AB-26F0-571A-ADF2DCFB2C40}"/>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502136" y="1390162"/>
            <a:ext cx="3544762" cy="2363175"/>
          </a:xfrm>
          <a:prstGeom prst="rect">
            <a:avLst/>
          </a:prstGeom>
        </p:spPr>
      </p:pic>
    </p:spTree>
    <p:extLst>
      <p:ext uri="{BB962C8B-B14F-4D97-AF65-F5344CB8AC3E}">
        <p14:creationId xmlns:p14="http://schemas.microsoft.com/office/powerpoint/2010/main" val="2925151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9E692-37FF-C805-FB23-47D63FE51649}"/>
              </a:ext>
            </a:extLst>
          </p:cNvPr>
          <p:cNvSpPr>
            <a:spLocks noGrp="1"/>
          </p:cNvSpPr>
          <p:nvPr>
            <p:ph type="title"/>
          </p:nvPr>
        </p:nvSpPr>
        <p:spPr/>
        <p:txBody>
          <a:bodyPr/>
          <a:lstStyle/>
          <a:p>
            <a:pPr algn="ctr"/>
            <a:r>
              <a:rPr lang="en-US" sz="2000" b="1" dirty="0">
                <a:solidFill>
                  <a:srgbClr val="CC0000"/>
                </a:solidFill>
                <a:latin typeface="+mj-lt"/>
                <a:ea typeface="Montserrat"/>
                <a:cs typeface="Montserrat"/>
                <a:sym typeface="Montserrat"/>
              </a:rPr>
              <a:t>Android version compatibility</a:t>
            </a:r>
            <a:endParaRPr lang="en-US" sz="2000" dirty="0">
              <a:solidFill>
                <a:srgbClr val="CC0000"/>
              </a:solidFill>
              <a:latin typeface="+mj-lt"/>
            </a:endParaRPr>
          </a:p>
        </p:txBody>
      </p:sp>
      <p:sp>
        <p:nvSpPr>
          <p:cNvPr id="6" name="Text Placeholder 5">
            <a:extLst>
              <a:ext uri="{FF2B5EF4-FFF2-40B4-BE49-F238E27FC236}">
                <a16:creationId xmlns:a16="http://schemas.microsoft.com/office/drawing/2014/main" id="{59600DA2-F50F-A5C3-266C-A4B5EA2A6EAF}"/>
              </a:ext>
            </a:extLst>
          </p:cNvPr>
          <p:cNvSpPr>
            <a:spLocks noGrp="1"/>
          </p:cNvSpPr>
          <p:nvPr>
            <p:ph type="body" idx="1"/>
          </p:nvPr>
        </p:nvSpPr>
        <p:spPr>
          <a:xfrm>
            <a:off x="6314146" y="1152475"/>
            <a:ext cx="2518153" cy="3416400"/>
          </a:xfrm>
        </p:spPr>
        <p:txBody>
          <a:bodyPr/>
          <a:lstStyle/>
          <a:p>
            <a:pPr marL="152400" indent="0" fontAlgn="base">
              <a:buNone/>
            </a:pPr>
            <a:r>
              <a:rPr lang="en-US" sz="1000" dirty="0">
                <a:solidFill>
                  <a:schemeClr val="bg1"/>
                </a:solidFill>
                <a:latin typeface="Arial" panose="020B0604020202020204" pitchFamily="34" charset="0"/>
              </a:rPr>
              <a:t>The most of the app available on play store supports the android version 4.x and up and also the </a:t>
            </a:r>
            <a:r>
              <a:rPr lang="en-US" sz="1000" b="0" i="0" u="none" strike="noStrike" dirty="0">
                <a:solidFill>
                  <a:schemeClr val="bg1"/>
                </a:solidFill>
                <a:effectLst/>
                <a:latin typeface="Arial" panose="020B0604020202020204" pitchFamily="34" charset="0"/>
              </a:rPr>
              <a:t>mostly users are using the apps that is compatible till version 4.x. </a:t>
            </a:r>
          </a:p>
          <a:p>
            <a:pPr marL="152400" indent="0" fontAlgn="base">
              <a:buNone/>
            </a:pPr>
            <a:endParaRPr lang="en-US" sz="1000" b="0" i="0" u="none" strike="noStrike" dirty="0">
              <a:solidFill>
                <a:schemeClr val="bg1"/>
              </a:solidFill>
              <a:effectLst/>
              <a:latin typeface="Arial" panose="020B0604020202020204" pitchFamily="34" charset="0"/>
            </a:endParaRPr>
          </a:p>
          <a:p>
            <a:pPr marL="152400" indent="0" rtl="0" fontAlgn="base">
              <a:spcBef>
                <a:spcPts val="0"/>
              </a:spcBef>
              <a:spcAft>
                <a:spcPts val="0"/>
              </a:spcAft>
              <a:buNone/>
            </a:pPr>
            <a:r>
              <a:rPr lang="en-US" sz="1000" b="0" i="0" u="none" strike="noStrike" dirty="0">
                <a:solidFill>
                  <a:schemeClr val="bg1"/>
                </a:solidFill>
                <a:effectLst/>
                <a:latin typeface="Arial" panose="020B0604020202020204" pitchFamily="34" charset="0"/>
              </a:rPr>
              <a:t>It might possible that most android users are using device with android version 4.x. </a:t>
            </a:r>
          </a:p>
          <a:p>
            <a:pPr marL="152400" indent="0" rtl="0" fontAlgn="base">
              <a:spcBef>
                <a:spcPts val="0"/>
              </a:spcBef>
              <a:spcAft>
                <a:spcPts val="0"/>
              </a:spcAft>
              <a:buNone/>
            </a:pPr>
            <a:endParaRPr lang="en-US" sz="1000" b="0" i="0" u="none" strike="noStrike" dirty="0">
              <a:solidFill>
                <a:schemeClr val="bg1"/>
              </a:solidFill>
              <a:effectLst/>
              <a:latin typeface="Arial" panose="020B0604020202020204" pitchFamily="34" charset="0"/>
            </a:endParaRPr>
          </a:p>
          <a:p>
            <a:pPr marL="152400" indent="0" rtl="0" fontAlgn="base">
              <a:spcBef>
                <a:spcPts val="0"/>
              </a:spcBef>
              <a:spcAft>
                <a:spcPts val="0"/>
              </a:spcAft>
              <a:buNone/>
            </a:pPr>
            <a:r>
              <a:rPr lang="en-US" sz="1000" b="0" i="0" u="none" strike="noStrike" dirty="0">
                <a:solidFill>
                  <a:schemeClr val="bg1"/>
                </a:solidFill>
                <a:effectLst/>
                <a:latin typeface="Arial" panose="020B0604020202020204" pitchFamily="34" charset="0"/>
              </a:rPr>
              <a:t>Therefore, the new app should also be compatible till android version 4.x.</a:t>
            </a:r>
          </a:p>
        </p:txBody>
      </p:sp>
      <p:pic>
        <p:nvPicPr>
          <p:cNvPr id="1034" name="Picture 10">
            <a:extLst>
              <a:ext uri="{FF2B5EF4-FFF2-40B4-BE49-F238E27FC236}">
                <a16:creationId xmlns:a16="http://schemas.microsoft.com/office/drawing/2014/main" id="{0B14DD68-4BC3-F3AF-D051-FD06CB135C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699" y="1113138"/>
            <a:ext cx="6002448" cy="387717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EBB59840-816C-1A7C-DB22-49A29F9FD8D0}"/>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6521340" y="3367889"/>
            <a:ext cx="2103763" cy="1486626"/>
          </a:xfrm>
          <a:prstGeom prst="rect">
            <a:avLst/>
          </a:prstGeom>
        </p:spPr>
      </p:pic>
    </p:spTree>
    <p:extLst>
      <p:ext uri="{BB962C8B-B14F-4D97-AF65-F5344CB8AC3E}">
        <p14:creationId xmlns:p14="http://schemas.microsoft.com/office/powerpoint/2010/main" val="2003369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9E692-37FF-C805-FB23-47D63FE51649}"/>
              </a:ext>
            </a:extLst>
          </p:cNvPr>
          <p:cNvSpPr>
            <a:spLocks noGrp="1"/>
          </p:cNvSpPr>
          <p:nvPr>
            <p:ph type="title"/>
          </p:nvPr>
        </p:nvSpPr>
        <p:spPr/>
        <p:txBody>
          <a:bodyPr/>
          <a:lstStyle/>
          <a:p>
            <a:pPr algn="ctr">
              <a:buClrTx/>
            </a:pPr>
            <a:r>
              <a:rPr lang="en-US" sz="2000" b="1" dirty="0">
                <a:solidFill>
                  <a:srgbClr val="CC0000"/>
                </a:solidFill>
                <a:latin typeface="+mj-lt"/>
                <a:ea typeface="Montserrat"/>
                <a:cs typeface="Montserrat"/>
                <a:sym typeface="Montserrat"/>
              </a:rPr>
              <a:t>Paid app vs Free app</a:t>
            </a:r>
          </a:p>
        </p:txBody>
      </p:sp>
      <p:sp>
        <p:nvSpPr>
          <p:cNvPr id="6" name="Text Placeholder 5">
            <a:extLst>
              <a:ext uri="{FF2B5EF4-FFF2-40B4-BE49-F238E27FC236}">
                <a16:creationId xmlns:a16="http://schemas.microsoft.com/office/drawing/2014/main" id="{59600DA2-F50F-A5C3-266C-A4B5EA2A6EAF}"/>
              </a:ext>
            </a:extLst>
          </p:cNvPr>
          <p:cNvSpPr>
            <a:spLocks noGrp="1"/>
          </p:cNvSpPr>
          <p:nvPr>
            <p:ph type="body" idx="1"/>
          </p:nvPr>
        </p:nvSpPr>
        <p:spPr>
          <a:xfrm>
            <a:off x="300766" y="3773177"/>
            <a:ext cx="6415024" cy="1169047"/>
          </a:xfrm>
        </p:spPr>
        <p:txBody>
          <a:bodyPr/>
          <a:lstStyle/>
          <a:p>
            <a:pPr marL="152400" indent="0" fontAlgn="base">
              <a:buClrTx/>
              <a:buNone/>
            </a:pPr>
            <a:r>
              <a:rPr lang="en-US" sz="1000" b="1" dirty="0">
                <a:solidFill>
                  <a:schemeClr val="bg1"/>
                </a:solidFill>
              </a:rPr>
              <a:t>Key points:</a:t>
            </a:r>
            <a:endParaRPr lang="en-US" sz="1000" dirty="0">
              <a:solidFill>
                <a:schemeClr val="bg1"/>
              </a:solidFill>
            </a:endParaRPr>
          </a:p>
          <a:p>
            <a:pPr marL="171450" indent="-171450">
              <a:buClrTx/>
              <a:buFont typeface="Arial" panose="020B0604020202020204" pitchFamily="34" charset="0"/>
              <a:buChar char="•"/>
            </a:pPr>
            <a:r>
              <a:rPr lang="en-US" sz="1000" dirty="0">
                <a:solidFill>
                  <a:schemeClr val="bg1"/>
                </a:solidFill>
              </a:rPr>
              <a:t>The number of paid apps is 7.8 percent of the total available apps. </a:t>
            </a:r>
          </a:p>
          <a:p>
            <a:pPr marL="171450" indent="-171450">
              <a:buClrTx/>
              <a:buFont typeface="Arial" panose="020B0604020202020204" pitchFamily="34" charset="0"/>
              <a:buChar char="•"/>
            </a:pPr>
            <a:r>
              <a:rPr lang="en-US" sz="1000" dirty="0">
                <a:solidFill>
                  <a:schemeClr val="bg1"/>
                </a:solidFill>
              </a:rPr>
              <a:t>The average install of paid apps is 0.9 percent of the average install of all apps.</a:t>
            </a:r>
          </a:p>
          <a:p>
            <a:pPr marL="171450" indent="-171450">
              <a:buClrTx/>
              <a:buFont typeface="Arial" panose="020B0604020202020204" pitchFamily="34" charset="0"/>
              <a:buChar char="•"/>
            </a:pPr>
            <a:r>
              <a:rPr lang="en-US" sz="1000" dirty="0">
                <a:solidFill>
                  <a:schemeClr val="bg1"/>
                </a:solidFill>
              </a:rPr>
              <a:t>Since the percentage of available free apps is lesser than the percentage of average install of free apps therefore the free apps are in more demand as compared to paid apps.</a:t>
            </a:r>
          </a:p>
        </p:txBody>
      </p:sp>
      <p:pic>
        <p:nvPicPr>
          <p:cNvPr id="4" name="Picture 3">
            <a:extLst>
              <a:ext uri="{FF2B5EF4-FFF2-40B4-BE49-F238E27FC236}">
                <a16:creationId xmlns:a16="http://schemas.microsoft.com/office/drawing/2014/main" id="{C8859239-6BE6-AF35-860F-8F68EDEA5B42}"/>
              </a:ext>
            </a:extLst>
          </p:cNvPr>
          <p:cNvPicPr>
            <a:picLocks noChangeAspect="1"/>
          </p:cNvPicPr>
          <p:nvPr/>
        </p:nvPicPr>
        <p:blipFill>
          <a:blip r:embed="rId3"/>
          <a:stretch>
            <a:fillRect/>
          </a:stretch>
        </p:blipFill>
        <p:spPr>
          <a:xfrm>
            <a:off x="7145123" y="3773176"/>
            <a:ext cx="1559586" cy="1169047"/>
          </a:xfrm>
          <a:prstGeom prst="rect">
            <a:avLst/>
          </a:prstGeom>
        </p:spPr>
      </p:pic>
      <p:pic>
        <p:nvPicPr>
          <p:cNvPr id="1028" name="Picture 4">
            <a:extLst>
              <a:ext uri="{FF2B5EF4-FFF2-40B4-BE49-F238E27FC236}">
                <a16:creationId xmlns:a16="http://schemas.microsoft.com/office/drawing/2014/main" id="{77B4CE95-9391-664D-4CEA-318E354AE3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1519" y="1237929"/>
            <a:ext cx="5460961" cy="2315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0277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7" name="Title 1">
            <a:extLst>
              <a:ext uri="{FF2B5EF4-FFF2-40B4-BE49-F238E27FC236}">
                <a16:creationId xmlns:a16="http://schemas.microsoft.com/office/drawing/2014/main" id="{955502D1-3223-F8F7-454D-34516C782032}"/>
              </a:ext>
            </a:extLst>
          </p:cNvPr>
          <p:cNvSpPr>
            <a:spLocks noGrp="1"/>
          </p:cNvSpPr>
          <p:nvPr>
            <p:ph type="title"/>
          </p:nvPr>
        </p:nvSpPr>
        <p:spPr>
          <a:xfrm>
            <a:off x="311150" y="407988"/>
            <a:ext cx="8521700" cy="609600"/>
          </a:xfrm>
        </p:spPr>
        <p:txBody>
          <a:bodyPr/>
          <a:lstStyle/>
          <a:p>
            <a:pPr algn="ctr"/>
            <a:r>
              <a:rPr lang="en-US" sz="2000" b="1" dirty="0">
                <a:solidFill>
                  <a:srgbClr val="CC0000"/>
                </a:solidFill>
                <a:latin typeface="+mj-lt"/>
                <a:ea typeface="Montserrat"/>
                <a:cs typeface="Montserrat"/>
                <a:sym typeface="Montserrat"/>
              </a:rPr>
              <a:t>Correlation between various parameters.</a:t>
            </a:r>
            <a:endParaRPr lang="en-US" sz="2000" b="1" dirty="0">
              <a:solidFill>
                <a:srgbClr val="CC0000"/>
              </a:solidFill>
              <a:effectLst/>
              <a:latin typeface="+mj-lt"/>
            </a:endParaRPr>
          </a:p>
        </p:txBody>
      </p:sp>
      <p:sp>
        <p:nvSpPr>
          <p:cNvPr id="6" name="TextBox 5">
            <a:extLst>
              <a:ext uri="{FF2B5EF4-FFF2-40B4-BE49-F238E27FC236}">
                <a16:creationId xmlns:a16="http://schemas.microsoft.com/office/drawing/2014/main" id="{0839C3C9-BC28-6226-6810-5330FEB487E1}"/>
              </a:ext>
            </a:extLst>
          </p:cNvPr>
          <p:cNvSpPr txBox="1"/>
          <p:nvPr/>
        </p:nvSpPr>
        <p:spPr>
          <a:xfrm>
            <a:off x="376914" y="3973949"/>
            <a:ext cx="8455936" cy="1015663"/>
          </a:xfrm>
          <a:prstGeom prst="rect">
            <a:avLst/>
          </a:prstGeom>
          <a:noFill/>
        </p:spPr>
        <p:txBody>
          <a:bodyPr wrap="square">
            <a:spAutoFit/>
          </a:bodyPr>
          <a:lstStyle/>
          <a:p>
            <a:r>
              <a:rPr lang="en-US" sz="1000" b="1" dirty="0"/>
              <a:t>Key points:</a:t>
            </a:r>
          </a:p>
          <a:p>
            <a:pPr marL="171450" indent="-171450">
              <a:buFontTx/>
              <a:buChar char="-"/>
            </a:pPr>
            <a:r>
              <a:rPr lang="en-US" sz="1000" dirty="0"/>
              <a:t>The Reviews and Installs columns have a strong positive correlation. This shows that higher the install the higher will be the reviews.</a:t>
            </a:r>
          </a:p>
          <a:p>
            <a:pPr marL="171450" indent="-171450">
              <a:buFontTx/>
              <a:buChar char="-"/>
            </a:pPr>
            <a:r>
              <a:rPr lang="en-US" sz="1000" dirty="0"/>
              <a:t>Price is slightly inversely connected to Rating, Reviews, and Installs. This means that as the app's price rises, the average rating, total number of reviews, and Installs decrease significantly.</a:t>
            </a:r>
          </a:p>
          <a:p>
            <a:pPr marL="171450" indent="-171450">
              <a:buFontTx/>
              <a:buChar char="-"/>
            </a:pPr>
            <a:r>
              <a:rPr lang="en-US" sz="1000" dirty="0"/>
              <a:t>The Rating column has a minor positive correlation with the Installs and Reviews columns. This suggests that as the average user rating rises, so will the number of app installs and reviews.</a:t>
            </a:r>
          </a:p>
        </p:txBody>
      </p:sp>
      <p:pic>
        <p:nvPicPr>
          <p:cNvPr id="2050" name="Picture 2">
            <a:extLst>
              <a:ext uri="{FF2B5EF4-FFF2-40B4-BE49-F238E27FC236}">
                <a16:creationId xmlns:a16="http://schemas.microsoft.com/office/drawing/2014/main" id="{332D1DB4-4B17-E60F-305B-8DAD77504B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2389" y="1017588"/>
            <a:ext cx="5119222" cy="2857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2568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4" name="Picture 3">
            <a:extLst>
              <a:ext uri="{FF2B5EF4-FFF2-40B4-BE49-F238E27FC236}">
                <a16:creationId xmlns:a16="http://schemas.microsoft.com/office/drawing/2014/main" id="{30DB8050-5D98-FB98-5698-D867148EE421}"/>
              </a:ext>
            </a:extLst>
          </p:cNvPr>
          <p:cNvPicPr>
            <a:picLocks noChangeAspect="1"/>
          </p:cNvPicPr>
          <p:nvPr/>
        </p:nvPicPr>
        <p:blipFill>
          <a:blip r:embed="rId3"/>
          <a:stretch>
            <a:fillRect/>
          </a:stretch>
        </p:blipFill>
        <p:spPr>
          <a:xfrm>
            <a:off x="196687" y="1140102"/>
            <a:ext cx="5966233" cy="2597067"/>
          </a:xfrm>
          <a:prstGeom prst="rect">
            <a:avLst/>
          </a:prstGeom>
        </p:spPr>
      </p:pic>
      <p:sp>
        <p:nvSpPr>
          <p:cNvPr id="7" name="Title 1">
            <a:extLst>
              <a:ext uri="{FF2B5EF4-FFF2-40B4-BE49-F238E27FC236}">
                <a16:creationId xmlns:a16="http://schemas.microsoft.com/office/drawing/2014/main" id="{955502D1-3223-F8F7-454D-34516C782032}"/>
              </a:ext>
            </a:extLst>
          </p:cNvPr>
          <p:cNvSpPr>
            <a:spLocks noGrp="1"/>
          </p:cNvSpPr>
          <p:nvPr>
            <p:ph type="title"/>
          </p:nvPr>
        </p:nvSpPr>
        <p:spPr>
          <a:xfrm>
            <a:off x="311150" y="407988"/>
            <a:ext cx="8521700" cy="609600"/>
          </a:xfrm>
        </p:spPr>
        <p:txBody>
          <a:bodyPr/>
          <a:lstStyle/>
          <a:p>
            <a:pPr algn="ctr"/>
            <a:r>
              <a:rPr lang="en-US" sz="2000" b="1" dirty="0">
                <a:solidFill>
                  <a:srgbClr val="CC0000"/>
                </a:solidFill>
                <a:latin typeface="+mj-lt"/>
                <a:ea typeface="Montserrat"/>
                <a:cs typeface="Montserrat"/>
                <a:sym typeface="Montserrat"/>
              </a:rPr>
              <a:t>App Category analysis: Free apps (Install analysis)</a:t>
            </a:r>
            <a:endParaRPr lang="en-US" sz="2000" dirty="0">
              <a:solidFill>
                <a:srgbClr val="CC0000"/>
              </a:solidFill>
              <a:latin typeface="+mj-lt"/>
            </a:endParaRPr>
          </a:p>
        </p:txBody>
      </p:sp>
      <p:sp>
        <p:nvSpPr>
          <p:cNvPr id="6" name="TextBox 5">
            <a:extLst>
              <a:ext uri="{FF2B5EF4-FFF2-40B4-BE49-F238E27FC236}">
                <a16:creationId xmlns:a16="http://schemas.microsoft.com/office/drawing/2014/main" id="{00779E51-D04F-4C3E-AE0E-E90BB95B988C}"/>
              </a:ext>
            </a:extLst>
          </p:cNvPr>
          <p:cNvSpPr txBox="1"/>
          <p:nvPr/>
        </p:nvSpPr>
        <p:spPr>
          <a:xfrm>
            <a:off x="6162920" y="1188487"/>
            <a:ext cx="3016841" cy="1169551"/>
          </a:xfrm>
          <a:prstGeom prst="rect">
            <a:avLst/>
          </a:prstGeom>
          <a:noFill/>
        </p:spPr>
        <p:txBody>
          <a:bodyPr wrap="square" rtlCol="0">
            <a:spAutoFit/>
          </a:bodyPr>
          <a:lstStyle/>
          <a:p>
            <a:r>
              <a:rPr lang="en-US" sz="1000" dirty="0"/>
              <a:t>Top Categories for free apps by total installs.</a:t>
            </a:r>
          </a:p>
          <a:p>
            <a:pPr marL="228600" indent="-228600">
              <a:buAutoNum type="arabicPeriod"/>
            </a:pPr>
            <a:r>
              <a:rPr lang="en-US" sz="1000" dirty="0"/>
              <a:t>Game</a:t>
            </a:r>
          </a:p>
          <a:p>
            <a:pPr marL="228600" indent="-228600">
              <a:buAutoNum type="arabicPeriod"/>
            </a:pPr>
            <a:r>
              <a:rPr lang="en-US" sz="1000" dirty="0"/>
              <a:t>Communication</a:t>
            </a:r>
          </a:p>
          <a:p>
            <a:pPr marL="228600" indent="-228600">
              <a:buAutoNum type="arabicPeriod"/>
            </a:pPr>
            <a:r>
              <a:rPr lang="en-US" sz="1000" dirty="0"/>
              <a:t>Tools</a:t>
            </a:r>
          </a:p>
          <a:p>
            <a:pPr marL="228600" indent="-228600">
              <a:buAutoNum type="arabicPeriod"/>
            </a:pPr>
            <a:r>
              <a:rPr lang="en-US" sz="1000" dirty="0"/>
              <a:t>Productivity</a:t>
            </a:r>
          </a:p>
          <a:p>
            <a:pPr marL="228600" indent="-228600">
              <a:buAutoNum type="arabicPeriod"/>
            </a:pPr>
            <a:r>
              <a:rPr lang="en-US" sz="1000" dirty="0"/>
              <a:t>Social</a:t>
            </a:r>
          </a:p>
          <a:p>
            <a:pPr marL="228600" indent="-228600">
              <a:buAutoNum type="arabicPeriod"/>
            </a:pPr>
            <a:r>
              <a:rPr lang="en-US" sz="1000" dirty="0"/>
              <a:t>Photography</a:t>
            </a:r>
          </a:p>
        </p:txBody>
      </p:sp>
      <p:sp>
        <p:nvSpPr>
          <p:cNvPr id="8" name="TextBox 7">
            <a:extLst>
              <a:ext uri="{FF2B5EF4-FFF2-40B4-BE49-F238E27FC236}">
                <a16:creationId xmlns:a16="http://schemas.microsoft.com/office/drawing/2014/main" id="{D7836598-9DE0-9D29-3B0A-7747AB8F33B2}"/>
              </a:ext>
            </a:extLst>
          </p:cNvPr>
          <p:cNvSpPr txBox="1"/>
          <p:nvPr/>
        </p:nvSpPr>
        <p:spPr>
          <a:xfrm>
            <a:off x="162963" y="3859683"/>
            <a:ext cx="8885344" cy="1015663"/>
          </a:xfrm>
          <a:prstGeom prst="rect">
            <a:avLst/>
          </a:prstGeom>
          <a:noFill/>
        </p:spPr>
        <p:txBody>
          <a:bodyPr wrap="square" rtlCol="0">
            <a:spAutoFit/>
          </a:bodyPr>
          <a:lstStyle/>
          <a:p>
            <a:r>
              <a:rPr lang="en-US" sz="1000" b="1" dirty="0"/>
              <a:t>Key points:</a:t>
            </a:r>
          </a:p>
          <a:p>
            <a:pPr marL="171450" indent="-171450">
              <a:buSzPct val="180000"/>
              <a:buFont typeface="Arial" panose="020B0604020202020204" pitchFamily="34" charset="0"/>
              <a:buChar char="•"/>
            </a:pPr>
            <a:r>
              <a:rPr lang="en-US" sz="1000" dirty="0"/>
              <a:t>From first bar plot, the top 6 free apps category that has maximum number of total installs are: Game, Communication, Tool, Productivity, Social, Photography. But from second bar plot, among above top 6 free apps category, the number of available apps for Communication, Productivity, Photography and Social is relatively low. Hence the demand of these apps is high as total install by user is high but available apps for user is less.</a:t>
            </a:r>
          </a:p>
          <a:p>
            <a:pPr marL="171450" indent="-171450">
              <a:buSzPct val="180000"/>
              <a:buFont typeface="Arial" panose="020B0604020202020204" pitchFamily="34" charset="0"/>
              <a:buChar char="•"/>
            </a:pPr>
            <a:endParaRPr lang="en-US" sz="1000" dirty="0"/>
          </a:p>
          <a:p>
            <a:pPr marL="171450" indent="-171450">
              <a:buSzPct val="180000"/>
              <a:buFont typeface="Arial" panose="020B0604020202020204" pitchFamily="34" charset="0"/>
              <a:buChar char="•"/>
            </a:pPr>
            <a:r>
              <a:rPr lang="en-US" sz="1000" dirty="0"/>
              <a:t>The third bar plot shows that the mean install per app. Here greater the average install per app means that the demand for that category is high.</a:t>
            </a:r>
          </a:p>
        </p:txBody>
      </p:sp>
      <p:sp>
        <p:nvSpPr>
          <p:cNvPr id="10" name="TextBox 9">
            <a:extLst>
              <a:ext uri="{FF2B5EF4-FFF2-40B4-BE49-F238E27FC236}">
                <a16:creationId xmlns:a16="http://schemas.microsoft.com/office/drawing/2014/main" id="{6700BB20-6C79-9579-D4F0-2CFDE45D733E}"/>
              </a:ext>
            </a:extLst>
          </p:cNvPr>
          <p:cNvSpPr txBox="1"/>
          <p:nvPr/>
        </p:nvSpPr>
        <p:spPr>
          <a:xfrm>
            <a:off x="6162920" y="2389637"/>
            <a:ext cx="3016841" cy="1169551"/>
          </a:xfrm>
          <a:prstGeom prst="rect">
            <a:avLst/>
          </a:prstGeom>
          <a:noFill/>
        </p:spPr>
        <p:txBody>
          <a:bodyPr wrap="square" rtlCol="0">
            <a:spAutoFit/>
          </a:bodyPr>
          <a:lstStyle/>
          <a:p>
            <a:r>
              <a:rPr lang="en-US" sz="1000" dirty="0"/>
              <a:t>Top Categories for free apps by mean installs.</a:t>
            </a:r>
          </a:p>
          <a:p>
            <a:pPr marL="228600" indent="-228600">
              <a:buAutoNum type="arabicPeriod"/>
            </a:pPr>
            <a:r>
              <a:rPr lang="en-US" sz="1000" dirty="0"/>
              <a:t>Communication</a:t>
            </a:r>
          </a:p>
          <a:p>
            <a:pPr marL="228600" indent="-228600">
              <a:buAutoNum type="arabicPeriod"/>
            </a:pPr>
            <a:r>
              <a:rPr lang="en-US" sz="1000" dirty="0"/>
              <a:t>Video player</a:t>
            </a:r>
          </a:p>
          <a:p>
            <a:pPr marL="228600" indent="-228600">
              <a:buAutoNum type="arabicPeriod"/>
            </a:pPr>
            <a:r>
              <a:rPr lang="en-US" sz="1000" dirty="0"/>
              <a:t>Social</a:t>
            </a:r>
          </a:p>
          <a:p>
            <a:pPr marL="228600" indent="-228600">
              <a:buAutoNum type="arabicPeriod"/>
            </a:pPr>
            <a:r>
              <a:rPr lang="en-US" sz="1000" dirty="0"/>
              <a:t>Entertainment</a:t>
            </a:r>
          </a:p>
          <a:p>
            <a:pPr marL="228600" indent="-228600">
              <a:buAutoNum type="arabicPeriod"/>
            </a:pPr>
            <a:r>
              <a:rPr lang="en-US" sz="1000" dirty="0"/>
              <a:t>Photography</a:t>
            </a:r>
          </a:p>
          <a:p>
            <a:pPr marL="228600" indent="-228600">
              <a:buAutoNum type="arabicPeriod"/>
            </a:pPr>
            <a:r>
              <a:rPr lang="en-US" sz="1000" dirty="0"/>
              <a:t>Productivity </a:t>
            </a:r>
          </a:p>
        </p:txBody>
      </p:sp>
    </p:spTree>
    <p:extLst>
      <p:ext uri="{BB962C8B-B14F-4D97-AF65-F5344CB8AC3E}">
        <p14:creationId xmlns:p14="http://schemas.microsoft.com/office/powerpoint/2010/main" val="3030383259"/>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1551</TotalTime>
  <Words>2663</Words>
  <Application>Microsoft Office PowerPoint</Application>
  <PresentationFormat>On-screen Show (16:9)</PresentationFormat>
  <Paragraphs>263</Paragraphs>
  <Slides>26</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Wingdings</vt:lpstr>
      <vt:lpstr>Montserrat</vt:lpstr>
      <vt:lpstr>Arial</vt:lpstr>
      <vt:lpstr>Comic Sans MS</vt:lpstr>
      <vt:lpstr>Simple Light</vt:lpstr>
      <vt:lpstr>     EDA Project      Play Store App Review Analysis         </vt:lpstr>
      <vt:lpstr>Points for Discussion</vt:lpstr>
      <vt:lpstr>Objective</vt:lpstr>
      <vt:lpstr>Data Summary </vt:lpstr>
      <vt:lpstr>Defining the success of an app</vt:lpstr>
      <vt:lpstr>Android version compatibility</vt:lpstr>
      <vt:lpstr>Paid app vs Free app</vt:lpstr>
      <vt:lpstr>Correlation between various parameters.</vt:lpstr>
      <vt:lpstr>App Category analysis: Free apps (Install analysis)</vt:lpstr>
      <vt:lpstr>App Category analysis: Paid apps  (Install analysis)</vt:lpstr>
      <vt:lpstr>App Category analysis: Paid apps (Revenue analysis)</vt:lpstr>
      <vt:lpstr>App Category analysis: Paid apps (Price analysis)</vt:lpstr>
      <vt:lpstr>App genre analysis: Free apps (Install analysis)</vt:lpstr>
      <vt:lpstr>App genre analysis: Paid apps (Install analysis)</vt:lpstr>
      <vt:lpstr>App content rating analysis: Free and Paid apps using Install </vt:lpstr>
      <vt:lpstr>App rating analysis</vt:lpstr>
      <vt:lpstr>App reviews analysis</vt:lpstr>
      <vt:lpstr>App Review’s sentiment analysis: Review’s sentiment </vt:lpstr>
      <vt:lpstr>App Review’s sentiment analysis: Word Cloud </vt:lpstr>
      <vt:lpstr>Statistical analysis of Free and Paid apps</vt:lpstr>
      <vt:lpstr>Top 100 Revenue making apps: Category  (Revenue analysis)</vt:lpstr>
      <vt:lpstr>Top 100 Revenue making apps: Content rating (Revenue analysis)</vt:lpstr>
      <vt:lpstr>Top 100 Revenue making apps: Genres  (Revenue analysis)</vt:lpstr>
      <vt:lpstr>Top 100 Revenue making apps: App list</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Project Title</dc:title>
  <dc:creator>Bharat Singla</dc:creator>
  <cp:keywords>AlmaBetter</cp:keywords>
  <cp:lastModifiedBy>Bharat Singla</cp:lastModifiedBy>
  <cp:revision>35</cp:revision>
  <dcterms:modified xsi:type="dcterms:W3CDTF">2022-08-09T06:48:14Z</dcterms:modified>
</cp:coreProperties>
</file>