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284" r:id="rId6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layfair Display" charset="1" panose="00000500000000000000"/>
      <p:regular r:id="rId10"/>
    </p:embeddedFont>
    <p:embeddedFont>
      <p:font typeface="Playfair Display Bold" charset="1" panose="00000800000000000000"/>
      <p:regular r:id="rId11"/>
    </p:embeddedFont>
    <p:embeddedFont>
      <p:font typeface="Playfair Display Italics" charset="1" panose="00000500000000000000"/>
      <p:regular r:id="rId12"/>
    </p:embeddedFont>
    <p:embeddedFont>
      <p:font typeface="Playfair Display Bold Italics" charset="1" panose="00000800000000000000"/>
      <p:regular r:id="rId13"/>
    </p:embeddedFont>
    <p:embeddedFont>
      <p:font typeface="Playfair Display Heavy" charset="1" panose="00000A00000000000000"/>
      <p:regular r:id="rId14"/>
    </p:embeddedFont>
    <p:embeddedFont>
      <p:font typeface="Playfair Display Heavy Italics" charset="1" panose="00000A00000000000000"/>
      <p:regular r:id="rId15"/>
    </p:embeddedFont>
    <p:embeddedFont>
      <p:font typeface="Public Sans" charset="1" panose="00000000000000000000"/>
      <p:regular r:id="rId16"/>
    </p:embeddedFont>
    <p:embeddedFont>
      <p:font typeface="Public Sans Bold" charset="1" panose="00000000000000000000"/>
      <p:regular r:id="rId17"/>
    </p:embeddedFont>
    <p:embeddedFont>
      <p:font typeface="Public Sans Italics" charset="1" panose="00000000000000000000"/>
      <p:regular r:id="rId18"/>
    </p:embeddedFont>
    <p:embeddedFont>
      <p:font typeface="Public Sans Bold Italics" charset="1" panose="00000000000000000000"/>
      <p:regular r:id="rId19"/>
    </p:embeddedFont>
    <p:embeddedFont>
      <p:font typeface="Public Sans Thin" charset="1" panose="00000000000000000000"/>
      <p:regular r:id="rId20"/>
    </p:embeddedFont>
    <p:embeddedFont>
      <p:font typeface="Public Sans Thin Italics" charset="1" panose="00000000000000000000"/>
      <p:regular r:id="rId21"/>
    </p:embeddedFont>
    <p:embeddedFont>
      <p:font typeface="Public Sans Medium" charset="1" panose="00000000000000000000"/>
      <p:regular r:id="rId22"/>
    </p:embeddedFont>
    <p:embeddedFont>
      <p:font typeface="Public Sans Medium Italics" charset="1" panose="00000000000000000000"/>
      <p:regular r:id="rId23"/>
    </p:embeddedFont>
    <p:embeddedFont>
      <p:font typeface="Public Sans Heavy" charset="1" panose="00000000000000000000"/>
      <p:regular r:id="rId24"/>
    </p:embeddedFont>
    <p:embeddedFont>
      <p:font typeface="Public Sans Heavy Italics" charset="1" panose="00000000000000000000"/>
      <p:regular r:id="rId25"/>
    </p:embeddedFont>
    <p:embeddedFont>
      <p:font typeface="Canva Sans" charset="1" panose="020B0503030501040103"/>
      <p:regular r:id="rId26"/>
    </p:embeddedFont>
    <p:embeddedFont>
      <p:font typeface="Canva Sans Bold" charset="1" panose="020B0803030501040103"/>
      <p:regular r:id="rId27"/>
    </p:embeddedFont>
    <p:embeddedFont>
      <p:font typeface="Canva Sans Italics" charset="1" panose="020B0503030501040103"/>
      <p:regular r:id="rId28"/>
    </p:embeddedFont>
    <p:embeddedFont>
      <p:font typeface="Canva Sans Bold Italics" charset="1" panose="020B0803030501040103"/>
      <p:regular r:id="rId29"/>
    </p:embeddedFont>
    <p:embeddedFont>
      <p:font typeface="Canva Sans Medium" charset="1" panose="020B0603030501040103"/>
      <p:regular r:id="rId30"/>
    </p:embeddedFont>
    <p:embeddedFont>
      <p:font typeface="Canva Sans Medium Italics" charset="1" panose="020B06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49" Target="slides/slide18.xml" Type="http://schemas.openxmlformats.org/officeDocument/2006/relationships/slide"/><Relationship Id="rId5" Target="tableStyles.xml" Type="http://schemas.openxmlformats.org/officeDocument/2006/relationships/tableStyles"/><Relationship Id="rId50" Target="slides/slide19.xml" Type="http://schemas.openxmlformats.org/officeDocument/2006/relationships/slide"/><Relationship Id="rId51" Target="slides/slide20.xml" Type="http://schemas.openxmlformats.org/officeDocument/2006/relationships/slide"/><Relationship Id="rId52" Target="slides/slide21.xml" Type="http://schemas.openxmlformats.org/officeDocument/2006/relationships/slide"/><Relationship Id="rId53" Target="slides/slide22.xml" Type="http://schemas.openxmlformats.org/officeDocument/2006/relationships/slide"/><Relationship Id="rId54" Target="slides/slide23.xml" Type="http://schemas.openxmlformats.org/officeDocument/2006/relationships/slide"/><Relationship Id="rId55" Target="slides/slide24.xml" Type="http://schemas.openxmlformats.org/officeDocument/2006/relationships/slide"/><Relationship Id="rId56" Target="slides/slide25.xml" Type="http://schemas.openxmlformats.org/officeDocument/2006/relationships/slide"/><Relationship Id="rId57" Target="slides/slide26.xml" Type="http://schemas.openxmlformats.org/officeDocument/2006/relationships/slide"/><Relationship Id="rId58" Target="slides/slide27.xml" Type="http://schemas.openxmlformats.org/officeDocument/2006/relationships/slide"/><Relationship Id="rId59" Target="slides/slide28.xml" Type="http://schemas.openxmlformats.org/officeDocument/2006/relationships/slide"/><Relationship Id="rId6" Target="fonts/font6.fntdata" Type="http://schemas.openxmlformats.org/officeDocument/2006/relationships/font"/><Relationship Id="rId60" Target="slides/slide29.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47842"/>
            <a:ext cx="16230600" cy="440956"/>
          </a:xfrm>
          <a:prstGeom prst="rect">
            <a:avLst/>
          </a:prstGeom>
        </p:spPr>
        <p:txBody>
          <a:bodyPr anchor="t" rtlCol="false" tIns="0" lIns="0" bIns="0" rIns="0">
            <a:spAutoFit/>
          </a:bodyPr>
          <a:lstStyle/>
          <a:p>
            <a:pPr>
              <a:lnSpc>
                <a:spcPts val="3520"/>
              </a:lnSpc>
              <a:spcBef>
                <a:spcPct val="0"/>
              </a:spcBef>
            </a:pPr>
            <a:r>
              <a:rPr lang="en-US" sz="2514" spc="570">
                <a:solidFill>
                  <a:srgbClr val="2B2C30"/>
                </a:solidFill>
                <a:latin typeface="Public Sans Bold"/>
              </a:rPr>
              <a:t>BY ASHWIN MUTHURAMAN, BHARATH GENJI MOHANA RANGA</a:t>
            </a:r>
          </a:p>
        </p:txBody>
      </p:sp>
      <p:sp>
        <p:nvSpPr>
          <p:cNvPr name="TextBox 4" id="4"/>
          <p:cNvSpPr txBox="true"/>
          <p:nvPr/>
        </p:nvSpPr>
        <p:spPr>
          <a:xfrm rot="0">
            <a:off x="850974" y="3549090"/>
            <a:ext cx="16408332" cy="867410"/>
          </a:xfrm>
          <a:prstGeom prst="rect">
            <a:avLst/>
          </a:prstGeom>
        </p:spPr>
        <p:txBody>
          <a:bodyPr anchor="t" rtlCol="false" tIns="0" lIns="0" bIns="0" rIns="0">
            <a:spAutoFit/>
          </a:bodyPr>
          <a:lstStyle/>
          <a:p>
            <a:pPr>
              <a:lnSpc>
                <a:spcPts val="6369"/>
              </a:lnSpc>
            </a:pPr>
            <a:r>
              <a:rPr lang="en-US" sz="6999" spc="34">
                <a:solidFill>
                  <a:srgbClr val="2B2C30"/>
                </a:solidFill>
                <a:latin typeface="Playfair Display"/>
              </a:rPr>
              <a:t>Hotel Booking Demand Analysis</a:t>
            </a:r>
          </a:p>
        </p:txBody>
      </p:sp>
      <p:sp>
        <p:nvSpPr>
          <p:cNvPr name="TextBox 5" id="5"/>
          <p:cNvSpPr txBox="true"/>
          <p:nvPr/>
        </p:nvSpPr>
        <p:spPr>
          <a:xfrm rot="0">
            <a:off x="1016407" y="8917305"/>
            <a:ext cx="7862435" cy="426720"/>
          </a:xfrm>
          <a:prstGeom prst="rect">
            <a:avLst/>
          </a:prstGeom>
        </p:spPr>
        <p:txBody>
          <a:bodyPr anchor="t" rtlCol="false" tIns="0" lIns="0" bIns="0" rIns="0">
            <a:spAutoFit/>
          </a:bodyPr>
          <a:lstStyle/>
          <a:p>
            <a:pPr>
              <a:lnSpc>
                <a:spcPts val="3450"/>
              </a:lnSpc>
            </a:pPr>
            <a:r>
              <a:rPr lang="en-US" sz="2300">
                <a:solidFill>
                  <a:srgbClr val="2B2C30"/>
                </a:solidFill>
                <a:latin typeface="Public Sans"/>
              </a:rPr>
              <a:t>26  March,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CUSTOMER BEHAVIOR ANALYSIS#2</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028700" y="3592950"/>
            <a:ext cx="12271711" cy="5924274"/>
          </a:xfrm>
          <a:custGeom>
            <a:avLst/>
            <a:gdLst/>
            <a:ahLst/>
            <a:cxnLst/>
            <a:rect r="r" b="b" t="t" l="l"/>
            <a:pathLst>
              <a:path h="5924274" w="12271711">
                <a:moveTo>
                  <a:pt x="0" y="0"/>
                </a:moveTo>
                <a:lnTo>
                  <a:pt x="12271711" y="0"/>
                </a:lnTo>
                <a:lnTo>
                  <a:pt x="12271711" y="5924275"/>
                </a:lnTo>
                <a:lnTo>
                  <a:pt x="0" y="5924275"/>
                </a:lnTo>
                <a:lnTo>
                  <a:pt x="0" y="0"/>
                </a:lnTo>
                <a:close/>
              </a:path>
            </a:pathLst>
          </a:custGeom>
          <a:blipFill>
            <a:blip r:embed="rId2"/>
            <a:stretch>
              <a:fillRect l="0" t="0" r="0" b="0"/>
            </a:stretch>
          </a:blipFill>
        </p:spPr>
      </p:sp>
      <p:sp>
        <p:nvSpPr>
          <p:cNvPr name="TextBox 5" id="5"/>
          <p:cNvSpPr txBox="true"/>
          <p:nvPr/>
        </p:nvSpPr>
        <p:spPr>
          <a:xfrm rot="0">
            <a:off x="1028689" y="2227065"/>
            <a:ext cx="7877184" cy="13658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How does the average daily rate (ADR) differ across these channels?</a:t>
            </a:r>
          </a:p>
          <a:p>
            <a:pPr>
              <a:lnSpc>
                <a:spcPts val="36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06871" y="4050150"/>
            <a:ext cx="12271711" cy="5924274"/>
          </a:xfrm>
          <a:custGeom>
            <a:avLst/>
            <a:gdLst/>
            <a:ahLst/>
            <a:cxnLst/>
            <a:rect r="r" b="b" t="t" l="l"/>
            <a:pathLst>
              <a:path h="5924274" w="12271711">
                <a:moveTo>
                  <a:pt x="0" y="0"/>
                </a:moveTo>
                <a:lnTo>
                  <a:pt x="12271711" y="0"/>
                </a:lnTo>
                <a:lnTo>
                  <a:pt x="12271711" y="5924275"/>
                </a:lnTo>
                <a:lnTo>
                  <a:pt x="0" y="5924275"/>
                </a:lnTo>
                <a:lnTo>
                  <a:pt x="0" y="0"/>
                </a:lnTo>
                <a:close/>
              </a:path>
            </a:pathLst>
          </a:custGeom>
          <a:blipFill>
            <a:blip r:embed="rId2"/>
            <a:stretch>
              <a:fillRect l="0" t="0" r="0" b="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CUSTOMER BEHAVIOR ANALYSIS #3</a:t>
            </a:r>
          </a:p>
        </p:txBody>
      </p:sp>
      <p:sp>
        <p:nvSpPr>
          <p:cNvPr name="TextBox 5" id="5"/>
          <p:cNvSpPr txBox="true"/>
          <p:nvPr/>
        </p:nvSpPr>
        <p:spPr>
          <a:xfrm rot="0">
            <a:off x="1028689" y="2227065"/>
            <a:ext cx="7877184" cy="18230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Can we identify any patterns in the distribution of guests based on their country of origin, and how does this impact revenue?</a:t>
            </a:r>
          </a:p>
          <a:p>
            <a:pPr>
              <a:lnSpc>
                <a:spcPts val="36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06871" y="3893235"/>
            <a:ext cx="8924793" cy="6393765"/>
          </a:xfrm>
          <a:custGeom>
            <a:avLst/>
            <a:gdLst/>
            <a:ahLst/>
            <a:cxnLst/>
            <a:rect r="r" b="b" t="t" l="l"/>
            <a:pathLst>
              <a:path h="6393765" w="8924793">
                <a:moveTo>
                  <a:pt x="0" y="0"/>
                </a:moveTo>
                <a:lnTo>
                  <a:pt x="8924793" y="0"/>
                </a:lnTo>
                <a:lnTo>
                  <a:pt x="8924793" y="6393765"/>
                </a:lnTo>
                <a:lnTo>
                  <a:pt x="0" y="6393765"/>
                </a:lnTo>
                <a:lnTo>
                  <a:pt x="0" y="0"/>
                </a:lnTo>
                <a:close/>
              </a:path>
            </a:pathLst>
          </a:custGeom>
          <a:blipFill>
            <a:blip r:embed="rId2"/>
            <a:stretch>
              <a:fillRect l="0" t="0" r="0" b="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CUSTOMER BEHAVIOR ANALYSIS #3</a:t>
            </a:r>
          </a:p>
        </p:txBody>
      </p:sp>
      <p:sp>
        <p:nvSpPr>
          <p:cNvPr name="TextBox 5" id="5"/>
          <p:cNvSpPr txBox="true"/>
          <p:nvPr/>
        </p:nvSpPr>
        <p:spPr>
          <a:xfrm rot="0">
            <a:off x="1028689" y="2227065"/>
            <a:ext cx="7877184" cy="18230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Can we identify any patterns in the distribution of guests based on their country of origin, and how does this impact revenue?</a:t>
            </a:r>
          </a:p>
          <a:p>
            <a:pPr>
              <a:lnSpc>
                <a:spcPts val="36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REVENUE OPTIMIZATION</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006871" y="3879481"/>
            <a:ext cx="12271711" cy="5924274"/>
          </a:xfrm>
          <a:custGeom>
            <a:avLst/>
            <a:gdLst/>
            <a:ahLst/>
            <a:cxnLst/>
            <a:rect r="r" b="b" t="t" l="l"/>
            <a:pathLst>
              <a:path h="5924274" w="12271711">
                <a:moveTo>
                  <a:pt x="0" y="0"/>
                </a:moveTo>
                <a:lnTo>
                  <a:pt x="12271711" y="0"/>
                </a:lnTo>
                <a:lnTo>
                  <a:pt x="12271711" y="5924275"/>
                </a:lnTo>
                <a:lnTo>
                  <a:pt x="0" y="5924275"/>
                </a:lnTo>
                <a:lnTo>
                  <a:pt x="0" y="0"/>
                </a:lnTo>
                <a:close/>
              </a:path>
            </a:pathLst>
          </a:custGeom>
          <a:blipFill>
            <a:blip r:embed="rId2"/>
            <a:stretch>
              <a:fillRect l="0" t="0" r="0" b="0"/>
            </a:stretch>
          </a:blipFill>
        </p:spPr>
      </p:sp>
      <p:sp>
        <p:nvSpPr>
          <p:cNvPr name="TextBox 5" id="5"/>
          <p:cNvSpPr txBox="true"/>
          <p:nvPr/>
        </p:nvSpPr>
        <p:spPr>
          <a:xfrm rot="0">
            <a:off x="1028689" y="2227065"/>
            <a:ext cx="7877184" cy="18230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 What is the overall revenue trend, and are there specific customer segments or countries contributing significantly to revenue?</a:t>
            </a:r>
          </a:p>
          <a:p>
            <a:pPr>
              <a:lnSpc>
                <a:spcPts val="36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REVENUE OPTIMIZATION#2</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028700" y="3899127"/>
            <a:ext cx="10088541" cy="5884982"/>
          </a:xfrm>
          <a:custGeom>
            <a:avLst/>
            <a:gdLst/>
            <a:ahLst/>
            <a:cxnLst/>
            <a:rect r="r" b="b" t="t" l="l"/>
            <a:pathLst>
              <a:path h="5884982" w="10088541">
                <a:moveTo>
                  <a:pt x="0" y="0"/>
                </a:moveTo>
                <a:lnTo>
                  <a:pt x="10088541" y="0"/>
                </a:lnTo>
                <a:lnTo>
                  <a:pt x="10088541" y="5884983"/>
                </a:lnTo>
                <a:lnTo>
                  <a:pt x="0" y="5884983"/>
                </a:lnTo>
                <a:lnTo>
                  <a:pt x="0" y="0"/>
                </a:lnTo>
                <a:close/>
              </a:path>
            </a:pathLst>
          </a:custGeom>
          <a:blipFill>
            <a:blip r:embed="rId2"/>
            <a:stretch>
              <a:fillRect l="0" t="0" r="0" b="0"/>
            </a:stretch>
          </a:blipFill>
        </p:spPr>
      </p:sp>
      <p:sp>
        <p:nvSpPr>
          <p:cNvPr name="TextBox 5" id="5"/>
          <p:cNvSpPr txBox="true"/>
          <p:nvPr/>
        </p:nvSpPr>
        <p:spPr>
          <a:xfrm rot="0">
            <a:off x="1028689" y="2227065"/>
            <a:ext cx="7877184" cy="13658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Are there specific customer segments or countries contributing significantly to revenue?</a:t>
            </a:r>
          </a:p>
          <a:p>
            <a:pPr>
              <a:lnSpc>
                <a:spcPts val="360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REVENUE OPTIMIZATION#2</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028700" y="3650100"/>
            <a:ext cx="12271711" cy="5924274"/>
          </a:xfrm>
          <a:custGeom>
            <a:avLst/>
            <a:gdLst/>
            <a:ahLst/>
            <a:cxnLst/>
            <a:rect r="r" b="b" t="t" l="l"/>
            <a:pathLst>
              <a:path h="5924274" w="12271711">
                <a:moveTo>
                  <a:pt x="0" y="0"/>
                </a:moveTo>
                <a:lnTo>
                  <a:pt x="12271711" y="0"/>
                </a:lnTo>
                <a:lnTo>
                  <a:pt x="12271711" y="5924275"/>
                </a:lnTo>
                <a:lnTo>
                  <a:pt x="0" y="5924275"/>
                </a:lnTo>
                <a:lnTo>
                  <a:pt x="0" y="0"/>
                </a:lnTo>
                <a:close/>
              </a:path>
            </a:pathLst>
          </a:custGeom>
          <a:blipFill>
            <a:blip r:embed="rId2"/>
            <a:stretch>
              <a:fillRect l="0" t="0" r="0" b="0"/>
            </a:stretch>
          </a:blipFill>
        </p:spPr>
      </p:sp>
      <p:sp>
        <p:nvSpPr>
          <p:cNvPr name="TextBox 5" id="5"/>
          <p:cNvSpPr txBox="true"/>
          <p:nvPr/>
        </p:nvSpPr>
        <p:spPr>
          <a:xfrm rot="0">
            <a:off x="1028689" y="2227065"/>
            <a:ext cx="7877184" cy="13658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Are there specific customer segments or countries contributing significantly to revenue?</a:t>
            </a:r>
          </a:p>
          <a:p>
            <a:pPr>
              <a:lnSpc>
                <a:spcPts val="36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REVENUE OPTIMIZATION#2</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7414093" y="3650100"/>
            <a:ext cx="7938909" cy="6284970"/>
          </a:xfrm>
          <a:custGeom>
            <a:avLst/>
            <a:gdLst/>
            <a:ahLst/>
            <a:cxnLst/>
            <a:rect r="r" b="b" t="t" l="l"/>
            <a:pathLst>
              <a:path h="6284970" w="7938909">
                <a:moveTo>
                  <a:pt x="0" y="0"/>
                </a:moveTo>
                <a:lnTo>
                  <a:pt x="7938909" y="0"/>
                </a:lnTo>
                <a:lnTo>
                  <a:pt x="7938909" y="6284970"/>
                </a:lnTo>
                <a:lnTo>
                  <a:pt x="0" y="6284970"/>
                </a:lnTo>
                <a:lnTo>
                  <a:pt x="0" y="0"/>
                </a:lnTo>
                <a:close/>
              </a:path>
            </a:pathLst>
          </a:custGeom>
          <a:blipFill>
            <a:blip r:embed="rId2"/>
            <a:stretch>
              <a:fillRect l="0" t="0" r="0" b="0"/>
            </a:stretch>
          </a:blipFill>
        </p:spPr>
      </p:sp>
      <p:sp>
        <p:nvSpPr>
          <p:cNvPr name="TextBox 5" id="5"/>
          <p:cNvSpPr txBox="true"/>
          <p:nvPr/>
        </p:nvSpPr>
        <p:spPr>
          <a:xfrm rot="0">
            <a:off x="1028689" y="2227065"/>
            <a:ext cx="7877184" cy="13658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Can we identify optimal pricing strategies based on the Average Daily Rate (ADR) for different customer types and distribution channels?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GEOGRAPHICAL ANALYSIS</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028700" y="3787364"/>
            <a:ext cx="9195060" cy="6234948"/>
          </a:xfrm>
          <a:custGeom>
            <a:avLst/>
            <a:gdLst/>
            <a:ahLst/>
            <a:cxnLst/>
            <a:rect r="r" b="b" t="t" l="l"/>
            <a:pathLst>
              <a:path h="6234948" w="9195060">
                <a:moveTo>
                  <a:pt x="0" y="0"/>
                </a:moveTo>
                <a:lnTo>
                  <a:pt x="9195060" y="0"/>
                </a:lnTo>
                <a:lnTo>
                  <a:pt x="9195060" y="6234949"/>
                </a:lnTo>
                <a:lnTo>
                  <a:pt x="0" y="6234949"/>
                </a:lnTo>
                <a:lnTo>
                  <a:pt x="0" y="0"/>
                </a:lnTo>
                <a:close/>
              </a:path>
            </a:pathLst>
          </a:custGeom>
          <a:blipFill>
            <a:blip r:embed="rId2"/>
            <a:stretch>
              <a:fillRect l="0" t="0" r="0" b="0"/>
            </a:stretch>
          </a:blipFill>
        </p:spPr>
      </p:sp>
      <p:sp>
        <p:nvSpPr>
          <p:cNvPr name="TextBox 5" id="5"/>
          <p:cNvSpPr txBox="true"/>
          <p:nvPr/>
        </p:nvSpPr>
        <p:spPr>
          <a:xfrm rot="0">
            <a:off x="1028689" y="2227065"/>
            <a:ext cx="7877184" cy="18230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How does the distribution of guests vary across different countries, and are there specific countries that should be targeted for marketing efforts?</a:t>
            </a:r>
          </a:p>
          <a:p>
            <a:pPr>
              <a:lnSpc>
                <a:spcPts val="3600"/>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GEOGRAPHICAL ANALYSIS#2</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227065"/>
            <a:ext cx="7877184" cy="13658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Is there a correlation between the country of origin and the likelihood of cancellations or extended stays?</a:t>
            </a:r>
          </a:p>
          <a:p>
            <a:pPr>
              <a:lnSpc>
                <a:spcPts val="3600"/>
              </a:lnSpc>
            </a:pPr>
          </a:p>
        </p:txBody>
      </p:sp>
      <p:sp>
        <p:nvSpPr>
          <p:cNvPr name="TextBox 5" id="5"/>
          <p:cNvSpPr txBox="true"/>
          <p:nvPr/>
        </p:nvSpPr>
        <p:spPr>
          <a:xfrm rot="0">
            <a:off x="1028700" y="4119112"/>
            <a:ext cx="16230600" cy="1963051"/>
          </a:xfrm>
          <a:prstGeom prst="rect">
            <a:avLst/>
          </a:prstGeom>
        </p:spPr>
        <p:txBody>
          <a:bodyPr anchor="t" rtlCol="false" tIns="0" lIns="0" bIns="0" rIns="0">
            <a:spAutoFit/>
          </a:bodyPr>
          <a:lstStyle/>
          <a:p>
            <a:pPr algn="ctr">
              <a:lnSpc>
                <a:spcPts val="5200"/>
              </a:lnSpc>
              <a:spcBef>
                <a:spcPct val="0"/>
              </a:spcBef>
            </a:pPr>
            <a:r>
              <a:rPr lang="en-US" sz="3714" spc="843">
                <a:solidFill>
                  <a:srgbClr val="2B2C30"/>
                </a:solidFill>
                <a:latin typeface="Public Sans Bold"/>
              </a:rPr>
              <a:t>PEARSON'S CORRELATION COEFFICIENT: -0.013577215623924305, P-VALUE: 2.71231620336648E-06</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2657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OPERATIONAL EFFICIENCY</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265771" y="4107300"/>
            <a:ext cx="7746640" cy="5158035"/>
          </a:xfrm>
          <a:custGeom>
            <a:avLst/>
            <a:gdLst/>
            <a:ahLst/>
            <a:cxnLst/>
            <a:rect r="r" b="b" t="t" l="l"/>
            <a:pathLst>
              <a:path h="5158035" w="7746640">
                <a:moveTo>
                  <a:pt x="0" y="0"/>
                </a:moveTo>
                <a:lnTo>
                  <a:pt x="7746640" y="0"/>
                </a:lnTo>
                <a:lnTo>
                  <a:pt x="7746640" y="5158035"/>
                </a:lnTo>
                <a:lnTo>
                  <a:pt x="0" y="5158035"/>
                </a:lnTo>
                <a:lnTo>
                  <a:pt x="0" y="0"/>
                </a:lnTo>
                <a:close/>
              </a:path>
            </a:pathLst>
          </a:custGeom>
          <a:blipFill>
            <a:blip r:embed="rId2"/>
            <a:stretch>
              <a:fillRect l="0" t="0" r="0" b="0"/>
            </a:stretch>
          </a:blipFill>
        </p:spPr>
      </p:sp>
      <p:sp>
        <p:nvSpPr>
          <p:cNvPr name="TextBox 5" id="5"/>
          <p:cNvSpPr txBox="true"/>
          <p:nvPr/>
        </p:nvSpPr>
        <p:spPr>
          <a:xfrm rot="0">
            <a:off x="1028689" y="2227065"/>
            <a:ext cx="7877184" cy="18230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What is the average length of stay for guests, and how does it differ based on booking channels or customer types?</a:t>
            </a:r>
          </a:p>
          <a:p>
            <a:pPr>
              <a:lnSpc>
                <a:spcPts val="360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72020"/>
            <a:ext cx="16242893" cy="4719955"/>
          </a:xfrm>
          <a:prstGeom prst="rect">
            <a:avLst/>
          </a:prstGeom>
        </p:spPr>
        <p:txBody>
          <a:bodyPr anchor="t" rtlCol="false" tIns="0" lIns="0" bIns="0" rIns="0">
            <a:spAutoFit/>
          </a:bodyPr>
          <a:lstStyle/>
          <a:p>
            <a:pPr marL="885184" indent="-442592" lvl="1">
              <a:lnSpc>
                <a:spcPts val="5329"/>
              </a:lnSpc>
              <a:buFont typeface="Arial"/>
              <a:buChar char="•"/>
            </a:pPr>
            <a:r>
              <a:rPr lang="en-US" sz="4099" spc="20">
                <a:solidFill>
                  <a:srgbClr val="2B2C30"/>
                </a:solidFill>
                <a:latin typeface="Playfair Display"/>
              </a:rPr>
              <a:t>This project explores a major hotel chain's booking data to reveal key insights into booking behaviors, customer demographics, and operational efficiencies. </a:t>
            </a:r>
          </a:p>
          <a:p>
            <a:pPr>
              <a:lnSpc>
                <a:spcPts val="5329"/>
              </a:lnSpc>
            </a:pPr>
          </a:p>
          <a:p>
            <a:pPr marL="885184" indent="-442592" lvl="1">
              <a:lnSpc>
                <a:spcPts val="5329"/>
              </a:lnSpc>
              <a:buFont typeface="Arial"/>
              <a:buChar char="•"/>
            </a:pPr>
            <a:r>
              <a:rPr lang="en-US" sz="4099" spc="20">
                <a:solidFill>
                  <a:srgbClr val="2B2C30"/>
                </a:solidFill>
                <a:latin typeface="Playfair Display"/>
              </a:rPr>
              <a:t>Our goal is to predict cancellation rates, optimize revenue, and improve customer satisfaction through strategic, data-driven decisions.</a:t>
            </a:r>
          </a:p>
        </p:txBody>
      </p:sp>
      <p:sp>
        <p:nvSpPr>
          <p:cNvPr name="TextBox 3" id="3"/>
          <p:cNvSpPr txBox="true"/>
          <p:nvPr/>
        </p:nvSpPr>
        <p:spPr>
          <a:xfrm rot="0">
            <a:off x="1006871" y="942975"/>
            <a:ext cx="16230600" cy="1970544"/>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INTRODUCTION</a:t>
            </a:r>
          </a:p>
          <a:p>
            <a:pPr>
              <a:lnSpc>
                <a:spcPts val="5200"/>
              </a:lnSpc>
              <a:spcBef>
                <a:spcPct val="0"/>
              </a:spcBef>
            </a:pPr>
          </a:p>
          <a:p>
            <a:pPr>
              <a:lnSpc>
                <a:spcPts val="5200"/>
              </a:lnSpc>
              <a:spcBef>
                <a:spcPct val="0"/>
              </a:spcBef>
            </a:pP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2657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OPERATIONAL EFFICIENCY#2</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265771" y="4097775"/>
            <a:ext cx="12271711" cy="4855789"/>
          </a:xfrm>
          <a:custGeom>
            <a:avLst/>
            <a:gdLst/>
            <a:ahLst/>
            <a:cxnLst/>
            <a:rect r="r" b="b" t="t" l="l"/>
            <a:pathLst>
              <a:path h="4855789" w="12271711">
                <a:moveTo>
                  <a:pt x="0" y="0"/>
                </a:moveTo>
                <a:lnTo>
                  <a:pt x="12271712" y="0"/>
                </a:lnTo>
                <a:lnTo>
                  <a:pt x="12271712" y="4855789"/>
                </a:lnTo>
                <a:lnTo>
                  <a:pt x="0" y="4855789"/>
                </a:lnTo>
                <a:lnTo>
                  <a:pt x="0" y="0"/>
                </a:lnTo>
                <a:close/>
              </a:path>
            </a:pathLst>
          </a:custGeom>
          <a:blipFill>
            <a:blip r:embed="rId2"/>
            <a:stretch>
              <a:fillRect l="0" t="0" r="0" b="0"/>
            </a:stretch>
          </a:blipFill>
        </p:spPr>
      </p:sp>
      <p:sp>
        <p:nvSpPr>
          <p:cNvPr name="TextBox 5" id="5"/>
          <p:cNvSpPr txBox="true"/>
          <p:nvPr/>
        </p:nvSpPr>
        <p:spPr>
          <a:xfrm rot="0">
            <a:off x="1028689" y="2227065"/>
            <a:ext cx="7877184" cy="13658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 Are there patterns in check-out dates that can inform staffing and resource allocation strategies?</a:t>
            </a:r>
          </a:p>
          <a:p>
            <a:pPr>
              <a:lnSpc>
                <a:spcPts val="360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2657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IMPACT OF DEPOSIT TYPES</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4099730" y="2201009"/>
            <a:ext cx="10088541" cy="5884982"/>
          </a:xfrm>
          <a:custGeom>
            <a:avLst/>
            <a:gdLst/>
            <a:ahLst/>
            <a:cxnLst/>
            <a:rect r="r" b="b" t="t" l="l"/>
            <a:pathLst>
              <a:path h="5884982" w="10088541">
                <a:moveTo>
                  <a:pt x="0" y="0"/>
                </a:moveTo>
                <a:lnTo>
                  <a:pt x="10088540" y="0"/>
                </a:lnTo>
                <a:lnTo>
                  <a:pt x="10088540" y="5884982"/>
                </a:lnTo>
                <a:lnTo>
                  <a:pt x="0" y="5884982"/>
                </a:lnTo>
                <a:lnTo>
                  <a:pt x="0" y="0"/>
                </a:lnTo>
                <a:close/>
              </a:path>
            </a:pathLst>
          </a:custGeom>
          <a:blipFill>
            <a:blip r:embed="rId2"/>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2657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IMPACT OF DEPOSIT TYPES</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1390230" y="2253796"/>
            <a:ext cx="6106141" cy="5966458"/>
          </a:xfrm>
          <a:custGeom>
            <a:avLst/>
            <a:gdLst/>
            <a:ahLst/>
            <a:cxnLst/>
            <a:rect r="r" b="b" t="t" l="l"/>
            <a:pathLst>
              <a:path h="5966458" w="6106141">
                <a:moveTo>
                  <a:pt x="0" y="0"/>
                </a:moveTo>
                <a:lnTo>
                  <a:pt x="6106141" y="0"/>
                </a:lnTo>
                <a:lnTo>
                  <a:pt x="6106141" y="5966458"/>
                </a:lnTo>
                <a:lnTo>
                  <a:pt x="0" y="5966458"/>
                </a:lnTo>
                <a:lnTo>
                  <a:pt x="0" y="0"/>
                </a:lnTo>
                <a:close/>
              </a:path>
            </a:pathLst>
          </a:custGeom>
          <a:blipFill>
            <a:blip r:embed="rId2"/>
            <a:stretch>
              <a:fillRect l="0" t="0" r="0" b="0"/>
            </a:stretch>
          </a:blipFill>
        </p:spPr>
      </p:sp>
      <p:sp>
        <p:nvSpPr>
          <p:cNvPr name="Freeform 5" id="5"/>
          <p:cNvSpPr/>
          <p:nvPr/>
        </p:nvSpPr>
        <p:spPr>
          <a:xfrm flipH="false" flipV="false" rot="0">
            <a:off x="649069" y="3339580"/>
            <a:ext cx="10098947" cy="3115633"/>
          </a:xfrm>
          <a:custGeom>
            <a:avLst/>
            <a:gdLst/>
            <a:ahLst/>
            <a:cxnLst/>
            <a:rect r="r" b="b" t="t" l="l"/>
            <a:pathLst>
              <a:path h="3115633" w="10098947">
                <a:moveTo>
                  <a:pt x="0" y="0"/>
                </a:moveTo>
                <a:lnTo>
                  <a:pt x="10098946" y="0"/>
                </a:lnTo>
                <a:lnTo>
                  <a:pt x="10098946" y="3115632"/>
                </a:lnTo>
                <a:lnTo>
                  <a:pt x="0" y="3115632"/>
                </a:lnTo>
                <a:lnTo>
                  <a:pt x="0" y="0"/>
                </a:lnTo>
                <a:close/>
              </a:path>
            </a:pathLst>
          </a:custGeom>
          <a:blipFill>
            <a:blip r:embed="rId3"/>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2657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IMPACT OF DEPOSIT TYPES</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1669792" y="3867109"/>
            <a:ext cx="6135529" cy="5594159"/>
          </a:xfrm>
          <a:custGeom>
            <a:avLst/>
            <a:gdLst/>
            <a:ahLst/>
            <a:cxnLst/>
            <a:rect r="r" b="b" t="t" l="l"/>
            <a:pathLst>
              <a:path h="5594159" w="6135529">
                <a:moveTo>
                  <a:pt x="0" y="0"/>
                </a:moveTo>
                <a:lnTo>
                  <a:pt x="6135529" y="0"/>
                </a:lnTo>
                <a:lnTo>
                  <a:pt x="6135529" y="5594159"/>
                </a:lnTo>
                <a:lnTo>
                  <a:pt x="0" y="5594159"/>
                </a:lnTo>
                <a:lnTo>
                  <a:pt x="0" y="0"/>
                </a:lnTo>
                <a:close/>
              </a:path>
            </a:pathLst>
          </a:custGeom>
          <a:blipFill>
            <a:blip r:embed="rId2"/>
            <a:stretch>
              <a:fillRect l="0" t="0" r="0" b="0"/>
            </a:stretch>
          </a:blipFill>
        </p:spPr>
      </p:sp>
      <p:sp>
        <p:nvSpPr>
          <p:cNvPr name="Freeform 5" id="5"/>
          <p:cNvSpPr/>
          <p:nvPr/>
        </p:nvSpPr>
        <p:spPr>
          <a:xfrm flipH="false" flipV="false" rot="0">
            <a:off x="1028700" y="3576286"/>
            <a:ext cx="10088541" cy="5884982"/>
          </a:xfrm>
          <a:custGeom>
            <a:avLst/>
            <a:gdLst/>
            <a:ahLst/>
            <a:cxnLst/>
            <a:rect r="r" b="b" t="t" l="l"/>
            <a:pathLst>
              <a:path h="5884982" w="10088541">
                <a:moveTo>
                  <a:pt x="0" y="0"/>
                </a:moveTo>
                <a:lnTo>
                  <a:pt x="10088541" y="0"/>
                </a:lnTo>
                <a:lnTo>
                  <a:pt x="10088541" y="5884982"/>
                </a:lnTo>
                <a:lnTo>
                  <a:pt x="0" y="5884982"/>
                </a:lnTo>
                <a:lnTo>
                  <a:pt x="0" y="0"/>
                </a:lnTo>
                <a:close/>
              </a:path>
            </a:pathLst>
          </a:custGeom>
          <a:blipFill>
            <a:blip r:embed="rId3"/>
            <a:stretch>
              <a:fillRect l="0" t="0" r="0" b="0"/>
            </a:stretch>
          </a:blipFill>
        </p:spPr>
      </p:sp>
      <p:sp>
        <p:nvSpPr>
          <p:cNvPr name="TextBox 6" id="6"/>
          <p:cNvSpPr txBox="true"/>
          <p:nvPr/>
        </p:nvSpPr>
        <p:spPr>
          <a:xfrm rot="0">
            <a:off x="1028700" y="1982265"/>
            <a:ext cx="13708856" cy="815340"/>
          </a:xfrm>
          <a:prstGeom prst="rect">
            <a:avLst/>
          </a:prstGeom>
        </p:spPr>
        <p:txBody>
          <a:bodyPr anchor="t" rtlCol="false" tIns="0" lIns="0" bIns="0" rIns="0">
            <a:spAutoFit/>
          </a:bodyPr>
          <a:lstStyle/>
          <a:p>
            <a:pPr>
              <a:lnSpc>
                <a:spcPts val="3359"/>
              </a:lnSpc>
            </a:pPr>
            <a:r>
              <a:rPr lang="en-US" sz="2400">
                <a:solidFill>
                  <a:srgbClr val="000000"/>
                </a:solidFill>
                <a:latin typeface="Canva Sans"/>
              </a:rPr>
              <a:t>Can we identify any patterns in the use of deposit types across different customer segments?</a:t>
            </a:r>
          </a:p>
          <a:p>
            <a:pPr marL="0" indent="0" lvl="0">
              <a:lnSpc>
                <a:spcPts val="3359"/>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2657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ANALYSIS OF CORPORATE BOOKINGS</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028700" y="4107300"/>
            <a:ext cx="10811870" cy="529021"/>
          </a:xfrm>
          <a:custGeom>
            <a:avLst/>
            <a:gdLst/>
            <a:ahLst/>
            <a:cxnLst/>
            <a:rect r="r" b="b" t="t" l="l"/>
            <a:pathLst>
              <a:path h="529021" w="10811870">
                <a:moveTo>
                  <a:pt x="0" y="0"/>
                </a:moveTo>
                <a:lnTo>
                  <a:pt x="10811870" y="0"/>
                </a:lnTo>
                <a:lnTo>
                  <a:pt x="10811870" y="529021"/>
                </a:lnTo>
                <a:lnTo>
                  <a:pt x="0" y="529021"/>
                </a:lnTo>
                <a:lnTo>
                  <a:pt x="0" y="0"/>
                </a:lnTo>
                <a:close/>
              </a:path>
            </a:pathLst>
          </a:custGeom>
          <a:blipFill>
            <a:blip r:embed="rId2"/>
            <a:stretch>
              <a:fillRect l="0" t="0" r="0" b="0"/>
            </a:stretch>
          </a:blipFill>
        </p:spPr>
      </p:sp>
      <p:sp>
        <p:nvSpPr>
          <p:cNvPr name="Freeform 5" id="5"/>
          <p:cNvSpPr/>
          <p:nvPr/>
        </p:nvSpPr>
        <p:spPr>
          <a:xfrm flipH="false" flipV="false" rot="0">
            <a:off x="781700" y="5912836"/>
            <a:ext cx="9932126" cy="3871455"/>
          </a:xfrm>
          <a:custGeom>
            <a:avLst/>
            <a:gdLst/>
            <a:ahLst/>
            <a:cxnLst/>
            <a:rect r="r" b="b" t="t" l="l"/>
            <a:pathLst>
              <a:path h="3871455" w="9932126">
                <a:moveTo>
                  <a:pt x="0" y="0"/>
                </a:moveTo>
                <a:lnTo>
                  <a:pt x="9932126" y="0"/>
                </a:lnTo>
                <a:lnTo>
                  <a:pt x="9932126" y="3871455"/>
                </a:lnTo>
                <a:lnTo>
                  <a:pt x="0" y="3871455"/>
                </a:lnTo>
                <a:lnTo>
                  <a:pt x="0" y="0"/>
                </a:lnTo>
                <a:close/>
              </a:path>
            </a:pathLst>
          </a:custGeom>
          <a:blipFill>
            <a:blip r:embed="rId3"/>
            <a:stretch>
              <a:fillRect l="0" t="0" r="0" b="0"/>
            </a:stretch>
          </a:blipFill>
        </p:spPr>
      </p:sp>
      <p:sp>
        <p:nvSpPr>
          <p:cNvPr name="TextBox 6" id="6"/>
          <p:cNvSpPr txBox="true"/>
          <p:nvPr/>
        </p:nvSpPr>
        <p:spPr>
          <a:xfrm rot="0">
            <a:off x="1028689" y="2227065"/>
            <a:ext cx="7877184" cy="1823085"/>
          </a:xfrm>
          <a:prstGeom prst="rect">
            <a:avLst/>
          </a:prstGeom>
        </p:spPr>
        <p:txBody>
          <a:bodyPr anchor="t" rtlCol="false" tIns="0" lIns="0" bIns="0" rIns="0">
            <a:spAutoFit/>
          </a:bodyPr>
          <a:lstStyle/>
          <a:p>
            <a:pPr>
              <a:lnSpc>
                <a:spcPts val="3600"/>
              </a:lnSpc>
            </a:pPr>
            <a:r>
              <a:rPr lang="en-US" sz="2400">
                <a:solidFill>
                  <a:srgbClr val="2B2C30"/>
                </a:solidFill>
                <a:latin typeface="Public Sans"/>
              </a:rPr>
              <a:t>What is the proportion of corporate bookings, and how does their Average Daily Rate (ADR) compare to other customer types?</a:t>
            </a:r>
          </a:p>
          <a:p>
            <a:pPr>
              <a:lnSpc>
                <a:spcPts val="3600"/>
              </a:lnSpc>
            </a:pPr>
          </a:p>
        </p:txBody>
      </p:sp>
      <p:sp>
        <p:nvSpPr>
          <p:cNvPr name="TextBox 7" id="7"/>
          <p:cNvSpPr txBox="true"/>
          <p:nvPr/>
        </p:nvSpPr>
        <p:spPr>
          <a:xfrm rot="0">
            <a:off x="1028689" y="4907280"/>
            <a:ext cx="8612267" cy="415290"/>
          </a:xfrm>
          <a:prstGeom prst="rect">
            <a:avLst/>
          </a:prstGeom>
        </p:spPr>
        <p:txBody>
          <a:bodyPr anchor="t" rtlCol="false" tIns="0" lIns="0" bIns="0" rIns="0">
            <a:spAutoFit/>
          </a:bodyPr>
          <a:lstStyle/>
          <a:p>
            <a:pPr marL="0" indent="0" lvl="0">
              <a:lnSpc>
                <a:spcPts val="3359"/>
              </a:lnSpc>
              <a:spcBef>
                <a:spcPct val="0"/>
              </a:spcBef>
            </a:pPr>
            <a:r>
              <a:rPr lang="en-US" sz="2400">
                <a:solidFill>
                  <a:srgbClr val="000000"/>
                </a:solidFill>
                <a:latin typeface="Public Sans"/>
              </a:rPr>
              <a:t>Average rate for each corporate bookings  = 75.0</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KEY FINDINGS</a:t>
            </a:r>
          </a:p>
          <a:p>
            <a:pPr>
              <a:lnSpc>
                <a:spcPts val="5200"/>
              </a:lnSpc>
              <a:spcBef>
                <a:spcPct val="0"/>
              </a:spcBef>
            </a:pPr>
          </a:p>
        </p:txBody>
      </p:sp>
      <p:sp>
        <p:nvSpPr>
          <p:cNvPr name="TextBox 4" id="4"/>
          <p:cNvSpPr txBox="true"/>
          <p:nvPr/>
        </p:nvSpPr>
        <p:spPr>
          <a:xfrm rot="0">
            <a:off x="0" y="1618295"/>
            <a:ext cx="18288000" cy="7252335"/>
          </a:xfrm>
          <a:prstGeom prst="rect">
            <a:avLst/>
          </a:prstGeom>
        </p:spPr>
        <p:txBody>
          <a:bodyPr anchor="t" rtlCol="false" tIns="0" lIns="0" bIns="0" rIns="0">
            <a:spAutoFit/>
          </a:bodyPr>
          <a:lstStyle/>
          <a:p>
            <a:pPr marL="518160" indent="-259080" lvl="1">
              <a:lnSpc>
                <a:spcPts val="4800"/>
              </a:lnSpc>
              <a:buAutoNum type="arabicPeriod" startAt="1"/>
            </a:pPr>
            <a:r>
              <a:rPr lang="en-US" sz="2400">
                <a:solidFill>
                  <a:srgbClr val="000000"/>
                </a:solidFill>
                <a:latin typeface="Canva Sans Bold"/>
              </a:rPr>
              <a:t>Monthly Booking Trends: </a:t>
            </a:r>
            <a:r>
              <a:rPr lang="en-US" sz="2400">
                <a:solidFill>
                  <a:srgbClr val="000000"/>
                </a:solidFill>
                <a:latin typeface="Canva Sans"/>
              </a:rPr>
              <a:t>Highlight the marked seasonal pattern, with January showing the highest bookings and June experiencing the lowest.</a:t>
            </a:r>
          </a:p>
          <a:p>
            <a:pPr marL="518160" indent="-259080" lvl="1">
              <a:lnSpc>
                <a:spcPts val="4800"/>
              </a:lnSpc>
              <a:buAutoNum type="arabicPeriod" startAt="1"/>
            </a:pPr>
            <a:r>
              <a:rPr lang="en-US" sz="2400">
                <a:solidFill>
                  <a:srgbClr val="000000"/>
                </a:solidFill>
                <a:latin typeface="Canva Sans Bold"/>
              </a:rPr>
              <a:t>Annual Booking Trends (2013 - 2017):</a:t>
            </a:r>
            <a:r>
              <a:rPr lang="en-US" sz="2400">
                <a:solidFill>
                  <a:srgbClr val="000000"/>
                </a:solidFill>
                <a:latin typeface="Canva Sans"/>
              </a:rPr>
              <a:t> Showcase the dramatic increase in bookings from 2013 to 2016, with a slight decline in 2017, emphasizing the peak in 2016.</a:t>
            </a:r>
          </a:p>
          <a:p>
            <a:pPr marL="518160" indent="-259080" lvl="1">
              <a:lnSpc>
                <a:spcPts val="4800"/>
              </a:lnSpc>
              <a:buAutoNum type="arabicPeriod" startAt="1"/>
            </a:pPr>
            <a:r>
              <a:rPr lang="en-US" sz="2400">
                <a:solidFill>
                  <a:srgbClr val="000000"/>
                </a:solidFill>
                <a:latin typeface="Canva Sans Bold"/>
              </a:rPr>
              <a:t>Lead Time Across Booking Channels:</a:t>
            </a:r>
            <a:r>
              <a:rPr lang="en-US" sz="2400">
                <a:solidFill>
                  <a:srgbClr val="000000"/>
                </a:solidFill>
                <a:latin typeface="Canva Sans"/>
              </a:rPr>
              <a:t> Illustrate the variation in lead times across different booking channels, with direct bookings having longer lead times compared to corporate channels and online travel agents.</a:t>
            </a:r>
          </a:p>
          <a:p>
            <a:pPr marL="518160" indent="-259080" lvl="1">
              <a:lnSpc>
                <a:spcPts val="4800"/>
              </a:lnSpc>
              <a:buAutoNum type="arabicPeriod" startAt="1"/>
            </a:pPr>
            <a:r>
              <a:rPr lang="en-US" sz="2400">
                <a:solidFill>
                  <a:srgbClr val="000000"/>
                </a:solidFill>
                <a:latin typeface="Canva Sans Bold"/>
              </a:rPr>
              <a:t>Distribution of Bookings by Channel:</a:t>
            </a:r>
            <a:r>
              <a:rPr lang="en-US" sz="2400">
                <a:solidFill>
                  <a:srgbClr val="000000"/>
                </a:solidFill>
                <a:latin typeface="Canva Sans"/>
              </a:rPr>
              <a:t> Highlight the dominance of direct bookings over online travel agents and corporate channels.</a:t>
            </a:r>
          </a:p>
          <a:p>
            <a:pPr marL="518160" indent="-259080" lvl="1">
              <a:lnSpc>
                <a:spcPts val="4800"/>
              </a:lnSpc>
              <a:buAutoNum type="arabicPeriod" startAt="1"/>
            </a:pPr>
            <a:r>
              <a:rPr lang="en-US" sz="2400">
                <a:solidFill>
                  <a:srgbClr val="000000"/>
                </a:solidFill>
                <a:latin typeface="Canva Sans Bold"/>
              </a:rPr>
              <a:t>Average Daily Rate Across Booking Channels:</a:t>
            </a:r>
            <a:r>
              <a:rPr lang="en-US" sz="2400">
                <a:solidFill>
                  <a:srgbClr val="000000"/>
                </a:solidFill>
                <a:latin typeface="Canva Sans"/>
              </a:rPr>
              <a:t> Present the difference in average daily rates among booking channels, with direct bookings yielding the highest rates.</a:t>
            </a:r>
          </a:p>
          <a:p>
            <a:pPr>
              <a:lnSpc>
                <a:spcPts val="4800"/>
              </a:lnSpc>
            </a:pPr>
          </a:p>
          <a:p>
            <a:pPr marL="0" indent="0" lvl="0">
              <a:lnSpc>
                <a:spcPts val="4800"/>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KEY FINDINGS</a:t>
            </a:r>
          </a:p>
          <a:p>
            <a:pPr>
              <a:lnSpc>
                <a:spcPts val="5200"/>
              </a:lnSpc>
              <a:spcBef>
                <a:spcPct val="0"/>
              </a:spcBef>
            </a:pPr>
          </a:p>
        </p:txBody>
      </p:sp>
      <p:sp>
        <p:nvSpPr>
          <p:cNvPr name="TextBox 4" id="4"/>
          <p:cNvSpPr txBox="true"/>
          <p:nvPr/>
        </p:nvSpPr>
        <p:spPr>
          <a:xfrm rot="0">
            <a:off x="0" y="1618295"/>
            <a:ext cx="18288000" cy="7861935"/>
          </a:xfrm>
          <a:prstGeom prst="rect">
            <a:avLst/>
          </a:prstGeom>
        </p:spPr>
        <p:txBody>
          <a:bodyPr anchor="t" rtlCol="false" tIns="0" lIns="0" bIns="0" rIns="0">
            <a:spAutoFit/>
          </a:bodyPr>
          <a:lstStyle/>
          <a:p>
            <a:pPr marL="518160" indent="-259080" lvl="1">
              <a:lnSpc>
                <a:spcPts val="4800"/>
              </a:lnSpc>
              <a:buAutoNum type="arabicPeriod" startAt="1"/>
            </a:pPr>
            <a:r>
              <a:rPr lang="en-US" sz="2400">
                <a:solidFill>
                  <a:srgbClr val="000000"/>
                </a:solidFill>
                <a:latin typeface="Canva Sans Bold"/>
              </a:rPr>
              <a:t>Top 10 Countries by Number of Guests:</a:t>
            </a:r>
            <a:r>
              <a:rPr lang="en-US" sz="2400">
                <a:solidFill>
                  <a:srgbClr val="000000"/>
                </a:solidFill>
                <a:latin typeface="Canva Sans"/>
              </a:rPr>
              <a:t> Display the dominance of Portugal in terms of the number of guests, followed by the United Kingdom and France.</a:t>
            </a:r>
          </a:p>
          <a:p>
            <a:pPr marL="518160" indent="-259080" lvl="1">
              <a:lnSpc>
                <a:spcPts val="4800"/>
              </a:lnSpc>
              <a:buAutoNum type="arabicPeriod" startAt="1"/>
            </a:pPr>
            <a:r>
              <a:rPr lang="en-US" sz="2400">
                <a:solidFill>
                  <a:srgbClr val="000000"/>
                </a:solidFill>
                <a:latin typeface="Canva Sans Bold"/>
              </a:rPr>
              <a:t>Total Guests vs. Total Revenue by Country</a:t>
            </a:r>
            <a:r>
              <a:rPr lang="en-US" sz="2400">
                <a:solidFill>
                  <a:srgbClr val="000000"/>
                </a:solidFill>
                <a:latin typeface="Canva Sans"/>
              </a:rPr>
              <a:t>: Discuss the disparity between guest count and revenue, particularly in Portugal, suggesting variations in stay duration or spending per guest.</a:t>
            </a:r>
          </a:p>
          <a:p>
            <a:pPr marL="518160" indent="-259080" lvl="1">
              <a:lnSpc>
                <a:spcPts val="4800"/>
              </a:lnSpc>
              <a:buAutoNum type="arabicPeriod" startAt="1"/>
            </a:pPr>
            <a:r>
              <a:rPr lang="en-US" sz="2400">
                <a:solidFill>
                  <a:srgbClr val="000000"/>
                </a:solidFill>
                <a:latin typeface="Canva Sans Bold"/>
              </a:rPr>
              <a:t>Overall Revenue Trend Over Time: </a:t>
            </a:r>
            <a:r>
              <a:rPr lang="en-US" sz="2400">
                <a:solidFill>
                  <a:srgbClr val="000000"/>
                </a:solidFill>
                <a:latin typeface="Canva Sans"/>
              </a:rPr>
              <a:t>Show the significant volatility in revenue over the years, with notable peaks and troughs, aligning with booking trends.</a:t>
            </a:r>
          </a:p>
          <a:p>
            <a:pPr marL="518160" indent="-259080" lvl="1">
              <a:lnSpc>
                <a:spcPts val="4800"/>
              </a:lnSpc>
              <a:buAutoNum type="arabicPeriod" startAt="1"/>
            </a:pPr>
            <a:r>
              <a:rPr lang="en-US" sz="2400">
                <a:solidFill>
                  <a:srgbClr val="000000"/>
                </a:solidFill>
                <a:latin typeface="Canva Sans Bold"/>
              </a:rPr>
              <a:t>Revenue by Customer Segment:</a:t>
            </a:r>
            <a:r>
              <a:rPr lang="en-US" sz="2400">
                <a:solidFill>
                  <a:srgbClr val="000000"/>
                </a:solidFill>
                <a:latin typeface="Canva Sans"/>
              </a:rPr>
              <a:t> Emphasize the contribution of the transient segment to overall revenue, with other segments contributing less.</a:t>
            </a:r>
          </a:p>
          <a:p>
            <a:pPr marL="518160" indent="-259080" lvl="1">
              <a:lnSpc>
                <a:spcPts val="4800"/>
              </a:lnSpc>
              <a:buAutoNum type="arabicPeriod" startAt="1"/>
            </a:pPr>
            <a:r>
              <a:rPr lang="en-US" sz="2400">
                <a:solidFill>
                  <a:srgbClr val="000000"/>
                </a:solidFill>
                <a:latin typeface="Canva Sans Bold"/>
              </a:rPr>
              <a:t>Average Daily Rate for Customer Types:</a:t>
            </a:r>
            <a:r>
              <a:rPr lang="en-US" sz="2400">
                <a:solidFill>
                  <a:srgbClr val="000000"/>
                </a:solidFill>
                <a:latin typeface="Canva Sans"/>
              </a:rPr>
              <a:t> Highlight the difference in average daily rates among customer types, with transient customers paying the highest rates, reinforcing their importance in the hospitality industry.</a:t>
            </a:r>
          </a:p>
          <a:p>
            <a:pPr>
              <a:lnSpc>
                <a:spcPts val="4800"/>
              </a:lnSpc>
            </a:pPr>
          </a:p>
          <a:p>
            <a:pPr>
              <a:lnSpc>
                <a:spcPts val="4800"/>
              </a:lnSpc>
            </a:pPr>
          </a:p>
          <a:p>
            <a:pPr marL="0" indent="0" lvl="0">
              <a:lnSpc>
                <a:spcPts val="4800"/>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PREDICTIVE MODELING</a:t>
            </a:r>
          </a:p>
          <a:p>
            <a:pPr>
              <a:lnSpc>
                <a:spcPts val="5200"/>
              </a:lnSpc>
              <a:spcBef>
                <a:spcPct val="0"/>
              </a:spcBef>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006871" y="3478711"/>
            <a:ext cx="12123640" cy="2420307"/>
          </a:xfrm>
          <a:custGeom>
            <a:avLst/>
            <a:gdLst/>
            <a:ahLst/>
            <a:cxnLst/>
            <a:rect r="r" b="b" t="t" l="l"/>
            <a:pathLst>
              <a:path h="2420307" w="12123640">
                <a:moveTo>
                  <a:pt x="0" y="0"/>
                </a:moveTo>
                <a:lnTo>
                  <a:pt x="12123640" y="0"/>
                </a:lnTo>
                <a:lnTo>
                  <a:pt x="12123640" y="2420307"/>
                </a:lnTo>
                <a:lnTo>
                  <a:pt x="0" y="2420307"/>
                </a:lnTo>
                <a:lnTo>
                  <a:pt x="0" y="0"/>
                </a:lnTo>
                <a:close/>
              </a:path>
            </a:pathLst>
          </a:custGeom>
          <a:blipFill>
            <a:blip r:embed="rId2"/>
            <a:stretch>
              <a:fillRect l="0" t="0" r="0" b="0"/>
            </a:stretch>
          </a:blipFill>
        </p:spPr>
      </p:sp>
      <p:sp>
        <p:nvSpPr>
          <p:cNvPr name="Freeform 5" id="5"/>
          <p:cNvSpPr/>
          <p:nvPr/>
        </p:nvSpPr>
        <p:spPr>
          <a:xfrm flipH="false" flipV="false" rot="0">
            <a:off x="1028700" y="6065213"/>
            <a:ext cx="11054245" cy="4000293"/>
          </a:xfrm>
          <a:custGeom>
            <a:avLst/>
            <a:gdLst/>
            <a:ahLst/>
            <a:cxnLst/>
            <a:rect r="r" b="b" t="t" l="l"/>
            <a:pathLst>
              <a:path h="4000293" w="11054245">
                <a:moveTo>
                  <a:pt x="0" y="0"/>
                </a:moveTo>
                <a:lnTo>
                  <a:pt x="11054245" y="0"/>
                </a:lnTo>
                <a:lnTo>
                  <a:pt x="11054245" y="4000293"/>
                </a:lnTo>
                <a:lnTo>
                  <a:pt x="0" y="4000293"/>
                </a:lnTo>
                <a:lnTo>
                  <a:pt x="0" y="0"/>
                </a:lnTo>
                <a:close/>
              </a:path>
            </a:pathLst>
          </a:custGeom>
          <a:blipFill>
            <a:blip r:embed="rId3"/>
            <a:stretch>
              <a:fillRect l="0" t="0" r="0" b="0"/>
            </a:stretch>
          </a:blipFill>
        </p:spPr>
      </p:sp>
      <p:sp>
        <p:nvSpPr>
          <p:cNvPr name="TextBox 6" id="6"/>
          <p:cNvSpPr txBox="true"/>
          <p:nvPr/>
        </p:nvSpPr>
        <p:spPr>
          <a:xfrm rot="0">
            <a:off x="812144" y="2214652"/>
            <a:ext cx="16230600" cy="815340"/>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000000"/>
                </a:solidFill>
                <a:latin typeface="Canva Sans"/>
              </a:rPr>
              <a:t>Model Selection: Four models were evaluated: Logistic Regression (lr), Multi-layer Perceptron Classifier (mlpc), Random Forest Classifier (rfc), and Histogram Gradient Boosting Classifier (hgbc).</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RECOMMENDATIONS</a:t>
            </a:r>
          </a:p>
          <a:p>
            <a:pPr>
              <a:lnSpc>
                <a:spcPts val="5200"/>
              </a:lnSpc>
              <a:spcBef>
                <a:spcPct val="0"/>
              </a:spcBef>
            </a:pPr>
          </a:p>
        </p:txBody>
      </p:sp>
      <p:sp>
        <p:nvSpPr>
          <p:cNvPr name="TextBox 4" id="4"/>
          <p:cNvSpPr txBox="true"/>
          <p:nvPr/>
        </p:nvSpPr>
        <p:spPr>
          <a:xfrm rot="0">
            <a:off x="147662" y="2356208"/>
            <a:ext cx="18140338" cy="6642735"/>
          </a:xfrm>
          <a:prstGeom prst="rect">
            <a:avLst/>
          </a:prstGeom>
        </p:spPr>
        <p:txBody>
          <a:bodyPr anchor="t" rtlCol="false" tIns="0" lIns="0" bIns="0" rIns="0">
            <a:spAutoFit/>
          </a:bodyPr>
          <a:lstStyle/>
          <a:p>
            <a:pPr marL="518160" indent="-259080" lvl="1">
              <a:lnSpc>
                <a:spcPts val="4800"/>
              </a:lnSpc>
              <a:buAutoNum type="arabicPeriod" startAt="1"/>
            </a:pPr>
            <a:r>
              <a:rPr lang="en-US" sz="2400">
                <a:solidFill>
                  <a:srgbClr val="000000"/>
                </a:solidFill>
                <a:latin typeface="Canva Sans Bold"/>
              </a:rPr>
              <a:t>Cancellation Risk Mitigation: </a:t>
            </a:r>
            <a:r>
              <a:rPr lang="en-US" sz="2400">
                <a:solidFill>
                  <a:srgbClr val="000000"/>
                </a:solidFill>
                <a:latin typeface="Canva Sans"/>
              </a:rPr>
              <a:t>Utilize the predictive power of these mo</a:t>
            </a:r>
            <a:r>
              <a:rPr lang="en-US" sz="2400" strike="noStrike" u="none">
                <a:solidFill>
                  <a:srgbClr val="000000"/>
                </a:solidFill>
                <a:latin typeface="Canva Sans"/>
              </a:rPr>
              <a:t>dels to develop strategies for mitigating cancellation risks, leveraging insights from lead time, booking channels, and customer segments.</a:t>
            </a:r>
          </a:p>
          <a:p>
            <a:pPr marL="518160" indent="-259080" lvl="1">
              <a:lnSpc>
                <a:spcPts val="4800"/>
              </a:lnSpc>
              <a:buAutoNum type="arabicPeriod" startAt="1"/>
            </a:pPr>
            <a:r>
              <a:rPr lang="en-US" sz="2400" strike="noStrike" u="none">
                <a:solidFill>
                  <a:srgbClr val="000000"/>
                </a:solidFill>
                <a:latin typeface="Canva Sans Bold"/>
              </a:rPr>
              <a:t>Dynamic Pricing Strategies:</a:t>
            </a:r>
            <a:r>
              <a:rPr lang="en-US" sz="2400" strike="noStrike" u="none">
                <a:solidFill>
                  <a:srgbClr val="000000"/>
                </a:solidFill>
                <a:latin typeface="Canva Sans"/>
              </a:rPr>
              <a:t> Implement dynamic pricing strategies based on average daily rates across different customer types and booking channels to optimize revenue generation.</a:t>
            </a:r>
          </a:p>
          <a:p>
            <a:pPr marL="518160" indent="-259080" lvl="1">
              <a:lnSpc>
                <a:spcPts val="4800"/>
              </a:lnSpc>
              <a:buAutoNum type="arabicPeriod" startAt="1"/>
            </a:pPr>
            <a:r>
              <a:rPr lang="en-US" sz="2400" strike="noStrike" u="none">
                <a:solidFill>
                  <a:srgbClr val="000000"/>
                </a:solidFill>
                <a:latin typeface="Canva Sans Bold"/>
              </a:rPr>
              <a:t>Targeted Marketing Campaigns</a:t>
            </a:r>
            <a:r>
              <a:rPr lang="en-US" sz="2400" strike="noStrike" u="none">
                <a:solidFill>
                  <a:srgbClr val="000000"/>
                </a:solidFill>
                <a:latin typeface="Canva Sans"/>
              </a:rPr>
              <a:t>: Tailor marketing campaigns towards countries with high revenue potential, considering both guest count and revenue disparity.</a:t>
            </a:r>
          </a:p>
          <a:p>
            <a:pPr marL="518160" indent="-259080" lvl="1">
              <a:lnSpc>
                <a:spcPts val="4800"/>
              </a:lnSpc>
              <a:buAutoNum type="arabicPeriod" startAt="1"/>
            </a:pPr>
            <a:r>
              <a:rPr lang="en-US" sz="2400" strike="noStrike" u="none">
                <a:solidFill>
                  <a:srgbClr val="000000"/>
                </a:solidFill>
                <a:latin typeface="Canva Sans Bold"/>
              </a:rPr>
              <a:t>Enhanced Customer Experience:</a:t>
            </a:r>
            <a:r>
              <a:rPr lang="en-US" sz="2400" strike="noStrike" u="none">
                <a:solidFill>
                  <a:srgbClr val="000000"/>
                </a:solidFill>
                <a:latin typeface="Canva Sans"/>
              </a:rPr>
              <a:t> Focus on enhancing the customer experience for transient guests, considering their significant contribution to overall revenue.</a:t>
            </a:r>
          </a:p>
          <a:p>
            <a:pPr marL="518160" indent="-259080" lvl="1">
              <a:lnSpc>
                <a:spcPts val="4800"/>
              </a:lnSpc>
              <a:buAutoNum type="arabicPeriod" startAt="1"/>
            </a:pPr>
            <a:r>
              <a:rPr lang="en-US" sz="2400" strike="noStrike" u="none">
                <a:solidFill>
                  <a:srgbClr val="000000"/>
                </a:solidFill>
                <a:latin typeface="Canva Sans Bold"/>
              </a:rPr>
              <a:t>Operational Efficiency Improvements:</a:t>
            </a:r>
            <a:r>
              <a:rPr lang="en-US" sz="2400" strike="noStrike" u="none">
                <a:solidFill>
                  <a:srgbClr val="000000"/>
                </a:solidFill>
                <a:latin typeface="Canva Sans"/>
              </a:rPr>
              <a:t> Streamline operations by aligning staffing and resources with monthly and annual booking trends to optimize efficiency during peak and off-peak seasons.</a:t>
            </a:r>
          </a:p>
          <a:p>
            <a:pPr marL="0" indent="0" lvl="0">
              <a:lnSpc>
                <a:spcPts val="4800"/>
              </a:lnSpc>
            </a:pP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CONCLUSION</a:t>
            </a:r>
          </a:p>
          <a:p>
            <a:pPr>
              <a:lnSpc>
                <a:spcPts val="5200"/>
              </a:lnSpc>
              <a:spcBef>
                <a:spcPct val="0"/>
              </a:spcBef>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579168" y="2725365"/>
            <a:ext cx="17708832" cy="2375535"/>
          </a:xfrm>
          <a:prstGeom prst="rect">
            <a:avLst/>
          </a:prstGeom>
        </p:spPr>
        <p:txBody>
          <a:bodyPr anchor="t" rtlCol="false" tIns="0" lIns="0" bIns="0" rIns="0">
            <a:spAutoFit/>
          </a:bodyPr>
          <a:lstStyle/>
          <a:p>
            <a:pPr marL="0" indent="0" lvl="0">
              <a:lnSpc>
                <a:spcPts val="4800"/>
              </a:lnSpc>
            </a:pPr>
            <a:r>
              <a:rPr lang="en-US" sz="2400">
                <a:solidFill>
                  <a:srgbClr val="000000"/>
                </a:solidFill>
                <a:latin typeface="Canva Sans"/>
              </a:rPr>
              <a:t>In summary, our analysis uncovered seasonal booking trends, growth patterns, and valuable insights into guest behavior. The flawless performance of predictive models offers actionable strategies for risk mitigation, revenue optimization, and enhancing guest experiences. By leveraging these insights, stakeholders can drive operational efficiency and chart a path towards sustainable growth in the hospitality industry.</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OBJECTIVES</a:t>
            </a:r>
          </a:p>
          <a:p>
            <a:pPr>
              <a:lnSpc>
                <a:spcPts val="5200"/>
              </a:lnSpc>
              <a:spcBef>
                <a:spcPct val="0"/>
              </a:spcBef>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22290"/>
            <a:ext cx="7877184" cy="5210048"/>
          </a:xfrm>
          <a:prstGeom prst="rect">
            <a:avLst/>
          </a:prstGeom>
        </p:spPr>
        <p:txBody>
          <a:bodyPr anchor="t" rtlCol="false" tIns="0" lIns="0" bIns="0" rIns="0">
            <a:spAutoFit/>
          </a:bodyPr>
          <a:lstStyle/>
          <a:p>
            <a:pPr marL="604519" indent="-302260" lvl="1">
              <a:lnSpc>
                <a:spcPts val="5235"/>
              </a:lnSpc>
              <a:buFont typeface="Arial"/>
              <a:buChar char="•"/>
            </a:pPr>
            <a:r>
              <a:rPr lang="en-US" sz="2799">
                <a:solidFill>
                  <a:srgbClr val="2B2C30"/>
                </a:solidFill>
                <a:latin typeface="Public Sans"/>
              </a:rPr>
              <a:t>Booking Patterns</a:t>
            </a:r>
          </a:p>
          <a:p>
            <a:pPr marL="604519" indent="-302260" lvl="1">
              <a:lnSpc>
                <a:spcPts val="5235"/>
              </a:lnSpc>
              <a:buFont typeface="Arial"/>
              <a:buChar char="•"/>
            </a:pPr>
            <a:r>
              <a:rPr lang="en-US" sz="2799">
                <a:solidFill>
                  <a:srgbClr val="2B2C30"/>
                </a:solidFill>
                <a:latin typeface="Public Sans"/>
              </a:rPr>
              <a:t>Customer Behavior Analysis</a:t>
            </a:r>
          </a:p>
          <a:p>
            <a:pPr marL="604519" indent="-302260" lvl="1">
              <a:lnSpc>
                <a:spcPts val="5235"/>
              </a:lnSpc>
              <a:buFont typeface="Arial"/>
              <a:buChar char="•"/>
            </a:pPr>
            <a:r>
              <a:rPr lang="en-US" sz="2799">
                <a:solidFill>
                  <a:srgbClr val="2B2C30"/>
                </a:solidFill>
                <a:latin typeface="Public Sans"/>
              </a:rPr>
              <a:t>Revenue Optimization</a:t>
            </a:r>
          </a:p>
          <a:p>
            <a:pPr marL="604519" indent="-302260" lvl="1">
              <a:lnSpc>
                <a:spcPts val="5235"/>
              </a:lnSpc>
              <a:buFont typeface="Arial"/>
              <a:buChar char="•"/>
            </a:pPr>
            <a:r>
              <a:rPr lang="en-US" sz="2799">
                <a:solidFill>
                  <a:srgbClr val="2B2C30"/>
                </a:solidFill>
                <a:latin typeface="Public Sans"/>
              </a:rPr>
              <a:t>Geographical Analysis</a:t>
            </a:r>
          </a:p>
          <a:p>
            <a:pPr marL="604519" indent="-302260" lvl="1">
              <a:lnSpc>
                <a:spcPts val="5235"/>
              </a:lnSpc>
              <a:buFont typeface="Arial"/>
              <a:buChar char="•"/>
            </a:pPr>
            <a:r>
              <a:rPr lang="en-US" sz="2799">
                <a:solidFill>
                  <a:srgbClr val="2B2C30"/>
                </a:solidFill>
                <a:latin typeface="Public Sans"/>
              </a:rPr>
              <a:t>Operational Efficiency</a:t>
            </a:r>
          </a:p>
          <a:p>
            <a:pPr marL="604519" indent="-302260" lvl="1">
              <a:lnSpc>
                <a:spcPts val="5235"/>
              </a:lnSpc>
              <a:buFont typeface="Arial"/>
              <a:buChar char="•"/>
            </a:pPr>
            <a:r>
              <a:rPr lang="en-US" sz="2799">
                <a:solidFill>
                  <a:srgbClr val="2B2C30"/>
                </a:solidFill>
                <a:latin typeface="Public Sans"/>
              </a:rPr>
              <a:t>Impact of Deposit Types</a:t>
            </a:r>
          </a:p>
          <a:p>
            <a:pPr marL="604519" indent="-302260" lvl="1">
              <a:lnSpc>
                <a:spcPts val="5235"/>
              </a:lnSpc>
              <a:buFont typeface="Arial"/>
              <a:buChar char="•"/>
            </a:pPr>
            <a:r>
              <a:rPr lang="en-US" sz="2799">
                <a:solidFill>
                  <a:srgbClr val="2B2C30"/>
                </a:solidFill>
                <a:latin typeface="Public Sans"/>
              </a:rPr>
              <a:t>Analysis of Corporate Bookings</a:t>
            </a:r>
          </a:p>
          <a:p>
            <a:pPr>
              <a:lnSpc>
                <a:spcPts val="523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744435" y="2253796"/>
            <a:ext cx="16755472" cy="2937009"/>
          </a:xfrm>
          <a:custGeom>
            <a:avLst/>
            <a:gdLst/>
            <a:ahLst/>
            <a:cxnLst/>
            <a:rect r="r" b="b" t="t" l="l"/>
            <a:pathLst>
              <a:path h="2937009" w="16755472">
                <a:moveTo>
                  <a:pt x="0" y="0"/>
                </a:moveTo>
                <a:lnTo>
                  <a:pt x="16755472" y="0"/>
                </a:lnTo>
                <a:lnTo>
                  <a:pt x="16755472" y="2937009"/>
                </a:lnTo>
                <a:lnTo>
                  <a:pt x="0" y="2937009"/>
                </a:lnTo>
                <a:lnTo>
                  <a:pt x="0" y="0"/>
                </a:lnTo>
                <a:close/>
              </a:path>
            </a:pathLst>
          </a:custGeom>
          <a:blipFill>
            <a:blip r:embed="rId2"/>
            <a:stretch>
              <a:fillRect l="0" t="-4631" r="0" b="-18736"/>
            </a:stretch>
          </a:blipFill>
        </p:spPr>
      </p:sp>
      <p:sp>
        <p:nvSpPr>
          <p:cNvPr name="TextBox 4" id="4"/>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DATASET OVERVIEW</a:t>
            </a:r>
          </a:p>
          <a:p>
            <a:pPr>
              <a:lnSpc>
                <a:spcPts val="520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METHODOLOGY</a:t>
            </a:r>
          </a:p>
          <a:p>
            <a:pPr>
              <a:lnSpc>
                <a:spcPts val="5200"/>
              </a:lnSpc>
              <a:spcBef>
                <a:spcPct val="0"/>
              </a:spcBef>
            </a:pPr>
          </a:p>
        </p:txBody>
      </p:sp>
      <p:grpSp>
        <p:nvGrpSpPr>
          <p:cNvPr name="Group 4" id="4"/>
          <p:cNvGrpSpPr/>
          <p:nvPr/>
        </p:nvGrpSpPr>
        <p:grpSpPr>
          <a:xfrm rot="0">
            <a:off x="1016407" y="2312790"/>
            <a:ext cx="5146395" cy="4195445"/>
            <a:chOff x="0" y="0"/>
            <a:chExt cx="6861860" cy="5593927"/>
          </a:xfrm>
        </p:grpSpPr>
        <p:sp>
          <p:nvSpPr>
            <p:cNvPr name="TextBox 5" id="5"/>
            <p:cNvSpPr txBox="true"/>
            <p:nvPr/>
          </p:nvSpPr>
          <p:spPr>
            <a:xfrm rot="0">
              <a:off x="0" y="-66675"/>
              <a:ext cx="6861860" cy="1953049"/>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Data Exploration and Preprocessing</a:t>
              </a:r>
            </a:p>
            <a:p>
              <a:pPr>
                <a:lnSpc>
                  <a:spcPts val="3919"/>
                </a:lnSpc>
              </a:pPr>
            </a:p>
          </p:txBody>
        </p:sp>
        <p:sp>
          <p:nvSpPr>
            <p:cNvPr name="TextBox 6" id="6"/>
            <p:cNvSpPr txBox="true"/>
            <p:nvPr/>
          </p:nvSpPr>
          <p:spPr>
            <a:xfrm rot="0">
              <a:off x="0" y="2064174"/>
              <a:ext cx="6861860" cy="3529753"/>
            </a:xfrm>
            <a:prstGeom prst="rect">
              <a:avLst/>
            </a:prstGeom>
          </p:spPr>
          <p:txBody>
            <a:bodyPr anchor="t" rtlCol="false" tIns="0" lIns="0" bIns="0" rIns="0">
              <a:spAutoFit/>
            </a:bodyPr>
            <a:lstStyle/>
            <a:p>
              <a:pPr marL="410209" indent="-205105" lvl="1">
                <a:lnSpc>
                  <a:spcPts val="2659"/>
                </a:lnSpc>
                <a:buFont typeface="Arial"/>
                <a:buChar char="•"/>
              </a:pPr>
              <a:r>
                <a:rPr lang="en-US" sz="1899">
                  <a:solidFill>
                    <a:srgbClr val="2B2C30"/>
                  </a:solidFill>
                  <a:latin typeface="Public Sans"/>
                </a:rPr>
                <a:t>Handling date-time variables</a:t>
              </a:r>
            </a:p>
            <a:p>
              <a:pPr marL="820419" indent="-273473" lvl="2">
                <a:lnSpc>
                  <a:spcPts val="2659"/>
                </a:lnSpc>
                <a:buFont typeface="Arial"/>
                <a:buChar char="⚬"/>
              </a:pPr>
              <a:r>
                <a:rPr lang="en-US" sz="1899">
                  <a:solidFill>
                    <a:srgbClr val="2B2C30"/>
                  </a:solidFill>
                  <a:latin typeface="Public Sans"/>
                </a:rPr>
                <a:t>Transforming date-time variables for analysis</a:t>
              </a:r>
            </a:p>
            <a:p>
              <a:pPr marL="410209" indent="-205105" lvl="1">
                <a:lnSpc>
                  <a:spcPts val="2659"/>
                </a:lnSpc>
                <a:buFont typeface="Arial"/>
                <a:buChar char="•"/>
              </a:pPr>
              <a:r>
                <a:rPr lang="en-US" sz="1899">
                  <a:solidFill>
                    <a:srgbClr val="2B2C30"/>
                  </a:solidFill>
                  <a:latin typeface="Public Sans"/>
                </a:rPr>
                <a:t>Handling missing data</a:t>
              </a:r>
            </a:p>
            <a:p>
              <a:pPr marL="820419" indent="-273473" lvl="2">
                <a:lnSpc>
                  <a:spcPts val="2659"/>
                </a:lnSpc>
                <a:buFont typeface="Arial"/>
                <a:buChar char="⚬"/>
              </a:pPr>
              <a:r>
                <a:rPr lang="en-US" sz="1899">
                  <a:solidFill>
                    <a:srgbClr val="2B2C30"/>
                  </a:solidFill>
                  <a:latin typeface="Public Sans"/>
                </a:rPr>
                <a:t>Imputing missing values to maintain data integrity</a:t>
              </a:r>
            </a:p>
            <a:p>
              <a:pPr marL="410209" indent="-205105" lvl="1">
                <a:lnSpc>
                  <a:spcPts val="2659"/>
                </a:lnSpc>
                <a:buFont typeface="Arial"/>
                <a:buChar char="•"/>
              </a:pPr>
              <a:r>
                <a:rPr lang="en-US" sz="1899">
                  <a:solidFill>
                    <a:srgbClr val="2B2C30"/>
                  </a:solidFill>
                  <a:latin typeface="Public Sans"/>
                </a:rPr>
                <a:t>Understanding the descriptive statistics</a:t>
              </a:r>
            </a:p>
            <a:p>
              <a:pPr>
                <a:lnSpc>
                  <a:spcPts val="2659"/>
                </a:lnSpc>
              </a:pPr>
            </a:p>
          </p:txBody>
        </p:sp>
      </p:grpSp>
      <p:grpSp>
        <p:nvGrpSpPr>
          <p:cNvPr name="Group 7" id="7"/>
          <p:cNvGrpSpPr/>
          <p:nvPr/>
        </p:nvGrpSpPr>
        <p:grpSpPr>
          <a:xfrm rot="0">
            <a:off x="6553742" y="2312790"/>
            <a:ext cx="5146395" cy="4195445"/>
            <a:chOff x="0" y="0"/>
            <a:chExt cx="6861860" cy="5593927"/>
          </a:xfrm>
        </p:grpSpPr>
        <p:sp>
          <p:nvSpPr>
            <p:cNvPr name="TextBox 8" id="8"/>
            <p:cNvSpPr txBox="true"/>
            <p:nvPr/>
          </p:nvSpPr>
          <p:spPr>
            <a:xfrm rot="0">
              <a:off x="0" y="-66675"/>
              <a:ext cx="6861860" cy="1953049"/>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Exploratory Data Analysis (EDA)</a:t>
              </a:r>
            </a:p>
            <a:p>
              <a:pPr>
                <a:lnSpc>
                  <a:spcPts val="3919"/>
                </a:lnSpc>
              </a:pPr>
            </a:p>
          </p:txBody>
        </p:sp>
        <p:sp>
          <p:nvSpPr>
            <p:cNvPr name="TextBox 9" id="9"/>
            <p:cNvSpPr txBox="true"/>
            <p:nvPr/>
          </p:nvSpPr>
          <p:spPr>
            <a:xfrm rot="0">
              <a:off x="0" y="2064174"/>
              <a:ext cx="6861860" cy="3529753"/>
            </a:xfrm>
            <a:prstGeom prst="rect">
              <a:avLst/>
            </a:prstGeom>
          </p:spPr>
          <p:txBody>
            <a:bodyPr anchor="t" rtlCol="false" tIns="0" lIns="0" bIns="0" rIns="0">
              <a:spAutoFit/>
            </a:bodyPr>
            <a:lstStyle/>
            <a:p>
              <a:pPr marL="410209" indent="-205105" lvl="1">
                <a:lnSpc>
                  <a:spcPts val="2659"/>
                </a:lnSpc>
                <a:buFont typeface="Arial"/>
                <a:buChar char="•"/>
              </a:pPr>
              <a:r>
                <a:rPr lang="en-US" sz="1899">
                  <a:solidFill>
                    <a:srgbClr val="2B2C30"/>
                  </a:solidFill>
                  <a:latin typeface="Public Sans"/>
                </a:rPr>
                <a:t>Booking Patterns</a:t>
              </a:r>
            </a:p>
            <a:p>
              <a:pPr marL="410209" indent="-205105" lvl="1">
                <a:lnSpc>
                  <a:spcPts val="2659"/>
                </a:lnSpc>
                <a:buFont typeface="Arial"/>
                <a:buChar char="•"/>
              </a:pPr>
              <a:r>
                <a:rPr lang="en-US" sz="1899">
                  <a:solidFill>
                    <a:srgbClr val="2B2C30"/>
                  </a:solidFill>
                  <a:latin typeface="Public Sans"/>
                </a:rPr>
                <a:t>Customer Behavior Analysis</a:t>
              </a:r>
            </a:p>
            <a:p>
              <a:pPr marL="410209" indent="-205105" lvl="1">
                <a:lnSpc>
                  <a:spcPts val="2659"/>
                </a:lnSpc>
                <a:buFont typeface="Arial"/>
                <a:buChar char="•"/>
              </a:pPr>
              <a:r>
                <a:rPr lang="en-US" sz="1899">
                  <a:solidFill>
                    <a:srgbClr val="2B2C30"/>
                  </a:solidFill>
                  <a:latin typeface="Public Sans"/>
                </a:rPr>
                <a:t>Revenue Optimization</a:t>
              </a:r>
            </a:p>
            <a:p>
              <a:pPr marL="410209" indent="-205105" lvl="1">
                <a:lnSpc>
                  <a:spcPts val="2659"/>
                </a:lnSpc>
                <a:buFont typeface="Arial"/>
                <a:buChar char="•"/>
              </a:pPr>
              <a:r>
                <a:rPr lang="en-US" sz="1899">
                  <a:solidFill>
                    <a:srgbClr val="2B2C30"/>
                  </a:solidFill>
                  <a:latin typeface="Public Sans"/>
                </a:rPr>
                <a:t>Geographical Analysis</a:t>
              </a:r>
            </a:p>
            <a:p>
              <a:pPr marL="410209" indent="-205105" lvl="1">
                <a:lnSpc>
                  <a:spcPts val="2659"/>
                </a:lnSpc>
                <a:buFont typeface="Arial"/>
                <a:buChar char="•"/>
              </a:pPr>
              <a:r>
                <a:rPr lang="en-US" sz="1899">
                  <a:solidFill>
                    <a:srgbClr val="2B2C30"/>
                  </a:solidFill>
                  <a:latin typeface="Public Sans"/>
                </a:rPr>
                <a:t>Operational</a:t>
              </a:r>
              <a:r>
                <a:rPr lang="en-US" sz="1899">
                  <a:solidFill>
                    <a:srgbClr val="2B2C30"/>
                  </a:solidFill>
                  <a:latin typeface="Public Sans"/>
                </a:rPr>
                <a:t> Efficiency</a:t>
              </a:r>
            </a:p>
            <a:p>
              <a:pPr marL="410209" indent="-205105" lvl="1">
                <a:lnSpc>
                  <a:spcPts val="2659"/>
                </a:lnSpc>
                <a:buFont typeface="Arial"/>
                <a:buChar char="•"/>
              </a:pPr>
              <a:r>
                <a:rPr lang="en-US" sz="1899">
                  <a:solidFill>
                    <a:srgbClr val="2B2C30"/>
                  </a:solidFill>
                  <a:latin typeface="Public Sans"/>
                </a:rPr>
                <a:t>Impact of Deposit Types</a:t>
              </a:r>
            </a:p>
            <a:p>
              <a:pPr marL="410209" indent="-205105" lvl="1">
                <a:lnSpc>
                  <a:spcPts val="2659"/>
                </a:lnSpc>
                <a:buFont typeface="Arial"/>
                <a:buChar char="•"/>
              </a:pPr>
              <a:r>
                <a:rPr lang="en-US" sz="1899">
                  <a:solidFill>
                    <a:srgbClr val="2B2C30"/>
                  </a:solidFill>
                  <a:latin typeface="Public Sans"/>
                </a:rPr>
                <a:t>Ana</a:t>
              </a:r>
              <a:r>
                <a:rPr lang="en-US" sz="1899">
                  <a:solidFill>
                    <a:srgbClr val="2B2C30"/>
                  </a:solidFill>
                  <a:latin typeface="Public Sans"/>
                </a:rPr>
                <a:t>lysis of Corporate Bookings</a:t>
              </a:r>
            </a:p>
            <a:p>
              <a:pPr>
                <a:lnSpc>
                  <a:spcPts val="2659"/>
                </a:lnSpc>
              </a:pPr>
            </a:p>
          </p:txBody>
        </p:sp>
      </p:grpSp>
      <p:grpSp>
        <p:nvGrpSpPr>
          <p:cNvPr name="Group 10" id="10"/>
          <p:cNvGrpSpPr/>
          <p:nvPr/>
        </p:nvGrpSpPr>
        <p:grpSpPr>
          <a:xfrm rot="0">
            <a:off x="12112905" y="2312790"/>
            <a:ext cx="5146395" cy="5538470"/>
            <a:chOff x="0" y="0"/>
            <a:chExt cx="6861860" cy="7384627"/>
          </a:xfrm>
        </p:grpSpPr>
        <p:sp>
          <p:nvSpPr>
            <p:cNvPr name="TextBox 11" id="11"/>
            <p:cNvSpPr txBox="true"/>
            <p:nvPr/>
          </p:nvSpPr>
          <p:spPr>
            <a:xfrm rot="0">
              <a:off x="0" y="-66675"/>
              <a:ext cx="6861860" cy="632249"/>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Predictive Modeling</a:t>
              </a:r>
            </a:p>
          </p:txBody>
        </p:sp>
        <p:sp>
          <p:nvSpPr>
            <p:cNvPr name="TextBox 12" id="12"/>
            <p:cNvSpPr txBox="true"/>
            <p:nvPr/>
          </p:nvSpPr>
          <p:spPr>
            <a:xfrm rot="0">
              <a:off x="0" y="743374"/>
              <a:ext cx="6861860" cy="6641253"/>
            </a:xfrm>
            <a:prstGeom prst="rect">
              <a:avLst/>
            </a:prstGeom>
          </p:spPr>
          <p:txBody>
            <a:bodyPr anchor="t" rtlCol="false" tIns="0" lIns="0" bIns="0" rIns="0">
              <a:spAutoFit/>
            </a:bodyPr>
            <a:lstStyle/>
            <a:p>
              <a:pPr>
                <a:lnSpc>
                  <a:spcPts val="2659"/>
                </a:lnSpc>
              </a:pPr>
              <a:r>
                <a:rPr lang="en-US" sz="1899">
                  <a:solidFill>
                    <a:srgbClr val="2B2C30"/>
                  </a:solidFill>
                  <a:latin typeface="Public Sans"/>
                </a:rPr>
                <a:t>Predictive Modeling Approaches:</a:t>
              </a:r>
            </a:p>
            <a:p>
              <a:pPr marL="410209" indent="-205105" lvl="1">
                <a:lnSpc>
                  <a:spcPts val="2659"/>
                </a:lnSpc>
                <a:buFont typeface="Arial"/>
                <a:buChar char="•"/>
              </a:pPr>
              <a:r>
                <a:rPr lang="en-US" sz="1899">
                  <a:solidFill>
                    <a:srgbClr val="2B2C30"/>
                  </a:solidFill>
                  <a:latin typeface="Public Sans"/>
                </a:rPr>
                <a:t>Logistic Regression (LR): Utilizes class weights for balance, enhancing model accuracy on imbalanced datasets.</a:t>
              </a:r>
            </a:p>
            <a:p>
              <a:pPr marL="410209" indent="-205105" lvl="1">
                <a:lnSpc>
                  <a:spcPts val="2659"/>
                </a:lnSpc>
                <a:buFont typeface="Arial"/>
                <a:buChar char="•"/>
              </a:pPr>
              <a:r>
                <a:rPr lang="en-US" sz="1899">
                  <a:solidFill>
                    <a:srgbClr val="2B2C30"/>
                  </a:solidFill>
                  <a:latin typeface="Public Sans"/>
                </a:rPr>
                <a:t>MLP Classifier (MLPC): Incorporates early stopping to prevent overfitting, optimizing performance.</a:t>
              </a:r>
            </a:p>
            <a:p>
              <a:pPr marL="410209" indent="-205105" lvl="1">
                <a:lnSpc>
                  <a:spcPts val="2659"/>
                </a:lnSpc>
                <a:buFont typeface="Arial"/>
                <a:buChar char="•"/>
              </a:pPr>
              <a:r>
                <a:rPr lang="en-US" sz="1899">
                  <a:solidFill>
                    <a:srgbClr val="2B2C30"/>
                  </a:solidFill>
                  <a:latin typeface="Public Sans"/>
                </a:rPr>
                <a:t>Random Forest Classifier (RFC): Employs class weights to handle class imbalance, improving predictive reliability.</a:t>
              </a:r>
            </a:p>
            <a:p>
              <a:pPr marL="410209" indent="-205105" lvl="1">
                <a:lnSpc>
                  <a:spcPts val="2659"/>
                </a:lnSpc>
                <a:buFont typeface="Arial"/>
                <a:buChar char="•"/>
              </a:pPr>
              <a:r>
                <a:rPr lang="en-US" sz="1899">
                  <a:solidFill>
                    <a:srgbClr val="2B2C30"/>
                  </a:solidFill>
                  <a:latin typeface="Public Sans"/>
                </a:rPr>
                <a:t>Histogram-based</a:t>
              </a:r>
              <a:r>
                <a:rPr lang="en-US" sz="1899">
                  <a:solidFill>
                    <a:srgbClr val="2B2C30"/>
                  </a:solidFill>
                  <a:latin typeface="Public Sans"/>
                </a:rPr>
                <a:t> Gradient Boosting Classifier (HGBC): Leverages gradient boosting for efficient handling of large datasets.</a:t>
              </a:r>
            </a:p>
            <a:p>
              <a:pP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BOOKING PATTERNS</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006871" y="1924505"/>
            <a:ext cx="12271711" cy="5924274"/>
          </a:xfrm>
          <a:custGeom>
            <a:avLst/>
            <a:gdLst/>
            <a:ahLst/>
            <a:cxnLst/>
            <a:rect r="r" b="b" t="t" l="l"/>
            <a:pathLst>
              <a:path h="5924274" w="12271711">
                <a:moveTo>
                  <a:pt x="0" y="0"/>
                </a:moveTo>
                <a:lnTo>
                  <a:pt x="12271711" y="0"/>
                </a:lnTo>
                <a:lnTo>
                  <a:pt x="12271711" y="5924275"/>
                </a:lnTo>
                <a:lnTo>
                  <a:pt x="0" y="5924275"/>
                </a:lnTo>
                <a:lnTo>
                  <a:pt x="0" y="0"/>
                </a:lnTo>
                <a:close/>
              </a:path>
            </a:pathLst>
          </a:custGeom>
          <a:blipFill>
            <a:blip r:embed="rId2"/>
            <a:stretch>
              <a:fillRect l="0" t="0" r="0" b="0"/>
            </a:stretch>
          </a:blipFill>
        </p:spPr>
      </p:sp>
      <p:sp>
        <p:nvSpPr>
          <p:cNvPr name="TextBox 5" id="5"/>
          <p:cNvSpPr txBox="true"/>
          <p:nvPr/>
        </p:nvSpPr>
        <p:spPr>
          <a:xfrm rot="0">
            <a:off x="300448" y="7810680"/>
            <a:ext cx="17348121" cy="2072639"/>
          </a:xfrm>
          <a:prstGeom prst="rect">
            <a:avLst/>
          </a:prstGeom>
        </p:spPr>
        <p:txBody>
          <a:bodyPr anchor="t" rtlCol="false" tIns="0" lIns="0" bIns="0" rIns="0">
            <a:spAutoFit/>
          </a:bodyPr>
          <a:lstStyle/>
          <a:p>
            <a:pPr>
              <a:lnSpc>
                <a:spcPts val="3360"/>
              </a:lnSpc>
            </a:pPr>
            <a:r>
              <a:rPr lang="en-US" sz="2400">
                <a:solidFill>
                  <a:srgbClr val="2B2C30"/>
                </a:solidFill>
                <a:latin typeface="Canva Sans"/>
              </a:rPr>
              <a:t>Booking Tren</a:t>
            </a:r>
            <a:r>
              <a:rPr lang="en-US" sz="2400">
                <a:solidFill>
                  <a:srgbClr val="2B2C30"/>
                </a:solidFill>
                <a:latin typeface="Canva Sans"/>
              </a:rPr>
              <a:t>d by Month:</a:t>
            </a:r>
          </a:p>
          <a:p>
            <a:pPr marL="518165" indent="-259082" lvl="1">
              <a:lnSpc>
                <a:spcPts val="3360"/>
              </a:lnSpc>
              <a:buFont typeface="Arial"/>
              <a:buChar char="•"/>
            </a:pPr>
            <a:r>
              <a:rPr lang="en-US" sz="2400">
                <a:solidFill>
                  <a:srgbClr val="2B2C30"/>
                </a:solidFill>
                <a:latin typeface="Canva Sans"/>
              </a:rPr>
              <a:t>The booking numbers start high in January and experience a sharp decrease by April.</a:t>
            </a:r>
          </a:p>
          <a:p>
            <a:pPr marL="518165" indent="-259082" lvl="1">
              <a:lnSpc>
                <a:spcPts val="3360"/>
              </a:lnSpc>
              <a:buFont typeface="Arial"/>
              <a:buChar char="•"/>
            </a:pPr>
            <a:r>
              <a:rPr lang="en-US" sz="2400">
                <a:solidFill>
                  <a:srgbClr val="2B2C30"/>
                </a:solidFill>
                <a:latin typeface="Canva Sans"/>
              </a:rPr>
              <a:t>There's a significant dip in bookings in May, with a slight increase in June, followed by the lowest point in July.</a:t>
            </a:r>
          </a:p>
          <a:p>
            <a:pPr marL="518165" indent="-259082" lvl="1">
              <a:lnSpc>
                <a:spcPts val="3360"/>
              </a:lnSpc>
              <a:buFont typeface="Arial"/>
              <a:buChar char="•"/>
            </a:pPr>
            <a:r>
              <a:rPr lang="en-US" sz="2400">
                <a:solidFill>
                  <a:srgbClr val="2B2C30"/>
                </a:solidFill>
                <a:latin typeface="Canva Sans"/>
              </a:rPr>
              <a:t>A peak occurs in September, suggesting a strong seasonal effect with a decrease again towards the end of the year.</a:t>
            </a:r>
          </a:p>
          <a:p>
            <a:pPr>
              <a:lnSpc>
                <a:spcPts val="336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254666" y="1879821"/>
            <a:ext cx="12087106" cy="6291244"/>
          </a:xfrm>
          <a:custGeom>
            <a:avLst/>
            <a:gdLst/>
            <a:ahLst/>
            <a:cxnLst/>
            <a:rect r="r" b="b" t="t" l="l"/>
            <a:pathLst>
              <a:path h="6291244" w="12087106">
                <a:moveTo>
                  <a:pt x="0" y="0"/>
                </a:moveTo>
                <a:lnTo>
                  <a:pt x="12087106" y="0"/>
                </a:lnTo>
                <a:lnTo>
                  <a:pt x="12087106" y="6291244"/>
                </a:lnTo>
                <a:lnTo>
                  <a:pt x="0" y="6291244"/>
                </a:lnTo>
                <a:lnTo>
                  <a:pt x="0" y="0"/>
                </a:lnTo>
                <a:close/>
              </a:path>
            </a:pathLst>
          </a:custGeom>
          <a:blipFill>
            <a:blip r:embed="rId2"/>
            <a:stretch>
              <a:fillRect l="0" t="0" r="0" b="-352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BOOKING TREND (2013 - 2017)</a:t>
            </a:r>
          </a:p>
        </p:txBody>
      </p:sp>
      <p:sp>
        <p:nvSpPr>
          <p:cNvPr name="TextBox 5" id="5"/>
          <p:cNvSpPr txBox="true"/>
          <p:nvPr/>
        </p:nvSpPr>
        <p:spPr>
          <a:xfrm rot="0">
            <a:off x="1028700" y="8189704"/>
            <a:ext cx="15848861" cy="2091690"/>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2B2C30"/>
                </a:solidFill>
                <a:latin typeface="Public Sans"/>
              </a:rPr>
              <a:t>Bookings have shown a dramatic increase from 2013 to 2014, more than doubling in numbers.</a:t>
            </a:r>
          </a:p>
          <a:p>
            <a:pPr marL="518160" indent="-259080" lvl="1">
              <a:lnSpc>
                <a:spcPts val="3359"/>
              </a:lnSpc>
              <a:buFont typeface="Arial"/>
              <a:buChar char="•"/>
            </a:pPr>
            <a:r>
              <a:rPr lang="en-US" sz="2400">
                <a:solidFill>
                  <a:srgbClr val="2B2C30"/>
                </a:solidFill>
                <a:latin typeface="Public Sans"/>
              </a:rPr>
              <a:t>The year 2016 sees the highest number of bookings, indicating a growing trend over the years.</a:t>
            </a:r>
          </a:p>
          <a:p>
            <a:pPr marL="518160" indent="-259080" lvl="1">
              <a:lnSpc>
                <a:spcPts val="3359"/>
              </a:lnSpc>
              <a:buFont typeface="Arial"/>
              <a:buChar char="•"/>
            </a:pPr>
            <a:r>
              <a:rPr lang="en-US" sz="2400">
                <a:solidFill>
                  <a:srgbClr val="2B2C30"/>
                </a:solidFill>
                <a:latin typeface="Public Sans"/>
              </a:rPr>
              <a:t>There is a slight decrease in bookings in 2017 compared to 2016, which may require further investigation to understand the cause.</a:t>
            </a:r>
          </a:p>
          <a:p>
            <a:pPr>
              <a:lnSpc>
                <a:spcPts val="33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7018133"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LEAD TIME ACROSS DIFFERENT CHANNELS</a:t>
            </a: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028700" y="1802012"/>
            <a:ext cx="11997371" cy="6682976"/>
          </a:xfrm>
          <a:custGeom>
            <a:avLst/>
            <a:gdLst/>
            <a:ahLst/>
            <a:cxnLst/>
            <a:rect r="r" b="b" t="t" l="l"/>
            <a:pathLst>
              <a:path h="6682976" w="11997371">
                <a:moveTo>
                  <a:pt x="0" y="0"/>
                </a:moveTo>
                <a:lnTo>
                  <a:pt x="11997371" y="0"/>
                </a:lnTo>
                <a:lnTo>
                  <a:pt x="11997371" y="6682976"/>
                </a:lnTo>
                <a:lnTo>
                  <a:pt x="0" y="6682976"/>
                </a:lnTo>
                <a:lnTo>
                  <a:pt x="0" y="0"/>
                </a:lnTo>
                <a:close/>
              </a:path>
            </a:pathLst>
          </a:custGeom>
          <a:blipFill>
            <a:blip r:embed="rId2"/>
            <a:stretch>
              <a:fillRect l="0" t="0" r="0" b="-58"/>
            </a:stretch>
          </a:blipFill>
        </p:spPr>
      </p:sp>
      <p:sp>
        <p:nvSpPr>
          <p:cNvPr name="TextBox 5" id="5"/>
          <p:cNvSpPr txBox="true"/>
          <p:nvPr/>
        </p:nvSpPr>
        <p:spPr>
          <a:xfrm rot="0">
            <a:off x="1028700" y="8427838"/>
            <a:ext cx="17546980" cy="2091690"/>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2B2C30"/>
                </a:solidFill>
                <a:latin typeface="Public Sans"/>
              </a:rPr>
              <a:t>Direct bookings show the longest lead time, suggesting customers plan well in advance when booking directly.</a:t>
            </a:r>
          </a:p>
          <a:p>
            <a:pPr marL="518160" indent="-259080" lvl="1">
              <a:lnSpc>
                <a:spcPts val="3359"/>
              </a:lnSpc>
              <a:buFont typeface="Arial"/>
              <a:buChar char="•"/>
            </a:pPr>
            <a:r>
              <a:rPr lang="en-US" sz="2400">
                <a:solidFill>
                  <a:srgbClr val="2B2C30"/>
                </a:solidFill>
                <a:latin typeface="Public Sans"/>
              </a:rPr>
              <a:t>Corporate channels show a significantly shorter lead time, which may imply last-minute or short-term planning associated with business travel.</a:t>
            </a:r>
          </a:p>
          <a:p>
            <a:pPr marL="518160" indent="-259080" lvl="1">
              <a:lnSpc>
                <a:spcPts val="3359"/>
              </a:lnSpc>
              <a:buFont typeface="Arial"/>
              <a:buChar char="•"/>
            </a:pPr>
            <a:r>
              <a:rPr lang="en-US" sz="2400">
                <a:solidFill>
                  <a:srgbClr val="2B2C30"/>
                </a:solidFill>
                <a:latin typeface="Public Sans"/>
              </a:rPr>
              <a:t> OTAs have the shortest lead time, indicating these channels may be used for more spontaneous or last-minute travel.</a:t>
            </a:r>
          </a:p>
          <a:p>
            <a:pPr>
              <a:lnSpc>
                <a:spcPts val="33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nSpc>
                <a:spcPts val="5200"/>
              </a:lnSpc>
            </a:pPr>
            <a:r>
              <a:rPr lang="en-US" sz="3714" spc="843">
                <a:solidFill>
                  <a:srgbClr val="2B2C30"/>
                </a:solidFill>
                <a:latin typeface="Public Sans Bold"/>
              </a:rPr>
              <a:t>CUSTOMER BEHAVIOR ANALYSIS</a:t>
            </a:r>
          </a:p>
          <a:p>
            <a:pPr>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506909" y="3554892"/>
            <a:ext cx="12271711" cy="5924274"/>
          </a:xfrm>
          <a:custGeom>
            <a:avLst/>
            <a:gdLst/>
            <a:ahLst/>
            <a:cxnLst/>
            <a:rect r="r" b="b" t="t" l="l"/>
            <a:pathLst>
              <a:path h="5924274" w="12271711">
                <a:moveTo>
                  <a:pt x="0" y="0"/>
                </a:moveTo>
                <a:lnTo>
                  <a:pt x="12271711" y="0"/>
                </a:lnTo>
                <a:lnTo>
                  <a:pt x="12271711" y="5924274"/>
                </a:lnTo>
                <a:lnTo>
                  <a:pt x="0" y="5924274"/>
                </a:lnTo>
                <a:lnTo>
                  <a:pt x="0" y="0"/>
                </a:lnTo>
                <a:close/>
              </a:path>
            </a:pathLst>
          </a:custGeom>
          <a:blipFill>
            <a:blip r:embed="rId2"/>
            <a:stretch>
              <a:fillRect l="0" t="0" r="0" b="0"/>
            </a:stretch>
          </a:blipFill>
        </p:spPr>
      </p:sp>
      <p:sp>
        <p:nvSpPr>
          <p:cNvPr name="TextBox 5" id="5"/>
          <p:cNvSpPr txBox="true"/>
          <p:nvPr/>
        </p:nvSpPr>
        <p:spPr>
          <a:xfrm rot="0">
            <a:off x="1028700" y="1901352"/>
            <a:ext cx="7459418" cy="1653540"/>
          </a:xfrm>
          <a:prstGeom prst="rect">
            <a:avLst/>
          </a:prstGeom>
        </p:spPr>
        <p:txBody>
          <a:bodyPr anchor="t" rtlCol="false" tIns="0" lIns="0" bIns="0" rIns="0">
            <a:spAutoFit/>
          </a:bodyPr>
          <a:lstStyle/>
          <a:p>
            <a:pPr>
              <a:lnSpc>
                <a:spcPts val="3359"/>
              </a:lnSpc>
            </a:pPr>
            <a:r>
              <a:rPr lang="en-US" sz="2400">
                <a:solidFill>
                  <a:srgbClr val="2B2C30"/>
                </a:solidFill>
                <a:latin typeface="Canva Sans"/>
              </a:rPr>
              <a:t>Which distribution channels contribute the most to bookings, and how does the average daily rate (ADR) differ across these channels?</a:t>
            </a:r>
          </a:p>
          <a:p>
            <a:pPr>
              <a:lnSpc>
                <a:spcPts val="33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DAGAirsM0ow</dc:identifier>
  <dcterms:modified xsi:type="dcterms:W3CDTF">2011-08-01T06:04:30Z</dcterms:modified>
  <cp:revision>1</cp:revision>
  <dc:title>datathon</dc:title>
</cp:coreProperties>
</file>