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3274100"/>
            <a:ext cx="7556421" cy="978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</a:t>
            </a:r>
            <a:endParaRPr lang="en-US" sz="6162" dirty="0"/>
          </a:p>
        </p:txBody>
      </p:sp>
      <p:sp>
        <p:nvSpPr>
          <p:cNvPr id="6" name="Text 3"/>
          <p:cNvSpPr/>
          <p:nvPr/>
        </p:nvSpPr>
        <p:spPr>
          <a:xfrm>
            <a:off x="793790" y="4592479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endParaRPr lang="en-US" sz="1786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4141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7596" y="3345894"/>
            <a:ext cx="5525333" cy="685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97"/>
              </a:lnSpc>
              <a:buNone/>
            </a:pPr>
            <a:r>
              <a:rPr lang="en-US" sz="431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is SonarQube?</a:t>
            </a:r>
            <a:endParaRPr lang="en-US" sz="4317" dirty="0"/>
          </a:p>
        </p:txBody>
      </p:sp>
      <p:sp>
        <p:nvSpPr>
          <p:cNvPr id="6" name="Text 3"/>
          <p:cNvSpPr/>
          <p:nvPr/>
        </p:nvSpPr>
        <p:spPr>
          <a:xfrm>
            <a:off x="767596" y="4360188"/>
            <a:ext cx="1309520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63"/>
              </a:lnSpc>
              <a:buNone/>
            </a:pPr>
            <a:r>
              <a:rPr lang="en-US" sz="172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is an open-source platform designed for continuous inspection of code quality. It helps developers and teams improve code quality, security, and maintainability.</a:t>
            </a:r>
            <a:endParaRPr lang="en-US" sz="1727" dirty="0"/>
          </a:p>
        </p:txBody>
      </p:sp>
      <p:sp>
        <p:nvSpPr>
          <p:cNvPr id="7" name="Shape 4"/>
          <p:cNvSpPr/>
          <p:nvPr/>
        </p:nvSpPr>
        <p:spPr>
          <a:xfrm>
            <a:off x="767596" y="5308640"/>
            <a:ext cx="4218861" cy="2316361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986909" y="5527953"/>
            <a:ext cx="3073837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Continuous Inspection</a:t>
            </a:r>
            <a:endParaRPr lang="en-US" sz="2159" dirty="0"/>
          </a:p>
        </p:txBody>
      </p:sp>
      <p:sp>
        <p:nvSpPr>
          <p:cNvPr id="9" name="Text 6"/>
          <p:cNvSpPr/>
          <p:nvPr/>
        </p:nvSpPr>
        <p:spPr>
          <a:xfrm>
            <a:off x="986909" y="6002179"/>
            <a:ext cx="3780234" cy="1052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63"/>
              </a:lnSpc>
              <a:buNone/>
            </a:pPr>
            <a:r>
              <a:rPr lang="en-US" sz="172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continuously analyzes code as it's being developed, providing immediate feedback to developers.</a:t>
            </a:r>
            <a:endParaRPr lang="en-US" sz="1727" dirty="0"/>
          </a:p>
        </p:txBody>
      </p:sp>
      <p:sp>
        <p:nvSpPr>
          <p:cNvPr id="10" name="Shape 7"/>
          <p:cNvSpPr/>
          <p:nvPr/>
        </p:nvSpPr>
        <p:spPr>
          <a:xfrm>
            <a:off x="5205770" y="5308640"/>
            <a:ext cx="4218861" cy="2316361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5425083" y="5527953"/>
            <a:ext cx="3196114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Quality &amp; Security</a:t>
            </a:r>
            <a:endParaRPr lang="en-US" sz="2159" dirty="0"/>
          </a:p>
        </p:txBody>
      </p:sp>
      <p:sp>
        <p:nvSpPr>
          <p:cNvPr id="12" name="Text 9"/>
          <p:cNvSpPr/>
          <p:nvPr/>
        </p:nvSpPr>
        <p:spPr>
          <a:xfrm>
            <a:off x="5425083" y="6002179"/>
            <a:ext cx="3780234" cy="1052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63"/>
              </a:lnSpc>
              <a:buNone/>
            </a:pPr>
            <a:r>
              <a:rPr lang="en-US" sz="172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identifies code quality issues, security vulnerabilities, and technical debt, enabling proactive remediation.</a:t>
            </a:r>
            <a:endParaRPr lang="en-US" sz="1727" dirty="0"/>
          </a:p>
        </p:txBody>
      </p:sp>
      <p:sp>
        <p:nvSpPr>
          <p:cNvPr id="13" name="Shape 10"/>
          <p:cNvSpPr/>
          <p:nvPr/>
        </p:nvSpPr>
        <p:spPr>
          <a:xfrm>
            <a:off x="9643943" y="5308640"/>
            <a:ext cx="4218861" cy="2316361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</p:sp>
      <p:sp>
        <p:nvSpPr>
          <p:cNvPr id="14" name="Text 11"/>
          <p:cNvSpPr/>
          <p:nvPr/>
        </p:nvSpPr>
        <p:spPr>
          <a:xfrm>
            <a:off x="9863257" y="5527953"/>
            <a:ext cx="2833211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Maintainability</a:t>
            </a:r>
            <a:endParaRPr lang="en-US" sz="2159" dirty="0"/>
          </a:p>
        </p:txBody>
      </p:sp>
      <p:sp>
        <p:nvSpPr>
          <p:cNvPr id="15" name="Text 12"/>
          <p:cNvSpPr/>
          <p:nvPr/>
        </p:nvSpPr>
        <p:spPr>
          <a:xfrm>
            <a:off x="9863257" y="6002179"/>
            <a:ext cx="3780234" cy="1403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63"/>
              </a:lnSpc>
              <a:buNone/>
            </a:pPr>
            <a:r>
              <a:rPr lang="en-US" sz="172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improves code readability, understandability, and ease of maintenance, fostering long-term sustainability.</a:t>
            </a:r>
            <a:endParaRPr lang="en-US" sz="1727" dirty="0"/>
          </a:p>
        </p:txBody>
      </p:sp>
      <p:pic>
        <p:nvPicPr>
          <p:cNvPr id="1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87440" y="1186101"/>
            <a:ext cx="5007531" cy="6259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29"/>
              </a:lnSpc>
              <a:buNone/>
            </a:pPr>
            <a:r>
              <a:rPr lang="en-US" sz="3943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Features</a:t>
            </a:r>
            <a:endParaRPr lang="en-US" sz="3943" dirty="0"/>
          </a:p>
        </p:txBody>
      </p:sp>
      <p:sp>
        <p:nvSpPr>
          <p:cNvPr id="6" name="Text 3"/>
          <p:cNvSpPr/>
          <p:nvPr/>
        </p:nvSpPr>
        <p:spPr>
          <a:xfrm>
            <a:off x="6187440" y="2112407"/>
            <a:ext cx="7741920" cy="640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24"/>
              </a:lnSpc>
              <a:buNone/>
            </a:pPr>
            <a:r>
              <a:rPr lang="en-US" sz="157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offers a comprehensive set of features to support the entire development lifecycle.</a:t>
            </a:r>
            <a:endParaRPr lang="en-US" sz="1577" dirty="0"/>
          </a:p>
        </p:txBody>
      </p:sp>
      <p:sp>
        <p:nvSpPr>
          <p:cNvPr id="7" name="Shape 4"/>
          <p:cNvSpPr/>
          <p:nvPr/>
        </p:nvSpPr>
        <p:spPr>
          <a:xfrm>
            <a:off x="6187440" y="3203734"/>
            <a:ext cx="450652" cy="45065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6341864" y="3278743"/>
            <a:ext cx="141803" cy="3005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6"/>
              </a:lnSpc>
              <a:buNone/>
            </a:pPr>
            <a:r>
              <a:rPr lang="en-US" sz="2366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366" dirty="0"/>
          </a:p>
        </p:txBody>
      </p:sp>
      <p:sp>
        <p:nvSpPr>
          <p:cNvPr id="9" name="Text 6"/>
          <p:cNvSpPr/>
          <p:nvPr/>
        </p:nvSpPr>
        <p:spPr>
          <a:xfrm>
            <a:off x="6838355" y="3203734"/>
            <a:ext cx="2681049" cy="3128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64"/>
              </a:lnSpc>
              <a:buNone/>
            </a:pPr>
            <a:r>
              <a:rPr lang="en-US" sz="197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Quality Analysis</a:t>
            </a:r>
            <a:endParaRPr lang="en-US" sz="1972" dirty="0"/>
          </a:p>
        </p:txBody>
      </p:sp>
      <p:sp>
        <p:nvSpPr>
          <p:cNvPr id="10" name="Text 7"/>
          <p:cNvSpPr/>
          <p:nvPr/>
        </p:nvSpPr>
        <p:spPr>
          <a:xfrm>
            <a:off x="6838355" y="3636764"/>
            <a:ext cx="3119914" cy="961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24"/>
              </a:lnSpc>
              <a:buNone/>
            </a:pPr>
            <a:r>
              <a:rPr lang="en-US" sz="157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Analyzes code for various metrics like complexity, code coverage, and duplication.</a:t>
            </a:r>
            <a:endParaRPr lang="en-US" sz="1577" dirty="0"/>
          </a:p>
        </p:txBody>
      </p:sp>
      <p:sp>
        <p:nvSpPr>
          <p:cNvPr id="11" name="Shape 8"/>
          <p:cNvSpPr/>
          <p:nvPr/>
        </p:nvSpPr>
        <p:spPr>
          <a:xfrm>
            <a:off x="10158532" y="3203734"/>
            <a:ext cx="450652" cy="45065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2" name="Text 9"/>
          <p:cNvSpPr/>
          <p:nvPr/>
        </p:nvSpPr>
        <p:spPr>
          <a:xfrm>
            <a:off x="10292834" y="3278743"/>
            <a:ext cx="182047" cy="3005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6"/>
              </a:lnSpc>
              <a:buNone/>
            </a:pPr>
            <a:r>
              <a:rPr lang="en-US" sz="2366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366" dirty="0"/>
          </a:p>
        </p:txBody>
      </p:sp>
      <p:sp>
        <p:nvSpPr>
          <p:cNvPr id="13" name="Text 10"/>
          <p:cNvSpPr/>
          <p:nvPr/>
        </p:nvSpPr>
        <p:spPr>
          <a:xfrm>
            <a:off x="10809446" y="3203734"/>
            <a:ext cx="3119914" cy="6257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64"/>
              </a:lnSpc>
              <a:buNone/>
            </a:pPr>
            <a:r>
              <a:rPr lang="en-US" sz="197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Security Vulnerability Detection</a:t>
            </a:r>
            <a:endParaRPr lang="en-US" sz="1972" dirty="0"/>
          </a:p>
        </p:txBody>
      </p:sp>
      <p:sp>
        <p:nvSpPr>
          <p:cNvPr id="14" name="Text 11"/>
          <p:cNvSpPr/>
          <p:nvPr/>
        </p:nvSpPr>
        <p:spPr>
          <a:xfrm>
            <a:off x="10809446" y="3949660"/>
            <a:ext cx="3119914" cy="961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24"/>
              </a:lnSpc>
              <a:buNone/>
            </a:pPr>
            <a:r>
              <a:rPr lang="en-US" sz="157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Identifies potential security vulnerabilities and provides actionable recommendations.</a:t>
            </a:r>
            <a:endParaRPr lang="en-US" sz="1577" dirty="0"/>
          </a:p>
        </p:txBody>
      </p:sp>
      <p:sp>
        <p:nvSpPr>
          <p:cNvPr id="15" name="Shape 12"/>
          <p:cNvSpPr/>
          <p:nvPr/>
        </p:nvSpPr>
        <p:spPr>
          <a:xfrm>
            <a:off x="6187440" y="5336381"/>
            <a:ext cx="450652" cy="45065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6" name="Text 13"/>
          <p:cNvSpPr/>
          <p:nvPr/>
        </p:nvSpPr>
        <p:spPr>
          <a:xfrm>
            <a:off x="6322219" y="5411391"/>
            <a:ext cx="181094" cy="3005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6"/>
              </a:lnSpc>
              <a:buNone/>
            </a:pPr>
            <a:r>
              <a:rPr lang="en-US" sz="2366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366" dirty="0"/>
          </a:p>
        </p:txBody>
      </p:sp>
      <p:sp>
        <p:nvSpPr>
          <p:cNvPr id="17" name="Text 14"/>
          <p:cNvSpPr/>
          <p:nvPr/>
        </p:nvSpPr>
        <p:spPr>
          <a:xfrm>
            <a:off x="6838355" y="5336381"/>
            <a:ext cx="3119914" cy="6257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64"/>
              </a:lnSpc>
              <a:buNone/>
            </a:pPr>
            <a:r>
              <a:rPr lang="en-US" sz="197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Technical Debt Management</a:t>
            </a:r>
            <a:endParaRPr lang="en-US" sz="1972" dirty="0"/>
          </a:p>
        </p:txBody>
      </p:sp>
      <p:sp>
        <p:nvSpPr>
          <p:cNvPr id="18" name="Text 15"/>
          <p:cNvSpPr/>
          <p:nvPr/>
        </p:nvSpPr>
        <p:spPr>
          <a:xfrm>
            <a:off x="6838355" y="6082308"/>
            <a:ext cx="3119914" cy="961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24"/>
              </a:lnSpc>
              <a:buNone/>
            </a:pPr>
            <a:r>
              <a:rPr lang="en-US" sz="157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Helps track and prioritize code improvements to reduce technical debt and maintain code health.</a:t>
            </a:r>
            <a:endParaRPr lang="en-US" sz="1577" dirty="0"/>
          </a:p>
        </p:txBody>
      </p:sp>
      <p:sp>
        <p:nvSpPr>
          <p:cNvPr id="19" name="Shape 16"/>
          <p:cNvSpPr/>
          <p:nvPr/>
        </p:nvSpPr>
        <p:spPr>
          <a:xfrm>
            <a:off x="10158532" y="5336381"/>
            <a:ext cx="450652" cy="45065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20" name="Text 17"/>
          <p:cNvSpPr/>
          <p:nvPr/>
        </p:nvSpPr>
        <p:spPr>
          <a:xfrm>
            <a:off x="10290096" y="5411391"/>
            <a:ext cx="187404" cy="3005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6"/>
              </a:lnSpc>
              <a:buNone/>
            </a:pPr>
            <a:r>
              <a:rPr lang="en-US" sz="2366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366" dirty="0"/>
          </a:p>
        </p:txBody>
      </p:sp>
      <p:sp>
        <p:nvSpPr>
          <p:cNvPr id="21" name="Text 18"/>
          <p:cNvSpPr/>
          <p:nvPr/>
        </p:nvSpPr>
        <p:spPr>
          <a:xfrm>
            <a:off x="10809446" y="5336381"/>
            <a:ext cx="3119914" cy="6257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64"/>
              </a:lnSpc>
              <a:buNone/>
            </a:pPr>
            <a:r>
              <a:rPr lang="en-US" sz="197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Customizable Dashboards &amp; Reporting</a:t>
            </a:r>
            <a:endParaRPr lang="en-US" sz="1972" dirty="0"/>
          </a:p>
        </p:txBody>
      </p:sp>
      <p:sp>
        <p:nvSpPr>
          <p:cNvPr id="22" name="Text 19"/>
          <p:cNvSpPr/>
          <p:nvPr/>
        </p:nvSpPr>
        <p:spPr>
          <a:xfrm>
            <a:off x="10809446" y="6082308"/>
            <a:ext cx="3119914" cy="961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24"/>
              </a:lnSpc>
              <a:buNone/>
            </a:pPr>
            <a:r>
              <a:rPr lang="en-US" sz="1577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Provides customizable dashboards and reports to visualize code quality and security trends.</a:t>
            </a:r>
            <a:endParaRPr lang="en-US" sz="1577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174200"/>
            <a:ext cx="6073735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Quality Analysis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336608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analyzes code for various metrics related to quality, ensuring maintainable and reliable code.</a:t>
            </a:r>
            <a:endParaRPr lang="en-US" sz="1786" dirty="0"/>
          </a:p>
        </p:txBody>
      </p:sp>
      <p:sp>
        <p:nvSpPr>
          <p:cNvPr id="6" name="Text 4"/>
          <p:cNvSpPr/>
          <p:nvPr/>
        </p:nvSpPr>
        <p:spPr>
          <a:xfrm>
            <a:off x="793790" y="418147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Complexity</a:t>
            </a:r>
            <a:endParaRPr lang="en-US" sz="2233" dirty="0"/>
          </a:p>
        </p:txBody>
      </p:sp>
      <p:sp>
        <p:nvSpPr>
          <p:cNvPr id="7" name="Text 5"/>
          <p:cNvSpPr/>
          <p:nvPr/>
        </p:nvSpPr>
        <p:spPr>
          <a:xfrm>
            <a:off x="793790" y="476261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Measures the complexity of code, identifying potentially hard-to-understand or maintain sections.</a:t>
            </a:r>
            <a:endParaRPr lang="en-US" sz="1786" dirty="0"/>
          </a:p>
        </p:txBody>
      </p:sp>
      <p:sp>
        <p:nvSpPr>
          <p:cNvPr id="8" name="Text 6"/>
          <p:cNvSpPr/>
          <p:nvPr/>
        </p:nvSpPr>
        <p:spPr>
          <a:xfrm>
            <a:off x="5332928" y="418147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Coverage</a:t>
            </a:r>
            <a:endParaRPr lang="en-US" sz="2233" dirty="0"/>
          </a:p>
        </p:txBody>
      </p:sp>
      <p:sp>
        <p:nvSpPr>
          <p:cNvPr id="9" name="Text 7"/>
          <p:cNvSpPr/>
          <p:nvPr/>
        </p:nvSpPr>
        <p:spPr>
          <a:xfrm>
            <a:off x="5332928" y="476261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Tracks the percentage of code covered by unit tests, highlighting areas needing further testing.</a:t>
            </a:r>
            <a:endParaRPr lang="en-US" sz="1786" dirty="0"/>
          </a:p>
        </p:txBody>
      </p:sp>
      <p:sp>
        <p:nvSpPr>
          <p:cNvPr id="10" name="Text 8"/>
          <p:cNvSpPr/>
          <p:nvPr/>
        </p:nvSpPr>
        <p:spPr>
          <a:xfrm>
            <a:off x="9872067" y="418147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Duplication</a:t>
            </a:r>
            <a:endParaRPr lang="en-US" sz="2233" dirty="0"/>
          </a:p>
        </p:txBody>
      </p:sp>
      <p:sp>
        <p:nvSpPr>
          <p:cNvPr id="11" name="Text 9"/>
          <p:cNvSpPr/>
          <p:nvPr/>
        </p:nvSpPr>
        <p:spPr>
          <a:xfrm>
            <a:off x="9872067" y="476261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Detects and reports duplicated code sections, promoting code reuse and reducing redundancy.</a:t>
            </a:r>
            <a:endParaRPr lang="en-US" sz="1786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08442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01654" y="2543056"/>
            <a:ext cx="6098977" cy="521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103"/>
              </a:lnSpc>
              <a:buNone/>
            </a:pPr>
            <a:r>
              <a:rPr lang="en-US" sz="3283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Scanning and Reporting</a:t>
            </a:r>
            <a:endParaRPr lang="en-US" sz="3283" dirty="0"/>
          </a:p>
        </p:txBody>
      </p:sp>
      <p:sp>
        <p:nvSpPr>
          <p:cNvPr id="6" name="Text 3"/>
          <p:cNvSpPr/>
          <p:nvPr/>
        </p:nvSpPr>
        <p:spPr>
          <a:xfrm>
            <a:off x="1801654" y="3314224"/>
            <a:ext cx="11027093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01"/>
              </a:lnSpc>
              <a:buNone/>
            </a:pPr>
            <a:r>
              <a:rPr lang="en-US" sz="131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automatically scans code and generates detailed reports highlighting issues and providing actionable insights.</a:t>
            </a:r>
            <a:endParaRPr lang="en-US" sz="1313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54" y="3768566"/>
            <a:ext cx="833795" cy="133409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885480" y="3935254"/>
            <a:ext cx="2084427" cy="260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52"/>
              </a:lnSpc>
              <a:buNone/>
            </a:pPr>
            <a:r>
              <a:rPr lang="en-US" sz="1641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Scanning</a:t>
            </a:r>
            <a:endParaRPr lang="en-US" sz="1641" dirty="0"/>
          </a:p>
        </p:txBody>
      </p:sp>
      <p:sp>
        <p:nvSpPr>
          <p:cNvPr id="9" name="Text 5"/>
          <p:cNvSpPr/>
          <p:nvPr/>
        </p:nvSpPr>
        <p:spPr>
          <a:xfrm>
            <a:off x="2885480" y="4295775"/>
            <a:ext cx="9943267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01"/>
              </a:lnSpc>
              <a:buNone/>
            </a:pPr>
            <a:r>
              <a:rPr lang="en-US" sz="131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analyzes the codebase, identifying issues and generating reports.</a:t>
            </a:r>
            <a:endParaRPr lang="en-US" sz="1313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54" y="5102662"/>
            <a:ext cx="833795" cy="133409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885480" y="5269349"/>
            <a:ext cx="2084427" cy="260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52"/>
              </a:lnSpc>
              <a:buNone/>
            </a:pPr>
            <a:r>
              <a:rPr lang="en-US" sz="1641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Reporting</a:t>
            </a:r>
            <a:endParaRPr lang="en-US" sz="1641" dirty="0"/>
          </a:p>
        </p:txBody>
      </p:sp>
      <p:sp>
        <p:nvSpPr>
          <p:cNvPr id="12" name="Text 7"/>
          <p:cNvSpPr/>
          <p:nvPr/>
        </p:nvSpPr>
        <p:spPr>
          <a:xfrm>
            <a:off x="2885480" y="5629870"/>
            <a:ext cx="9943267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01"/>
              </a:lnSpc>
              <a:buNone/>
            </a:pPr>
            <a:r>
              <a:rPr lang="en-US" sz="131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presents reports in various formats, including dashboards, charts, and tables.</a:t>
            </a:r>
            <a:endParaRPr lang="en-US" sz="1313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654" y="6436757"/>
            <a:ext cx="833795" cy="133409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885480" y="6603444"/>
            <a:ext cx="2084427" cy="260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52"/>
              </a:lnSpc>
              <a:buNone/>
            </a:pPr>
            <a:r>
              <a:rPr lang="en-US" sz="1641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Issue Tracking</a:t>
            </a:r>
            <a:endParaRPr lang="en-US" sz="1641" dirty="0"/>
          </a:p>
        </p:txBody>
      </p:sp>
      <p:sp>
        <p:nvSpPr>
          <p:cNvPr id="15" name="Text 9"/>
          <p:cNvSpPr/>
          <p:nvPr/>
        </p:nvSpPr>
        <p:spPr>
          <a:xfrm>
            <a:off x="2885480" y="6963966"/>
            <a:ext cx="9943267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01"/>
              </a:lnSpc>
              <a:buNone/>
            </a:pPr>
            <a:r>
              <a:rPr lang="en-US" sz="1313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allows developers to track and prioritize issues for resolution.</a:t>
            </a:r>
            <a:endParaRPr lang="en-US" sz="1313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42065" y="955596"/>
            <a:ext cx="7172682" cy="496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907"/>
              </a:lnSpc>
              <a:buNone/>
            </a:pPr>
            <a:r>
              <a:rPr lang="en-US" sz="312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Continuous Integration and Delivery</a:t>
            </a:r>
            <a:endParaRPr lang="en-US" sz="3126" dirty="0"/>
          </a:p>
        </p:txBody>
      </p:sp>
      <p:sp>
        <p:nvSpPr>
          <p:cNvPr id="6" name="Text 3"/>
          <p:cNvSpPr/>
          <p:nvPr/>
        </p:nvSpPr>
        <p:spPr>
          <a:xfrm>
            <a:off x="6042065" y="1689854"/>
            <a:ext cx="8032671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seamlessly integrates with CI/CD pipelines, providing continuous code quality checks and feedback throughout the development process.</a:t>
            </a:r>
            <a:endParaRPr lang="en-US" sz="1250" dirty="0"/>
          </a:p>
        </p:txBody>
      </p:sp>
      <p:sp>
        <p:nvSpPr>
          <p:cNvPr id="7" name="Shape 4"/>
          <p:cNvSpPr/>
          <p:nvPr/>
        </p:nvSpPr>
        <p:spPr>
          <a:xfrm>
            <a:off x="6268760" y="2376607"/>
            <a:ext cx="22860" cy="4897398"/>
          </a:xfrm>
          <a:prstGeom prst="roundRect">
            <a:avLst>
              <a:gd name="adj" fmla="val 104186"/>
            </a:avLst>
          </a:prstGeom>
          <a:solidFill>
            <a:srgbClr val="D4CEC3"/>
          </a:solidFill>
          <a:ln/>
        </p:spPr>
      </p:sp>
      <p:sp>
        <p:nvSpPr>
          <p:cNvPr id="8" name="Shape 5"/>
          <p:cNvSpPr/>
          <p:nvPr/>
        </p:nvSpPr>
        <p:spPr>
          <a:xfrm>
            <a:off x="6435923" y="2722364"/>
            <a:ext cx="555665" cy="22860"/>
          </a:xfrm>
          <a:prstGeom prst="roundRect">
            <a:avLst>
              <a:gd name="adj" fmla="val 104186"/>
            </a:avLst>
          </a:prstGeom>
          <a:solidFill>
            <a:srgbClr val="D4CEC3"/>
          </a:solidFill>
          <a:ln/>
        </p:spPr>
      </p:sp>
      <p:sp>
        <p:nvSpPr>
          <p:cNvPr id="9" name="Shape 6"/>
          <p:cNvSpPr/>
          <p:nvPr/>
        </p:nvSpPr>
        <p:spPr>
          <a:xfrm>
            <a:off x="6101596" y="2555200"/>
            <a:ext cx="357188" cy="357188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0" name="Text 7"/>
          <p:cNvSpPr/>
          <p:nvPr/>
        </p:nvSpPr>
        <p:spPr>
          <a:xfrm>
            <a:off x="6223992" y="2614732"/>
            <a:ext cx="112395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1875" dirty="0"/>
          </a:p>
        </p:txBody>
      </p:sp>
      <p:sp>
        <p:nvSpPr>
          <p:cNvPr id="11" name="Text 8"/>
          <p:cNvSpPr/>
          <p:nvPr/>
        </p:nvSpPr>
        <p:spPr>
          <a:xfrm>
            <a:off x="7153394" y="2535317"/>
            <a:ext cx="1984653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Commit</a:t>
            </a:r>
            <a:endParaRPr lang="en-US" sz="1563" dirty="0"/>
          </a:p>
        </p:txBody>
      </p:sp>
      <p:sp>
        <p:nvSpPr>
          <p:cNvPr id="12" name="Text 9"/>
          <p:cNvSpPr/>
          <p:nvPr/>
        </p:nvSpPr>
        <p:spPr>
          <a:xfrm>
            <a:off x="7153394" y="2878574"/>
            <a:ext cx="6921341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When a developer commits code changes, SonarQube automatically scans the code.</a:t>
            </a:r>
            <a:endParaRPr lang="en-US" sz="1250" dirty="0"/>
          </a:p>
        </p:txBody>
      </p:sp>
      <p:sp>
        <p:nvSpPr>
          <p:cNvPr id="13" name="Shape 10"/>
          <p:cNvSpPr/>
          <p:nvPr/>
        </p:nvSpPr>
        <p:spPr>
          <a:xfrm>
            <a:off x="6435923" y="3795832"/>
            <a:ext cx="555665" cy="22860"/>
          </a:xfrm>
          <a:prstGeom prst="roundRect">
            <a:avLst>
              <a:gd name="adj" fmla="val 104186"/>
            </a:avLst>
          </a:prstGeom>
          <a:solidFill>
            <a:srgbClr val="D4CEC3"/>
          </a:solidFill>
          <a:ln/>
        </p:spPr>
      </p:sp>
      <p:sp>
        <p:nvSpPr>
          <p:cNvPr id="14" name="Shape 11"/>
          <p:cNvSpPr/>
          <p:nvPr/>
        </p:nvSpPr>
        <p:spPr>
          <a:xfrm>
            <a:off x="6101596" y="3628668"/>
            <a:ext cx="357188" cy="357188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5" name="Text 12"/>
          <p:cNvSpPr/>
          <p:nvPr/>
        </p:nvSpPr>
        <p:spPr>
          <a:xfrm>
            <a:off x="6208038" y="3688199"/>
            <a:ext cx="144304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7153394" y="3608784"/>
            <a:ext cx="1984653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Quality Checks</a:t>
            </a:r>
            <a:endParaRPr lang="en-US" sz="1563" dirty="0"/>
          </a:p>
        </p:txBody>
      </p:sp>
      <p:sp>
        <p:nvSpPr>
          <p:cNvPr id="17" name="Text 14"/>
          <p:cNvSpPr/>
          <p:nvPr/>
        </p:nvSpPr>
        <p:spPr>
          <a:xfrm>
            <a:off x="7153394" y="3952042"/>
            <a:ext cx="6921341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performs various quality checks, including code style analysis, unit test coverage, and security analysis.</a:t>
            </a:r>
            <a:endParaRPr lang="en-US" sz="1250" dirty="0"/>
          </a:p>
        </p:txBody>
      </p:sp>
      <p:sp>
        <p:nvSpPr>
          <p:cNvPr id="18" name="Shape 15"/>
          <p:cNvSpPr/>
          <p:nvPr/>
        </p:nvSpPr>
        <p:spPr>
          <a:xfrm>
            <a:off x="6435923" y="5123378"/>
            <a:ext cx="555665" cy="22860"/>
          </a:xfrm>
          <a:prstGeom prst="roundRect">
            <a:avLst>
              <a:gd name="adj" fmla="val 104186"/>
            </a:avLst>
          </a:prstGeom>
          <a:solidFill>
            <a:srgbClr val="D4CEC3"/>
          </a:solidFill>
          <a:ln/>
        </p:spPr>
      </p:sp>
      <p:sp>
        <p:nvSpPr>
          <p:cNvPr id="19" name="Shape 16"/>
          <p:cNvSpPr/>
          <p:nvPr/>
        </p:nvSpPr>
        <p:spPr>
          <a:xfrm>
            <a:off x="6101596" y="4956215"/>
            <a:ext cx="357188" cy="357188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0" name="Text 17"/>
          <p:cNvSpPr/>
          <p:nvPr/>
        </p:nvSpPr>
        <p:spPr>
          <a:xfrm>
            <a:off x="6208395" y="5015746"/>
            <a:ext cx="143589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1875" dirty="0"/>
          </a:p>
        </p:txBody>
      </p:sp>
      <p:sp>
        <p:nvSpPr>
          <p:cNvPr id="21" name="Text 18"/>
          <p:cNvSpPr/>
          <p:nvPr/>
        </p:nvSpPr>
        <p:spPr>
          <a:xfrm>
            <a:off x="7153394" y="4936331"/>
            <a:ext cx="2165152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Feedback &amp; Reporting</a:t>
            </a:r>
            <a:endParaRPr lang="en-US" sz="1563" dirty="0"/>
          </a:p>
        </p:txBody>
      </p:sp>
      <p:sp>
        <p:nvSpPr>
          <p:cNvPr id="22" name="Text 19"/>
          <p:cNvSpPr/>
          <p:nvPr/>
        </p:nvSpPr>
        <p:spPr>
          <a:xfrm>
            <a:off x="7153394" y="5279588"/>
            <a:ext cx="6921341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provides immediate feedback to developers, highlighting issues and suggesting improvements.</a:t>
            </a:r>
            <a:endParaRPr lang="en-US" sz="1250" dirty="0"/>
          </a:p>
        </p:txBody>
      </p:sp>
      <p:sp>
        <p:nvSpPr>
          <p:cNvPr id="23" name="Shape 20"/>
          <p:cNvSpPr/>
          <p:nvPr/>
        </p:nvSpPr>
        <p:spPr>
          <a:xfrm>
            <a:off x="6435923" y="6450925"/>
            <a:ext cx="555665" cy="22860"/>
          </a:xfrm>
          <a:prstGeom prst="roundRect">
            <a:avLst>
              <a:gd name="adj" fmla="val 104186"/>
            </a:avLst>
          </a:prstGeom>
          <a:solidFill>
            <a:srgbClr val="D4CEC3"/>
          </a:solidFill>
          <a:ln/>
        </p:spPr>
      </p:sp>
      <p:sp>
        <p:nvSpPr>
          <p:cNvPr id="24" name="Shape 21"/>
          <p:cNvSpPr/>
          <p:nvPr/>
        </p:nvSpPr>
        <p:spPr>
          <a:xfrm>
            <a:off x="6101596" y="6283762"/>
            <a:ext cx="357188" cy="357188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5" name="Text 22"/>
          <p:cNvSpPr/>
          <p:nvPr/>
        </p:nvSpPr>
        <p:spPr>
          <a:xfrm>
            <a:off x="6205895" y="6343293"/>
            <a:ext cx="148590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1875" dirty="0"/>
          </a:p>
        </p:txBody>
      </p:sp>
      <p:sp>
        <p:nvSpPr>
          <p:cNvPr id="26" name="Text 23"/>
          <p:cNvSpPr/>
          <p:nvPr/>
        </p:nvSpPr>
        <p:spPr>
          <a:xfrm>
            <a:off x="7153394" y="6263878"/>
            <a:ext cx="1984653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53"/>
              </a:lnSpc>
              <a:buNone/>
            </a:pPr>
            <a:r>
              <a:rPr lang="en-US" sz="156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Automated Actions</a:t>
            </a:r>
            <a:endParaRPr lang="en-US" sz="1563" dirty="0"/>
          </a:p>
        </p:txBody>
      </p:sp>
      <p:sp>
        <p:nvSpPr>
          <p:cNvPr id="27" name="Text 24"/>
          <p:cNvSpPr/>
          <p:nvPr/>
        </p:nvSpPr>
        <p:spPr>
          <a:xfrm>
            <a:off x="7153394" y="6607135"/>
            <a:ext cx="6921341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can trigger automated actions based on code quality results, such as blocking deployments or sending notifications.</a:t>
            </a:r>
            <a:endParaRPr lang="en-US" sz="1250" dirty="0"/>
          </a:p>
        </p:txBody>
      </p:sp>
      <p:pic>
        <p:nvPicPr>
          <p:cNvPr id="2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78868" y="698063"/>
            <a:ext cx="7759065" cy="12365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869"/>
              </a:lnSpc>
              <a:buNone/>
            </a:pPr>
            <a:r>
              <a:rPr lang="en-US" sz="3895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Security Vulnerability Detection</a:t>
            </a:r>
            <a:endParaRPr lang="en-US" sz="3895" dirty="0"/>
          </a:p>
        </p:txBody>
      </p:sp>
      <p:sp>
        <p:nvSpPr>
          <p:cNvPr id="6" name="Text 3"/>
          <p:cNvSpPr/>
          <p:nvPr/>
        </p:nvSpPr>
        <p:spPr>
          <a:xfrm>
            <a:off x="6178868" y="2231350"/>
            <a:ext cx="7759065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SonarQube helps identify and mitigate security vulnerabilities in the codebase, ensuring a secure application.</a:t>
            </a:r>
            <a:endParaRPr lang="en-US" sz="1558" dirty="0"/>
          </a:p>
        </p:txBody>
      </p:sp>
      <p:sp>
        <p:nvSpPr>
          <p:cNvPr id="7" name="Shape 4"/>
          <p:cNvSpPr/>
          <p:nvPr/>
        </p:nvSpPr>
        <p:spPr>
          <a:xfrm>
            <a:off x="6178868" y="3087053"/>
            <a:ext cx="7759065" cy="4444365"/>
          </a:xfrm>
          <a:prstGeom prst="roundRect">
            <a:avLst>
              <a:gd name="adj" fmla="val 66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5"/>
          <p:cNvSpPr/>
          <p:nvPr/>
        </p:nvSpPr>
        <p:spPr>
          <a:xfrm>
            <a:off x="6186488" y="3094673"/>
            <a:ext cx="7743825" cy="56923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384250" y="3220998"/>
            <a:ext cx="3472577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Vulnerability Type</a:t>
            </a:r>
            <a:endParaRPr lang="en-US" sz="1558" dirty="0"/>
          </a:p>
        </p:txBody>
      </p:sp>
      <p:sp>
        <p:nvSpPr>
          <p:cNvPr id="10" name="Text 7"/>
          <p:cNvSpPr/>
          <p:nvPr/>
        </p:nvSpPr>
        <p:spPr>
          <a:xfrm>
            <a:off x="10259973" y="3220998"/>
            <a:ext cx="3472577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Description</a:t>
            </a:r>
            <a:endParaRPr lang="en-US" sz="1558" dirty="0"/>
          </a:p>
        </p:txBody>
      </p:sp>
      <p:sp>
        <p:nvSpPr>
          <p:cNvPr id="11" name="Shape 8"/>
          <p:cNvSpPr/>
          <p:nvPr/>
        </p:nvSpPr>
        <p:spPr>
          <a:xfrm>
            <a:off x="6186488" y="3663910"/>
            <a:ext cx="7743825" cy="88582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384250" y="3790236"/>
            <a:ext cx="3472577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SQL Injection</a:t>
            </a:r>
            <a:endParaRPr lang="en-US" sz="1558" dirty="0"/>
          </a:p>
        </p:txBody>
      </p:sp>
      <p:sp>
        <p:nvSpPr>
          <p:cNvPr id="13" name="Text 10"/>
          <p:cNvSpPr/>
          <p:nvPr/>
        </p:nvSpPr>
        <p:spPr>
          <a:xfrm>
            <a:off x="10259973" y="3790236"/>
            <a:ext cx="3472577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Detects vulnerabilities related to SQL injection attacks.</a:t>
            </a:r>
            <a:endParaRPr lang="en-US" sz="1558" dirty="0"/>
          </a:p>
        </p:txBody>
      </p:sp>
      <p:sp>
        <p:nvSpPr>
          <p:cNvPr id="14" name="Shape 11"/>
          <p:cNvSpPr/>
          <p:nvPr/>
        </p:nvSpPr>
        <p:spPr>
          <a:xfrm>
            <a:off x="6186488" y="4549735"/>
            <a:ext cx="7743825" cy="8858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384250" y="4676061"/>
            <a:ext cx="3472577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Cross-Site Scripting (XSS)</a:t>
            </a:r>
            <a:endParaRPr lang="en-US" sz="1558" dirty="0"/>
          </a:p>
        </p:txBody>
      </p:sp>
      <p:sp>
        <p:nvSpPr>
          <p:cNvPr id="16" name="Text 13"/>
          <p:cNvSpPr/>
          <p:nvPr/>
        </p:nvSpPr>
        <p:spPr>
          <a:xfrm>
            <a:off x="10259973" y="4676061"/>
            <a:ext cx="3472577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Identifies vulnerabilities related to cross-site scripting attacks.</a:t>
            </a:r>
            <a:endParaRPr lang="en-US" sz="1558" dirty="0"/>
          </a:p>
        </p:txBody>
      </p:sp>
      <p:sp>
        <p:nvSpPr>
          <p:cNvPr id="17" name="Shape 14"/>
          <p:cNvSpPr/>
          <p:nvPr/>
        </p:nvSpPr>
        <p:spPr>
          <a:xfrm>
            <a:off x="6186488" y="5435560"/>
            <a:ext cx="7743825" cy="88582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384250" y="5561886"/>
            <a:ext cx="3472577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Cross-Site Request Forgery (CSRF)</a:t>
            </a:r>
            <a:endParaRPr lang="en-US" sz="1558" dirty="0"/>
          </a:p>
        </p:txBody>
      </p:sp>
      <p:sp>
        <p:nvSpPr>
          <p:cNvPr id="19" name="Text 16"/>
          <p:cNvSpPr/>
          <p:nvPr/>
        </p:nvSpPr>
        <p:spPr>
          <a:xfrm>
            <a:off x="10259973" y="5561886"/>
            <a:ext cx="3472577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Detects vulnerabilities related to cross-site request forgery attacks.</a:t>
            </a:r>
            <a:endParaRPr lang="en-US" sz="1558" dirty="0"/>
          </a:p>
        </p:txBody>
      </p:sp>
      <p:sp>
        <p:nvSpPr>
          <p:cNvPr id="20" name="Shape 17"/>
          <p:cNvSpPr/>
          <p:nvPr/>
        </p:nvSpPr>
        <p:spPr>
          <a:xfrm>
            <a:off x="6186488" y="6321385"/>
            <a:ext cx="7743825" cy="120241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6384250" y="6447711"/>
            <a:ext cx="3472577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Authentication and Authorization</a:t>
            </a:r>
            <a:endParaRPr lang="en-US" sz="1558" dirty="0"/>
          </a:p>
        </p:txBody>
      </p:sp>
      <p:sp>
        <p:nvSpPr>
          <p:cNvPr id="22" name="Text 19"/>
          <p:cNvSpPr/>
          <p:nvPr/>
        </p:nvSpPr>
        <p:spPr>
          <a:xfrm>
            <a:off x="10259973" y="6447711"/>
            <a:ext cx="3472577" cy="9497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Analyzes code for potential issues related to authentication and authorization.</a:t>
            </a:r>
            <a:endParaRPr lang="en-US" sz="1558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2024-08-23T09:32:52Z</dcterms:created>
  <dcterms:modified xsi:type="dcterms:W3CDTF">2024-08-23T09:32:52Z</dcterms:modified>
</cp:coreProperties>
</file>