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9DF4-C015-8388-809D-96D17A5FA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D231D-F169-E93D-555F-70BF5B9F8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8CADA-8B56-3C6C-EDA5-13C57BAE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7E37-8F24-43A3-B8C8-8F058A07316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5C97C-570A-92BE-4EB6-280FAD4D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5737D-5ECC-706D-DC9B-A8A17605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A982-9D62-48E5-A312-6D3CC2C63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3B19D-258B-8421-74A9-72445E86F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C775B-899B-AAA4-E4CD-E2BD5465A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48F22-4F6A-B626-FC25-B5EE16BEE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7E37-8F24-43A3-B8C8-8F058A07316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9AE97-6BBA-862D-4622-1519BBC3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DA9C1-78D9-54D5-DDAD-4920728E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A982-9D62-48E5-A312-6D3CC2C63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7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529E48-BA79-3CAF-2377-83852E396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8720A-EED3-137E-E793-1F355C120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86B0E-BEC2-569A-A6FE-8636F2D47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7E37-8F24-43A3-B8C8-8F058A07316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8313-4D4C-5061-6F0B-294A69A88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7C5C1-4E78-9658-C989-DF1CA08B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A982-9D62-48E5-A312-6D3CC2C63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8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ACA9-F7A4-C60B-6458-D38DD4B58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CC1C0-0C8E-D47B-AD03-88171D938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540CA-DA18-7F88-0D40-D1910E09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7E37-8F24-43A3-B8C8-8F058A07316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8FF86-F14B-896C-60A6-B65C68CD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DE2F4-64CF-E1B0-732F-2636337C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A982-9D62-48E5-A312-6D3CC2C63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5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D1045-F11C-54A5-60B4-9CBD4E804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603D2-3286-3C50-DBA0-AAEFEE9EE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1ED9E-7E07-1CBB-042A-E2F8A500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7E37-8F24-43A3-B8C8-8F058A07316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2839E-2191-A682-6B29-0386E8A54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B6519-58AB-A8A7-C97F-3832C741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A982-9D62-48E5-A312-6D3CC2C63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5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3D47-072F-FB37-2AB1-A012E01D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A5154-109B-2C97-F325-CD17FCDAB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55521-0BF9-59CA-4EF1-869A0D5E9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13D60-4583-ECA0-BF33-C1C9E23B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7E37-8F24-43A3-B8C8-8F058A07316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78FB1-4BF3-2061-39F8-0B77AA0C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52993-0292-102C-C326-DF784205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A982-9D62-48E5-A312-6D3CC2C63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8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A0C7-6C36-A95F-60A4-AA085CB21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530B1-EC66-BCE2-54FE-B7E3F5AE1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0D1E5-DCD8-0CC0-804A-5E69FC5BE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8872FA-37A1-2B82-6A69-CEFE83A44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895BA5-2B9D-7A99-945F-FA18CAD24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3F9D26-0ACC-FA58-2CD3-7090DC70F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7E37-8F24-43A3-B8C8-8F058A07316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131CD-EDF9-572E-B957-21AE3663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733BD2-1D8E-AF3C-CABD-F04D37DE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A982-9D62-48E5-A312-6D3CC2C63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4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76216-E86E-5B21-F0F7-5A07A947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C1CC9-3785-F745-327B-9055DA93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7E37-8F24-43A3-B8C8-8F058A07316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1556F-52F1-2249-4D86-3403E308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850DD-62A0-6BDD-B727-80EE658B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A982-9D62-48E5-A312-6D3CC2C63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2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F38B20-5ADF-8158-F83D-672C8094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7E37-8F24-43A3-B8C8-8F058A07316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07290-A53B-9E07-2914-A27BA15A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4EEE5-D1CE-076D-26DF-DAA95964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A982-9D62-48E5-A312-6D3CC2C63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4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477E-A0E5-11F1-0CA7-D7D9B604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4C6AC-0373-E353-F949-01D92396D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DC483-9964-6EA2-29AC-B51624F85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E6C92-2D95-A5F7-1CEA-725817FE7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7E37-8F24-43A3-B8C8-8F058A07316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A5DBA-D0F9-022F-C109-CFF249BF2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6E918-E315-CDA1-85CB-607D7D06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A982-9D62-48E5-A312-6D3CC2C63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7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7ACC-7B69-9198-622C-00A346B7A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4A094E-6578-F2B6-1BF4-D7E5D3D41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D7F70-AAAD-0250-D033-05CD5D056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9F557-6674-4FD3-8090-5DA3C4A8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7E37-8F24-43A3-B8C8-8F058A07316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25861-7928-6FCA-958E-C7FFA399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5D30D-DC31-F0A1-7301-72CFE602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A982-9D62-48E5-A312-6D3CC2C63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8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09E04-59A9-D5DB-C23C-64EDE54B1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304C7-2305-A39B-27B7-6B9CA57ED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4EF97-4A3C-65C0-EF1E-70C14BB4B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07E37-8F24-43A3-B8C8-8F058A07316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0D920-16AC-FAE5-259D-6EDFAE423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FDB88-A6DF-1A93-4FF1-034B1C3EF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2A982-9D62-48E5-A312-6D3CC2C63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0DA7247-51AE-1DF2-763F-3FAD2F672B43}"/>
              </a:ext>
            </a:extLst>
          </p:cNvPr>
          <p:cNvGrpSpPr/>
          <p:nvPr/>
        </p:nvGrpSpPr>
        <p:grpSpPr>
          <a:xfrm>
            <a:off x="1228208" y="914400"/>
            <a:ext cx="6377775" cy="4503211"/>
            <a:chOff x="1228208" y="914400"/>
            <a:chExt cx="6377775" cy="450321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67A2B8B-1AF8-49E6-FE4A-62573C247189}"/>
                </a:ext>
              </a:extLst>
            </p:cNvPr>
            <p:cNvCxnSpPr>
              <a:cxnSpLocks/>
            </p:cNvCxnSpPr>
            <p:nvPr/>
          </p:nvCxnSpPr>
          <p:spPr>
            <a:xfrm>
              <a:off x="1320800" y="4384588"/>
              <a:ext cx="5912941" cy="0"/>
            </a:xfrm>
            <a:prstGeom prst="line">
              <a:avLst/>
            </a:prstGeom>
            <a:ln w="635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A90FF9-1867-4A12-E1A7-DFA32AC497C5}"/>
                </a:ext>
              </a:extLst>
            </p:cNvPr>
            <p:cNvSpPr txBox="1"/>
            <p:nvPr/>
          </p:nvSpPr>
          <p:spPr>
            <a:xfrm>
              <a:off x="4106400" y="1796471"/>
              <a:ext cx="8611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Redfish API</a:t>
              </a:r>
            </a:p>
          </p:txBody>
        </p:sp>
        <p:sp>
          <p:nvSpPr>
            <p:cNvPr id="8" name="Rounded Rectangle 136">
              <a:extLst>
                <a:ext uri="{FF2B5EF4-FFF2-40B4-BE49-F238E27FC236}">
                  <a16:creationId xmlns:a16="http://schemas.microsoft.com/office/drawing/2014/main" id="{BA323471-5268-6814-AA95-1718CF0C56D4}"/>
                </a:ext>
              </a:extLst>
            </p:cNvPr>
            <p:cNvSpPr/>
            <p:nvPr/>
          </p:nvSpPr>
          <p:spPr>
            <a:xfrm>
              <a:off x="7256021" y="1697950"/>
              <a:ext cx="349962" cy="252318"/>
            </a:xfrm>
            <a:prstGeom prst="roundRect">
              <a:avLst>
                <a:gd name="adj" fmla="val 10000"/>
              </a:avLst>
            </a:pr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ounded Rectangle 136">
              <a:extLst>
                <a:ext uri="{FF2B5EF4-FFF2-40B4-BE49-F238E27FC236}">
                  <a16:creationId xmlns:a16="http://schemas.microsoft.com/office/drawing/2014/main" id="{2AA3FA6F-2A10-A7D1-7D8E-A4BF34C5B510}"/>
                </a:ext>
              </a:extLst>
            </p:cNvPr>
            <p:cNvSpPr/>
            <p:nvPr/>
          </p:nvSpPr>
          <p:spPr>
            <a:xfrm>
              <a:off x="1228208" y="1686091"/>
              <a:ext cx="349962" cy="252318"/>
            </a:xfrm>
            <a:prstGeom prst="roundRect">
              <a:avLst>
                <a:gd name="adj" fmla="val 10000"/>
              </a:avLst>
            </a:pr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59CC07-76B1-4A3C-98B1-F4AB79937FCD}"/>
                </a:ext>
              </a:extLst>
            </p:cNvPr>
            <p:cNvGrpSpPr/>
            <p:nvPr/>
          </p:nvGrpSpPr>
          <p:grpSpPr>
            <a:xfrm>
              <a:off x="4248739" y="914400"/>
              <a:ext cx="855915" cy="389892"/>
              <a:chOff x="5355502" y="278753"/>
              <a:chExt cx="1012765" cy="461341"/>
            </a:xfrm>
          </p:grpSpPr>
          <p:sp>
            <p:nvSpPr>
              <p:cNvPr id="75" name="Freeform 33">
                <a:extLst>
                  <a:ext uri="{FF2B5EF4-FFF2-40B4-BE49-F238E27FC236}">
                    <a16:creationId xmlns:a16="http://schemas.microsoft.com/office/drawing/2014/main" id="{DA38689D-B885-A1DF-39F0-CBC9E2666CD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795101" y="278753"/>
                <a:ext cx="164313" cy="214221"/>
              </a:xfrm>
              <a:custGeom>
                <a:avLst/>
                <a:gdLst>
                  <a:gd name="T0" fmla="*/ 44 w 88"/>
                  <a:gd name="T1" fmla="*/ 43 h 115"/>
                  <a:gd name="T2" fmla="*/ 23 w 88"/>
                  <a:gd name="T3" fmla="*/ 21 h 115"/>
                  <a:gd name="T4" fmla="*/ 44 w 88"/>
                  <a:gd name="T5" fmla="*/ 0 h 115"/>
                  <a:gd name="T6" fmla="*/ 66 w 88"/>
                  <a:gd name="T7" fmla="*/ 21 h 115"/>
                  <a:gd name="T8" fmla="*/ 44 w 88"/>
                  <a:gd name="T9" fmla="*/ 43 h 115"/>
                  <a:gd name="T10" fmla="*/ 44 w 88"/>
                  <a:gd name="T11" fmla="*/ 8 h 115"/>
                  <a:gd name="T12" fmla="*/ 31 w 88"/>
                  <a:gd name="T13" fmla="*/ 21 h 115"/>
                  <a:gd name="T14" fmla="*/ 44 w 88"/>
                  <a:gd name="T15" fmla="*/ 35 h 115"/>
                  <a:gd name="T16" fmla="*/ 58 w 88"/>
                  <a:gd name="T17" fmla="*/ 21 h 115"/>
                  <a:gd name="T18" fmla="*/ 44 w 88"/>
                  <a:gd name="T19" fmla="*/ 8 h 115"/>
                  <a:gd name="T20" fmla="*/ 88 w 88"/>
                  <a:gd name="T21" fmla="*/ 91 h 115"/>
                  <a:gd name="T22" fmla="*/ 44 w 88"/>
                  <a:gd name="T23" fmla="*/ 47 h 115"/>
                  <a:gd name="T24" fmla="*/ 0 w 88"/>
                  <a:gd name="T25" fmla="*/ 91 h 115"/>
                  <a:gd name="T26" fmla="*/ 0 w 88"/>
                  <a:gd name="T27" fmla="*/ 115 h 115"/>
                  <a:gd name="T28" fmla="*/ 8 w 88"/>
                  <a:gd name="T29" fmla="*/ 115 h 115"/>
                  <a:gd name="T30" fmla="*/ 8 w 88"/>
                  <a:gd name="T31" fmla="*/ 91 h 115"/>
                  <a:gd name="T32" fmla="*/ 44 w 88"/>
                  <a:gd name="T33" fmla="*/ 55 h 115"/>
                  <a:gd name="T34" fmla="*/ 80 w 88"/>
                  <a:gd name="T35" fmla="*/ 91 h 115"/>
                  <a:gd name="T36" fmla="*/ 80 w 88"/>
                  <a:gd name="T37" fmla="*/ 115 h 115"/>
                  <a:gd name="T38" fmla="*/ 88 w 88"/>
                  <a:gd name="T39" fmla="*/ 115 h 115"/>
                  <a:gd name="T40" fmla="*/ 88 w 88"/>
                  <a:gd name="T41" fmla="*/ 91 h 115"/>
                  <a:gd name="T42" fmla="*/ 68 w 88"/>
                  <a:gd name="T43" fmla="*/ 87 h 115"/>
                  <a:gd name="T44" fmla="*/ 60 w 88"/>
                  <a:gd name="T45" fmla="*/ 87 h 115"/>
                  <a:gd name="T46" fmla="*/ 60 w 88"/>
                  <a:gd name="T47" fmla="*/ 115 h 115"/>
                  <a:gd name="T48" fmla="*/ 68 w 88"/>
                  <a:gd name="T49" fmla="*/ 115 h 115"/>
                  <a:gd name="T50" fmla="*/ 68 w 88"/>
                  <a:gd name="T51" fmla="*/ 87 h 115"/>
                  <a:gd name="T52" fmla="*/ 28 w 88"/>
                  <a:gd name="T53" fmla="*/ 87 h 115"/>
                  <a:gd name="T54" fmla="*/ 20 w 88"/>
                  <a:gd name="T55" fmla="*/ 87 h 115"/>
                  <a:gd name="T56" fmla="*/ 20 w 88"/>
                  <a:gd name="T57" fmla="*/ 115 h 115"/>
                  <a:gd name="T58" fmla="*/ 28 w 88"/>
                  <a:gd name="T59" fmla="*/ 115 h 115"/>
                  <a:gd name="T60" fmla="*/ 28 w 88"/>
                  <a:gd name="T61" fmla="*/ 87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8" h="115">
                    <a:moveTo>
                      <a:pt x="44" y="43"/>
                    </a:moveTo>
                    <a:cubicBezTo>
                      <a:pt x="32" y="43"/>
                      <a:pt x="23" y="33"/>
                      <a:pt x="23" y="21"/>
                    </a:cubicBezTo>
                    <a:cubicBezTo>
                      <a:pt x="23" y="10"/>
                      <a:pt x="32" y="0"/>
                      <a:pt x="44" y="0"/>
                    </a:cubicBezTo>
                    <a:cubicBezTo>
                      <a:pt x="56" y="0"/>
                      <a:pt x="66" y="10"/>
                      <a:pt x="66" y="21"/>
                    </a:cubicBezTo>
                    <a:cubicBezTo>
                      <a:pt x="66" y="33"/>
                      <a:pt x="56" y="43"/>
                      <a:pt x="44" y="43"/>
                    </a:cubicBezTo>
                    <a:close/>
                    <a:moveTo>
                      <a:pt x="44" y="8"/>
                    </a:moveTo>
                    <a:cubicBezTo>
                      <a:pt x="37" y="8"/>
                      <a:pt x="31" y="14"/>
                      <a:pt x="31" y="21"/>
                    </a:cubicBezTo>
                    <a:cubicBezTo>
                      <a:pt x="31" y="29"/>
                      <a:pt x="37" y="35"/>
                      <a:pt x="44" y="35"/>
                    </a:cubicBezTo>
                    <a:cubicBezTo>
                      <a:pt x="51" y="35"/>
                      <a:pt x="58" y="29"/>
                      <a:pt x="58" y="21"/>
                    </a:cubicBezTo>
                    <a:cubicBezTo>
                      <a:pt x="58" y="14"/>
                      <a:pt x="51" y="8"/>
                      <a:pt x="44" y="8"/>
                    </a:cubicBezTo>
                    <a:close/>
                    <a:moveTo>
                      <a:pt x="88" y="91"/>
                    </a:moveTo>
                    <a:cubicBezTo>
                      <a:pt x="88" y="67"/>
                      <a:pt x="68" y="47"/>
                      <a:pt x="44" y="47"/>
                    </a:cubicBezTo>
                    <a:cubicBezTo>
                      <a:pt x="20" y="47"/>
                      <a:pt x="0" y="67"/>
                      <a:pt x="0" y="91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8" y="115"/>
                      <a:pt x="8" y="115"/>
                      <a:pt x="8" y="115"/>
                    </a:cubicBezTo>
                    <a:cubicBezTo>
                      <a:pt x="8" y="91"/>
                      <a:pt x="8" y="91"/>
                      <a:pt x="8" y="91"/>
                    </a:cubicBezTo>
                    <a:cubicBezTo>
                      <a:pt x="8" y="71"/>
                      <a:pt x="24" y="55"/>
                      <a:pt x="44" y="55"/>
                    </a:cubicBezTo>
                    <a:cubicBezTo>
                      <a:pt x="64" y="55"/>
                      <a:pt x="80" y="71"/>
                      <a:pt x="80" y="91"/>
                    </a:cubicBezTo>
                    <a:cubicBezTo>
                      <a:pt x="80" y="115"/>
                      <a:pt x="80" y="115"/>
                      <a:pt x="80" y="115"/>
                    </a:cubicBezTo>
                    <a:cubicBezTo>
                      <a:pt x="88" y="115"/>
                      <a:pt x="88" y="115"/>
                      <a:pt x="88" y="115"/>
                    </a:cubicBezTo>
                    <a:lnTo>
                      <a:pt x="88" y="91"/>
                    </a:lnTo>
                    <a:close/>
                    <a:moveTo>
                      <a:pt x="68" y="87"/>
                    </a:moveTo>
                    <a:cubicBezTo>
                      <a:pt x="60" y="87"/>
                      <a:pt x="60" y="87"/>
                      <a:pt x="60" y="87"/>
                    </a:cubicBezTo>
                    <a:cubicBezTo>
                      <a:pt x="60" y="115"/>
                      <a:pt x="60" y="115"/>
                      <a:pt x="60" y="115"/>
                    </a:cubicBezTo>
                    <a:cubicBezTo>
                      <a:pt x="68" y="115"/>
                      <a:pt x="68" y="115"/>
                      <a:pt x="68" y="115"/>
                    </a:cubicBezTo>
                    <a:lnTo>
                      <a:pt x="68" y="87"/>
                    </a:lnTo>
                    <a:close/>
                    <a:moveTo>
                      <a:pt x="28" y="87"/>
                    </a:moveTo>
                    <a:cubicBezTo>
                      <a:pt x="20" y="87"/>
                      <a:pt x="20" y="87"/>
                      <a:pt x="20" y="87"/>
                    </a:cubicBezTo>
                    <a:cubicBezTo>
                      <a:pt x="20" y="115"/>
                      <a:pt x="20" y="115"/>
                      <a:pt x="20" y="115"/>
                    </a:cubicBezTo>
                    <a:cubicBezTo>
                      <a:pt x="28" y="115"/>
                      <a:pt x="28" y="115"/>
                      <a:pt x="28" y="115"/>
                    </a:cubicBezTo>
                    <a:lnTo>
                      <a:pt x="28" y="8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b="1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0D3EC54-5877-0FE4-E726-BA904CAD30DB}"/>
                  </a:ext>
                </a:extLst>
              </p:cNvPr>
              <p:cNvSpPr txBox="1"/>
              <p:nvPr/>
            </p:nvSpPr>
            <p:spPr>
              <a:xfrm>
                <a:off x="5355502" y="390483"/>
                <a:ext cx="1012765" cy="349611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800" b="1" dirty="0"/>
                  <a:t>Administrator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EC195D2-304D-0F0C-4581-39D344FBE401}"/>
                </a:ext>
              </a:extLst>
            </p:cNvPr>
            <p:cNvGrpSpPr/>
            <p:nvPr/>
          </p:nvGrpSpPr>
          <p:grpSpPr>
            <a:xfrm>
              <a:off x="3291382" y="914400"/>
              <a:ext cx="550284" cy="388388"/>
              <a:chOff x="4222705" y="278753"/>
              <a:chExt cx="651126" cy="459561"/>
            </a:xfrm>
          </p:grpSpPr>
          <p:sp>
            <p:nvSpPr>
              <p:cNvPr id="73" name="Freeform 33">
                <a:extLst>
                  <a:ext uri="{FF2B5EF4-FFF2-40B4-BE49-F238E27FC236}">
                    <a16:creationId xmlns:a16="http://schemas.microsoft.com/office/drawing/2014/main" id="{73DD1EA9-018B-9E03-C92B-8DAD4733E65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465935" y="278753"/>
                <a:ext cx="164311" cy="214221"/>
              </a:xfrm>
              <a:custGeom>
                <a:avLst/>
                <a:gdLst>
                  <a:gd name="T0" fmla="*/ 44 w 88"/>
                  <a:gd name="T1" fmla="*/ 43 h 115"/>
                  <a:gd name="T2" fmla="*/ 23 w 88"/>
                  <a:gd name="T3" fmla="*/ 21 h 115"/>
                  <a:gd name="T4" fmla="*/ 44 w 88"/>
                  <a:gd name="T5" fmla="*/ 0 h 115"/>
                  <a:gd name="T6" fmla="*/ 66 w 88"/>
                  <a:gd name="T7" fmla="*/ 21 h 115"/>
                  <a:gd name="T8" fmla="*/ 44 w 88"/>
                  <a:gd name="T9" fmla="*/ 43 h 115"/>
                  <a:gd name="T10" fmla="*/ 44 w 88"/>
                  <a:gd name="T11" fmla="*/ 8 h 115"/>
                  <a:gd name="T12" fmla="*/ 31 w 88"/>
                  <a:gd name="T13" fmla="*/ 21 h 115"/>
                  <a:gd name="T14" fmla="*/ 44 w 88"/>
                  <a:gd name="T15" fmla="*/ 35 h 115"/>
                  <a:gd name="T16" fmla="*/ 58 w 88"/>
                  <a:gd name="T17" fmla="*/ 21 h 115"/>
                  <a:gd name="T18" fmla="*/ 44 w 88"/>
                  <a:gd name="T19" fmla="*/ 8 h 115"/>
                  <a:gd name="T20" fmla="*/ 88 w 88"/>
                  <a:gd name="T21" fmla="*/ 91 h 115"/>
                  <a:gd name="T22" fmla="*/ 44 w 88"/>
                  <a:gd name="T23" fmla="*/ 47 h 115"/>
                  <a:gd name="T24" fmla="*/ 0 w 88"/>
                  <a:gd name="T25" fmla="*/ 91 h 115"/>
                  <a:gd name="T26" fmla="*/ 0 w 88"/>
                  <a:gd name="T27" fmla="*/ 115 h 115"/>
                  <a:gd name="T28" fmla="*/ 8 w 88"/>
                  <a:gd name="T29" fmla="*/ 115 h 115"/>
                  <a:gd name="T30" fmla="*/ 8 w 88"/>
                  <a:gd name="T31" fmla="*/ 91 h 115"/>
                  <a:gd name="T32" fmla="*/ 44 w 88"/>
                  <a:gd name="T33" fmla="*/ 55 h 115"/>
                  <a:gd name="T34" fmla="*/ 80 w 88"/>
                  <a:gd name="T35" fmla="*/ 91 h 115"/>
                  <a:gd name="T36" fmla="*/ 80 w 88"/>
                  <a:gd name="T37" fmla="*/ 115 h 115"/>
                  <a:gd name="T38" fmla="*/ 88 w 88"/>
                  <a:gd name="T39" fmla="*/ 115 h 115"/>
                  <a:gd name="T40" fmla="*/ 88 w 88"/>
                  <a:gd name="T41" fmla="*/ 91 h 115"/>
                  <a:gd name="T42" fmla="*/ 68 w 88"/>
                  <a:gd name="T43" fmla="*/ 87 h 115"/>
                  <a:gd name="T44" fmla="*/ 60 w 88"/>
                  <a:gd name="T45" fmla="*/ 87 h 115"/>
                  <a:gd name="T46" fmla="*/ 60 w 88"/>
                  <a:gd name="T47" fmla="*/ 115 h 115"/>
                  <a:gd name="T48" fmla="*/ 68 w 88"/>
                  <a:gd name="T49" fmla="*/ 115 h 115"/>
                  <a:gd name="T50" fmla="*/ 68 w 88"/>
                  <a:gd name="T51" fmla="*/ 87 h 115"/>
                  <a:gd name="T52" fmla="*/ 28 w 88"/>
                  <a:gd name="T53" fmla="*/ 87 h 115"/>
                  <a:gd name="T54" fmla="*/ 20 w 88"/>
                  <a:gd name="T55" fmla="*/ 87 h 115"/>
                  <a:gd name="T56" fmla="*/ 20 w 88"/>
                  <a:gd name="T57" fmla="*/ 115 h 115"/>
                  <a:gd name="T58" fmla="*/ 28 w 88"/>
                  <a:gd name="T59" fmla="*/ 115 h 115"/>
                  <a:gd name="T60" fmla="*/ 28 w 88"/>
                  <a:gd name="T61" fmla="*/ 87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8" h="115">
                    <a:moveTo>
                      <a:pt x="44" y="43"/>
                    </a:moveTo>
                    <a:cubicBezTo>
                      <a:pt x="32" y="43"/>
                      <a:pt x="23" y="33"/>
                      <a:pt x="23" y="21"/>
                    </a:cubicBezTo>
                    <a:cubicBezTo>
                      <a:pt x="23" y="10"/>
                      <a:pt x="32" y="0"/>
                      <a:pt x="44" y="0"/>
                    </a:cubicBezTo>
                    <a:cubicBezTo>
                      <a:pt x="56" y="0"/>
                      <a:pt x="66" y="10"/>
                      <a:pt x="66" y="21"/>
                    </a:cubicBezTo>
                    <a:cubicBezTo>
                      <a:pt x="66" y="33"/>
                      <a:pt x="56" y="43"/>
                      <a:pt x="44" y="43"/>
                    </a:cubicBezTo>
                    <a:close/>
                    <a:moveTo>
                      <a:pt x="44" y="8"/>
                    </a:moveTo>
                    <a:cubicBezTo>
                      <a:pt x="37" y="8"/>
                      <a:pt x="31" y="14"/>
                      <a:pt x="31" y="21"/>
                    </a:cubicBezTo>
                    <a:cubicBezTo>
                      <a:pt x="31" y="29"/>
                      <a:pt x="37" y="35"/>
                      <a:pt x="44" y="35"/>
                    </a:cubicBezTo>
                    <a:cubicBezTo>
                      <a:pt x="51" y="35"/>
                      <a:pt x="58" y="29"/>
                      <a:pt x="58" y="21"/>
                    </a:cubicBezTo>
                    <a:cubicBezTo>
                      <a:pt x="58" y="14"/>
                      <a:pt x="51" y="8"/>
                      <a:pt x="44" y="8"/>
                    </a:cubicBezTo>
                    <a:close/>
                    <a:moveTo>
                      <a:pt x="88" y="91"/>
                    </a:moveTo>
                    <a:cubicBezTo>
                      <a:pt x="88" y="67"/>
                      <a:pt x="68" y="47"/>
                      <a:pt x="44" y="47"/>
                    </a:cubicBezTo>
                    <a:cubicBezTo>
                      <a:pt x="20" y="47"/>
                      <a:pt x="0" y="67"/>
                      <a:pt x="0" y="91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8" y="115"/>
                      <a:pt x="8" y="115"/>
                      <a:pt x="8" y="115"/>
                    </a:cubicBezTo>
                    <a:cubicBezTo>
                      <a:pt x="8" y="91"/>
                      <a:pt x="8" y="91"/>
                      <a:pt x="8" y="91"/>
                    </a:cubicBezTo>
                    <a:cubicBezTo>
                      <a:pt x="8" y="71"/>
                      <a:pt x="24" y="55"/>
                      <a:pt x="44" y="55"/>
                    </a:cubicBezTo>
                    <a:cubicBezTo>
                      <a:pt x="64" y="55"/>
                      <a:pt x="80" y="71"/>
                      <a:pt x="80" y="91"/>
                    </a:cubicBezTo>
                    <a:cubicBezTo>
                      <a:pt x="80" y="115"/>
                      <a:pt x="80" y="115"/>
                      <a:pt x="80" y="115"/>
                    </a:cubicBezTo>
                    <a:cubicBezTo>
                      <a:pt x="88" y="115"/>
                      <a:pt x="88" y="115"/>
                      <a:pt x="88" y="115"/>
                    </a:cubicBezTo>
                    <a:lnTo>
                      <a:pt x="88" y="91"/>
                    </a:lnTo>
                    <a:close/>
                    <a:moveTo>
                      <a:pt x="68" y="87"/>
                    </a:moveTo>
                    <a:cubicBezTo>
                      <a:pt x="60" y="87"/>
                      <a:pt x="60" y="87"/>
                      <a:pt x="60" y="87"/>
                    </a:cubicBezTo>
                    <a:cubicBezTo>
                      <a:pt x="60" y="115"/>
                      <a:pt x="60" y="115"/>
                      <a:pt x="60" y="115"/>
                    </a:cubicBezTo>
                    <a:cubicBezTo>
                      <a:pt x="68" y="115"/>
                      <a:pt x="68" y="115"/>
                      <a:pt x="68" y="115"/>
                    </a:cubicBezTo>
                    <a:lnTo>
                      <a:pt x="68" y="87"/>
                    </a:lnTo>
                    <a:close/>
                    <a:moveTo>
                      <a:pt x="28" y="87"/>
                    </a:moveTo>
                    <a:cubicBezTo>
                      <a:pt x="20" y="87"/>
                      <a:pt x="20" y="87"/>
                      <a:pt x="20" y="87"/>
                    </a:cubicBezTo>
                    <a:cubicBezTo>
                      <a:pt x="20" y="115"/>
                      <a:pt x="20" y="115"/>
                      <a:pt x="20" y="115"/>
                    </a:cubicBezTo>
                    <a:cubicBezTo>
                      <a:pt x="28" y="115"/>
                      <a:pt x="28" y="115"/>
                      <a:pt x="28" y="115"/>
                    </a:cubicBezTo>
                    <a:lnTo>
                      <a:pt x="28" y="8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b="1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CB73FE9-3D67-6C3C-D68A-0CA69889790D}"/>
                  </a:ext>
                </a:extLst>
              </p:cNvPr>
              <p:cNvSpPr txBox="1"/>
              <p:nvPr/>
            </p:nvSpPr>
            <p:spPr>
              <a:xfrm>
                <a:off x="4222705" y="388703"/>
                <a:ext cx="651126" cy="349611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800" b="1" dirty="0"/>
                  <a:t>Monitor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A531D28-A286-3081-99C8-0A102C9694C0}"/>
                </a:ext>
              </a:extLst>
            </p:cNvPr>
            <p:cNvGrpSpPr/>
            <p:nvPr/>
          </p:nvGrpSpPr>
          <p:grpSpPr>
            <a:xfrm>
              <a:off x="1793412" y="1252624"/>
              <a:ext cx="5202515" cy="429132"/>
              <a:chOff x="2450227" y="678957"/>
              <a:chExt cx="6155895" cy="507772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D657CB0-594C-6548-E882-C5F02B8DEEFB}"/>
                  </a:ext>
                </a:extLst>
              </p:cNvPr>
              <p:cNvSpPr/>
              <p:nvPr/>
            </p:nvSpPr>
            <p:spPr bwMode="ltGray">
              <a:xfrm>
                <a:off x="2478709" y="715234"/>
                <a:ext cx="6098933" cy="218956"/>
              </a:xfrm>
              <a:prstGeom prst="rect">
                <a:avLst/>
              </a:prstGeom>
              <a:solidFill>
                <a:srgbClr val="01A982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Centralized Management Systems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9484EC9-AA5F-92DE-2B4B-B8D4CA8BE1DB}"/>
                  </a:ext>
                </a:extLst>
              </p:cNvPr>
              <p:cNvSpPr/>
              <p:nvPr/>
            </p:nvSpPr>
            <p:spPr bwMode="ltGray">
              <a:xfrm>
                <a:off x="2477191" y="951260"/>
                <a:ext cx="2740726" cy="203471"/>
              </a:xfrm>
              <a:prstGeom prst="rect">
                <a:avLst/>
              </a:prstGeom>
              <a:solidFill>
                <a:srgbClr val="01A982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Monitoring &amp; Fault Management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56B9B4A9-4A73-027D-DDD0-88D891422F04}"/>
                  </a:ext>
                </a:extLst>
              </p:cNvPr>
              <p:cNvSpPr/>
              <p:nvPr/>
            </p:nvSpPr>
            <p:spPr bwMode="ltGray">
              <a:xfrm>
                <a:off x="5234028" y="952423"/>
                <a:ext cx="3343615" cy="202310"/>
              </a:xfrm>
              <a:prstGeom prst="rect">
                <a:avLst/>
              </a:prstGeom>
              <a:solidFill>
                <a:srgbClr val="01A982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Resource Configuration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F5D9B15-B563-6505-0A78-C387DDAC7AD0}"/>
                  </a:ext>
                </a:extLst>
              </p:cNvPr>
              <p:cNvSpPr/>
              <p:nvPr/>
            </p:nvSpPr>
            <p:spPr bwMode="ltGray">
              <a:xfrm>
                <a:off x="2450227" y="678957"/>
                <a:ext cx="6155895" cy="5077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/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FB541D2-898B-1AFD-60DF-23706AEA1DB8}"/>
                </a:ext>
              </a:extLst>
            </p:cNvPr>
            <p:cNvCxnSpPr/>
            <p:nvPr/>
          </p:nvCxnSpPr>
          <p:spPr>
            <a:xfrm>
              <a:off x="1617061" y="1809750"/>
              <a:ext cx="5581810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row: Up-Down 13">
              <a:extLst>
                <a:ext uri="{FF2B5EF4-FFF2-40B4-BE49-F238E27FC236}">
                  <a16:creationId xmlns:a16="http://schemas.microsoft.com/office/drawing/2014/main" id="{EB8DFD12-F535-C2E5-C818-23311D6AA377}"/>
                </a:ext>
              </a:extLst>
            </p:cNvPr>
            <p:cNvSpPr/>
            <p:nvPr/>
          </p:nvSpPr>
          <p:spPr>
            <a:xfrm>
              <a:off x="5497761" y="1719248"/>
              <a:ext cx="127746" cy="252316"/>
            </a:xfrm>
            <a:prstGeom prst="upDown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Up-Down 14">
              <a:extLst>
                <a:ext uri="{FF2B5EF4-FFF2-40B4-BE49-F238E27FC236}">
                  <a16:creationId xmlns:a16="http://schemas.microsoft.com/office/drawing/2014/main" id="{A2039C22-FE20-CF34-585F-9943A8C742FC}"/>
                </a:ext>
              </a:extLst>
            </p:cNvPr>
            <p:cNvSpPr/>
            <p:nvPr/>
          </p:nvSpPr>
          <p:spPr>
            <a:xfrm>
              <a:off x="3498749" y="1709414"/>
              <a:ext cx="127746" cy="252316"/>
            </a:xfrm>
            <a:prstGeom prst="upDown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7F4A02A-BF18-550B-35ED-EFA7B95929C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58979" y="4569910"/>
              <a:ext cx="608329" cy="575114"/>
              <a:chOff x="6153150" y="760413"/>
              <a:chExt cx="552450" cy="522287"/>
            </a:xfrm>
          </p:grpSpPr>
          <p:sp>
            <p:nvSpPr>
              <p:cNvPr id="67" name="Freeform 92">
                <a:extLst>
                  <a:ext uri="{FF2B5EF4-FFF2-40B4-BE49-F238E27FC236}">
                    <a16:creationId xmlns:a16="http://schemas.microsoft.com/office/drawing/2014/main" id="{392A7442-E1F9-22C4-2A02-31B5B9461D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53150" y="944563"/>
                <a:ext cx="552450" cy="338137"/>
              </a:xfrm>
              <a:custGeom>
                <a:avLst/>
                <a:gdLst>
                  <a:gd name="T0" fmla="*/ 348 w 348"/>
                  <a:gd name="T1" fmla="*/ 213 h 213"/>
                  <a:gd name="T2" fmla="*/ 0 w 348"/>
                  <a:gd name="T3" fmla="*/ 213 h 213"/>
                  <a:gd name="T4" fmla="*/ 0 w 348"/>
                  <a:gd name="T5" fmla="*/ 116 h 213"/>
                  <a:gd name="T6" fmla="*/ 348 w 348"/>
                  <a:gd name="T7" fmla="*/ 116 h 213"/>
                  <a:gd name="T8" fmla="*/ 348 w 348"/>
                  <a:gd name="T9" fmla="*/ 213 h 213"/>
                  <a:gd name="T10" fmla="*/ 19 w 348"/>
                  <a:gd name="T11" fmla="*/ 193 h 213"/>
                  <a:gd name="T12" fmla="*/ 329 w 348"/>
                  <a:gd name="T13" fmla="*/ 193 h 213"/>
                  <a:gd name="T14" fmla="*/ 329 w 348"/>
                  <a:gd name="T15" fmla="*/ 135 h 213"/>
                  <a:gd name="T16" fmla="*/ 19 w 348"/>
                  <a:gd name="T17" fmla="*/ 135 h 213"/>
                  <a:gd name="T18" fmla="*/ 19 w 348"/>
                  <a:gd name="T19" fmla="*/ 193 h 213"/>
                  <a:gd name="T20" fmla="*/ 309 w 348"/>
                  <a:gd name="T21" fmla="*/ 155 h 213"/>
                  <a:gd name="T22" fmla="*/ 87 w 348"/>
                  <a:gd name="T23" fmla="*/ 155 h 213"/>
                  <a:gd name="T24" fmla="*/ 87 w 348"/>
                  <a:gd name="T25" fmla="*/ 174 h 213"/>
                  <a:gd name="T26" fmla="*/ 309 w 348"/>
                  <a:gd name="T27" fmla="*/ 174 h 213"/>
                  <a:gd name="T28" fmla="*/ 309 w 348"/>
                  <a:gd name="T29" fmla="*/ 155 h 213"/>
                  <a:gd name="T30" fmla="*/ 58 w 348"/>
                  <a:gd name="T31" fmla="*/ 155 h 213"/>
                  <a:gd name="T32" fmla="*/ 39 w 348"/>
                  <a:gd name="T33" fmla="*/ 155 h 213"/>
                  <a:gd name="T34" fmla="*/ 39 w 348"/>
                  <a:gd name="T35" fmla="*/ 174 h 213"/>
                  <a:gd name="T36" fmla="*/ 58 w 348"/>
                  <a:gd name="T37" fmla="*/ 174 h 213"/>
                  <a:gd name="T38" fmla="*/ 58 w 348"/>
                  <a:gd name="T39" fmla="*/ 155 h 213"/>
                  <a:gd name="T40" fmla="*/ 348 w 348"/>
                  <a:gd name="T41" fmla="*/ 97 h 213"/>
                  <a:gd name="T42" fmla="*/ 0 w 348"/>
                  <a:gd name="T43" fmla="*/ 97 h 213"/>
                  <a:gd name="T44" fmla="*/ 0 w 348"/>
                  <a:gd name="T45" fmla="*/ 0 h 213"/>
                  <a:gd name="T46" fmla="*/ 348 w 348"/>
                  <a:gd name="T47" fmla="*/ 0 h 213"/>
                  <a:gd name="T48" fmla="*/ 348 w 348"/>
                  <a:gd name="T49" fmla="*/ 97 h 213"/>
                  <a:gd name="T50" fmla="*/ 19 w 348"/>
                  <a:gd name="T51" fmla="*/ 77 h 213"/>
                  <a:gd name="T52" fmla="*/ 329 w 348"/>
                  <a:gd name="T53" fmla="*/ 77 h 213"/>
                  <a:gd name="T54" fmla="*/ 329 w 348"/>
                  <a:gd name="T55" fmla="*/ 20 h 213"/>
                  <a:gd name="T56" fmla="*/ 19 w 348"/>
                  <a:gd name="T57" fmla="*/ 20 h 213"/>
                  <a:gd name="T58" fmla="*/ 19 w 348"/>
                  <a:gd name="T59" fmla="*/ 77 h 213"/>
                  <a:gd name="T60" fmla="*/ 309 w 348"/>
                  <a:gd name="T61" fmla="*/ 39 h 213"/>
                  <a:gd name="T62" fmla="*/ 87 w 348"/>
                  <a:gd name="T63" fmla="*/ 39 h 213"/>
                  <a:gd name="T64" fmla="*/ 87 w 348"/>
                  <a:gd name="T65" fmla="*/ 58 h 213"/>
                  <a:gd name="T66" fmla="*/ 309 w 348"/>
                  <a:gd name="T67" fmla="*/ 58 h 213"/>
                  <a:gd name="T68" fmla="*/ 309 w 348"/>
                  <a:gd name="T69" fmla="*/ 39 h 213"/>
                  <a:gd name="T70" fmla="*/ 58 w 348"/>
                  <a:gd name="T71" fmla="*/ 39 h 213"/>
                  <a:gd name="T72" fmla="*/ 39 w 348"/>
                  <a:gd name="T73" fmla="*/ 39 h 213"/>
                  <a:gd name="T74" fmla="*/ 39 w 348"/>
                  <a:gd name="T75" fmla="*/ 58 h 213"/>
                  <a:gd name="T76" fmla="*/ 58 w 348"/>
                  <a:gd name="T77" fmla="*/ 58 h 213"/>
                  <a:gd name="T78" fmla="*/ 58 w 348"/>
                  <a:gd name="T79" fmla="*/ 39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48" h="213">
                    <a:moveTo>
                      <a:pt x="348" y="213"/>
                    </a:moveTo>
                    <a:lnTo>
                      <a:pt x="0" y="213"/>
                    </a:lnTo>
                    <a:lnTo>
                      <a:pt x="0" y="116"/>
                    </a:lnTo>
                    <a:lnTo>
                      <a:pt x="348" y="116"/>
                    </a:lnTo>
                    <a:lnTo>
                      <a:pt x="348" y="213"/>
                    </a:lnTo>
                    <a:close/>
                    <a:moveTo>
                      <a:pt x="19" y="193"/>
                    </a:moveTo>
                    <a:lnTo>
                      <a:pt x="329" y="193"/>
                    </a:lnTo>
                    <a:lnTo>
                      <a:pt x="329" y="135"/>
                    </a:lnTo>
                    <a:lnTo>
                      <a:pt x="19" y="135"/>
                    </a:lnTo>
                    <a:lnTo>
                      <a:pt x="19" y="193"/>
                    </a:lnTo>
                    <a:close/>
                    <a:moveTo>
                      <a:pt x="309" y="155"/>
                    </a:moveTo>
                    <a:lnTo>
                      <a:pt x="87" y="155"/>
                    </a:lnTo>
                    <a:lnTo>
                      <a:pt x="87" y="174"/>
                    </a:lnTo>
                    <a:lnTo>
                      <a:pt x="309" y="174"/>
                    </a:lnTo>
                    <a:lnTo>
                      <a:pt x="309" y="155"/>
                    </a:lnTo>
                    <a:close/>
                    <a:moveTo>
                      <a:pt x="58" y="155"/>
                    </a:moveTo>
                    <a:lnTo>
                      <a:pt x="39" y="155"/>
                    </a:lnTo>
                    <a:lnTo>
                      <a:pt x="39" y="174"/>
                    </a:lnTo>
                    <a:lnTo>
                      <a:pt x="58" y="174"/>
                    </a:lnTo>
                    <a:lnTo>
                      <a:pt x="58" y="155"/>
                    </a:lnTo>
                    <a:close/>
                    <a:moveTo>
                      <a:pt x="348" y="97"/>
                    </a:moveTo>
                    <a:lnTo>
                      <a:pt x="0" y="97"/>
                    </a:lnTo>
                    <a:lnTo>
                      <a:pt x="0" y="0"/>
                    </a:lnTo>
                    <a:lnTo>
                      <a:pt x="348" y="0"/>
                    </a:lnTo>
                    <a:lnTo>
                      <a:pt x="348" y="97"/>
                    </a:lnTo>
                    <a:close/>
                    <a:moveTo>
                      <a:pt x="19" y="77"/>
                    </a:moveTo>
                    <a:lnTo>
                      <a:pt x="329" y="77"/>
                    </a:lnTo>
                    <a:lnTo>
                      <a:pt x="329" y="20"/>
                    </a:lnTo>
                    <a:lnTo>
                      <a:pt x="19" y="20"/>
                    </a:lnTo>
                    <a:lnTo>
                      <a:pt x="19" y="77"/>
                    </a:lnTo>
                    <a:close/>
                    <a:moveTo>
                      <a:pt x="309" y="39"/>
                    </a:moveTo>
                    <a:lnTo>
                      <a:pt x="87" y="39"/>
                    </a:lnTo>
                    <a:lnTo>
                      <a:pt x="87" y="58"/>
                    </a:lnTo>
                    <a:lnTo>
                      <a:pt x="309" y="58"/>
                    </a:lnTo>
                    <a:lnTo>
                      <a:pt x="309" y="39"/>
                    </a:lnTo>
                    <a:close/>
                    <a:moveTo>
                      <a:pt x="58" y="39"/>
                    </a:moveTo>
                    <a:lnTo>
                      <a:pt x="39" y="39"/>
                    </a:lnTo>
                    <a:lnTo>
                      <a:pt x="39" y="58"/>
                    </a:lnTo>
                    <a:lnTo>
                      <a:pt x="58" y="58"/>
                    </a:lnTo>
                    <a:lnTo>
                      <a:pt x="58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68" name="Freeform 93">
                <a:extLst>
                  <a:ext uri="{FF2B5EF4-FFF2-40B4-BE49-F238E27FC236}">
                    <a16:creationId xmlns:a16="http://schemas.microsoft.com/office/drawing/2014/main" id="{C4E8AAB8-E73F-34C2-C948-856E82FD78B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53150" y="760413"/>
                <a:ext cx="552450" cy="153987"/>
              </a:xfrm>
              <a:custGeom>
                <a:avLst/>
                <a:gdLst>
                  <a:gd name="T0" fmla="*/ 348 w 348"/>
                  <a:gd name="T1" fmla="*/ 97 h 97"/>
                  <a:gd name="T2" fmla="*/ 0 w 348"/>
                  <a:gd name="T3" fmla="*/ 97 h 97"/>
                  <a:gd name="T4" fmla="*/ 0 w 348"/>
                  <a:gd name="T5" fmla="*/ 0 h 97"/>
                  <a:gd name="T6" fmla="*/ 348 w 348"/>
                  <a:gd name="T7" fmla="*/ 0 h 97"/>
                  <a:gd name="T8" fmla="*/ 348 w 348"/>
                  <a:gd name="T9" fmla="*/ 97 h 97"/>
                  <a:gd name="T10" fmla="*/ 19 w 348"/>
                  <a:gd name="T11" fmla="*/ 78 h 97"/>
                  <a:gd name="T12" fmla="*/ 329 w 348"/>
                  <a:gd name="T13" fmla="*/ 78 h 97"/>
                  <a:gd name="T14" fmla="*/ 329 w 348"/>
                  <a:gd name="T15" fmla="*/ 20 h 97"/>
                  <a:gd name="T16" fmla="*/ 19 w 348"/>
                  <a:gd name="T17" fmla="*/ 20 h 97"/>
                  <a:gd name="T18" fmla="*/ 19 w 348"/>
                  <a:gd name="T19" fmla="*/ 78 h 97"/>
                  <a:gd name="T20" fmla="*/ 309 w 348"/>
                  <a:gd name="T21" fmla="*/ 39 h 97"/>
                  <a:gd name="T22" fmla="*/ 87 w 348"/>
                  <a:gd name="T23" fmla="*/ 39 h 97"/>
                  <a:gd name="T24" fmla="*/ 87 w 348"/>
                  <a:gd name="T25" fmla="*/ 58 h 97"/>
                  <a:gd name="T26" fmla="*/ 309 w 348"/>
                  <a:gd name="T27" fmla="*/ 58 h 97"/>
                  <a:gd name="T28" fmla="*/ 309 w 348"/>
                  <a:gd name="T29" fmla="*/ 39 h 97"/>
                  <a:gd name="T30" fmla="*/ 58 w 348"/>
                  <a:gd name="T31" fmla="*/ 39 h 97"/>
                  <a:gd name="T32" fmla="*/ 39 w 348"/>
                  <a:gd name="T33" fmla="*/ 39 h 97"/>
                  <a:gd name="T34" fmla="*/ 39 w 348"/>
                  <a:gd name="T35" fmla="*/ 58 h 97"/>
                  <a:gd name="T36" fmla="*/ 58 w 348"/>
                  <a:gd name="T37" fmla="*/ 58 h 97"/>
                  <a:gd name="T38" fmla="*/ 58 w 348"/>
                  <a:gd name="T39" fmla="*/ 3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48" h="97">
                    <a:moveTo>
                      <a:pt x="348" y="97"/>
                    </a:moveTo>
                    <a:lnTo>
                      <a:pt x="0" y="97"/>
                    </a:lnTo>
                    <a:lnTo>
                      <a:pt x="0" y="0"/>
                    </a:lnTo>
                    <a:lnTo>
                      <a:pt x="348" y="0"/>
                    </a:lnTo>
                    <a:lnTo>
                      <a:pt x="348" y="97"/>
                    </a:lnTo>
                    <a:close/>
                    <a:moveTo>
                      <a:pt x="19" y="78"/>
                    </a:moveTo>
                    <a:lnTo>
                      <a:pt x="329" y="78"/>
                    </a:lnTo>
                    <a:lnTo>
                      <a:pt x="329" y="20"/>
                    </a:lnTo>
                    <a:lnTo>
                      <a:pt x="19" y="20"/>
                    </a:lnTo>
                    <a:lnTo>
                      <a:pt x="19" y="78"/>
                    </a:lnTo>
                    <a:close/>
                    <a:moveTo>
                      <a:pt x="309" y="39"/>
                    </a:moveTo>
                    <a:lnTo>
                      <a:pt x="87" y="39"/>
                    </a:lnTo>
                    <a:lnTo>
                      <a:pt x="87" y="58"/>
                    </a:lnTo>
                    <a:lnTo>
                      <a:pt x="309" y="58"/>
                    </a:lnTo>
                    <a:lnTo>
                      <a:pt x="309" y="39"/>
                    </a:lnTo>
                    <a:close/>
                    <a:moveTo>
                      <a:pt x="58" y="39"/>
                    </a:moveTo>
                    <a:lnTo>
                      <a:pt x="39" y="39"/>
                    </a:lnTo>
                    <a:lnTo>
                      <a:pt x="39" y="58"/>
                    </a:lnTo>
                    <a:lnTo>
                      <a:pt x="58" y="58"/>
                    </a:lnTo>
                    <a:lnTo>
                      <a:pt x="58" y="39"/>
                    </a:lnTo>
                    <a:close/>
                  </a:path>
                </a:pathLst>
              </a:custGeom>
              <a:solidFill>
                <a:srgbClr val="00B38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6AC7297-23C1-1FD6-13F3-331CAA154BE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25680" y="4521866"/>
              <a:ext cx="671203" cy="671203"/>
              <a:chOff x="5819775" y="3152775"/>
              <a:chExt cx="552450" cy="552450"/>
            </a:xfrm>
          </p:grpSpPr>
          <p:sp>
            <p:nvSpPr>
              <p:cNvPr id="65" name="Freeform 33">
                <a:extLst>
                  <a:ext uri="{FF2B5EF4-FFF2-40B4-BE49-F238E27FC236}">
                    <a16:creationId xmlns:a16="http://schemas.microsoft.com/office/drawing/2014/main" id="{08C4BF7B-E896-A937-0FC6-22A1C0F436A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19800" y="3352800"/>
                <a:ext cx="152400" cy="152400"/>
              </a:xfrm>
              <a:custGeom>
                <a:avLst/>
                <a:gdLst>
                  <a:gd name="T0" fmla="*/ 96 w 96"/>
                  <a:gd name="T1" fmla="*/ 96 h 96"/>
                  <a:gd name="T2" fmla="*/ 0 w 96"/>
                  <a:gd name="T3" fmla="*/ 96 h 96"/>
                  <a:gd name="T4" fmla="*/ 0 w 96"/>
                  <a:gd name="T5" fmla="*/ 0 h 96"/>
                  <a:gd name="T6" fmla="*/ 96 w 96"/>
                  <a:gd name="T7" fmla="*/ 0 h 96"/>
                  <a:gd name="T8" fmla="*/ 96 w 96"/>
                  <a:gd name="T9" fmla="*/ 96 h 96"/>
                  <a:gd name="T10" fmla="*/ 19 w 96"/>
                  <a:gd name="T11" fmla="*/ 77 h 96"/>
                  <a:gd name="T12" fmla="*/ 77 w 96"/>
                  <a:gd name="T13" fmla="*/ 77 h 96"/>
                  <a:gd name="T14" fmla="*/ 77 w 96"/>
                  <a:gd name="T15" fmla="*/ 19 h 96"/>
                  <a:gd name="T16" fmla="*/ 19 w 96"/>
                  <a:gd name="T17" fmla="*/ 19 h 96"/>
                  <a:gd name="T18" fmla="*/ 19 w 96"/>
                  <a:gd name="T19" fmla="*/ 7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" h="96">
                    <a:moveTo>
                      <a:pt x="96" y="96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96" y="0"/>
                    </a:lnTo>
                    <a:lnTo>
                      <a:pt x="96" y="96"/>
                    </a:lnTo>
                    <a:close/>
                    <a:moveTo>
                      <a:pt x="19" y="77"/>
                    </a:moveTo>
                    <a:lnTo>
                      <a:pt x="77" y="77"/>
                    </a:lnTo>
                    <a:lnTo>
                      <a:pt x="77" y="19"/>
                    </a:lnTo>
                    <a:lnTo>
                      <a:pt x="19" y="19"/>
                    </a:lnTo>
                    <a:lnTo>
                      <a:pt x="19" y="77"/>
                    </a:lnTo>
                    <a:close/>
                  </a:path>
                </a:pathLst>
              </a:custGeom>
              <a:solidFill>
                <a:srgbClr val="00B3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" name="Freeform 34">
                <a:extLst>
                  <a:ext uri="{FF2B5EF4-FFF2-40B4-BE49-F238E27FC236}">
                    <a16:creationId xmlns:a16="http://schemas.microsoft.com/office/drawing/2014/main" id="{0F8C41DE-8C21-A548-FA1B-1D9807D63B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9775" y="3152775"/>
                <a:ext cx="552450" cy="552450"/>
              </a:xfrm>
              <a:custGeom>
                <a:avLst/>
                <a:gdLst>
                  <a:gd name="T0" fmla="*/ 144 w 144"/>
                  <a:gd name="T1" fmla="*/ 72 h 144"/>
                  <a:gd name="T2" fmla="*/ 135 w 144"/>
                  <a:gd name="T3" fmla="*/ 60 h 144"/>
                  <a:gd name="T4" fmla="*/ 83 w 144"/>
                  <a:gd name="T5" fmla="*/ 8 h 144"/>
                  <a:gd name="T6" fmla="*/ 72 w 144"/>
                  <a:gd name="T7" fmla="*/ 0 h 144"/>
                  <a:gd name="T8" fmla="*/ 61 w 144"/>
                  <a:gd name="T9" fmla="*/ 8 h 144"/>
                  <a:gd name="T10" fmla="*/ 8 w 144"/>
                  <a:gd name="T11" fmla="*/ 61 h 144"/>
                  <a:gd name="T12" fmla="*/ 0 w 144"/>
                  <a:gd name="T13" fmla="*/ 72 h 144"/>
                  <a:gd name="T14" fmla="*/ 8 w 144"/>
                  <a:gd name="T15" fmla="*/ 83 h 144"/>
                  <a:gd name="T16" fmla="*/ 60 w 144"/>
                  <a:gd name="T17" fmla="*/ 135 h 144"/>
                  <a:gd name="T18" fmla="*/ 72 w 144"/>
                  <a:gd name="T19" fmla="*/ 144 h 144"/>
                  <a:gd name="T20" fmla="*/ 84 w 144"/>
                  <a:gd name="T21" fmla="*/ 135 h 144"/>
                  <a:gd name="T22" fmla="*/ 135 w 144"/>
                  <a:gd name="T23" fmla="*/ 84 h 144"/>
                  <a:gd name="T24" fmla="*/ 144 w 144"/>
                  <a:gd name="T25" fmla="*/ 72 h 144"/>
                  <a:gd name="T26" fmla="*/ 72 w 144"/>
                  <a:gd name="T27" fmla="*/ 8 h 144"/>
                  <a:gd name="T28" fmla="*/ 76 w 144"/>
                  <a:gd name="T29" fmla="*/ 12 h 144"/>
                  <a:gd name="T30" fmla="*/ 72 w 144"/>
                  <a:gd name="T31" fmla="*/ 16 h 144"/>
                  <a:gd name="T32" fmla="*/ 68 w 144"/>
                  <a:gd name="T33" fmla="*/ 12 h 144"/>
                  <a:gd name="T34" fmla="*/ 72 w 144"/>
                  <a:gd name="T35" fmla="*/ 8 h 144"/>
                  <a:gd name="T36" fmla="*/ 12 w 144"/>
                  <a:gd name="T37" fmla="*/ 76 h 144"/>
                  <a:gd name="T38" fmla="*/ 8 w 144"/>
                  <a:gd name="T39" fmla="*/ 72 h 144"/>
                  <a:gd name="T40" fmla="*/ 12 w 144"/>
                  <a:gd name="T41" fmla="*/ 68 h 144"/>
                  <a:gd name="T42" fmla="*/ 16 w 144"/>
                  <a:gd name="T43" fmla="*/ 72 h 144"/>
                  <a:gd name="T44" fmla="*/ 12 w 144"/>
                  <a:gd name="T45" fmla="*/ 76 h 144"/>
                  <a:gd name="T46" fmla="*/ 72 w 144"/>
                  <a:gd name="T47" fmla="*/ 136 h 144"/>
                  <a:gd name="T48" fmla="*/ 68 w 144"/>
                  <a:gd name="T49" fmla="*/ 132 h 144"/>
                  <a:gd name="T50" fmla="*/ 72 w 144"/>
                  <a:gd name="T51" fmla="*/ 128 h 144"/>
                  <a:gd name="T52" fmla="*/ 76 w 144"/>
                  <a:gd name="T53" fmla="*/ 132 h 144"/>
                  <a:gd name="T54" fmla="*/ 72 w 144"/>
                  <a:gd name="T55" fmla="*/ 136 h 144"/>
                  <a:gd name="T56" fmla="*/ 83 w 144"/>
                  <a:gd name="T57" fmla="*/ 127 h 144"/>
                  <a:gd name="T58" fmla="*/ 76 w 144"/>
                  <a:gd name="T59" fmla="*/ 121 h 144"/>
                  <a:gd name="T60" fmla="*/ 76 w 144"/>
                  <a:gd name="T61" fmla="*/ 100 h 144"/>
                  <a:gd name="T62" fmla="*/ 68 w 144"/>
                  <a:gd name="T63" fmla="*/ 100 h 144"/>
                  <a:gd name="T64" fmla="*/ 68 w 144"/>
                  <a:gd name="T65" fmla="*/ 121 h 144"/>
                  <a:gd name="T66" fmla="*/ 61 w 144"/>
                  <a:gd name="T67" fmla="*/ 127 h 144"/>
                  <a:gd name="T68" fmla="*/ 16 w 144"/>
                  <a:gd name="T69" fmla="*/ 83 h 144"/>
                  <a:gd name="T70" fmla="*/ 23 w 144"/>
                  <a:gd name="T71" fmla="*/ 76 h 144"/>
                  <a:gd name="T72" fmla="*/ 44 w 144"/>
                  <a:gd name="T73" fmla="*/ 76 h 144"/>
                  <a:gd name="T74" fmla="*/ 44 w 144"/>
                  <a:gd name="T75" fmla="*/ 68 h 144"/>
                  <a:gd name="T76" fmla="*/ 23 w 144"/>
                  <a:gd name="T77" fmla="*/ 68 h 144"/>
                  <a:gd name="T78" fmla="*/ 16 w 144"/>
                  <a:gd name="T79" fmla="*/ 61 h 144"/>
                  <a:gd name="T80" fmla="*/ 61 w 144"/>
                  <a:gd name="T81" fmla="*/ 16 h 144"/>
                  <a:gd name="T82" fmla="*/ 68 w 144"/>
                  <a:gd name="T83" fmla="*/ 23 h 144"/>
                  <a:gd name="T84" fmla="*/ 68 w 144"/>
                  <a:gd name="T85" fmla="*/ 44 h 144"/>
                  <a:gd name="T86" fmla="*/ 76 w 144"/>
                  <a:gd name="T87" fmla="*/ 44 h 144"/>
                  <a:gd name="T88" fmla="*/ 76 w 144"/>
                  <a:gd name="T89" fmla="*/ 23 h 144"/>
                  <a:gd name="T90" fmla="*/ 83 w 144"/>
                  <a:gd name="T91" fmla="*/ 16 h 144"/>
                  <a:gd name="T92" fmla="*/ 127 w 144"/>
                  <a:gd name="T93" fmla="*/ 61 h 144"/>
                  <a:gd name="T94" fmla="*/ 121 w 144"/>
                  <a:gd name="T95" fmla="*/ 68 h 144"/>
                  <a:gd name="T96" fmla="*/ 100 w 144"/>
                  <a:gd name="T97" fmla="*/ 68 h 144"/>
                  <a:gd name="T98" fmla="*/ 100 w 144"/>
                  <a:gd name="T99" fmla="*/ 76 h 144"/>
                  <a:gd name="T100" fmla="*/ 121 w 144"/>
                  <a:gd name="T101" fmla="*/ 76 h 144"/>
                  <a:gd name="T102" fmla="*/ 127 w 144"/>
                  <a:gd name="T103" fmla="*/ 83 h 144"/>
                  <a:gd name="T104" fmla="*/ 83 w 144"/>
                  <a:gd name="T105" fmla="*/ 127 h 144"/>
                  <a:gd name="T106" fmla="*/ 132 w 144"/>
                  <a:gd name="T107" fmla="*/ 76 h 144"/>
                  <a:gd name="T108" fmla="*/ 128 w 144"/>
                  <a:gd name="T109" fmla="*/ 72 h 144"/>
                  <a:gd name="T110" fmla="*/ 132 w 144"/>
                  <a:gd name="T111" fmla="*/ 68 h 144"/>
                  <a:gd name="T112" fmla="*/ 136 w 144"/>
                  <a:gd name="T113" fmla="*/ 72 h 144"/>
                  <a:gd name="T114" fmla="*/ 132 w 144"/>
                  <a:gd name="T115" fmla="*/ 76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4" h="144">
                    <a:moveTo>
                      <a:pt x="144" y="72"/>
                    </a:moveTo>
                    <a:cubicBezTo>
                      <a:pt x="144" y="66"/>
                      <a:pt x="140" y="62"/>
                      <a:pt x="135" y="60"/>
                    </a:cubicBezTo>
                    <a:cubicBezTo>
                      <a:pt x="131" y="34"/>
                      <a:pt x="110" y="13"/>
                      <a:pt x="83" y="8"/>
                    </a:cubicBezTo>
                    <a:cubicBezTo>
                      <a:pt x="82" y="3"/>
                      <a:pt x="77" y="0"/>
                      <a:pt x="72" y="0"/>
                    </a:cubicBezTo>
                    <a:cubicBezTo>
                      <a:pt x="67" y="0"/>
                      <a:pt x="62" y="3"/>
                      <a:pt x="61" y="8"/>
                    </a:cubicBezTo>
                    <a:cubicBezTo>
                      <a:pt x="34" y="13"/>
                      <a:pt x="13" y="34"/>
                      <a:pt x="8" y="61"/>
                    </a:cubicBezTo>
                    <a:cubicBezTo>
                      <a:pt x="3" y="62"/>
                      <a:pt x="0" y="67"/>
                      <a:pt x="0" y="72"/>
                    </a:cubicBezTo>
                    <a:cubicBezTo>
                      <a:pt x="0" y="77"/>
                      <a:pt x="3" y="82"/>
                      <a:pt x="8" y="83"/>
                    </a:cubicBezTo>
                    <a:cubicBezTo>
                      <a:pt x="13" y="110"/>
                      <a:pt x="34" y="130"/>
                      <a:pt x="60" y="135"/>
                    </a:cubicBezTo>
                    <a:cubicBezTo>
                      <a:pt x="62" y="140"/>
                      <a:pt x="66" y="144"/>
                      <a:pt x="72" y="144"/>
                    </a:cubicBezTo>
                    <a:cubicBezTo>
                      <a:pt x="78" y="144"/>
                      <a:pt x="82" y="140"/>
                      <a:pt x="84" y="135"/>
                    </a:cubicBezTo>
                    <a:cubicBezTo>
                      <a:pt x="110" y="130"/>
                      <a:pt x="130" y="110"/>
                      <a:pt x="135" y="84"/>
                    </a:cubicBezTo>
                    <a:cubicBezTo>
                      <a:pt x="140" y="82"/>
                      <a:pt x="144" y="78"/>
                      <a:pt x="144" y="72"/>
                    </a:cubicBezTo>
                    <a:close/>
                    <a:moveTo>
                      <a:pt x="72" y="8"/>
                    </a:moveTo>
                    <a:cubicBezTo>
                      <a:pt x="74" y="8"/>
                      <a:pt x="76" y="10"/>
                      <a:pt x="76" y="12"/>
                    </a:cubicBezTo>
                    <a:cubicBezTo>
                      <a:pt x="76" y="14"/>
                      <a:pt x="74" y="16"/>
                      <a:pt x="72" y="16"/>
                    </a:cubicBezTo>
                    <a:cubicBezTo>
                      <a:pt x="70" y="16"/>
                      <a:pt x="68" y="14"/>
                      <a:pt x="68" y="12"/>
                    </a:cubicBezTo>
                    <a:cubicBezTo>
                      <a:pt x="68" y="10"/>
                      <a:pt x="70" y="8"/>
                      <a:pt x="72" y="8"/>
                    </a:cubicBezTo>
                    <a:close/>
                    <a:moveTo>
                      <a:pt x="12" y="76"/>
                    </a:moveTo>
                    <a:cubicBezTo>
                      <a:pt x="10" y="76"/>
                      <a:pt x="8" y="74"/>
                      <a:pt x="8" y="72"/>
                    </a:cubicBezTo>
                    <a:cubicBezTo>
                      <a:pt x="8" y="70"/>
                      <a:pt x="10" y="68"/>
                      <a:pt x="12" y="68"/>
                    </a:cubicBezTo>
                    <a:cubicBezTo>
                      <a:pt x="14" y="68"/>
                      <a:pt x="16" y="70"/>
                      <a:pt x="16" y="72"/>
                    </a:cubicBezTo>
                    <a:cubicBezTo>
                      <a:pt x="16" y="74"/>
                      <a:pt x="14" y="76"/>
                      <a:pt x="12" y="76"/>
                    </a:cubicBezTo>
                    <a:close/>
                    <a:moveTo>
                      <a:pt x="72" y="136"/>
                    </a:moveTo>
                    <a:cubicBezTo>
                      <a:pt x="70" y="136"/>
                      <a:pt x="68" y="134"/>
                      <a:pt x="68" y="132"/>
                    </a:cubicBezTo>
                    <a:cubicBezTo>
                      <a:pt x="68" y="130"/>
                      <a:pt x="70" y="128"/>
                      <a:pt x="72" y="128"/>
                    </a:cubicBezTo>
                    <a:cubicBezTo>
                      <a:pt x="74" y="128"/>
                      <a:pt x="76" y="130"/>
                      <a:pt x="76" y="132"/>
                    </a:cubicBezTo>
                    <a:cubicBezTo>
                      <a:pt x="76" y="134"/>
                      <a:pt x="74" y="136"/>
                      <a:pt x="72" y="136"/>
                    </a:cubicBezTo>
                    <a:close/>
                    <a:moveTo>
                      <a:pt x="83" y="127"/>
                    </a:moveTo>
                    <a:cubicBezTo>
                      <a:pt x="82" y="124"/>
                      <a:pt x="79" y="122"/>
                      <a:pt x="76" y="121"/>
                    </a:cubicBezTo>
                    <a:cubicBezTo>
                      <a:pt x="76" y="100"/>
                      <a:pt x="76" y="100"/>
                      <a:pt x="76" y="100"/>
                    </a:cubicBezTo>
                    <a:cubicBezTo>
                      <a:pt x="68" y="100"/>
                      <a:pt x="68" y="100"/>
                      <a:pt x="68" y="100"/>
                    </a:cubicBezTo>
                    <a:cubicBezTo>
                      <a:pt x="68" y="121"/>
                      <a:pt x="68" y="121"/>
                      <a:pt x="68" y="121"/>
                    </a:cubicBezTo>
                    <a:cubicBezTo>
                      <a:pt x="65" y="122"/>
                      <a:pt x="62" y="124"/>
                      <a:pt x="61" y="127"/>
                    </a:cubicBezTo>
                    <a:cubicBezTo>
                      <a:pt x="39" y="123"/>
                      <a:pt x="21" y="105"/>
                      <a:pt x="16" y="83"/>
                    </a:cubicBezTo>
                    <a:cubicBezTo>
                      <a:pt x="20" y="82"/>
                      <a:pt x="22" y="79"/>
                      <a:pt x="23" y="76"/>
                    </a:cubicBezTo>
                    <a:cubicBezTo>
                      <a:pt x="44" y="76"/>
                      <a:pt x="44" y="76"/>
                      <a:pt x="44" y="76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23" y="68"/>
                      <a:pt x="23" y="68"/>
                      <a:pt x="23" y="68"/>
                    </a:cubicBezTo>
                    <a:cubicBezTo>
                      <a:pt x="22" y="65"/>
                      <a:pt x="20" y="62"/>
                      <a:pt x="16" y="61"/>
                    </a:cubicBezTo>
                    <a:cubicBezTo>
                      <a:pt x="21" y="38"/>
                      <a:pt x="38" y="21"/>
                      <a:pt x="61" y="16"/>
                    </a:cubicBezTo>
                    <a:cubicBezTo>
                      <a:pt x="62" y="19"/>
                      <a:pt x="65" y="22"/>
                      <a:pt x="68" y="23"/>
                    </a:cubicBezTo>
                    <a:cubicBezTo>
                      <a:pt x="68" y="44"/>
                      <a:pt x="68" y="44"/>
                      <a:pt x="68" y="44"/>
                    </a:cubicBezTo>
                    <a:cubicBezTo>
                      <a:pt x="76" y="44"/>
                      <a:pt x="76" y="44"/>
                      <a:pt x="76" y="44"/>
                    </a:cubicBezTo>
                    <a:cubicBezTo>
                      <a:pt x="76" y="23"/>
                      <a:pt x="76" y="23"/>
                      <a:pt x="76" y="23"/>
                    </a:cubicBezTo>
                    <a:cubicBezTo>
                      <a:pt x="79" y="22"/>
                      <a:pt x="82" y="20"/>
                      <a:pt x="83" y="16"/>
                    </a:cubicBezTo>
                    <a:cubicBezTo>
                      <a:pt x="105" y="21"/>
                      <a:pt x="123" y="39"/>
                      <a:pt x="127" y="61"/>
                    </a:cubicBezTo>
                    <a:cubicBezTo>
                      <a:pt x="124" y="62"/>
                      <a:pt x="122" y="65"/>
                      <a:pt x="121" y="68"/>
                    </a:cubicBezTo>
                    <a:cubicBezTo>
                      <a:pt x="100" y="68"/>
                      <a:pt x="100" y="68"/>
                      <a:pt x="100" y="68"/>
                    </a:cubicBezTo>
                    <a:cubicBezTo>
                      <a:pt x="100" y="76"/>
                      <a:pt x="100" y="76"/>
                      <a:pt x="100" y="76"/>
                    </a:cubicBezTo>
                    <a:cubicBezTo>
                      <a:pt x="121" y="76"/>
                      <a:pt x="121" y="76"/>
                      <a:pt x="121" y="76"/>
                    </a:cubicBezTo>
                    <a:cubicBezTo>
                      <a:pt x="122" y="79"/>
                      <a:pt x="124" y="82"/>
                      <a:pt x="127" y="83"/>
                    </a:cubicBezTo>
                    <a:cubicBezTo>
                      <a:pt x="123" y="105"/>
                      <a:pt x="105" y="123"/>
                      <a:pt x="83" y="127"/>
                    </a:cubicBezTo>
                    <a:close/>
                    <a:moveTo>
                      <a:pt x="132" y="76"/>
                    </a:moveTo>
                    <a:cubicBezTo>
                      <a:pt x="130" y="76"/>
                      <a:pt x="128" y="74"/>
                      <a:pt x="128" y="72"/>
                    </a:cubicBezTo>
                    <a:cubicBezTo>
                      <a:pt x="128" y="70"/>
                      <a:pt x="130" y="68"/>
                      <a:pt x="132" y="68"/>
                    </a:cubicBezTo>
                    <a:cubicBezTo>
                      <a:pt x="134" y="68"/>
                      <a:pt x="136" y="70"/>
                      <a:pt x="136" y="72"/>
                    </a:cubicBezTo>
                    <a:cubicBezTo>
                      <a:pt x="136" y="74"/>
                      <a:pt x="134" y="76"/>
                      <a:pt x="132" y="7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EFCDCF-9907-B165-1A4B-C43623F88C1A}"/>
                </a:ext>
              </a:extLst>
            </p:cNvPr>
            <p:cNvSpPr txBox="1"/>
            <p:nvPr/>
          </p:nvSpPr>
          <p:spPr>
            <a:xfrm>
              <a:off x="3881679" y="4353814"/>
              <a:ext cx="914400" cy="286155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400"/>
                </a:spcBef>
              </a:pPr>
              <a:r>
                <a:rPr lang="en-US" sz="1100" dirty="0"/>
                <a:t>Vendor API’s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4387B88-F8D0-F02D-F7B0-B8E3F5664E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22660" y="4564796"/>
              <a:ext cx="480940" cy="480940"/>
              <a:chOff x="5819775" y="3152775"/>
              <a:chExt cx="552450" cy="552450"/>
            </a:xfrm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2895C6DF-0DCB-1945-FC66-D613ABA160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19800" y="3352800"/>
                <a:ext cx="152400" cy="152400"/>
              </a:xfrm>
              <a:custGeom>
                <a:avLst/>
                <a:gdLst>
                  <a:gd name="T0" fmla="*/ 96 w 96"/>
                  <a:gd name="T1" fmla="*/ 96 h 96"/>
                  <a:gd name="T2" fmla="*/ 0 w 96"/>
                  <a:gd name="T3" fmla="*/ 96 h 96"/>
                  <a:gd name="T4" fmla="*/ 0 w 96"/>
                  <a:gd name="T5" fmla="*/ 0 h 96"/>
                  <a:gd name="T6" fmla="*/ 96 w 96"/>
                  <a:gd name="T7" fmla="*/ 0 h 96"/>
                  <a:gd name="T8" fmla="*/ 96 w 96"/>
                  <a:gd name="T9" fmla="*/ 96 h 96"/>
                  <a:gd name="T10" fmla="*/ 19 w 96"/>
                  <a:gd name="T11" fmla="*/ 77 h 96"/>
                  <a:gd name="T12" fmla="*/ 77 w 96"/>
                  <a:gd name="T13" fmla="*/ 77 h 96"/>
                  <a:gd name="T14" fmla="*/ 77 w 96"/>
                  <a:gd name="T15" fmla="*/ 19 h 96"/>
                  <a:gd name="T16" fmla="*/ 19 w 96"/>
                  <a:gd name="T17" fmla="*/ 19 h 96"/>
                  <a:gd name="T18" fmla="*/ 19 w 96"/>
                  <a:gd name="T19" fmla="*/ 7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" h="96">
                    <a:moveTo>
                      <a:pt x="96" y="96"/>
                    </a:moveTo>
                    <a:lnTo>
                      <a:pt x="0" y="96"/>
                    </a:lnTo>
                    <a:lnTo>
                      <a:pt x="0" y="0"/>
                    </a:lnTo>
                    <a:lnTo>
                      <a:pt x="96" y="0"/>
                    </a:lnTo>
                    <a:lnTo>
                      <a:pt x="96" y="96"/>
                    </a:lnTo>
                    <a:close/>
                    <a:moveTo>
                      <a:pt x="19" y="77"/>
                    </a:moveTo>
                    <a:lnTo>
                      <a:pt x="77" y="77"/>
                    </a:lnTo>
                    <a:lnTo>
                      <a:pt x="77" y="19"/>
                    </a:lnTo>
                    <a:lnTo>
                      <a:pt x="19" y="19"/>
                    </a:lnTo>
                    <a:lnTo>
                      <a:pt x="19" y="77"/>
                    </a:lnTo>
                    <a:close/>
                  </a:path>
                </a:pathLst>
              </a:custGeom>
              <a:solidFill>
                <a:srgbClr val="00B3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ED593395-6869-452A-B185-FB85050D9C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9775" y="3152775"/>
                <a:ext cx="552450" cy="552450"/>
              </a:xfrm>
              <a:custGeom>
                <a:avLst/>
                <a:gdLst>
                  <a:gd name="T0" fmla="*/ 144 w 144"/>
                  <a:gd name="T1" fmla="*/ 72 h 144"/>
                  <a:gd name="T2" fmla="*/ 135 w 144"/>
                  <a:gd name="T3" fmla="*/ 60 h 144"/>
                  <a:gd name="T4" fmla="*/ 83 w 144"/>
                  <a:gd name="T5" fmla="*/ 8 h 144"/>
                  <a:gd name="T6" fmla="*/ 72 w 144"/>
                  <a:gd name="T7" fmla="*/ 0 h 144"/>
                  <a:gd name="T8" fmla="*/ 61 w 144"/>
                  <a:gd name="T9" fmla="*/ 8 h 144"/>
                  <a:gd name="T10" fmla="*/ 8 w 144"/>
                  <a:gd name="T11" fmla="*/ 61 h 144"/>
                  <a:gd name="T12" fmla="*/ 0 w 144"/>
                  <a:gd name="T13" fmla="*/ 72 h 144"/>
                  <a:gd name="T14" fmla="*/ 8 w 144"/>
                  <a:gd name="T15" fmla="*/ 83 h 144"/>
                  <a:gd name="T16" fmla="*/ 60 w 144"/>
                  <a:gd name="T17" fmla="*/ 135 h 144"/>
                  <a:gd name="T18" fmla="*/ 72 w 144"/>
                  <a:gd name="T19" fmla="*/ 144 h 144"/>
                  <a:gd name="T20" fmla="*/ 84 w 144"/>
                  <a:gd name="T21" fmla="*/ 135 h 144"/>
                  <a:gd name="T22" fmla="*/ 135 w 144"/>
                  <a:gd name="T23" fmla="*/ 84 h 144"/>
                  <a:gd name="T24" fmla="*/ 144 w 144"/>
                  <a:gd name="T25" fmla="*/ 72 h 144"/>
                  <a:gd name="T26" fmla="*/ 72 w 144"/>
                  <a:gd name="T27" fmla="*/ 8 h 144"/>
                  <a:gd name="T28" fmla="*/ 76 w 144"/>
                  <a:gd name="T29" fmla="*/ 12 h 144"/>
                  <a:gd name="T30" fmla="*/ 72 w 144"/>
                  <a:gd name="T31" fmla="*/ 16 h 144"/>
                  <a:gd name="T32" fmla="*/ 68 w 144"/>
                  <a:gd name="T33" fmla="*/ 12 h 144"/>
                  <a:gd name="T34" fmla="*/ 72 w 144"/>
                  <a:gd name="T35" fmla="*/ 8 h 144"/>
                  <a:gd name="T36" fmla="*/ 12 w 144"/>
                  <a:gd name="T37" fmla="*/ 76 h 144"/>
                  <a:gd name="T38" fmla="*/ 8 w 144"/>
                  <a:gd name="T39" fmla="*/ 72 h 144"/>
                  <a:gd name="T40" fmla="*/ 12 w 144"/>
                  <a:gd name="T41" fmla="*/ 68 h 144"/>
                  <a:gd name="T42" fmla="*/ 16 w 144"/>
                  <a:gd name="T43" fmla="*/ 72 h 144"/>
                  <a:gd name="T44" fmla="*/ 12 w 144"/>
                  <a:gd name="T45" fmla="*/ 76 h 144"/>
                  <a:gd name="T46" fmla="*/ 72 w 144"/>
                  <a:gd name="T47" fmla="*/ 136 h 144"/>
                  <a:gd name="T48" fmla="*/ 68 w 144"/>
                  <a:gd name="T49" fmla="*/ 132 h 144"/>
                  <a:gd name="T50" fmla="*/ 72 w 144"/>
                  <a:gd name="T51" fmla="*/ 128 h 144"/>
                  <a:gd name="T52" fmla="*/ 76 w 144"/>
                  <a:gd name="T53" fmla="*/ 132 h 144"/>
                  <a:gd name="T54" fmla="*/ 72 w 144"/>
                  <a:gd name="T55" fmla="*/ 136 h 144"/>
                  <a:gd name="T56" fmla="*/ 83 w 144"/>
                  <a:gd name="T57" fmla="*/ 127 h 144"/>
                  <a:gd name="T58" fmla="*/ 76 w 144"/>
                  <a:gd name="T59" fmla="*/ 121 h 144"/>
                  <a:gd name="T60" fmla="*/ 76 w 144"/>
                  <a:gd name="T61" fmla="*/ 100 h 144"/>
                  <a:gd name="T62" fmla="*/ 68 w 144"/>
                  <a:gd name="T63" fmla="*/ 100 h 144"/>
                  <a:gd name="T64" fmla="*/ 68 w 144"/>
                  <a:gd name="T65" fmla="*/ 121 h 144"/>
                  <a:gd name="T66" fmla="*/ 61 w 144"/>
                  <a:gd name="T67" fmla="*/ 127 h 144"/>
                  <a:gd name="T68" fmla="*/ 16 w 144"/>
                  <a:gd name="T69" fmla="*/ 83 h 144"/>
                  <a:gd name="T70" fmla="*/ 23 w 144"/>
                  <a:gd name="T71" fmla="*/ 76 h 144"/>
                  <a:gd name="T72" fmla="*/ 44 w 144"/>
                  <a:gd name="T73" fmla="*/ 76 h 144"/>
                  <a:gd name="T74" fmla="*/ 44 w 144"/>
                  <a:gd name="T75" fmla="*/ 68 h 144"/>
                  <a:gd name="T76" fmla="*/ 23 w 144"/>
                  <a:gd name="T77" fmla="*/ 68 h 144"/>
                  <a:gd name="T78" fmla="*/ 16 w 144"/>
                  <a:gd name="T79" fmla="*/ 61 h 144"/>
                  <a:gd name="T80" fmla="*/ 61 w 144"/>
                  <a:gd name="T81" fmla="*/ 16 h 144"/>
                  <a:gd name="T82" fmla="*/ 68 w 144"/>
                  <a:gd name="T83" fmla="*/ 23 h 144"/>
                  <a:gd name="T84" fmla="*/ 68 w 144"/>
                  <a:gd name="T85" fmla="*/ 44 h 144"/>
                  <a:gd name="T86" fmla="*/ 76 w 144"/>
                  <a:gd name="T87" fmla="*/ 44 h 144"/>
                  <a:gd name="T88" fmla="*/ 76 w 144"/>
                  <a:gd name="T89" fmla="*/ 23 h 144"/>
                  <a:gd name="T90" fmla="*/ 83 w 144"/>
                  <a:gd name="T91" fmla="*/ 16 h 144"/>
                  <a:gd name="T92" fmla="*/ 127 w 144"/>
                  <a:gd name="T93" fmla="*/ 61 h 144"/>
                  <a:gd name="T94" fmla="*/ 121 w 144"/>
                  <a:gd name="T95" fmla="*/ 68 h 144"/>
                  <a:gd name="T96" fmla="*/ 100 w 144"/>
                  <a:gd name="T97" fmla="*/ 68 h 144"/>
                  <a:gd name="T98" fmla="*/ 100 w 144"/>
                  <a:gd name="T99" fmla="*/ 76 h 144"/>
                  <a:gd name="T100" fmla="*/ 121 w 144"/>
                  <a:gd name="T101" fmla="*/ 76 h 144"/>
                  <a:gd name="T102" fmla="*/ 127 w 144"/>
                  <a:gd name="T103" fmla="*/ 83 h 144"/>
                  <a:gd name="T104" fmla="*/ 83 w 144"/>
                  <a:gd name="T105" fmla="*/ 127 h 144"/>
                  <a:gd name="T106" fmla="*/ 132 w 144"/>
                  <a:gd name="T107" fmla="*/ 76 h 144"/>
                  <a:gd name="T108" fmla="*/ 128 w 144"/>
                  <a:gd name="T109" fmla="*/ 72 h 144"/>
                  <a:gd name="T110" fmla="*/ 132 w 144"/>
                  <a:gd name="T111" fmla="*/ 68 h 144"/>
                  <a:gd name="T112" fmla="*/ 136 w 144"/>
                  <a:gd name="T113" fmla="*/ 72 h 144"/>
                  <a:gd name="T114" fmla="*/ 132 w 144"/>
                  <a:gd name="T115" fmla="*/ 76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4" h="144">
                    <a:moveTo>
                      <a:pt x="144" y="72"/>
                    </a:moveTo>
                    <a:cubicBezTo>
                      <a:pt x="144" y="66"/>
                      <a:pt x="140" y="62"/>
                      <a:pt x="135" y="60"/>
                    </a:cubicBezTo>
                    <a:cubicBezTo>
                      <a:pt x="131" y="34"/>
                      <a:pt x="110" y="13"/>
                      <a:pt x="83" y="8"/>
                    </a:cubicBezTo>
                    <a:cubicBezTo>
                      <a:pt x="82" y="3"/>
                      <a:pt x="77" y="0"/>
                      <a:pt x="72" y="0"/>
                    </a:cubicBezTo>
                    <a:cubicBezTo>
                      <a:pt x="67" y="0"/>
                      <a:pt x="62" y="3"/>
                      <a:pt x="61" y="8"/>
                    </a:cubicBezTo>
                    <a:cubicBezTo>
                      <a:pt x="34" y="13"/>
                      <a:pt x="13" y="34"/>
                      <a:pt x="8" y="61"/>
                    </a:cubicBezTo>
                    <a:cubicBezTo>
                      <a:pt x="3" y="62"/>
                      <a:pt x="0" y="67"/>
                      <a:pt x="0" y="72"/>
                    </a:cubicBezTo>
                    <a:cubicBezTo>
                      <a:pt x="0" y="77"/>
                      <a:pt x="3" y="82"/>
                      <a:pt x="8" y="83"/>
                    </a:cubicBezTo>
                    <a:cubicBezTo>
                      <a:pt x="13" y="110"/>
                      <a:pt x="34" y="130"/>
                      <a:pt x="60" y="135"/>
                    </a:cubicBezTo>
                    <a:cubicBezTo>
                      <a:pt x="62" y="140"/>
                      <a:pt x="66" y="144"/>
                      <a:pt x="72" y="144"/>
                    </a:cubicBezTo>
                    <a:cubicBezTo>
                      <a:pt x="78" y="144"/>
                      <a:pt x="82" y="140"/>
                      <a:pt x="84" y="135"/>
                    </a:cubicBezTo>
                    <a:cubicBezTo>
                      <a:pt x="110" y="130"/>
                      <a:pt x="130" y="110"/>
                      <a:pt x="135" y="84"/>
                    </a:cubicBezTo>
                    <a:cubicBezTo>
                      <a:pt x="140" y="82"/>
                      <a:pt x="144" y="78"/>
                      <a:pt x="144" y="72"/>
                    </a:cubicBezTo>
                    <a:close/>
                    <a:moveTo>
                      <a:pt x="72" y="8"/>
                    </a:moveTo>
                    <a:cubicBezTo>
                      <a:pt x="74" y="8"/>
                      <a:pt x="76" y="10"/>
                      <a:pt x="76" y="12"/>
                    </a:cubicBezTo>
                    <a:cubicBezTo>
                      <a:pt x="76" y="14"/>
                      <a:pt x="74" y="16"/>
                      <a:pt x="72" y="16"/>
                    </a:cubicBezTo>
                    <a:cubicBezTo>
                      <a:pt x="70" y="16"/>
                      <a:pt x="68" y="14"/>
                      <a:pt x="68" y="12"/>
                    </a:cubicBezTo>
                    <a:cubicBezTo>
                      <a:pt x="68" y="10"/>
                      <a:pt x="70" y="8"/>
                      <a:pt x="72" y="8"/>
                    </a:cubicBezTo>
                    <a:close/>
                    <a:moveTo>
                      <a:pt x="12" y="76"/>
                    </a:moveTo>
                    <a:cubicBezTo>
                      <a:pt x="10" y="76"/>
                      <a:pt x="8" y="74"/>
                      <a:pt x="8" y="72"/>
                    </a:cubicBezTo>
                    <a:cubicBezTo>
                      <a:pt x="8" y="70"/>
                      <a:pt x="10" y="68"/>
                      <a:pt x="12" y="68"/>
                    </a:cubicBezTo>
                    <a:cubicBezTo>
                      <a:pt x="14" y="68"/>
                      <a:pt x="16" y="70"/>
                      <a:pt x="16" y="72"/>
                    </a:cubicBezTo>
                    <a:cubicBezTo>
                      <a:pt x="16" y="74"/>
                      <a:pt x="14" y="76"/>
                      <a:pt x="12" y="76"/>
                    </a:cubicBezTo>
                    <a:close/>
                    <a:moveTo>
                      <a:pt x="72" y="136"/>
                    </a:moveTo>
                    <a:cubicBezTo>
                      <a:pt x="70" y="136"/>
                      <a:pt x="68" y="134"/>
                      <a:pt x="68" y="132"/>
                    </a:cubicBezTo>
                    <a:cubicBezTo>
                      <a:pt x="68" y="130"/>
                      <a:pt x="70" y="128"/>
                      <a:pt x="72" y="128"/>
                    </a:cubicBezTo>
                    <a:cubicBezTo>
                      <a:pt x="74" y="128"/>
                      <a:pt x="76" y="130"/>
                      <a:pt x="76" y="132"/>
                    </a:cubicBezTo>
                    <a:cubicBezTo>
                      <a:pt x="76" y="134"/>
                      <a:pt x="74" y="136"/>
                      <a:pt x="72" y="136"/>
                    </a:cubicBezTo>
                    <a:close/>
                    <a:moveTo>
                      <a:pt x="83" y="127"/>
                    </a:moveTo>
                    <a:cubicBezTo>
                      <a:pt x="82" y="124"/>
                      <a:pt x="79" y="122"/>
                      <a:pt x="76" y="121"/>
                    </a:cubicBezTo>
                    <a:cubicBezTo>
                      <a:pt x="76" y="100"/>
                      <a:pt x="76" y="100"/>
                      <a:pt x="76" y="100"/>
                    </a:cubicBezTo>
                    <a:cubicBezTo>
                      <a:pt x="68" y="100"/>
                      <a:pt x="68" y="100"/>
                      <a:pt x="68" y="100"/>
                    </a:cubicBezTo>
                    <a:cubicBezTo>
                      <a:pt x="68" y="121"/>
                      <a:pt x="68" y="121"/>
                      <a:pt x="68" y="121"/>
                    </a:cubicBezTo>
                    <a:cubicBezTo>
                      <a:pt x="65" y="122"/>
                      <a:pt x="62" y="124"/>
                      <a:pt x="61" y="127"/>
                    </a:cubicBezTo>
                    <a:cubicBezTo>
                      <a:pt x="39" y="123"/>
                      <a:pt x="21" y="105"/>
                      <a:pt x="16" y="83"/>
                    </a:cubicBezTo>
                    <a:cubicBezTo>
                      <a:pt x="20" y="82"/>
                      <a:pt x="22" y="79"/>
                      <a:pt x="23" y="76"/>
                    </a:cubicBezTo>
                    <a:cubicBezTo>
                      <a:pt x="44" y="76"/>
                      <a:pt x="44" y="76"/>
                      <a:pt x="44" y="76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23" y="68"/>
                      <a:pt x="23" y="68"/>
                      <a:pt x="23" y="68"/>
                    </a:cubicBezTo>
                    <a:cubicBezTo>
                      <a:pt x="22" y="65"/>
                      <a:pt x="20" y="62"/>
                      <a:pt x="16" y="61"/>
                    </a:cubicBezTo>
                    <a:cubicBezTo>
                      <a:pt x="21" y="38"/>
                      <a:pt x="38" y="21"/>
                      <a:pt x="61" y="16"/>
                    </a:cubicBezTo>
                    <a:cubicBezTo>
                      <a:pt x="62" y="19"/>
                      <a:pt x="65" y="22"/>
                      <a:pt x="68" y="23"/>
                    </a:cubicBezTo>
                    <a:cubicBezTo>
                      <a:pt x="68" y="44"/>
                      <a:pt x="68" y="44"/>
                      <a:pt x="68" y="44"/>
                    </a:cubicBezTo>
                    <a:cubicBezTo>
                      <a:pt x="76" y="44"/>
                      <a:pt x="76" y="44"/>
                      <a:pt x="76" y="44"/>
                    </a:cubicBezTo>
                    <a:cubicBezTo>
                      <a:pt x="76" y="23"/>
                      <a:pt x="76" y="23"/>
                      <a:pt x="76" y="23"/>
                    </a:cubicBezTo>
                    <a:cubicBezTo>
                      <a:pt x="79" y="22"/>
                      <a:pt x="82" y="20"/>
                      <a:pt x="83" y="16"/>
                    </a:cubicBezTo>
                    <a:cubicBezTo>
                      <a:pt x="105" y="21"/>
                      <a:pt x="123" y="39"/>
                      <a:pt x="127" y="61"/>
                    </a:cubicBezTo>
                    <a:cubicBezTo>
                      <a:pt x="124" y="62"/>
                      <a:pt x="122" y="65"/>
                      <a:pt x="121" y="68"/>
                    </a:cubicBezTo>
                    <a:cubicBezTo>
                      <a:pt x="100" y="68"/>
                      <a:pt x="100" y="68"/>
                      <a:pt x="100" y="68"/>
                    </a:cubicBezTo>
                    <a:cubicBezTo>
                      <a:pt x="100" y="76"/>
                      <a:pt x="100" y="76"/>
                      <a:pt x="100" y="76"/>
                    </a:cubicBezTo>
                    <a:cubicBezTo>
                      <a:pt x="121" y="76"/>
                      <a:pt x="121" y="76"/>
                      <a:pt x="121" y="76"/>
                    </a:cubicBezTo>
                    <a:cubicBezTo>
                      <a:pt x="122" y="79"/>
                      <a:pt x="124" y="82"/>
                      <a:pt x="127" y="83"/>
                    </a:cubicBezTo>
                    <a:cubicBezTo>
                      <a:pt x="123" y="105"/>
                      <a:pt x="105" y="123"/>
                      <a:pt x="83" y="127"/>
                    </a:cubicBezTo>
                    <a:close/>
                    <a:moveTo>
                      <a:pt x="132" y="76"/>
                    </a:moveTo>
                    <a:cubicBezTo>
                      <a:pt x="130" y="76"/>
                      <a:pt x="128" y="74"/>
                      <a:pt x="128" y="72"/>
                    </a:cubicBezTo>
                    <a:cubicBezTo>
                      <a:pt x="128" y="70"/>
                      <a:pt x="130" y="68"/>
                      <a:pt x="132" y="68"/>
                    </a:cubicBezTo>
                    <a:cubicBezTo>
                      <a:pt x="134" y="68"/>
                      <a:pt x="136" y="70"/>
                      <a:pt x="136" y="72"/>
                    </a:cubicBezTo>
                    <a:cubicBezTo>
                      <a:pt x="136" y="74"/>
                      <a:pt x="134" y="76"/>
                      <a:pt x="132" y="7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5C1EE44-4EEC-B591-5599-FBD03FE9079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74184" y="4600054"/>
              <a:ext cx="480941" cy="454681"/>
              <a:chOff x="6153150" y="760413"/>
              <a:chExt cx="552450" cy="522287"/>
            </a:xfrm>
          </p:grpSpPr>
          <p:sp>
            <p:nvSpPr>
              <p:cNvPr id="61" name="Freeform 92">
                <a:extLst>
                  <a:ext uri="{FF2B5EF4-FFF2-40B4-BE49-F238E27FC236}">
                    <a16:creationId xmlns:a16="http://schemas.microsoft.com/office/drawing/2014/main" id="{28B340B7-3F38-CE2A-495C-CDFF8EBE5F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53150" y="944563"/>
                <a:ext cx="552450" cy="338137"/>
              </a:xfrm>
              <a:custGeom>
                <a:avLst/>
                <a:gdLst>
                  <a:gd name="T0" fmla="*/ 348 w 348"/>
                  <a:gd name="T1" fmla="*/ 213 h 213"/>
                  <a:gd name="T2" fmla="*/ 0 w 348"/>
                  <a:gd name="T3" fmla="*/ 213 h 213"/>
                  <a:gd name="T4" fmla="*/ 0 w 348"/>
                  <a:gd name="T5" fmla="*/ 116 h 213"/>
                  <a:gd name="T6" fmla="*/ 348 w 348"/>
                  <a:gd name="T7" fmla="*/ 116 h 213"/>
                  <a:gd name="T8" fmla="*/ 348 w 348"/>
                  <a:gd name="T9" fmla="*/ 213 h 213"/>
                  <a:gd name="T10" fmla="*/ 19 w 348"/>
                  <a:gd name="T11" fmla="*/ 193 h 213"/>
                  <a:gd name="T12" fmla="*/ 329 w 348"/>
                  <a:gd name="T13" fmla="*/ 193 h 213"/>
                  <a:gd name="T14" fmla="*/ 329 w 348"/>
                  <a:gd name="T15" fmla="*/ 135 h 213"/>
                  <a:gd name="T16" fmla="*/ 19 w 348"/>
                  <a:gd name="T17" fmla="*/ 135 h 213"/>
                  <a:gd name="T18" fmla="*/ 19 w 348"/>
                  <a:gd name="T19" fmla="*/ 193 h 213"/>
                  <a:gd name="T20" fmla="*/ 309 w 348"/>
                  <a:gd name="T21" fmla="*/ 155 h 213"/>
                  <a:gd name="T22" fmla="*/ 87 w 348"/>
                  <a:gd name="T23" fmla="*/ 155 h 213"/>
                  <a:gd name="T24" fmla="*/ 87 w 348"/>
                  <a:gd name="T25" fmla="*/ 174 h 213"/>
                  <a:gd name="T26" fmla="*/ 309 w 348"/>
                  <a:gd name="T27" fmla="*/ 174 h 213"/>
                  <a:gd name="T28" fmla="*/ 309 w 348"/>
                  <a:gd name="T29" fmla="*/ 155 h 213"/>
                  <a:gd name="T30" fmla="*/ 58 w 348"/>
                  <a:gd name="T31" fmla="*/ 155 h 213"/>
                  <a:gd name="T32" fmla="*/ 39 w 348"/>
                  <a:gd name="T33" fmla="*/ 155 h 213"/>
                  <a:gd name="T34" fmla="*/ 39 w 348"/>
                  <a:gd name="T35" fmla="*/ 174 h 213"/>
                  <a:gd name="T36" fmla="*/ 58 w 348"/>
                  <a:gd name="T37" fmla="*/ 174 h 213"/>
                  <a:gd name="T38" fmla="*/ 58 w 348"/>
                  <a:gd name="T39" fmla="*/ 155 h 213"/>
                  <a:gd name="T40" fmla="*/ 348 w 348"/>
                  <a:gd name="T41" fmla="*/ 97 h 213"/>
                  <a:gd name="T42" fmla="*/ 0 w 348"/>
                  <a:gd name="T43" fmla="*/ 97 h 213"/>
                  <a:gd name="T44" fmla="*/ 0 w 348"/>
                  <a:gd name="T45" fmla="*/ 0 h 213"/>
                  <a:gd name="T46" fmla="*/ 348 w 348"/>
                  <a:gd name="T47" fmla="*/ 0 h 213"/>
                  <a:gd name="T48" fmla="*/ 348 w 348"/>
                  <a:gd name="T49" fmla="*/ 97 h 213"/>
                  <a:gd name="T50" fmla="*/ 19 w 348"/>
                  <a:gd name="T51" fmla="*/ 77 h 213"/>
                  <a:gd name="T52" fmla="*/ 329 w 348"/>
                  <a:gd name="T53" fmla="*/ 77 h 213"/>
                  <a:gd name="T54" fmla="*/ 329 w 348"/>
                  <a:gd name="T55" fmla="*/ 20 h 213"/>
                  <a:gd name="T56" fmla="*/ 19 w 348"/>
                  <a:gd name="T57" fmla="*/ 20 h 213"/>
                  <a:gd name="T58" fmla="*/ 19 w 348"/>
                  <a:gd name="T59" fmla="*/ 77 h 213"/>
                  <a:gd name="T60" fmla="*/ 309 w 348"/>
                  <a:gd name="T61" fmla="*/ 39 h 213"/>
                  <a:gd name="T62" fmla="*/ 87 w 348"/>
                  <a:gd name="T63" fmla="*/ 39 h 213"/>
                  <a:gd name="T64" fmla="*/ 87 w 348"/>
                  <a:gd name="T65" fmla="*/ 58 h 213"/>
                  <a:gd name="T66" fmla="*/ 309 w 348"/>
                  <a:gd name="T67" fmla="*/ 58 h 213"/>
                  <a:gd name="T68" fmla="*/ 309 w 348"/>
                  <a:gd name="T69" fmla="*/ 39 h 213"/>
                  <a:gd name="T70" fmla="*/ 58 w 348"/>
                  <a:gd name="T71" fmla="*/ 39 h 213"/>
                  <a:gd name="T72" fmla="*/ 39 w 348"/>
                  <a:gd name="T73" fmla="*/ 39 h 213"/>
                  <a:gd name="T74" fmla="*/ 39 w 348"/>
                  <a:gd name="T75" fmla="*/ 58 h 213"/>
                  <a:gd name="T76" fmla="*/ 58 w 348"/>
                  <a:gd name="T77" fmla="*/ 58 h 213"/>
                  <a:gd name="T78" fmla="*/ 58 w 348"/>
                  <a:gd name="T79" fmla="*/ 39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48" h="213">
                    <a:moveTo>
                      <a:pt x="348" y="213"/>
                    </a:moveTo>
                    <a:lnTo>
                      <a:pt x="0" y="213"/>
                    </a:lnTo>
                    <a:lnTo>
                      <a:pt x="0" y="116"/>
                    </a:lnTo>
                    <a:lnTo>
                      <a:pt x="348" y="116"/>
                    </a:lnTo>
                    <a:lnTo>
                      <a:pt x="348" y="213"/>
                    </a:lnTo>
                    <a:close/>
                    <a:moveTo>
                      <a:pt x="19" y="193"/>
                    </a:moveTo>
                    <a:lnTo>
                      <a:pt x="329" y="193"/>
                    </a:lnTo>
                    <a:lnTo>
                      <a:pt x="329" y="135"/>
                    </a:lnTo>
                    <a:lnTo>
                      <a:pt x="19" y="135"/>
                    </a:lnTo>
                    <a:lnTo>
                      <a:pt x="19" y="193"/>
                    </a:lnTo>
                    <a:close/>
                    <a:moveTo>
                      <a:pt x="309" y="155"/>
                    </a:moveTo>
                    <a:lnTo>
                      <a:pt x="87" y="155"/>
                    </a:lnTo>
                    <a:lnTo>
                      <a:pt x="87" y="174"/>
                    </a:lnTo>
                    <a:lnTo>
                      <a:pt x="309" y="174"/>
                    </a:lnTo>
                    <a:lnTo>
                      <a:pt x="309" y="155"/>
                    </a:lnTo>
                    <a:close/>
                    <a:moveTo>
                      <a:pt x="58" y="155"/>
                    </a:moveTo>
                    <a:lnTo>
                      <a:pt x="39" y="155"/>
                    </a:lnTo>
                    <a:lnTo>
                      <a:pt x="39" y="174"/>
                    </a:lnTo>
                    <a:lnTo>
                      <a:pt x="58" y="174"/>
                    </a:lnTo>
                    <a:lnTo>
                      <a:pt x="58" y="155"/>
                    </a:lnTo>
                    <a:close/>
                    <a:moveTo>
                      <a:pt x="348" y="97"/>
                    </a:moveTo>
                    <a:lnTo>
                      <a:pt x="0" y="97"/>
                    </a:lnTo>
                    <a:lnTo>
                      <a:pt x="0" y="0"/>
                    </a:lnTo>
                    <a:lnTo>
                      <a:pt x="348" y="0"/>
                    </a:lnTo>
                    <a:lnTo>
                      <a:pt x="348" y="97"/>
                    </a:lnTo>
                    <a:close/>
                    <a:moveTo>
                      <a:pt x="19" y="77"/>
                    </a:moveTo>
                    <a:lnTo>
                      <a:pt x="329" y="77"/>
                    </a:lnTo>
                    <a:lnTo>
                      <a:pt x="329" y="20"/>
                    </a:lnTo>
                    <a:lnTo>
                      <a:pt x="19" y="20"/>
                    </a:lnTo>
                    <a:lnTo>
                      <a:pt x="19" y="77"/>
                    </a:lnTo>
                    <a:close/>
                    <a:moveTo>
                      <a:pt x="309" y="39"/>
                    </a:moveTo>
                    <a:lnTo>
                      <a:pt x="87" y="39"/>
                    </a:lnTo>
                    <a:lnTo>
                      <a:pt x="87" y="58"/>
                    </a:lnTo>
                    <a:lnTo>
                      <a:pt x="309" y="58"/>
                    </a:lnTo>
                    <a:lnTo>
                      <a:pt x="309" y="39"/>
                    </a:lnTo>
                    <a:close/>
                    <a:moveTo>
                      <a:pt x="58" y="39"/>
                    </a:moveTo>
                    <a:lnTo>
                      <a:pt x="39" y="39"/>
                    </a:lnTo>
                    <a:lnTo>
                      <a:pt x="39" y="58"/>
                    </a:lnTo>
                    <a:lnTo>
                      <a:pt x="58" y="58"/>
                    </a:lnTo>
                    <a:lnTo>
                      <a:pt x="58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62" name="Freeform 93">
                <a:extLst>
                  <a:ext uri="{FF2B5EF4-FFF2-40B4-BE49-F238E27FC236}">
                    <a16:creationId xmlns:a16="http://schemas.microsoft.com/office/drawing/2014/main" id="{88465942-CB95-53DC-5174-B061187BE6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53150" y="760413"/>
                <a:ext cx="552450" cy="153987"/>
              </a:xfrm>
              <a:custGeom>
                <a:avLst/>
                <a:gdLst>
                  <a:gd name="T0" fmla="*/ 348 w 348"/>
                  <a:gd name="T1" fmla="*/ 97 h 97"/>
                  <a:gd name="T2" fmla="*/ 0 w 348"/>
                  <a:gd name="T3" fmla="*/ 97 h 97"/>
                  <a:gd name="T4" fmla="*/ 0 w 348"/>
                  <a:gd name="T5" fmla="*/ 0 h 97"/>
                  <a:gd name="T6" fmla="*/ 348 w 348"/>
                  <a:gd name="T7" fmla="*/ 0 h 97"/>
                  <a:gd name="T8" fmla="*/ 348 w 348"/>
                  <a:gd name="T9" fmla="*/ 97 h 97"/>
                  <a:gd name="T10" fmla="*/ 19 w 348"/>
                  <a:gd name="T11" fmla="*/ 78 h 97"/>
                  <a:gd name="T12" fmla="*/ 329 w 348"/>
                  <a:gd name="T13" fmla="*/ 78 h 97"/>
                  <a:gd name="T14" fmla="*/ 329 w 348"/>
                  <a:gd name="T15" fmla="*/ 20 h 97"/>
                  <a:gd name="T16" fmla="*/ 19 w 348"/>
                  <a:gd name="T17" fmla="*/ 20 h 97"/>
                  <a:gd name="T18" fmla="*/ 19 w 348"/>
                  <a:gd name="T19" fmla="*/ 78 h 97"/>
                  <a:gd name="T20" fmla="*/ 309 w 348"/>
                  <a:gd name="T21" fmla="*/ 39 h 97"/>
                  <a:gd name="T22" fmla="*/ 87 w 348"/>
                  <a:gd name="T23" fmla="*/ 39 h 97"/>
                  <a:gd name="T24" fmla="*/ 87 w 348"/>
                  <a:gd name="T25" fmla="*/ 58 h 97"/>
                  <a:gd name="T26" fmla="*/ 309 w 348"/>
                  <a:gd name="T27" fmla="*/ 58 h 97"/>
                  <a:gd name="T28" fmla="*/ 309 w 348"/>
                  <a:gd name="T29" fmla="*/ 39 h 97"/>
                  <a:gd name="T30" fmla="*/ 58 w 348"/>
                  <a:gd name="T31" fmla="*/ 39 h 97"/>
                  <a:gd name="T32" fmla="*/ 39 w 348"/>
                  <a:gd name="T33" fmla="*/ 39 h 97"/>
                  <a:gd name="T34" fmla="*/ 39 w 348"/>
                  <a:gd name="T35" fmla="*/ 58 h 97"/>
                  <a:gd name="T36" fmla="*/ 58 w 348"/>
                  <a:gd name="T37" fmla="*/ 58 h 97"/>
                  <a:gd name="T38" fmla="*/ 58 w 348"/>
                  <a:gd name="T39" fmla="*/ 3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48" h="97">
                    <a:moveTo>
                      <a:pt x="348" y="97"/>
                    </a:moveTo>
                    <a:lnTo>
                      <a:pt x="0" y="97"/>
                    </a:lnTo>
                    <a:lnTo>
                      <a:pt x="0" y="0"/>
                    </a:lnTo>
                    <a:lnTo>
                      <a:pt x="348" y="0"/>
                    </a:lnTo>
                    <a:lnTo>
                      <a:pt x="348" y="97"/>
                    </a:lnTo>
                    <a:close/>
                    <a:moveTo>
                      <a:pt x="19" y="78"/>
                    </a:moveTo>
                    <a:lnTo>
                      <a:pt x="329" y="78"/>
                    </a:lnTo>
                    <a:lnTo>
                      <a:pt x="329" y="20"/>
                    </a:lnTo>
                    <a:lnTo>
                      <a:pt x="19" y="20"/>
                    </a:lnTo>
                    <a:lnTo>
                      <a:pt x="19" y="78"/>
                    </a:lnTo>
                    <a:close/>
                    <a:moveTo>
                      <a:pt x="309" y="39"/>
                    </a:moveTo>
                    <a:lnTo>
                      <a:pt x="87" y="39"/>
                    </a:lnTo>
                    <a:lnTo>
                      <a:pt x="87" y="58"/>
                    </a:lnTo>
                    <a:lnTo>
                      <a:pt x="309" y="58"/>
                    </a:lnTo>
                    <a:lnTo>
                      <a:pt x="309" y="39"/>
                    </a:lnTo>
                    <a:close/>
                    <a:moveTo>
                      <a:pt x="58" y="39"/>
                    </a:moveTo>
                    <a:lnTo>
                      <a:pt x="39" y="39"/>
                    </a:lnTo>
                    <a:lnTo>
                      <a:pt x="39" y="58"/>
                    </a:lnTo>
                    <a:lnTo>
                      <a:pt x="58" y="58"/>
                    </a:lnTo>
                    <a:lnTo>
                      <a:pt x="58" y="39"/>
                    </a:lnTo>
                    <a:close/>
                  </a:path>
                </a:pathLst>
              </a:custGeom>
              <a:solidFill>
                <a:srgbClr val="00B38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E81B9F3-F410-340E-BE49-32C8E17C03B2}"/>
                </a:ext>
              </a:extLst>
            </p:cNvPr>
            <p:cNvSpPr txBox="1"/>
            <p:nvPr/>
          </p:nvSpPr>
          <p:spPr>
            <a:xfrm>
              <a:off x="1742127" y="5140612"/>
              <a:ext cx="6420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Servers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B9EFF6E-8268-B4CD-4166-2067CE9535D7}"/>
                </a:ext>
              </a:extLst>
            </p:cNvPr>
            <p:cNvSpPr txBox="1"/>
            <p:nvPr/>
          </p:nvSpPr>
          <p:spPr>
            <a:xfrm>
              <a:off x="2981846" y="5140612"/>
              <a:ext cx="5588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Fabric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488B65-4B23-D022-9119-FEE7A9BD1154}"/>
                </a:ext>
              </a:extLst>
            </p:cNvPr>
            <p:cNvSpPr txBox="1"/>
            <p:nvPr/>
          </p:nvSpPr>
          <p:spPr>
            <a:xfrm>
              <a:off x="5558288" y="5099058"/>
              <a:ext cx="6793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Servers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0950800-0D3B-B5A9-A058-584EF4B3E026}"/>
                </a:ext>
              </a:extLst>
            </p:cNvPr>
            <p:cNvSpPr txBox="1"/>
            <p:nvPr/>
          </p:nvSpPr>
          <p:spPr>
            <a:xfrm>
              <a:off x="6183721" y="5099058"/>
              <a:ext cx="5839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Fabric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3BD9FDF-89F9-D9AA-8C49-1C1CAD06F22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11327" y="4593460"/>
              <a:ext cx="480940" cy="480940"/>
              <a:chOff x="5773738" y="-550863"/>
              <a:chExt cx="550862" cy="550863"/>
            </a:xfrm>
          </p:grpSpPr>
          <p:sp>
            <p:nvSpPr>
              <p:cNvPr id="59" name="Freeform 112">
                <a:extLst>
                  <a:ext uri="{FF2B5EF4-FFF2-40B4-BE49-F238E27FC236}">
                    <a16:creationId xmlns:a16="http://schemas.microsoft.com/office/drawing/2014/main" id="{BFDE32FF-6A3B-DACB-A8D6-177BB900B9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72175" y="-352425"/>
                <a:ext cx="153987" cy="153988"/>
              </a:xfrm>
              <a:custGeom>
                <a:avLst/>
                <a:gdLst>
                  <a:gd name="T0" fmla="*/ 97 w 97"/>
                  <a:gd name="T1" fmla="*/ 97 h 97"/>
                  <a:gd name="T2" fmla="*/ 0 w 97"/>
                  <a:gd name="T3" fmla="*/ 97 h 97"/>
                  <a:gd name="T4" fmla="*/ 0 w 97"/>
                  <a:gd name="T5" fmla="*/ 0 h 97"/>
                  <a:gd name="T6" fmla="*/ 97 w 97"/>
                  <a:gd name="T7" fmla="*/ 0 h 97"/>
                  <a:gd name="T8" fmla="*/ 97 w 97"/>
                  <a:gd name="T9" fmla="*/ 97 h 97"/>
                  <a:gd name="T10" fmla="*/ 20 w 97"/>
                  <a:gd name="T11" fmla="*/ 77 h 97"/>
                  <a:gd name="T12" fmla="*/ 77 w 97"/>
                  <a:gd name="T13" fmla="*/ 77 h 97"/>
                  <a:gd name="T14" fmla="*/ 77 w 97"/>
                  <a:gd name="T15" fmla="*/ 20 h 97"/>
                  <a:gd name="T16" fmla="*/ 20 w 97"/>
                  <a:gd name="T17" fmla="*/ 20 h 97"/>
                  <a:gd name="T18" fmla="*/ 20 w 97"/>
                  <a:gd name="T19" fmla="*/ 7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" h="97">
                    <a:moveTo>
                      <a:pt x="97" y="97"/>
                    </a:moveTo>
                    <a:lnTo>
                      <a:pt x="0" y="97"/>
                    </a:lnTo>
                    <a:lnTo>
                      <a:pt x="0" y="0"/>
                    </a:lnTo>
                    <a:lnTo>
                      <a:pt x="97" y="0"/>
                    </a:lnTo>
                    <a:lnTo>
                      <a:pt x="97" y="97"/>
                    </a:lnTo>
                    <a:close/>
                    <a:moveTo>
                      <a:pt x="20" y="77"/>
                    </a:moveTo>
                    <a:lnTo>
                      <a:pt x="77" y="77"/>
                    </a:lnTo>
                    <a:lnTo>
                      <a:pt x="77" y="20"/>
                    </a:lnTo>
                    <a:lnTo>
                      <a:pt x="20" y="20"/>
                    </a:lnTo>
                    <a:lnTo>
                      <a:pt x="20" y="77"/>
                    </a:lnTo>
                    <a:close/>
                  </a:path>
                </a:pathLst>
              </a:custGeom>
              <a:solidFill>
                <a:srgbClr val="00B38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" name="Freeform 113">
                <a:extLst>
                  <a:ext uri="{FF2B5EF4-FFF2-40B4-BE49-F238E27FC236}">
                    <a16:creationId xmlns:a16="http://schemas.microsoft.com/office/drawing/2014/main" id="{9B316239-2536-FBEE-9FBD-D78A5FD54A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73738" y="-550863"/>
                <a:ext cx="550862" cy="550863"/>
              </a:xfrm>
              <a:custGeom>
                <a:avLst/>
                <a:gdLst>
                  <a:gd name="T0" fmla="*/ 280 w 347"/>
                  <a:gd name="T1" fmla="*/ 280 h 347"/>
                  <a:gd name="T2" fmla="*/ 67 w 347"/>
                  <a:gd name="T3" fmla="*/ 280 h 347"/>
                  <a:gd name="T4" fmla="*/ 67 w 347"/>
                  <a:gd name="T5" fmla="*/ 67 h 347"/>
                  <a:gd name="T6" fmla="*/ 280 w 347"/>
                  <a:gd name="T7" fmla="*/ 67 h 347"/>
                  <a:gd name="T8" fmla="*/ 280 w 347"/>
                  <a:gd name="T9" fmla="*/ 280 h 347"/>
                  <a:gd name="T10" fmla="*/ 87 w 347"/>
                  <a:gd name="T11" fmla="*/ 260 h 347"/>
                  <a:gd name="T12" fmla="*/ 260 w 347"/>
                  <a:gd name="T13" fmla="*/ 260 h 347"/>
                  <a:gd name="T14" fmla="*/ 260 w 347"/>
                  <a:gd name="T15" fmla="*/ 87 h 347"/>
                  <a:gd name="T16" fmla="*/ 87 w 347"/>
                  <a:gd name="T17" fmla="*/ 87 h 347"/>
                  <a:gd name="T18" fmla="*/ 87 w 347"/>
                  <a:gd name="T19" fmla="*/ 260 h 347"/>
                  <a:gd name="T20" fmla="*/ 347 w 347"/>
                  <a:gd name="T21" fmla="*/ 347 h 347"/>
                  <a:gd name="T22" fmla="*/ 0 w 347"/>
                  <a:gd name="T23" fmla="*/ 347 h 347"/>
                  <a:gd name="T24" fmla="*/ 0 w 347"/>
                  <a:gd name="T25" fmla="*/ 0 h 347"/>
                  <a:gd name="T26" fmla="*/ 347 w 347"/>
                  <a:gd name="T27" fmla="*/ 0 h 347"/>
                  <a:gd name="T28" fmla="*/ 347 w 347"/>
                  <a:gd name="T29" fmla="*/ 347 h 347"/>
                  <a:gd name="T30" fmla="*/ 19 w 347"/>
                  <a:gd name="T31" fmla="*/ 328 h 347"/>
                  <a:gd name="T32" fmla="*/ 328 w 347"/>
                  <a:gd name="T33" fmla="*/ 328 h 347"/>
                  <a:gd name="T34" fmla="*/ 328 w 347"/>
                  <a:gd name="T35" fmla="*/ 19 h 347"/>
                  <a:gd name="T36" fmla="*/ 19 w 347"/>
                  <a:gd name="T37" fmla="*/ 19 h 347"/>
                  <a:gd name="T38" fmla="*/ 19 w 347"/>
                  <a:gd name="T39" fmla="*/ 328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47" h="347">
                    <a:moveTo>
                      <a:pt x="280" y="280"/>
                    </a:moveTo>
                    <a:lnTo>
                      <a:pt x="67" y="280"/>
                    </a:lnTo>
                    <a:lnTo>
                      <a:pt x="67" y="67"/>
                    </a:lnTo>
                    <a:lnTo>
                      <a:pt x="280" y="67"/>
                    </a:lnTo>
                    <a:lnTo>
                      <a:pt x="280" y="280"/>
                    </a:lnTo>
                    <a:close/>
                    <a:moveTo>
                      <a:pt x="87" y="260"/>
                    </a:moveTo>
                    <a:lnTo>
                      <a:pt x="260" y="260"/>
                    </a:lnTo>
                    <a:lnTo>
                      <a:pt x="260" y="87"/>
                    </a:lnTo>
                    <a:lnTo>
                      <a:pt x="87" y="87"/>
                    </a:lnTo>
                    <a:lnTo>
                      <a:pt x="87" y="260"/>
                    </a:lnTo>
                    <a:close/>
                    <a:moveTo>
                      <a:pt x="347" y="347"/>
                    </a:moveTo>
                    <a:lnTo>
                      <a:pt x="0" y="347"/>
                    </a:lnTo>
                    <a:lnTo>
                      <a:pt x="0" y="0"/>
                    </a:lnTo>
                    <a:lnTo>
                      <a:pt x="347" y="0"/>
                    </a:lnTo>
                    <a:lnTo>
                      <a:pt x="347" y="347"/>
                    </a:lnTo>
                    <a:close/>
                    <a:moveTo>
                      <a:pt x="19" y="328"/>
                    </a:moveTo>
                    <a:lnTo>
                      <a:pt x="328" y="328"/>
                    </a:lnTo>
                    <a:lnTo>
                      <a:pt x="328" y="19"/>
                    </a:lnTo>
                    <a:lnTo>
                      <a:pt x="19" y="19"/>
                    </a:lnTo>
                    <a:lnTo>
                      <a:pt x="19" y="3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A174E4F-7722-53E3-EB56-89E4F78478CF}"/>
                </a:ext>
              </a:extLst>
            </p:cNvPr>
            <p:cNvSpPr txBox="1"/>
            <p:nvPr/>
          </p:nvSpPr>
          <p:spPr>
            <a:xfrm>
              <a:off x="6741935" y="5099058"/>
              <a:ext cx="6873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Storage</a:t>
              </a:r>
            </a:p>
          </p:txBody>
        </p:sp>
        <p:sp>
          <p:nvSpPr>
            <p:cNvPr id="27" name="Arrow: Up-Down 26">
              <a:extLst>
                <a:ext uri="{FF2B5EF4-FFF2-40B4-BE49-F238E27FC236}">
                  <a16:creationId xmlns:a16="http://schemas.microsoft.com/office/drawing/2014/main" id="{804F3F6A-FD90-3E1D-6367-F01F7EB0F62E}"/>
                </a:ext>
              </a:extLst>
            </p:cNvPr>
            <p:cNvSpPr/>
            <p:nvPr/>
          </p:nvSpPr>
          <p:spPr>
            <a:xfrm>
              <a:off x="2034169" y="4249322"/>
              <a:ext cx="127746" cy="252316"/>
            </a:xfrm>
            <a:prstGeom prst="upDown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Up-Down 27">
              <a:extLst>
                <a:ext uri="{FF2B5EF4-FFF2-40B4-BE49-F238E27FC236}">
                  <a16:creationId xmlns:a16="http://schemas.microsoft.com/office/drawing/2014/main" id="{C8FFED03-C7F3-812C-15AF-88268C137272}"/>
                </a:ext>
              </a:extLst>
            </p:cNvPr>
            <p:cNvSpPr/>
            <p:nvPr/>
          </p:nvSpPr>
          <p:spPr>
            <a:xfrm>
              <a:off x="3193356" y="4249322"/>
              <a:ext cx="127746" cy="252316"/>
            </a:xfrm>
            <a:prstGeom prst="upDown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row: Up-Down 28">
              <a:extLst>
                <a:ext uri="{FF2B5EF4-FFF2-40B4-BE49-F238E27FC236}">
                  <a16:creationId xmlns:a16="http://schemas.microsoft.com/office/drawing/2014/main" id="{D47CF416-9AE9-892B-9BB7-6042F23C9D24}"/>
                </a:ext>
              </a:extLst>
            </p:cNvPr>
            <p:cNvSpPr/>
            <p:nvPr/>
          </p:nvSpPr>
          <p:spPr>
            <a:xfrm>
              <a:off x="6384281" y="4249322"/>
              <a:ext cx="127746" cy="252316"/>
            </a:xfrm>
            <a:prstGeom prst="upDown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DA4673F-D4A2-8401-D872-95C2EF0E5038}"/>
                </a:ext>
              </a:extLst>
            </p:cNvPr>
            <p:cNvSpPr/>
            <p:nvPr/>
          </p:nvSpPr>
          <p:spPr bwMode="ltGray">
            <a:xfrm>
              <a:off x="5902107" y="2490470"/>
              <a:ext cx="1232310" cy="1238020"/>
            </a:xfrm>
            <a:prstGeom prst="rect">
              <a:avLst/>
            </a:prstGeom>
            <a:solidFill>
              <a:srgbClr val="FFF4CC"/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C7FD11-22DC-92F5-7936-10844A92B6EC}"/>
                </a:ext>
              </a:extLst>
            </p:cNvPr>
            <p:cNvSpPr/>
            <p:nvPr/>
          </p:nvSpPr>
          <p:spPr bwMode="ltGray">
            <a:xfrm>
              <a:off x="1578170" y="2027303"/>
              <a:ext cx="1676852" cy="410126"/>
            </a:xfrm>
            <a:prstGeom prst="rect">
              <a:avLst/>
            </a:prstGeom>
            <a:solidFill>
              <a:srgbClr val="FEDF67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REST server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B415A20-AA0A-97B0-0843-BC818E9CEB68}"/>
                </a:ext>
              </a:extLst>
            </p:cNvPr>
            <p:cNvSpPr/>
            <p:nvPr/>
          </p:nvSpPr>
          <p:spPr bwMode="ltGray">
            <a:xfrm>
              <a:off x="1578170" y="3320998"/>
              <a:ext cx="1676852" cy="410126"/>
            </a:xfrm>
            <a:prstGeom prst="rect">
              <a:avLst/>
            </a:prstGeom>
            <a:solidFill>
              <a:srgbClr val="FEDF67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REST server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779F954-D415-E1BE-3995-941F60A7FEF4}"/>
                </a:ext>
              </a:extLst>
            </p:cNvPr>
            <p:cNvSpPr/>
            <p:nvPr/>
          </p:nvSpPr>
          <p:spPr bwMode="ltGray">
            <a:xfrm>
              <a:off x="1578170" y="2351371"/>
              <a:ext cx="561731" cy="969628"/>
            </a:xfrm>
            <a:prstGeom prst="rect">
              <a:avLst/>
            </a:prstGeom>
            <a:solidFill>
              <a:srgbClr val="FEDF67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AF21175-2E6A-130C-8555-E27BD7AD87EB}"/>
                </a:ext>
              </a:extLst>
            </p:cNvPr>
            <p:cNvSpPr/>
            <p:nvPr/>
          </p:nvSpPr>
          <p:spPr bwMode="ltGray">
            <a:xfrm>
              <a:off x="3298815" y="2044337"/>
              <a:ext cx="3835777" cy="388225"/>
            </a:xfrm>
            <a:prstGeom prst="rect">
              <a:avLst/>
            </a:prstGeom>
            <a:solidFill>
              <a:srgbClr val="FFF4CC"/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API Layer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D186529-C081-DA34-D829-4F555D2A6745}"/>
                </a:ext>
              </a:extLst>
            </p:cNvPr>
            <p:cNvSpPr/>
            <p:nvPr/>
          </p:nvSpPr>
          <p:spPr bwMode="ltGray">
            <a:xfrm>
              <a:off x="3298815" y="3320998"/>
              <a:ext cx="2532752" cy="407491"/>
            </a:xfrm>
            <a:prstGeom prst="rect">
              <a:avLst/>
            </a:prstGeom>
            <a:solidFill>
              <a:srgbClr val="FFF4CC"/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Event Message Bus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2C1E900-480D-E913-5B7E-76BAF5456479}"/>
                </a:ext>
              </a:extLst>
            </p:cNvPr>
            <p:cNvGrpSpPr/>
            <p:nvPr/>
          </p:nvGrpSpPr>
          <p:grpSpPr>
            <a:xfrm>
              <a:off x="2172616" y="2473906"/>
              <a:ext cx="3658952" cy="837150"/>
              <a:chOff x="1536966" y="3204736"/>
              <a:chExt cx="3580769" cy="857616"/>
            </a:xfrm>
            <a:solidFill>
              <a:srgbClr val="FFF4CC"/>
            </a:solidFill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9C03916-9DBA-0F6D-B26E-BE304A84AD42}"/>
                  </a:ext>
                </a:extLst>
              </p:cNvPr>
              <p:cNvSpPr/>
              <p:nvPr/>
            </p:nvSpPr>
            <p:spPr bwMode="ltGray">
              <a:xfrm>
                <a:off x="1536966" y="3224113"/>
                <a:ext cx="3580769" cy="780252"/>
              </a:xfrm>
              <a:prstGeom prst="rect">
                <a:avLst/>
              </a:prstGeom>
              <a:grpFill/>
              <a:ln w="127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Services Layer</a:t>
                </a: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E924C92-709A-7072-8B54-1E8A23A0FB31}"/>
                  </a:ext>
                </a:extLst>
              </p:cNvPr>
              <p:cNvGrpSpPr/>
              <p:nvPr/>
            </p:nvGrpSpPr>
            <p:grpSpPr>
              <a:xfrm>
                <a:off x="2124463" y="3332766"/>
                <a:ext cx="457609" cy="541290"/>
                <a:chOff x="5303205" y="5356204"/>
                <a:chExt cx="457609" cy="541290"/>
              </a:xfrm>
              <a:grpFill/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74B93EF1-6FBC-3AFA-B541-F5E04D5D11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7655" y="5616292"/>
                  <a:ext cx="368709" cy="0"/>
                </a:xfrm>
                <a:prstGeom prst="line">
                  <a:avLst/>
                </a:prstGeom>
                <a:grpFill/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9A0939BC-3E7B-6F7D-CD45-C7C45FAF72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30698" y="5452760"/>
                  <a:ext cx="0" cy="163532"/>
                </a:xfrm>
                <a:prstGeom prst="line">
                  <a:avLst/>
                </a:prstGeom>
                <a:grpFill/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6BC630CE-15D4-77F5-E33F-D910EEAEE1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54005" y="5616292"/>
                  <a:ext cx="0" cy="183955"/>
                </a:xfrm>
                <a:prstGeom prst="line">
                  <a:avLst/>
                </a:prstGeom>
                <a:grpFill/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15FD2D4-E1FE-3082-089E-10B89C8887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0014" y="5616293"/>
                  <a:ext cx="0" cy="183954"/>
                </a:xfrm>
                <a:prstGeom prst="line">
                  <a:avLst/>
                </a:prstGeom>
                <a:grpFill/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26733C51-6414-A0FC-E7EB-D1F817C66564}"/>
                    </a:ext>
                  </a:extLst>
                </p:cNvPr>
                <p:cNvSpPr/>
                <p:nvPr/>
              </p:nvSpPr>
              <p:spPr bwMode="ltGray">
                <a:xfrm>
                  <a:off x="5480050" y="5356204"/>
                  <a:ext cx="101600" cy="101618"/>
                </a:xfrm>
                <a:prstGeom prst="rect">
                  <a:avLst/>
                </a:prstGeom>
                <a:grp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ctr"/>
                <a:lstStyle/>
                <a:p>
                  <a:pPr algn="ctr"/>
                  <a:endParaRPr lang="en-US" sz="2000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2EBA7F0-14E1-D18F-7811-E386B5B26857}"/>
                    </a:ext>
                  </a:extLst>
                </p:cNvPr>
                <p:cNvSpPr/>
                <p:nvPr/>
              </p:nvSpPr>
              <p:spPr bwMode="ltGray">
                <a:xfrm>
                  <a:off x="5303205" y="5792680"/>
                  <a:ext cx="101600" cy="101618"/>
                </a:xfrm>
                <a:prstGeom prst="rect">
                  <a:avLst/>
                </a:prstGeom>
                <a:grp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ctr"/>
                <a:lstStyle/>
                <a:p>
                  <a:pPr algn="ctr"/>
                  <a:endParaRPr lang="en-US" sz="2000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D6880A8-036D-9598-6DA8-7F138416F398}"/>
                    </a:ext>
                  </a:extLst>
                </p:cNvPr>
                <p:cNvSpPr/>
                <p:nvPr/>
              </p:nvSpPr>
              <p:spPr bwMode="ltGray">
                <a:xfrm>
                  <a:off x="5659214" y="5795876"/>
                  <a:ext cx="101600" cy="101618"/>
                </a:xfrm>
                <a:prstGeom prst="rect">
                  <a:avLst/>
                </a:prstGeom>
                <a:grp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ctr"/>
                <a:lstStyle/>
                <a:p>
                  <a:pPr algn="ctr"/>
                  <a:endParaRPr lang="en-US" sz="2000" dirty="0" err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C992E16B-788B-5441-2990-9D0391F6C4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30850" y="5615812"/>
                  <a:ext cx="0" cy="183954"/>
                </a:xfrm>
                <a:prstGeom prst="line">
                  <a:avLst/>
                </a:prstGeom>
                <a:grpFill/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19DDAE2-D82C-829A-EDE0-E4CDDF8518D9}"/>
                    </a:ext>
                  </a:extLst>
                </p:cNvPr>
                <p:cNvSpPr/>
                <p:nvPr/>
              </p:nvSpPr>
              <p:spPr bwMode="ltGray">
                <a:xfrm>
                  <a:off x="5480050" y="5795395"/>
                  <a:ext cx="101600" cy="101618"/>
                </a:xfrm>
                <a:prstGeom prst="rect">
                  <a:avLst/>
                </a:prstGeom>
                <a:grp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 bIns="91440" rtlCol="0" anchor="ctr"/>
                <a:lstStyle/>
                <a:p>
                  <a:pPr algn="ctr"/>
                  <a:endParaRPr lang="en-US" sz="2000" dirty="0" err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842E2F6-F15B-7B35-397A-A209E0746279}"/>
                  </a:ext>
                </a:extLst>
              </p:cNvPr>
              <p:cNvSpPr txBox="1"/>
              <p:nvPr/>
            </p:nvSpPr>
            <p:spPr>
              <a:xfrm>
                <a:off x="1565053" y="3348669"/>
                <a:ext cx="825838" cy="636119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1050" dirty="0"/>
                  <a:t>Redfish Domain Model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9EB8A91-9D94-0A0F-A13C-2DDD83F745DD}"/>
                  </a:ext>
                </a:extLst>
              </p:cNvPr>
              <p:cNvSpPr txBox="1"/>
              <p:nvPr/>
            </p:nvSpPr>
            <p:spPr>
              <a:xfrm>
                <a:off x="4013483" y="3204736"/>
                <a:ext cx="998040" cy="857616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none" lIns="91440" tIns="91440" rIns="91440" bIns="91440" rtlCol="0">
                <a:spAutoFit/>
              </a:bodyPr>
              <a:lstStyle/>
              <a:p>
                <a:pPr marL="171450" indent="-171450" algn="l">
                  <a:lnSpc>
                    <a:spcPct val="90000"/>
                  </a:lnSpc>
                  <a:spcBef>
                    <a:spcPts val="400"/>
                  </a:spcBef>
                  <a:buFont typeface="Wingdings" panose="05000000000000000000" pitchFamily="2" charset="2"/>
                  <a:buChar char="q"/>
                </a:pPr>
                <a:r>
                  <a:rPr lang="en-US" sz="900" dirty="0"/>
                  <a:t>Aggregation</a:t>
                </a:r>
              </a:p>
              <a:p>
                <a:pPr marL="171450" indent="-171450" algn="l">
                  <a:lnSpc>
                    <a:spcPct val="90000"/>
                  </a:lnSpc>
                  <a:spcBef>
                    <a:spcPts val="400"/>
                  </a:spcBef>
                  <a:buFont typeface="Wingdings" panose="05000000000000000000" pitchFamily="2" charset="2"/>
                  <a:buChar char="q"/>
                </a:pPr>
                <a:r>
                  <a:rPr lang="en-US" sz="900" dirty="0"/>
                  <a:t>Subscriptions</a:t>
                </a:r>
              </a:p>
              <a:p>
                <a:pPr marL="171450" indent="-171450" algn="l">
                  <a:lnSpc>
                    <a:spcPct val="90000"/>
                  </a:lnSpc>
                  <a:spcBef>
                    <a:spcPts val="400"/>
                  </a:spcBef>
                  <a:buFont typeface="Wingdings" panose="05000000000000000000" pitchFamily="2" charset="2"/>
                  <a:buChar char="q"/>
                </a:pPr>
                <a:r>
                  <a:rPr lang="en-US" sz="900" dirty="0"/>
                  <a:t>Credentials</a:t>
                </a:r>
              </a:p>
              <a:p>
                <a:pPr marL="171450" indent="-171450" algn="l">
                  <a:lnSpc>
                    <a:spcPct val="90000"/>
                  </a:lnSpc>
                  <a:spcBef>
                    <a:spcPts val="400"/>
                  </a:spcBef>
                  <a:buFont typeface="Wingdings" panose="05000000000000000000" pitchFamily="2" charset="2"/>
                  <a:buChar char="q"/>
                </a:pPr>
                <a:r>
                  <a:rPr lang="en-US" sz="900" dirty="0"/>
                  <a:t>Tasks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202D2D0-1DC4-FE6C-A4C0-3DA568C8F532}"/>
                </a:ext>
              </a:extLst>
            </p:cNvPr>
            <p:cNvGrpSpPr/>
            <p:nvPr/>
          </p:nvGrpSpPr>
          <p:grpSpPr>
            <a:xfrm>
              <a:off x="6319270" y="2634116"/>
              <a:ext cx="383758" cy="465097"/>
              <a:chOff x="3216728" y="5102679"/>
              <a:chExt cx="375558" cy="455159"/>
            </a:xfrm>
          </p:grpSpPr>
          <p:sp>
            <p:nvSpPr>
              <p:cNvPr id="43" name="Cylinder 42">
                <a:extLst>
                  <a:ext uri="{FF2B5EF4-FFF2-40B4-BE49-F238E27FC236}">
                    <a16:creationId xmlns:a16="http://schemas.microsoft.com/office/drawing/2014/main" id="{BAED6312-8D11-8A7A-6F76-AEEECC891EEA}"/>
                  </a:ext>
                </a:extLst>
              </p:cNvPr>
              <p:cNvSpPr/>
              <p:nvPr/>
            </p:nvSpPr>
            <p:spPr bwMode="ltGray">
              <a:xfrm>
                <a:off x="3216728" y="5386445"/>
                <a:ext cx="375557" cy="171393"/>
              </a:xfrm>
              <a:prstGeom prst="can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sz="2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Cylinder 43">
                <a:extLst>
                  <a:ext uri="{FF2B5EF4-FFF2-40B4-BE49-F238E27FC236}">
                    <a16:creationId xmlns:a16="http://schemas.microsoft.com/office/drawing/2014/main" id="{729B8A21-699C-2602-6615-740A9717B43F}"/>
                  </a:ext>
                </a:extLst>
              </p:cNvPr>
              <p:cNvSpPr/>
              <p:nvPr/>
            </p:nvSpPr>
            <p:spPr bwMode="ltGray">
              <a:xfrm>
                <a:off x="3216728" y="5243909"/>
                <a:ext cx="375557" cy="171393"/>
              </a:xfrm>
              <a:prstGeom prst="can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sz="2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Cylinder 44">
                <a:extLst>
                  <a:ext uri="{FF2B5EF4-FFF2-40B4-BE49-F238E27FC236}">
                    <a16:creationId xmlns:a16="http://schemas.microsoft.com/office/drawing/2014/main" id="{F2344F5A-6C40-A010-EB90-BAFB657DA6F2}"/>
                  </a:ext>
                </a:extLst>
              </p:cNvPr>
              <p:cNvSpPr/>
              <p:nvPr/>
            </p:nvSpPr>
            <p:spPr bwMode="ltGray">
              <a:xfrm>
                <a:off x="3216729" y="5102679"/>
                <a:ext cx="375557" cy="171393"/>
              </a:xfrm>
              <a:prstGeom prst="can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sz="2000" dirty="0" err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0FBD652-B04B-32E2-F83B-DF21D2B137E8}"/>
                </a:ext>
              </a:extLst>
            </p:cNvPr>
            <p:cNvSpPr txBox="1"/>
            <p:nvPr/>
          </p:nvSpPr>
          <p:spPr>
            <a:xfrm>
              <a:off x="5990285" y="3061809"/>
              <a:ext cx="1041728" cy="517065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400"/>
                </a:spcBef>
              </a:pPr>
              <a:r>
                <a:rPr lang="en-US" sz="1200" dirty="0"/>
                <a:t>Data and Event Store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F58370C-3BF4-406C-A31D-F2799AC8115C}"/>
                </a:ext>
              </a:extLst>
            </p:cNvPr>
            <p:cNvSpPr/>
            <p:nvPr/>
          </p:nvSpPr>
          <p:spPr bwMode="ltGray">
            <a:xfrm>
              <a:off x="1578170" y="3789032"/>
              <a:ext cx="5556423" cy="388225"/>
            </a:xfrm>
            <a:prstGeom prst="rect">
              <a:avLst/>
            </a:prstGeom>
            <a:solidFill>
              <a:srgbClr val="FFF4CC"/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Plugin Layer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6994EBC-7429-FE9B-8324-5F42583AAEB3}"/>
                </a:ext>
              </a:extLst>
            </p:cNvPr>
            <p:cNvSpPr txBox="1"/>
            <p:nvPr/>
          </p:nvSpPr>
          <p:spPr>
            <a:xfrm>
              <a:off x="1710894" y="3817406"/>
              <a:ext cx="780984" cy="323165"/>
            </a:xfrm>
            <a:prstGeom prst="rect">
              <a:avLst/>
            </a:prstGeom>
            <a:solidFill>
              <a:srgbClr val="01A982"/>
            </a:solidFill>
            <a:ln w="57150">
              <a:noFill/>
              <a:miter lim="800000"/>
            </a:ln>
          </p:spPr>
          <p:txBody>
            <a:bodyPr wrap="none" lIns="91440" tIns="91440" rIns="91440" bIns="9144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400"/>
                </a:spcBef>
              </a:pPr>
              <a:r>
                <a:rPr lang="en-US" sz="1000" dirty="0">
                  <a:solidFill>
                    <a:schemeClr val="bg1"/>
                  </a:solidFill>
                </a:rPr>
                <a:t>BMC Plugin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1718D-30F7-029C-6DA6-29DB3DEFF097}"/>
                </a:ext>
              </a:extLst>
            </p:cNvPr>
            <p:cNvSpPr txBox="1"/>
            <p:nvPr/>
          </p:nvSpPr>
          <p:spPr>
            <a:xfrm>
              <a:off x="2790523" y="3817406"/>
              <a:ext cx="848310" cy="323165"/>
            </a:xfrm>
            <a:prstGeom prst="rect">
              <a:avLst/>
            </a:prstGeom>
            <a:solidFill>
              <a:srgbClr val="01A982"/>
            </a:solidFill>
            <a:ln w="57150">
              <a:noFill/>
              <a:miter lim="800000"/>
            </a:ln>
          </p:spPr>
          <p:txBody>
            <a:bodyPr wrap="none" lIns="91440" tIns="91440" rIns="91440" bIns="9144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400"/>
                </a:spcBef>
              </a:pPr>
              <a:r>
                <a:rPr lang="en-US" sz="1000" dirty="0">
                  <a:solidFill>
                    <a:schemeClr val="bg1"/>
                  </a:solidFill>
                </a:rPr>
                <a:t>Fabric Plugin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33989F2-61B6-9254-61C9-4C2E0041C356}"/>
                </a:ext>
              </a:extLst>
            </p:cNvPr>
            <p:cNvSpPr txBox="1"/>
            <p:nvPr/>
          </p:nvSpPr>
          <p:spPr>
            <a:xfrm>
              <a:off x="5874953" y="3817406"/>
              <a:ext cx="1058123" cy="323165"/>
            </a:xfrm>
            <a:prstGeom prst="rect">
              <a:avLst/>
            </a:prstGeom>
            <a:solidFill>
              <a:srgbClr val="01A982"/>
            </a:solidFill>
            <a:ln w="57150">
              <a:noFill/>
              <a:miter lim="800000"/>
            </a:ln>
          </p:spPr>
          <p:txBody>
            <a:bodyPr wrap="square" lIns="91440" tIns="91440" rIns="91440" bIns="9144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400"/>
                </a:spcBef>
              </a:pPr>
              <a:r>
                <a:rPr lang="en-US" sz="1000" dirty="0">
                  <a:solidFill>
                    <a:schemeClr val="bg1"/>
                  </a:solidFill>
                </a:rPr>
                <a:t>3</a:t>
              </a:r>
              <a:r>
                <a:rPr lang="en-US" sz="1000" baseline="30000" dirty="0">
                  <a:solidFill>
                    <a:schemeClr val="bg1"/>
                  </a:solidFill>
                </a:rPr>
                <a:t>rd</a:t>
              </a:r>
              <a:r>
                <a:rPr lang="en-US" sz="1000" dirty="0">
                  <a:solidFill>
                    <a:schemeClr val="bg1"/>
                  </a:solidFill>
                </a:rPr>
                <a:t> Party Plugins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03C0BE79-4904-013E-245A-3E13A8355A41}"/>
              </a:ext>
            </a:extLst>
          </p:cNvPr>
          <p:cNvSpPr txBox="1"/>
          <p:nvPr/>
        </p:nvSpPr>
        <p:spPr>
          <a:xfrm>
            <a:off x="184761" y="2286981"/>
            <a:ext cx="1204182" cy="683264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r">
              <a:lnSpc>
                <a:spcPct val="90000"/>
              </a:lnSpc>
              <a:spcBef>
                <a:spcPts val="400"/>
              </a:spcBef>
            </a:pPr>
            <a:r>
              <a:rPr lang="en-US" sz="1200" dirty="0"/>
              <a:t>Resource Aggregator for ODIM</a:t>
            </a:r>
            <a:r>
              <a:rPr lang="en-US" sz="1200" baseline="30000" dirty="0">
                <a:solidFill>
                  <a:schemeClr val="tx1"/>
                </a:solidFill>
              </a:rPr>
              <a:t>™</a:t>
            </a:r>
            <a:endParaRPr lang="en-US" sz="1200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997C6CE-1E1A-A04B-E93B-B1FC8A3AE43A}"/>
              </a:ext>
            </a:extLst>
          </p:cNvPr>
          <p:cNvCxnSpPr>
            <a:cxnSpLocks/>
          </p:cNvCxnSpPr>
          <p:nvPr/>
        </p:nvCxnSpPr>
        <p:spPr>
          <a:xfrm flipH="1">
            <a:off x="547247" y="2042369"/>
            <a:ext cx="930681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850CE4D-66D4-F932-F204-22DC7826CF55}"/>
              </a:ext>
            </a:extLst>
          </p:cNvPr>
          <p:cNvCxnSpPr>
            <a:cxnSpLocks/>
          </p:cNvCxnSpPr>
          <p:nvPr/>
        </p:nvCxnSpPr>
        <p:spPr>
          <a:xfrm flipH="1">
            <a:off x="625291" y="3726651"/>
            <a:ext cx="930681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D3354DB-BA3A-1557-69FB-EFDD77A567E3}"/>
              </a:ext>
            </a:extLst>
          </p:cNvPr>
          <p:cNvCxnSpPr>
            <a:cxnSpLocks/>
          </p:cNvCxnSpPr>
          <p:nvPr/>
        </p:nvCxnSpPr>
        <p:spPr>
          <a:xfrm>
            <a:off x="1436920" y="2076811"/>
            <a:ext cx="0" cy="1593864"/>
          </a:xfrm>
          <a:prstGeom prst="straightConnector1">
            <a:avLst/>
          </a:prstGeom>
          <a:ln w="6350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08FFB5E-BBF6-4F04-AFE9-9CD0A6412061}"/>
              </a:ext>
            </a:extLst>
          </p:cNvPr>
          <p:cNvSpPr txBox="1"/>
          <p:nvPr/>
        </p:nvSpPr>
        <p:spPr>
          <a:xfrm>
            <a:off x="420062" y="3705386"/>
            <a:ext cx="968881" cy="5170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r">
              <a:lnSpc>
                <a:spcPct val="90000"/>
              </a:lnSpc>
              <a:spcBef>
                <a:spcPts val="400"/>
              </a:spcBef>
            </a:pPr>
            <a:r>
              <a:rPr lang="en-US" sz="1200" dirty="0"/>
              <a:t>Plugins for ODIM</a:t>
            </a:r>
            <a:r>
              <a:rPr lang="en-US" sz="1200" baseline="30000" dirty="0">
                <a:solidFill>
                  <a:schemeClr val="tx1"/>
                </a:solidFill>
              </a:rPr>
              <a:t>™</a:t>
            </a:r>
            <a:endParaRPr lang="en-US" sz="12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DB93AC8-3505-456F-70C1-A8649B382ECB}"/>
              </a:ext>
            </a:extLst>
          </p:cNvPr>
          <p:cNvCxnSpPr>
            <a:cxnSpLocks/>
          </p:cNvCxnSpPr>
          <p:nvPr/>
        </p:nvCxnSpPr>
        <p:spPr>
          <a:xfrm flipH="1">
            <a:off x="625291" y="4202985"/>
            <a:ext cx="930681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D98508C-66DA-4DA7-445D-379A8F0EBB88}"/>
              </a:ext>
            </a:extLst>
          </p:cNvPr>
          <p:cNvCxnSpPr>
            <a:cxnSpLocks/>
          </p:cNvCxnSpPr>
          <p:nvPr/>
        </p:nvCxnSpPr>
        <p:spPr>
          <a:xfrm>
            <a:off x="1436920" y="3742188"/>
            <a:ext cx="0" cy="413414"/>
          </a:xfrm>
          <a:prstGeom prst="straightConnector1">
            <a:avLst/>
          </a:prstGeom>
          <a:ln w="6350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530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60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Bhaskar Kizhur, Bharath (CIS Telco RnD)</dc:creator>
  <cp:lastModifiedBy>Kumar Bhaskar Kizhur, Bharath (CIS Telco RnD)</cp:lastModifiedBy>
  <cp:revision>2</cp:revision>
  <dcterms:created xsi:type="dcterms:W3CDTF">2023-05-17T09:01:11Z</dcterms:created>
  <dcterms:modified xsi:type="dcterms:W3CDTF">2023-05-17T10:09:05Z</dcterms:modified>
</cp:coreProperties>
</file>