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277" r:id="rId2"/>
    <p:sldId id="278" r:id="rId3"/>
    <p:sldId id="294" r:id="rId4"/>
    <p:sldId id="280" r:id="rId5"/>
    <p:sldId id="281" r:id="rId6"/>
    <p:sldId id="292" r:id="rId7"/>
    <p:sldId id="283" r:id="rId8"/>
    <p:sldId id="298" r:id="rId9"/>
    <p:sldId id="263" r:id="rId10"/>
    <p:sldId id="286" r:id="rId11"/>
    <p:sldId id="299" r:id="rId12"/>
    <p:sldId id="300" r:id="rId13"/>
    <p:sldId id="302" r:id="rId14"/>
    <p:sldId id="303" r:id="rId15"/>
    <p:sldId id="301" r:id="rId16"/>
    <p:sldId id="29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4" autoAdjust="0"/>
    <p:restoredTop sz="94660"/>
  </p:normalViewPr>
  <p:slideViewPr>
    <p:cSldViewPr>
      <p:cViewPr varScale="1">
        <p:scale>
          <a:sx n="73" d="100"/>
          <a:sy n="73" d="100"/>
        </p:scale>
        <p:origin x="5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0486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486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0487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487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87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A519F6B-9643-495C-8B90-869C5FFE76B7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917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486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EDC1843-F128-4152-8E47-FC24CD3EFA5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486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E5CADA-15DC-46E0-A0F7-E45DEB451D2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A519F6B-9643-495C-8B90-869C5FFE76B7}" type="slidenum">
              <a:rPr lang="en-IN" sz="1400" b="0" strike="noStrike" spc="-1" smtClean="0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07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486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9502D1-D0DF-4940-B149-CE355C6C4FD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3A38-FB2E-C7CF-B882-A9BB7F9C7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PlaceHolder 1">
            <a:extLst>
              <a:ext uri="{FF2B5EF4-FFF2-40B4-BE49-F238E27FC236}">
                <a16:creationId xmlns:a16="http://schemas.microsoft.com/office/drawing/2014/main" id="{1A2D1BB4-0D41-F8D9-4CAE-5E21C6D34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45" name="PlaceHolder 2">
            <a:extLst>
              <a:ext uri="{FF2B5EF4-FFF2-40B4-BE49-F238E27FC236}">
                <a16:creationId xmlns:a16="http://schemas.microsoft.com/office/drawing/2014/main" id="{11B605F2-6017-256F-AA81-7FE2BBA115A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48646" name="CustomShape 3">
            <a:extLst>
              <a:ext uri="{FF2B5EF4-FFF2-40B4-BE49-F238E27FC236}">
                <a16:creationId xmlns:a16="http://schemas.microsoft.com/office/drawing/2014/main" id="{3C7919A4-C39C-2139-A9B6-260E7D40ED20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9502D1-D0DF-4940-B149-CE355C6C4FD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86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86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85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mfby.gov.in/" TargetMode="External"/><Relationship Id="rId2" Type="http://schemas.openxmlformats.org/officeDocument/2006/relationships/hyperlink" Target="https://pmkisan.gov.i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mpag.2018.01.009" TargetMode="External"/><Relationship Id="rId2" Type="http://schemas.openxmlformats.org/officeDocument/2006/relationships/hyperlink" Target="https://doi.org/10.1016/j.aiia.2021.05.00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sai.org/Downloads/Volume11No7/Paper_9-Natural_Language_Processing_for_Agriculture_Support_System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1"/>
          <p:cNvSpPr/>
          <p:nvPr/>
        </p:nvSpPr>
        <p:spPr>
          <a:xfrm>
            <a:off x="3219735" y="2323330"/>
            <a:ext cx="8134066" cy="3562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0" name="Rectangle 3"/>
          <p:cNvSpPr/>
          <p:nvPr/>
        </p:nvSpPr>
        <p:spPr>
          <a:xfrm>
            <a:off x="863849" y="-6531"/>
            <a:ext cx="832514" cy="4804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</p:txBody>
      </p:sp>
      <p:sp>
        <p:nvSpPr>
          <p:cNvPr id="1048581" name="TextBox 6"/>
          <p:cNvSpPr txBox="1"/>
          <p:nvPr/>
        </p:nvSpPr>
        <p:spPr>
          <a:xfrm>
            <a:off x="3068257" y="386652"/>
            <a:ext cx="886208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3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 Muthalvan – Niral </a:t>
            </a:r>
            <a:r>
              <a:rPr lang="en-US" sz="23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Thiruvila</a:t>
            </a:r>
            <a:r>
              <a:rPr lang="en-US" sz="23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Review</a:t>
            </a:r>
          </a:p>
          <a:p>
            <a:pPr algn="ctr"/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Mahalingam College of Engineering and Technology </a:t>
            </a:r>
          </a:p>
          <a:p>
            <a:pPr algn="ctr"/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Pollachi, </a:t>
            </a:r>
            <a:r>
              <a:rPr lang="en-US" sz="23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 </a:t>
            </a:r>
          </a:p>
          <a:p>
            <a:pPr algn="ctr"/>
            <a:endParaRPr lang="en-US" sz="23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2949" y="386651"/>
            <a:ext cx="1437444" cy="698230"/>
          </a:xfrm>
          <a:prstGeom prst="rect">
            <a:avLst/>
          </a:prstGeom>
        </p:spPr>
      </p:pic>
      <p:sp>
        <p:nvSpPr>
          <p:cNvPr id="1048583" name="TextBox 12"/>
          <p:cNvSpPr txBox="1"/>
          <p:nvPr/>
        </p:nvSpPr>
        <p:spPr>
          <a:xfrm>
            <a:off x="3350312" y="3786981"/>
            <a:ext cx="353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</p:txBody>
      </p:sp>
      <p:sp>
        <p:nvSpPr>
          <p:cNvPr id="1048584" name="TextBox 15"/>
          <p:cNvSpPr txBox="1"/>
          <p:nvPr/>
        </p:nvSpPr>
        <p:spPr>
          <a:xfrm>
            <a:off x="6961656" y="3799963"/>
            <a:ext cx="435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</p:txBody>
      </p:sp>
      <p:pic>
        <p:nvPicPr>
          <p:cNvPr id="2097153" name="Picture 14" descr="Description: Description: http://3.bp.blogspot.com/-jc9s0jwkiHQ/UFEx20uanCI/AAAAAAAABrU/ac-5q1DwvEM/s1600/anna_university_logo.pn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3958" y="240783"/>
            <a:ext cx="1038860" cy="989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7DC67993-1544-4A65-AA3D-FBBDA2422E10}"/>
              </a:ext>
            </a:extLst>
          </p:cNvPr>
          <p:cNvSpPr txBox="1"/>
          <p:nvPr/>
        </p:nvSpPr>
        <p:spPr>
          <a:xfrm>
            <a:off x="7288696" y="4228922"/>
            <a:ext cx="3755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Bharath Kumar N - 727621BIT064</a:t>
            </a:r>
          </a:p>
          <a:p>
            <a:r>
              <a:rPr lang="en-US" dirty="0"/>
              <a:t>Naveen V C          - 727621BIT074</a:t>
            </a:r>
          </a:p>
          <a:p>
            <a:r>
              <a:rPr lang="en-US" dirty="0"/>
              <a:t>Dinesh M              - 727622BIT320</a:t>
            </a:r>
            <a:endParaRPr lang="en-IN" dirty="0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463CB7AF-A76C-42AB-8DAF-9FA43A486038}"/>
              </a:ext>
            </a:extLst>
          </p:cNvPr>
          <p:cNvSpPr txBox="1"/>
          <p:nvPr/>
        </p:nvSpPr>
        <p:spPr>
          <a:xfrm>
            <a:off x="3451945" y="4228922"/>
            <a:ext cx="323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Mr. </a:t>
            </a:r>
            <a:r>
              <a:rPr lang="en-US" dirty="0" err="1"/>
              <a:t>Dhyaneswaran</a:t>
            </a:r>
            <a:r>
              <a:rPr lang="en-US" dirty="0"/>
              <a:t> J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Information Technology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02E03-13DB-C0D2-8B80-BE091DCEF680}"/>
              </a:ext>
            </a:extLst>
          </p:cNvPr>
          <p:cNvSpPr txBox="1"/>
          <p:nvPr/>
        </p:nvSpPr>
        <p:spPr>
          <a:xfrm>
            <a:off x="3880393" y="2438399"/>
            <a:ext cx="7016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AgroAid</a:t>
            </a:r>
            <a:r>
              <a:rPr lang="en-US" sz="2400" dirty="0"/>
              <a:t>: A Multilingual AI-Based Support Bot for Small-Scale Farmers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CustomShape 1"/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Tools used for implementation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048642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3DC5E47-22BF-46B4-9CF1-EC88B8DFB865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6B147-2654-7E5A-C6E1-5919436BE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17549"/>
              </p:ext>
            </p:extLst>
          </p:nvPr>
        </p:nvGraphicFramePr>
        <p:xfrm>
          <a:off x="685800" y="1752600"/>
          <a:ext cx="11306241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483278864"/>
                    </a:ext>
                  </a:extLst>
                </a:gridCol>
                <a:gridCol w="3276193">
                  <a:extLst>
                    <a:ext uri="{9D8B030D-6E8A-4147-A177-3AD203B41FA5}">
                      <a16:colId xmlns:a16="http://schemas.microsoft.com/office/drawing/2014/main" val="1324684313"/>
                    </a:ext>
                  </a:extLst>
                </a:gridCol>
                <a:gridCol w="4601048">
                  <a:extLst>
                    <a:ext uri="{9D8B030D-6E8A-4147-A177-3AD203B41FA5}">
                      <a16:colId xmlns:a16="http://schemas.microsoft.com/office/drawing/2014/main" val="43825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 /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development language for ML models, backend logic, and data processing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Learning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Scikit-learn, 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 predictive models for crop, soil, irrigation, and disease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0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OpenCV, TensorFlow CNN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Detecting crop diseases using image classification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Analysis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Pandas,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preprocessing, cleaning, transformation, and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9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Natural Language Processing (NLP)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NLTK, </a:t>
                      </a:r>
                      <a:r>
                        <a:rPr lang="en-IN" dirty="0" err="1"/>
                        <a:t>SpaCy,Transformers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user input and enabling local language interaction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7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Text-to-Speech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Google Text-to-Speech (</a:t>
                      </a:r>
                      <a:r>
                        <a:rPr lang="en-IN" dirty="0" err="1"/>
                        <a:t>gTTS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Delivering audio responses in regional </a:t>
                      </a:r>
                      <a:r>
                        <a:rPr lang="en-IN" dirty="0" err="1"/>
                        <a:t>languagesDelivering</a:t>
                      </a:r>
                      <a:r>
                        <a:rPr lang="en-IN" dirty="0"/>
                        <a:t> audio responses in regional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116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6E7EF-2D78-510E-6A2F-B6FCD71FD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CustomShape 1">
            <a:extLst>
              <a:ext uri="{FF2B5EF4-FFF2-40B4-BE49-F238E27FC236}">
                <a16:creationId xmlns:a16="http://schemas.microsoft.com/office/drawing/2014/main" id="{675032FD-01CE-0BE5-AFF8-AC16F93C5734}"/>
              </a:ext>
            </a:extLst>
          </p:cNvPr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Tools used for implementation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048642" name="CustomShape 4">
            <a:extLst>
              <a:ext uri="{FF2B5EF4-FFF2-40B4-BE49-F238E27FC236}">
                <a16:creationId xmlns:a16="http://schemas.microsoft.com/office/drawing/2014/main" id="{487BFCB4-A4F0-63B2-F4B0-BB658C9B54FA}"/>
              </a:ext>
            </a:extLst>
          </p:cNvPr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3DC5E47-22BF-46B4-9CF1-EC88B8DFB865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BC0583-166E-34E9-EEF2-82ABCD08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46847"/>
              </p:ext>
            </p:extLst>
          </p:nvPr>
        </p:nvGraphicFramePr>
        <p:xfrm>
          <a:off x="685800" y="1752600"/>
          <a:ext cx="10744201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483278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4684313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43825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 /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Firebase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Storing user data, crop/soil information, and government scheme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Hosting /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Railway / Render / Firebase Hosting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the application online for public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70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23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06D9D-B01E-5BDE-0624-94737BA4719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62274" y="1566757"/>
            <a:ext cx="5718840" cy="4286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🔸 </a:t>
            </a:r>
            <a:r>
              <a:rPr lang="en-IN" b="1" dirty="0" err="1"/>
              <a:t>OpenWeatherMap</a:t>
            </a:r>
            <a:r>
              <a:rPr lang="en-IN" b="1" dirty="0"/>
              <a:t> API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Real-time weather data for irrigation and harvest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Link: https://openweathermap.org/api</a:t>
            </a:r>
          </a:p>
          <a:p>
            <a:r>
              <a:rPr lang="en-IN" dirty="0"/>
              <a:t>🔸 </a:t>
            </a:r>
            <a:r>
              <a:rPr lang="en-IN" b="1" dirty="0"/>
              <a:t>Google Text-to-Speech API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Multilingual audio output in Indian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Link: https://cloud.google.com/text-to-speech</a:t>
            </a:r>
          </a:p>
          <a:p>
            <a:r>
              <a:rPr lang="en-IN" dirty="0"/>
              <a:t>🔸 </a:t>
            </a:r>
            <a:r>
              <a:rPr lang="en-IN" b="1" dirty="0"/>
              <a:t>Google Translate API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Translating user queries and outputs in local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Link: https://cloud.google.com/translate</a:t>
            </a:r>
          </a:p>
          <a:p>
            <a:r>
              <a:rPr lang="en-IN" dirty="0"/>
              <a:t>🔸 </a:t>
            </a:r>
            <a:r>
              <a:rPr lang="en-IN" b="1" dirty="0"/>
              <a:t>Government Scheme Information (Custom    	Integration   Required)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Source: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Ministry of Agriculture - Schemes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PM-KISAN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Crop Insurance - PMFBY</a:t>
            </a:r>
            <a:endParaRPr lang="en-IN" dirty="0"/>
          </a:p>
          <a:p>
            <a:r>
              <a:rPr lang="en-IN" dirty="0"/>
              <a:t>🔸 </a:t>
            </a:r>
            <a:r>
              <a:rPr lang="en-IN" b="1" dirty="0"/>
              <a:t>State Agriculture Portals (e.g., Tamil Nadu)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Regional crop advisory and scheme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Example: https://agri.tn.gov.in/</a:t>
            </a:r>
          </a:p>
          <a:p>
            <a:endParaRPr lang="en-IN" dirty="0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21E9DDAA-65F6-7FAC-67AD-C66F0C70A79C}"/>
              </a:ext>
            </a:extLst>
          </p:cNvPr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Dataset &amp;API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3B731B2-D44D-3EE3-11F1-4D38B8DBFA8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05760" y="1447800"/>
            <a:ext cx="571884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Recommendation Dataset (India)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Source: Kaggle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Prediction Dataset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Source: Kaggle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Disease Detection Dataset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PlantVillage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Source: Kaggle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Data – Soil Health Card Scheme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Government of India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Link: https://soilhealth.dac.gov.in/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Rainfall &amp; Irrigation Data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Source: Indian Meteorological Department (IMD)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Link: https://mausam.imd.gov.in/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Requirement Data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India WRIS Portal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Link: https://indiawris.gov.in/wris/#/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7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B75FD-D998-C990-D88A-DC47124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4">
            <a:extLst>
              <a:ext uri="{FF2B5EF4-FFF2-40B4-BE49-F238E27FC236}">
                <a16:creationId xmlns:a16="http://schemas.microsoft.com/office/drawing/2014/main" id="{1B3DC271-9543-63ED-C63E-DCDA666E134A}"/>
              </a:ext>
            </a:extLst>
          </p:cNvPr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Times New Roman"/>
              </a:rPr>
              <a:t>Accomplished</a:t>
            </a:r>
            <a:endParaRPr lang="en-IN" sz="2800" b="0" strike="noStrike" spc="-1" dirty="0"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E799FD-F5FC-836F-3FC1-F8B9793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38554"/>
              </p:ext>
            </p:extLst>
          </p:nvPr>
        </p:nvGraphicFramePr>
        <p:xfrm>
          <a:off x="2031700" y="2286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37145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9544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Accomplishment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Algorithm used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8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Soil Analysis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Fertilizer Recommendation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Decision Trees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2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63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1FB50-C03A-4C7D-17F3-340F0B9C7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4">
            <a:extLst>
              <a:ext uri="{FF2B5EF4-FFF2-40B4-BE49-F238E27FC236}">
                <a16:creationId xmlns:a16="http://schemas.microsoft.com/office/drawing/2014/main" id="{52C28C48-FEA4-2BD8-2756-B78F81FF6503}"/>
              </a:ext>
            </a:extLst>
          </p:cNvPr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</a:rPr>
              <a:t>Future Implementation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AC6A7-7D45-1883-5A87-BB018EDE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51727"/>
            <a:ext cx="9982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plan to use CNN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crop diseases from images, so farmers can get instant and accurate treatment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aim to improve soil analysis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advanced data models, helping us suggest better crops and fertilizers.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will integrate smart filtering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recommend suitable government schemes based on the farmer’s crop, region, and land size.</a:t>
            </a:r>
          </a:p>
        </p:txBody>
      </p:sp>
    </p:spTree>
    <p:extLst>
      <p:ext uri="{BB962C8B-B14F-4D97-AF65-F5344CB8AC3E}">
        <p14:creationId xmlns:p14="http://schemas.microsoft.com/office/powerpoint/2010/main" val="227106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9146B-79E6-E697-5905-9CE90410D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0D1AD4FA-FCB2-A412-B8C0-D42ABF727971}"/>
              </a:ext>
            </a:extLst>
          </p:cNvPr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Times New Roman"/>
              </a:rPr>
              <a:t>Sample Output</a:t>
            </a:r>
            <a:endParaRPr lang="en-IN" sz="2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44E57-DFD6-5310-F15B-07D3DA08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524000"/>
            <a:ext cx="5334000" cy="3222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2E1B9-30DA-D8DA-2E6B-CD5232B7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524000"/>
            <a:ext cx="6173773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1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/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Times New Roman"/>
              </a:rPr>
              <a:t>Result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49EDB-633D-F5CD-CCC3-09AF37EB39E1}"/>
              </a:ext>
            </a:extLst>
          </p:cNvPr>
          <p:cNvSpPr txBox="1"/>
          <p:nvPr/>
        </p:nvSpPr>
        <p:spPr>
          <a:xfrm>
            <a:off x="762000" y="1371600"/>
            <a:ext cx="10591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 err="1"/>
              <a:t>AgroAid</a:t>
            </a:r>
            <a:r>
              <a:rPr lang="en-US" sz="2200" dirty="0"/>
              <a:t> provides a smart and efficient solution to support small-scale farmers through machine learning-driven insights. The system successfully delivers accurate recommendations for crop selection, fertilizer usage, irrigation planning, and harvesting schedules based on agricultural datasets.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 image-based disease detection feature enhances crop health management by identifying issues early and suggesting timely treatments. With its multilingual NLP interface, </a:t>
            </a:r>
            <a:r>
              <a:rPr lang="en-US" sz="2200" dirty="0" err="1"/>
              <a:t>AgroAid</a:t>
            </a:r>
            <a:r>
              <a:rPr lang="en-US" sz="2200" dirty="0"/>
              <a:t> ensures accessibility for farmers in their regional languages, making the platform user-friendly and inclusive. Additionally, it simplifies access to relevant government schemes and subsidies through a smart filtering mechanism.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 Overall, </a:t>
            </a:r>
            <a:r>
              <a:rPr lang="en-US" sz="2200" dirty="0" err="1"/>
              <a:t>AgroAid</a:t>
            </a:r>
            <a:r>
              <a:rPr lang="en-US" sz="2200" dirty="0"/>
              <a:t> stands out as a cost-effective, software-only solution that bridges the gap between modern technology and traditional farming, significantly boosting productivity and farmer empowerment.</a:t>
            </a:r>
          </a:p>
        </p:txBody>
      </p:sp>
    </p:spTree>
    <p:extLst>
      <p:ext uri="{BB962C8B-B14F-4D97-AF65-F5344CB8AC3E}">
        <p14:creationId xmlns:p14="http://schemas.microsoft.com/office/powerpoint/2010/main" val="75069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CustomShape 1"/>
          <p:cNvSpPr/>
          <p:nvPr/>
        </p:nvSpPr>
        <p:spPr>
          <a:xfrm>
            <a:off x="802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8EDC-DC97-ED18-0724-389E8DAC6919}"/>
              </a:ext>
            </a:extLst>
          </p:cNvPr>
          <p:cNvSpPr txBox="1"/>
          <p:nvPr/>
        </p:nvSpPr>
        <p:spPr>
          <a:xfrm>
            <a:off x="457200" y="1371600"/>
            <a:ext cx="11353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Kaur, R., &amp; Rani, P. (2021).</a:t>
            </a:r>
            <a:r>
              <a:rPr lang="en-US" dirty="0"/>
              <a:t> </a:t>
            </a:r>
            <a:r>
              <a:rPr lang="en-US" i="1" dirty="0"/>
              <a:t>Application of Machine Learning Techniques in Agriculture: A Review.</a:t>
            </a:r>
            <a:r>
              <a:rPr lang="en-US" dirty="0"/>
              <a:t> Journal of Artificial Intelligence in Agriculture, Elsevier.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https://doi.org/10.1016/j.aiia.2021.05.001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Kamilaris</a:t>
            </a:r>
            <a:r>
              <a:rPr lang="en-US" b="1" dirty="0"/>
              <a:t>, A., &amp; </a:t>
            </a:r>
            <a:r>
              <a:rPr lang="en-US" b="1" dirty="0" err="1"/>
              <a:t>Prenafeta-Boldú</a:t>
            </a:r>
            <a:r>
              <a:rPr lang="en-US" b="1" dirty="0"/>
              <a:t>, F. X. (2018).</a:t>
            </a:r>
            <a:r>
              <a:rPr lang="en-US" dirty="0"/>
              <a:t> </a:t>
            </a:r>
            <a:r>
              <a:rPr lang="en-US" i="1" dirty="0"/>
              <a:t>Deep learning in agriculture: A survey.</a:t>
            </a:r>
            <a:r>
              <a:rPr lang="en-US" dirty="0"/>
              <a:t> Computers and Electronics in Agriculture, Elsevier.</a:t>
            </a:r>
            <a:br>
              <a:rPr lang="en-US" dirty="0"/>
            </a:br>
            <a:r>
              <a:rPr lang="en-US" dirty="0">
                <a:hlinkClick r:id="rId3"/>
              </a:rPr>
              <a:t>https://doi.org/10.1016/j.compag.2018.01.009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Singh, V., &amp; Bhagat, A. (2020).</a:t>
            </a:r>
            <a:r>
              <a:rPr lang="en-US" dirty="0"/>
              <a:t> </a:t>
            </a:r>
            <a:r>
              <a:rPr lang="en-US" i="1" dirty="0"/>
              <a:t>Natural Language Processing for Agriculture Support Systems.</a:t>
            </a:r>
            <a:r>
              <a:rPr lang="en-US" dirty="0"/>
              <a:t> International Journal of Advanced Computer Science and Applications (IJACSA), 11(7), 67-73.</a:t>
            </a:r>
            <a:br>
              <a:rPr lang="en-US" dirty="0"/>
            </a:br>
            <a:r>
              <a:rPr lang="en-US" dirty="0">
                <a:hlinkClick r:id="rId4"/>
              </a:rPr>
              <a:t>https://thesai.org/Downloads/Volume11No7/Paper_9 Natural_Language_Processing_for_Agriculture_Support_Systems.pdf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Baboo, S. S., &amp; Kumar, R. (2019).</a:t>
            </a:r>
            <a:r>
              <a:rPr lang="en-US" dirty="0"/>
              <a:t> </a:t>
            </a:r>
            <a:r>
              <a:rPr lang="en-US" i="1" dirty="0"/>
              <a:t>Crop disease detection using image processing and machine learning.</a:t>
            </a:r>
            <a:r>
              <a:rPr lang="en-US" dirty="0"/>
              <a:t> International Journal of Engineering Research &amp; Technology (IJERT), Vol. 8 Issue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Government of India – Ministry of Agriculture and Farmers Welfare.</a:t>
            </a:r>
            <a:r>
              <a:rPr lang="en-US" dirty="0"/>
              <a:t> </a:t>
            </a:r>
            <a:r>
              <a:rPr lang="en-US" i="1" dirty="0"/>
              <a:t>PM-KISAN, Soil Health Card, and Other Agricultural Schemes.</a:t>
            </a:r>
            <a:br>
              <a:rPr lang="en-US" dirty="0"/>
            </a:br>
            <a:r>
              <a:rPr lang="en-US" dirty="0"/>
              <a:t>https://agricoop.nic.in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CustomShape 1"/>
          <p:cNvSpPr/>
          <p:nvPr/>
        </p:nvSpPr>
        <p:spPr>
          <a:xfrm>
            <a:off x="3125160" y="1787760"/>
            <a:ext cx="8133480" cy="35614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QUERIES?</a:t>
            </a:r>
            <a:r>
              <a:rPr lang="en-US" sz="6600" b="1" strike="noStrike" spc="-1">
                <a:solidFill>
                  <a:srgbClr val="ED7D31"/>
                </a:solidFill>
                <a:latin typeface="Wingdings"/>
                <a:ea typeface="DejaVu Sans"/>
              </a:rPr>
              <a:t></a:t>
            </a:r>
            <a:endParaRPr lang="en-IN" sz="6600" b="0" strike="noStrike" spc="-1">
              <a:latin typeface="Arial"/>
            </a:endParaRPr>
          </a:p>
        </p:txBody>
      </p:sp>
      <p:sp>
        <p:nvSpPr>
          <p:cNvPr id="1048650" name="CustomShape 2"/>
          <p:cNvSpPr/>
          <p:nvPr/>
        </p:nvSpPr>
        <p:spPr>
          <a:xfrm>
            <a:off x="436860" y="0"/>
            <a:ext cx="818280" cy="285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</p:sp>
      <p:sp>
        <p:nvSpPr>
          <p:cNvPr id="1048651" name="CustomShape 3"/>
          <p:cNvSpPr/>
          <p:nvPr/>
        </p:nvSpPr>
        <p:spPr>
          <a:xfrm>
            <a:off x="1600200" y="0"/>
            <a:ext cx="831960" cy="48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</p:sp>
      <p:sp>
        <p:nvSpPr>
          <p:cNvPr id="1048654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6C10802-E834-4494-8D51-1452E30A0064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CustomShape 1"/>
          <p:cNvSpPr/>
          <p:nvPr/>
        </p:nvSpPr>
        <p:spPr>
          <a:xfrm>
            <a:off x="3125160" y="1787760"/>
            <a:ext cx="8133480" cy="356148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THANK YOU</a:t>
            </a:r>
            <a:r>
              <a:rPr lang="en-US" sz="6600" b="1" strike="noStrike" spc="-1">
                <a:solidFill>
                  <a:srgbClr val="ED7D31"/>
                </a:solidFill>
                <a:latin typeface="Wingdings"/>
                <a:ea typeface="DejaVu Sans"/>
              </a:rPr>
              <a:t></a:t>
            </a:r>
            <a:endParaRPr lang="en-IN" sz="6600" b="0" strike="noStrike" spc="-1">
              <a:latin typeface="Arial"/>
            </a:endParaRPr>
          </a:p>
        </p:txBody>
      </p:sp>
      <p:sp>
        <p:nvSpPr>
          <p:cNvPr id="1048656" name="CustomShape 2"/>
          <p:cNvSpPr/>
          <p:nvPr/>
        </p:nvSpPr>
        <p:spPr>
          <a:xfrm>
            <a:off x="491400" y="-109080"/>
            <a:ext cx="818280" cy="285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</p:sp>
      <p:sp>
        <p:nvSpPr>
          <p:cNvPr id="1048657" name="CustomShape 3"/>
          <p:cNvSpPr/>
          <p:nvPr/>
        </p:nvSpPr>
        <p:spPr>
          <a:xfrm>
            <a:off x="1569600" y="-109080"/>
            <a:ext cx="831960" cy="4803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</p:sp>
      <p:sp>
        <p:nvSpPr>
          <p:cNvPr id="1048660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F1FD7BC-8AF1-4B78-9DDE-30CE65C07F2A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ustomShape 1"/>
          <p:cNvSpPr/>
          <p:nvPr/>
        </p:nvSpPr>
        <p:spPr>
          <a:xfrm>
            <a:off x="10886" y="0"/>
            <a:ext cx="4857840" cy="11455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OUTLINE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048592" name="CustomShape 2"/>
          <p:cNvSpPr/>
          <p:nvPr/>
        </p:nvSpPr>
        <p:spPr>
          <a:xfrm>
            <a:off x="1819937" y="1447800"/>
            <a:ext cx="8133480" cy="48232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Project Title</a:t>
            </a:r>
            <a:endParaRPr lang="en-IN" sz="2400" b="0" strike="noStrike" spc="-1" dirty="0">
              <a:latin typeface="Arial"/>
            </a:endParaRP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Abstract</a:t>
            </a: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FFFF"/>
                </a:solidFill>
                <a:latin typeface="Times New Roman"/>
              </a:rPr>
              <a:t>Literature review</a:t>
            </a:r>
            <a:endParaRPr lang="en-IN" sz="2400" b="0" strike="noStrike" spc="-1" dirty="0">
              <a:latin typeface="Arial"/>
            </a:endParaRP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Existing system</a:t>
            </a: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FFFF"/>
                </a:solidFill>
                <a:latin typeface="Times New Roman"/>
              </a:rPr>
              <a:t>Drawbacks in Existing System</a:t>
            </a:r>
            <a:endParaRPr lang="en-IN" sz="2400" b="0" strike="noStrike" spc="-1" dirty="0">
              <a:latin typeface="Arial"/>
            </a:endParaRP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Proposed system and its advantages</a:t>
            </a:r>
            <a:endParaRPr lang="en-IN" sz="2400" b="0" strike="noStrike" spc="-1" dirty="0">
              <a:latin typeface="Arial"/>
            </a:endParaRP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Tool(s) used for implementation</a:t>
            </a:r>
            <a:endParaRPr lang="en-US" sz="2400" b="1" strike="noStrike" spc="-1" dirty="0">
              <a:solidFill>
                <a:srgbClr val="FFFFFF"/>
              </a:solidFill>
              <a:latin typeface="Times New Roman"/>
            </a:endParaRP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FFFF"/>
                </a:solidFill>
                <a:latin typeface="Times New Roman"/>
              </a:rPr>
              <a:t>Result</a:t>
            </a:r>
          </a:p>
          <a:p>
            <a:pPr marL="800280" lvl="1" indent="-342360" algn="just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imes New Roman"/>
              </a:rPr>
              <a:t>References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04859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53D9FCE-2B39-4691-BCD6-8B5A1FE25787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Times New Roman"/>
              </a:rPr>
              <a:t>Project Title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7219573-086B-4055-8599-BCBDD25927E8}"/>
              </a:ext>
            </a:extLst>
          </p:cNvPr>
          <p:cNvSpPr txBox="1"/>
          <p:nvPr/>
        </p:nvSpPr>
        <p:spPr>
          <a:xfrm>
            <a:off x="991198" y="2551837"/>
            <a:ext cx="10209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err="1"/>
              <a:t>AgroAid</a:t>
            </a:r>
            <a:r>
              <a:rPr lang="en-US" sz="4800" dirty="0"/>
              <a:t>: A Multilingual AI-Based Support Bot for Small-Scale Farmers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6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ustomShape 1"/>
          <p:cNvSpPr/>
          <p:nvPr/>
        </p:nvSpPr>
        <p:spPr>
          <a:xfrm>
            <a:off x="0" y="-738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Abstract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048608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A1404B6-34C4-4294-A6CB-C45B77D2FA52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048609" name="CustomShape 5"/>
          <p:cNvSpPr/>
          <p:nvPr/>
        </p:nvSpPr>
        <p:spPr>
          <a:xfrm>
            <a:off x="1706040" y="1610280"/>
            <a:ext cx="9074880" cy="38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0" name="CustomShape 6"/>
          <p:cNvSpPr/>
          <p:nvPr/>
        </p:nvSpPr>
        <p:spPr>
          <a:xfrm>
            <a:off x="1555920" y="1811520"/>
            <a:ext cx="88704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2400" spc="-1" dirty="0"/>
          </a:p>
          <a:p>
            <a:pPr>
              <a:lnSpc>
                <a:spcPct val="100000"/>
              </a:lnSpc>
            </a:pPr>
            <a:endParaRPr lang="en-IN" sz="2400" spc="-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7A37E7-F117-C220-0F02-635DCDE8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26192"/>
            <a:ext cx="1059179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develop a software-based AI-powered support system to assist small-scale farmers in improving agricultural productivity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overcome challenges in soil health prediction, pest detection, irrigation planning, and access to government schemes using Machine Learning and Natural Language Processing (NLP).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Fertility Prediction: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 suitable crops and fertilizers using ML models trained on soil datasets.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Pest and Disease Detection: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crop diseases using computer vision models trained on labeled image datasets.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Irrigation Planning: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optimal irrigation schedules based on crop lifecycle and environmental datasets.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Harvest Time Prediction: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ML algorithms to recommend ideal harvesting periods for yield maximization.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Scheme Recommendation: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Guide farmers with relevant government schemes and subsidies using filtering logic.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Interaction: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voice/text-based support in multiple local languages using NLP and Text-to-Speech APIs.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ustomShape 1"/>
          <p:cNvSpPr/>
          <p:nvPr/>
        </p:nvSpPr>
        <p:spPr>
          <a:xfrm>
            <a:off x="-16042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Existing System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04861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646F38-346F-4B3B-8BFF-FD1704FF0411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D5EAC-BE66-422F-BD97-F3D7022E107B}"/>
              </a:ext>
            </a:extLst>
          </p:cNvPr>
          <p:cNvSpPr txBox="1"/>
          <p:nvPr/>
        </p:nvSpPr>
        <p:spPr>
          <a:xfrm>
            <a:off x="762000" y="1371600"/>
            <a:ext cx="10667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current agricultural advisory systems are limited in their ability to assist small-scale farmers effectively. Below are the key aspects of existing systems: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Traditional Farming Knowledge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Farmers rely on </a:t>
            </a:r>
            <a:r>
              <a:rPr lang="en-US" b="1" dirty="0"/>
              <a:t>word-of-mouth advice</a:t>
            </a:r>
            <a:r>
              <a:rPr lang="en-US" dirty="0"/>
              <a:t> from other farmers or local experts.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Decision-making is based on </a:t>
            </a:r>
            <a:r>
              <a:rPr lang="en-US" b="1" dirty="0"/>
              <a:t>experience rather than data-driven insights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Basic Mobile Apps &amp; Websites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Some government and private platforms provide farming-related information.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apps are </a:t>
            </a:r>
            <a:r>
              <a:rPr lang="en-US" b="1" dirty="0"/>
              <a:t>often available only in English</a:t>
            </a:r>
            <a:r>
              <a:rPr lang="en-US" dirty="0"/>
              <a:t>, making them </a:t>
            </a:r>
            <a:r>
              <a:rPr lang="en-US" b="1" dirty="0"/>
              <a:t>less accessible</a:t>
            </a:r>
            <a:r>
              <a:rPr lang="en-US" dirty="0"/>
              <a:t> for local farmers.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Manual Pest &amp; Disease Identification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Farmers visually inspect crops for pests and diseases, which can be </a:t>
            </a:r>
            <a:r>
              <a:rPr lang="en-US" b="1" dirty="0"/>
              <a:t>inaccurate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Lack of Smart Irrigation &amp; Fertilizer Guidance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Farmers use irrigation and fertilizers based on </a:t>
            </a:r>
            <a:r>
              <a:rPr lang="en-US" b="1" dirty="0"/>
              <a:t>guesswork</a:t>
            </a:r>
            <a:r>
              <a:rPr lang="en-US" dirty="0"/>
              <a:t> rather than actual soil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b="1" dirty="0"/>
              <a:t>ML-based recommendation system</a:t>
            </a:r>
            <a:r>
              <a:rPr lang="en-US" dirty="0"/>
              <a:t> to optimize crop growth and water usage.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Difficulty Accessing Government Schemes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Information on subsidies and financial aid is </a:t>
            </a:r>
            <a:r>
              <a:rPr lang="en-US" b="1" dirty="0"/>
              <a:t>scattered across multiple sources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Farmers struggle to find </a:t>
            </a:r>
            <a:r>
              <a:rPr lang="en-US" b="1" dirty="0"/>
              <a:t>relevant schemes</a:t>
            </a:r>
            <a:r>
              <a:rPr lang="en-US" dirty="0"/>
              <a:t> suited to their needs.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6417" y="0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Drawbacks of Existing System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16999-8978-C18F-116A-8152835B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22" y="1510104"/>
            <a:ext cx="1078047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No AI-Based Recommendations:</a:t>
            </a:r>
            <a:endParaRPr lang="en-US" dirty="0"/>
          </a:p>
          <a:p>
            <a:pPr lvl="1"/>
            <a:r>
              <a:rPr lang="en-US" dirty="0"/>
              <a:t>Existing systems do not use intelligent algorithms to give personalized farming advice, making decisions less effective and outdated.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Language Accessibility Issues:</a:t>
            </a:r>
            <a:endParaRPr lang="en-US" dirty="0"/>
          </a:p>
          <a:p>
            <a:pPr lvl="1"/>
            <a:r>
              <a:rPr lang="en-US" dirty="0"/>
              <a:t>Most platforms are in English only, making it difficult for local farmers to understand and use the information properly.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Manual Crop Monitoring:</a:t>
            </a:r>
            <a:endParaRPr lang="en-US" dirty="0"/>
          </a:p>
          <a:p>
            <a:pPr lvl="1"/>
            <a:r>
              <a:rPr lang="en-US" dirty="0"/>
              <a:t>Farmers have to detect pests and diseases with their own eyes, which can lead to wrong identification and delayed treatment.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Lack of Data-Driven Insights:</a:t>
            </a:r>
            <a:endParaRPr lang="en-US" dirty="0"/>
          </a:p>
          <a:p>
            <a:pPr lvl="1"/>
            <a:r>
              <a:rPr lang="en-US" dirty="0"/>
              <a:t>Current systems don’t use soil, crop, or weather data to give custom suggestions, so farmers get only general advice.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Poor Awareness of Government Schemes:</a:t>
            </a:r>
            <a:endParaRPr lang="en-US" dirty="0"/>
          </a:p>
          <a:p>
            <a:pPr lvl="1"/>
            <a:r>
              <a:rPr lang="en-US" dirty="0"/>
              <a:t>Farmers struggle to find suitable government schemes and subsidies due to scattered and complex information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5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ustomShape 2"/>
          <p:cNvSpPr/>
          <p:nvPr/>
        </p:nvSpPr>
        <p:spPr>
          <a:xfrm>
            <a:off x="0" y="-18762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Proposed System and its advantages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CAFC7A-2EC0-F692-8E43-930D069FB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29160"/>
            <a:ext cx="8763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Supports small-scale farmers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recommendations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algorithms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selection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advice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&amp; irrigation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🌐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Text-to-Speech (TTS)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📷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disease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🏛️ Filters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schemes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crop, land size &amp;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Tech stack: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ML, NLP, TTS, Computer Vision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Increases yield, reduces errors, improves farmer income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876E-D486-B0C0-9CD8-4E0BEBAB2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ustomShape 2">
            <a:extLst>
              <a:ext uri="{FF2B5EF4-FFF2-40B4-BE49-F238E27FC236}">
                <a16:creationId xmlns:a16="http://schemas.microsoft.com/office/drawing/2014/main" id="{86DE89AA-21E9-42C9-3F7F-3FA8054307D8}"/>
              </a:ext>
            </a:extLst>
          </p:cNvPr>
          <p:cNvSpPr/>
          <p:nvPr/>
        </p:nvSpPr>
        <p:spPr>
          <a:xfrm>
            <a:off x="0" y="-18762"/>
            <a:ext cx="4857840" cy="114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000000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Proposed System and its advantages</a:t>
            </a:r>
            <a:endParaRPr lang="en-IN" sz="2800" b="0" strike="noStrike" spc="-1" dirty="0">
              <a:latin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760E84-4806-1158-ED98-381FF1336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18037"/>
              </p:ext>
            </p:extLst>
          </p:nvPr>
        </p:nvGraphicFramePr>
        <p:xfrm>
          <a:off x="1219200" y="1414780"/>
          <a:ext cx="9144000" cy="49428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00733338"/>
                    </a:ext>
                  </a:extLst>
                </a:gridCol>
                <a:gridCol w="3548552">
                  <a:extLst>
                    <a:ext uri="{9D8B030D-6E8A-4147-A177-3AD203B41FA5}">
                      <a16:colId xmlns:a16="http://schemas.microsoft.com/office/drawing/2014/main" val="1590326584"/>
                    </a:ext>
                  </a:extLst>
                </a:gridCol>
                <a:gridCol w="2547448">
                  <a:extLst>
                    <a:ext uri="{9D8B030D-6E8A-4147-A177-3AD203B41FA5}">
                      <a16:colId xmlns:a16="http://schemas.microsoft.com/office/drawing/2014/main" val="305812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8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of AI-based farming recommendations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Personalized crop, soil, and irrigation suggestions using ML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Python, Scikit-learn, ML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barriers in digital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Voice/text-based multilingual communication using NLP and TTS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NLP Libraries, Google Text-to-Speech API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6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crop monitoring and disease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Image-based crop disease detection with instant treatment suggestions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 Vision, TensorFlow, CNN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7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of personalized farming insights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Customized farming advice based on soil, crop type, and 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ML Models, Data Analysis Tools (Pandas/</a:t>
                      </a:r>
                      <a:r>
                        <a:rPr lang="en-IN" dirty="0" err="1"/>
                        <a:t>Numpy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9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Poor awareness of government schemes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Filtered scheme recommendations based on land, crop, and 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Filtering Logic, SQLite/Firebase, Multilingual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8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3877800" cy="74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Flow Diagram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0AF85-1BB8-7453-8EBD-2EF301B6A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111"/>
            <a:ext cx="12192000" cy="4289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DBADD6-C327-42CB-BAF0-F93070840EE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1584</Words>
  <Application>Microsoft Office PowerPoint</Application>
  <PresentationFormat>Widescreen</PresentationFormat>
  <Paragraphs>209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 Kannan</dc:creator>
  <cp:lastModifiedBy>Bharath Kumar N</cp:lastModifiedBy>
  <cp:revision>61</cp:revision>
  <dcterms:created xsi:type="dcterms:W3CDTF">2019-03-06T00:00:18Z</dcterms:created>
  <dcterms:modified xsi:type="dcterms:W3CDTF">2025-05-20T03:34:08Z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ICV">
    <vt:lpwstr>c57d364229194eae8eee9d9c7485eb79</vt:lpwstr>
  </property>
</Properties>
</file>