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1" r:id="rId2"/>
    <p:sldId id="270" r:id="rId3"/>
    <p:sldId id="271" r:id="rId4"/>
    <p:sldId id="272" r:id="rId5"/>
    <p:sldId id="273" r:id="rId6"/>
    <p:sldId id="275" r:id="rId7"/>
    <p:sldId id="274" r:id="rId8"/>
    <p:sldId id="276" r:id="rId9"/>
    <p:sldId id="277" r:id="rId10"/>
    <p:sldId id="279" r:id="rId11"/>
    <p:sldId id="278"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4" r:id="rId36"/>
    <p:sldId id="303" r:id="rId37"/>
    <p:sldId id="305" r:id="rId38"/>
    <p:sldId id="306" r:id="rId39"/>
    <p:sldId id="307" r:id="rId40"/>
    <p:sldId id="308" r:id="rId41"/>
    <p:sldId id="309"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394788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234206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5462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2466516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347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10566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1653792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160018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38925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AEB16-820D-47BB-AAF6-00C75B5D7C34}" type="datetimeFigureOut">
              <a:rPr lang="en-IN" smtClean="0"/>
              <a:t>17-09-2025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411556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2AEB16-820D-47BB-AAF6-00C75B5D7C34}" type="datetimeFigureOut">
              <a:rPr lang="en-IN" smtClean="0"/>
              <a:t>17-09-2025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233038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2AEB16-820D-47BB-AAF6-00C75B5D7C34}" type="datetimeFigureOut">
              <a:rPr lang="en-IN" smtClean="0"/>
              <a:t>17-09-2025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357606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2AEB16-820D-47BB-AAF6-00C75B5D7C34}" type="datetimeFigureOut">
              <a:rPr lang="en-IN" smtClean="0"/>
              <a:t>17-09-2025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213031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AEB16-820D-47BB-AAF6-00C75B5D7C34}" type="datetimeFigureOut">
              <a:rPr lang="en-IN" smtClean="0"/>
              <a:t>17-09-2025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359449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AEB16-820D-47BB-AAF6-00C75B5D7C34}" type="datetimeFigureOut">
              <a:rPr lang="en-IN" smtClean="0"/>
              <a:t>17-09-2025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378931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AEB16-820D-47BB-AAF6-00C75B5D7C34}" type="datetimeFigureOut">
              <a:rPr lang="en-IN" smtClean="0"/>
              <a:t>17-09-2025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76A65-1E65-4A7D-9129-852E4902E30D}" type="slidenum">
              <a:rPr lang="en-IN" smtClean="0"/>
              <a:t>‹#›</a:t>
            </a:fld>
            <a:endParaRPr lang="en-IN"/>
          </a:p>
        </p:txBody>
      </p:sp>
    </p:spTree>
    <p:extLst>
      <p:ext uri="{BB962C8B-B14F-4D97-AF65-F5344CB8AC3E}">
        <p14:creationId xmlns:p14="http://schemas.microsoft.com/office/powerpoint/2010/main" val="144997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2AEB16-820D-47BB-AAF6-00C75B5D7C34}" type="datetimeFigureOut">
              <a:rPr lang="en-IN" smtClean="0"/>
              <a:t>17-09-2025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E76A65-1E65-4A7D-9129-852E4902E30D}" type="slidenum">
              <a:rPr lang="en-IN" smtClean="0"/>
              <a:t>‹#›</a:t>
            </a:fld>
            <a:endParaRPr lang="en-IN"/>
          </a:p>
        </p:txBody>
      </p:sp>
    </p:spTree>
    <p:extLst>
      <p:ext uri="{BB962C8B-B14F-4D97-AF65-F5344CB8AC3E}">
        <p14:creationId xmlns:p14="http://schemas.microsoft.com/office/powerpoint/2010/main" val="1441440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spot.com/news/108701-linux-surpasses-5-market-share-us-desktops-first.html?utm_source=chatgpt.com" TargetMode="External"/><Relationship Id="rId7" Type="http://schemas.openxmlformats.org/officeDocument/2006/relationships/hyperlink" Target="https://arstechnica.com/gadgets/2024/03/linux-continues-growing-market-share-reaches-4-of-desktops/?utm_source=chatgpt.com" TargetMode="External"/><Relationship Id="rId2" Type="http://schemas.openxmlformats.org/officeDocument/2006/relationships/hyperlink" Target="https://www.tomshardware.com/news/linux-hits-3-percent-client-pc-market-share?utm_source=chatgpt.com" TargetMode="External"/><Relationship Id="rId1" Type="http://schemas.openxmlformats.org/officeDocument/2006/relationships/slideLayout" Target="../slideLayouts/slideLayout6.xml"/><Relationship Id="rId6" Type="http://schemas.openxmlformats.org/officeDocument/2006/relationships/hyperlink" Target="https://www.enterpriseappstoday.com/stats/linux-statistics.html?utm_source=chatgpt.com" TargetMode="External"/><Relationship Id="rId5" Type="http://schemas.openxmlformats.org/officeDocument/2006/relationships/hyperlink" Target="https://coolest-gadgets.com/linux-statistics/?utm_source=chatgpt.com" TargetMode="External"/><Relationship Id="rId4" Type="http://schemas.openxmlformats.org/officeDocument/2006/relationships/hyperlink" Target="https://truelist.co/blog/linux-statistics/?utm_source=chatgpt.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C1DD-80F5-76BA-39D4-E4152D320378}"/>
              </a:ext>
            </a:extLst>
          </p:cNvPr>
          <p:cNvSpPr>
            <a:spLocks noGrp="1"/>
          </p:cNvSpPr>
          <p:nvPr>
            <p:ph type="ctrTitle"/>
          </p:nvPr>
        </p:nvSpPr>
        <p:spPr>
          <a:xfrm>
            <a:off x="701524" y="1239762"/>
            <a:ext cx="7766936" cy="1646302"/>
          </a:xfrm>
        </p:spPr>
        <p:txBody>
          <a:bodyPr/>
          <a:lstStyle/>
          <a:p>
            <a:r>
              <a:rPr lang="en-US" dirty="0"/>
              <a:t>Booting process</a:t>
            </a:r>
            <a:endParaRPr lang="en-IN" dirty="0"/>
          </a:p>
        </p:txBody>
      </p:sp>
      <p:sp>
        <p:nvSpPr>
          <p:cNvPr id="3" name="Subtitle 2">
            <a:extLst>
              <a:ext uri="{FF2B5EF4-FFF2-40B4-BE49-F238E27FC236}">
                <a16:creationId xmlns:a16="http://schemas.microsoft.com/office/drawing/2014/main" id="{A6001573-6EA9-C052-EED8-59BD1F25A5EE}"/>
              </a:ext>
            </a:extLst>
          </p:cNvPr>
          <p:cNvSpPr>
            <a:spLocks noGrp="1"/>
          </p:cNvSpPr>
          <p:nvPr>
            <p:ph type="subTitle" idx="1"/>
          </p:nvPr>
        </p:nvSpPr>
        <p:spPr>
          <a:xfrm>
            <a:off x="6498771" y="3190862"/>
            <a:ext cx="2536371" cy="2730967"/>
          </a:xfrm>
        </p:spPr>
        <p:txBody>
          <a:bodyPr>
            <a:normAutofit lnSpcReduction="10000"/>
          </a:bodyPr>
          <a:lstStyle/>
          <a:p>
            <a:pPr algn="l"/>
            <a:r>
              <a:rPr lang="en-US" dirty="0"/>
              <a:t>By</a:t>
            </a:r>
          </a:p>
          <a:p>
            <a:r>
              <a:rPr lang="en-US" dirty="0"/>
              <a:t>Bharath Kumar</a:t>
            </a:r>
          </a:p>
          <a:p>
            <a:r>
              <a:rPr lang="en-US" dirty="0"/>
              <a:t>Sahil Chaudhary</a:t>
            </a:r>
          </a:p>
          <a:p>
            <a:r>
              <a:rPr lang="en-US" dirty="0"/>
              <a:t>Aritra Sinha Roy</a:t>
            </a:r>
          </a:p>
          <a:p>
            <a:r>
              <a:rPr lang="en-US" dirty="0"/>
              <a:t>Titli Ghosh</a:t>
            </a:r>
          </a:p>
          <a:p>
            <a:r>
              <a:rPr lang="en-US" dirty="0"/>
              <a:t>Aakash </a:t>
            </a:r>
            <a:r>
              <a:rPr lang="en-US" dirty="0" err="1"/>
              <a:t>Kulthia</a:t>
            </a:r>
            <a:endParaRPr lang="en-US" dirty="0"/>
          </a:p>
          <a:p>
            <a:r>
              <a:rPr lang="en-US" dirty="0"/>
              <a:t>Siddhesh  Khedkar</a:t>
            </a:r>
            <a:endParaRPr lang="en-IN" dirty="0"/>
          </a:p>
        </p:txBody>
      </p:sp>
    </p:spTree>
    <p:extLst>
      <p:ext uri="{BB962C8B-B14F-4D97-AF65-F5344CB8AC3E}">
        <p14:creationId xmlns:p14="http://schemas.microsoft.com/office/powerpoint/2010/main" val="102634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E0A5-846A-3BE1-B093-CF8E6359F22D}"/>
              </a:ext>
            </a:extLst>
          </p:cNvPr>
          <p:cNvSpPr>
            <a:spLocks noGrp="1"/>
          </p:cNvSpPr>
          <p:nvPr>
            <p:ph type="ctrTitle"/>
          </p:nvPr>
        </p:nvSpPr>
        <p:spPr/>
        <p:txBody>
          <a:bodyPr/>
          <a:lstStyle/>
          <a:p>
            <a:r>
              <a:rPr lang="en-US" dirty="0"/>
              <a:t>BOOT LOADER</a:t>
            </a:r>
            <a:endParaRPr lang="en-IN" dirty="0"/>
          </a:p>
        </p:txBody>
      </p:sp>
    </p:spTree>
    <p:extLst>
      <p:ext uri="{BB962C8B-B14F-4D97-AF65-F5344CB8AC3E}">
        <p14:creationId xmlns:p14="http://schemas.microsoft.com/office/powerpoint/2010/main" val="353034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28F7-2C29-0F87-8090-1ADBD0EF552C}"/>
              </a:ext>
            </a:extLst>
          </p:cNvPr>
          <p:cNvSpPr>
            <a:spLocks noGrp="1"/>
          </p:cNvSpPr>
          <p:nvPr>
            <p:ph type="title"/>
          </p:nvPr>
        </p:nvSpPr>
        <p:spPr/>
        <p:txBody>
          <a:bodyPr/>
          <a:lstStyle/>
          <a:p>
            <a:r>
              <a:rPr lang="en-IN" dirty="0"/>
              <a:t>MBR (MASTER BOOT RECORD)</a:t>
            </a:r>
          </a:p>
        </p:txBody>
      </p:sp>
      <p:sp>
        <p:nvSpPr>
          <p:cNvPr id="3" name="Content Placeholder 2">
            <a:extLst>
              <a:ext uri="{FF2B5EF4-FFF2-40B4-BE49-F238E27FC236}">
                <a16:creationId xmlns:a16="http://schemas.microsoft.com/office/drawing/2014/main" id="{50130023-ABD0-59F7-A40C-51E83DBF50DF}"/>
              </a:ext>
            </a:extLst>
          </p:cNvPr>
          <p:cNvSpPr>
            <a:spLocks noGrp="1"/>
          </p:cNvSpPr>
          <p:nvPr>
            <p:ph idx="1"/>
          </p:nvPr>
        </p:nvSpPr>
        <p:spPr/>
        <p:txBody>
          <a:bodyPr>
            <a:normAutofit/>
          </a:bodyPr>
          <a:lstStyle/>
          <a:p>
            <a:r>
              <a:rPr lang="en-IN" sz="2800" dirty="0"/>
              <a:t>OS is booted from a hard disk, where the Master Boot Record (MBR) contains the primary boot loader </a:t>
            </a:r>
            <a:endParaRPr lang="en-US" sz="2800" dirty="0"/>
          </a:p>
          <a:p>
            <a:r>
              <a:rPr lang="en-IN" sz="2800" dirty="0"/>
              <a:t>The MBR is a 512-byte sector, located in the first sector on the disk (sector 1 of cylinder 0, head</a:t>
            </a:r>
            <a:r>
              <a:rPr lang="ko-KR" altLang="en-US" sz="2800" dirty="0"/>
              <a:t> </a:t>
            </a:r>
            <a:r>
              <a:rPr lang="en-US" altLang="ko-KR" sz="2800" dirty="0"/>
              <a:t>0)</a:t>
            </a:r>
          </a:p>
          <a:p>
            <a:r>
              <a:rPr lang="en-IN" sz="2800" dirty="0"/>
              <a:t>After the MBR is loaded into RAM, the BIOS yields control to it.</a:t>
            </a:r>
          </a:p>
        </p:txBody>
      </p:sp>
    </p:spTree>
    <p:extLst>
      <p:ext uri="{BB962C8B-B14F-4D97-AF65-F5344CB8AC3E}">
        <p14:creationId xmlns:p14="http://schemas.microsoft.com/office/powerpoint/2010/main" val="244302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B94-D430-72A3-AFAE-7331F161183C}"/>
              </a:ext>
            </a:extLst>
          </p:cNvPr>
          <p:cNvSpPr>
            <a:spLocks noGrp="1"/>
          </p:cNvSpPr>
          <p:nvPr>
            <p:ph type="title"/>
          </p:nvPr>
        </p:nvSpPr>
        <p:spPr/>
        <p:txBody>
          <a:bodyPr/>
          <a:lstStyle/>
          <a:p>
            <a:r>
              <a:rPr lang="en-IN" dirty="0"/>
              <a:t>MBR (MASTER BOOT RECORD)</a:t>
            </a:r>
          </a:p>
        </p:txBody>
      </p:sp>
      <p:pic>
        <p:nvPicPr>
          <p:cNvPr id="5" name="Content Placeholder 4">
            <a:extLst>
              <a:ext uri="{FF2B5EF4-FFF2-40B4-BE49-F238E27FC236}">
                <a16:creationId xmlns:a16="http://schemas.microsoft.com/office/drawing/2014/main" id="{65D49382-2072-1E82-EE3D-EF014D53810B}"/>
              </a:ext>
            </a:extLst>
          </p:cNvPr>
          <p:cNvPicPr>
            <a:picLocks noGrp="1" noChangeAspect="1"/>
          </p:cNvPicPr>
          <p:nvPr>
            <p:ph idx="1"/>
          </p:nvPr>
        </p:nvPicPr>
        <p:blipFill>
          <a:blip r:embed="rId2"/>
          <a:stretch>
            <a:fillRect/>
          </a:stretch>
        </p:blipFill>
        <p:spPr>
          <a:xfrm>
            <a:off x="1251856" y="1635384"/>
            <a:ext cx="7282543" cy="4584216"/>
          </a:xfrm>
          <a:prstGeom prst="rect">
            <a:avLst/>
          </a:prstGeom>
        </p:spPr>
      </p:pic>
    </p:spTree>
    <p:extLst>
      <p:ext uri="{BB962C8B-B14F-4D97-AF65-F5344CB8AC3E}">
        <p14:creationId xmlns:p14="http://schemas.microsoft.com/office/powerpoint/2010/main" val="81105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B5D6-2FB9-5916-F51B-B2F617168C6A}"/>
              </a:ext>
            </a:extLst>
          </p:cNvPr>
          <p:cNvSpPr>
            <a:spLocks noGrp="1"/>
          </p:cNvSpPr>
          <p:nvPr>
            <p:ph type="title"/>
          </p:nvPr>
        </p:nvSpPr>
        <p:spPr/>
        <p:txBody>
          <a:bodyPr/>
          <a:lstStyle/>
          <a:p>
            <a:r>
              <a:rPr lang="en-IN" dirty="0"/>
              <a:t>MBR (MASTER BOOT RECORD)</a:t>
            </a:r>
          </a:p>
        </p:txBody>
      </p:sp>
      <p:sp>
        <p:nvSpPr>
          <p:cNvPr id="3" name="Content Placeholder 2">
            <a:extLst>
              <a:ext uri="{FF2B5EF4-FFF2-40B4-BE49-F238E27FC236}">
                <a16:creationId xmlns:a16="http://schemas.microsoft.com/office/drawing/2014/main" id="{54AD055F-6591-ECF2-988F-CEEC3CB6B2DE}"/>
              </a:ext>
            </a:extLst>
          </p:cNvPr>
          <p:cNvSpPr>
            <a:spLocks noGrp="1"/>
          </p:cNvSpPr>
          <p:nvPr>
            <p:ph idx="1"/>
          </p:nvPr>
        </p:nvSpPr>
        <p:spPr>
          <a:xfrm>
            <a:off x="677334" y="1779589"/>
            <a:ext cx="8596668" cy="3880773"/>
          </a:xfrm>
        </p:spPr>
        <p:txBody>
          <a:bodyPr>
            <a:normAutofit/>
          </a:bodyPr>
          <a:lstStyle/>
          <a:p>
            <a:r>
              <a:rPr lang="en-US" sz="2400" dirty="0"/>
              <a:t>The first 446 bytes are the primary boot loader, which contains both executable code and error message text</a:t>
            </a:r>
          </a:p>
          <a:p>
            <a:r>
              <a:rPr lang="en-US" sz="2400" dirty="0"/>
              <a:t> The next sixty-four bytes are the partition table, which contains a record for each of four partitions</a:t>
            </a:r>
          </a:p>
          <a:p>
            <a:r>
              <a:rPr lang="en-US" sz="2400" dirty="0"/>
              <a:t> The MBR ends with two bytes that are defined as the magic number (0xAA55). </a:t>
            </a:r>
          </a:p>
          <a:p>
            <a:r>
              <a:rPr lang="en-US" sz="2400" dirty="0"/>
              <a:t>The magic number serves as a validation check of the MBR</a:t>
            </a:r>
            <a:endParaRPr lang="en-IN" sz="2400" dirty="0"/>
          </a:p>
        </p:txBody>
      </p:sp>
    </p:spTree>
    <p:extLst>
      <p:ext uri="{BB962C8B-B14F-4D97-AF65-F5344CB8AC3E}">
        <p14:creationId xmlns:p14="http://schemas.microsoft.com/office/powerpoint/2010/main" val="296973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C316-0B19-8DA9-EAAA-994AFC47BCE2}"/>
              </a:ext>
            </a:extLst>
          </p:cNvPr>
          <p:cNvSpPr>
            <a:spLocks noGrp="1"/>
          </p:cNvSpPr>
          <p:nvPr>
            <p:ph type="title"/>
          </p:nvPr>
        </p:nvSpPr>
        <p:spPr/>
        <p:txBody>
          <a:bodyPr/>
          <a:lstStyle/>
          <a:p>
            <a:r>
              <a:rPr lang="en-IN" dirty="0"/>
              <a:t>EXTRACTING THE MBR</a:t>
            </a:r>
          </a:p>
        </p:txBody>
      </p:sp>
      <p:sp>
        <p:nvSpPr>
          <p:cNvPr id="3" name="Content Placeholder 2">
            <a:extLst>
              <a:ext uri="{FF2B5EF4-FFF2-40B4-BE49-F238E27FC236}">
                <a16:creationId xmlns:a16="http://schemas.microsoft.com/office/drawing/2014/main" id="{86FCA4AE-CE69-6A9E-0ABE-E56B1B2118D0}"/>
              </a:ext>
            </a:extLst>
          </p:cNvPr>
          <p:cNvSpPr>
            <a:spLocks noGrp="1"/>
          </p:cNvSpPr>
          <p:nvPr>
            <p:ph idx="1"/>
          </p:nvPr>
        </p:nvSpPr>
        <p:spPr/>
        <p:txBody>
          <a:bodyPr>
            <a:normAutofit lnSpcReduction="10000"/>
          </a:bodyPr>
          <a:lstStyle/>
          <a:p>
            <a:r>
              <a:rPr lang="en-US" sz="2400" dirty="0"/>
              <a:t>To see the contents of MBR, use this command: </a:t>
            </a:r>
          </a:p>
          <a:p>
            <a:r>
              <a:rPr lang="en-US" sz="2400" dirty="0"/>
              <a:t># dd if=/dev/</a:t>
            </a:r>
            <a:r>
              <a:rPr lang="en-US" sz="2400" dirty="0" err="1"/>
              <a:t>hda</a:t>
            </a:r>
            <a:r>
              <a:rPr lang="en-US" sz="2400" dirty="0"/>
              <a:t> of=</a:t>
            </a:r>
            <a:r>
              <a:rPr lang="en-US" sz="2400" dirty="0" err="1"/>
              <a:t>mbr.bin</a:t>
            </a:r>
            <a:r>
              <a:rPr lang="en-US" sz="2400" dirty="0"/>
              <a:t> bs=512 count=1</a:t>
            </a:r>
          </a:p>
          <a:p>
            <a:r>
              <a:rPr lang="en-US" sz="2400" dirty="0"/>
              <a:t> # od-xa </a:t>
            </a:r>
            <a:r>
              <a:rPr lang="en-US" sz="2400" dirty="0" err="1"/>
              <a:t>mbr.bin</a:t>
            </a:r>
            <a:r>
              <a:rPr lang="en-US" sz="2400" dirty="0"/>
              <a:t> </a:t>
            </a:r>
          </a:p>
          <a:p>
            <a:r>
              <a:rPr lang="en-US" sz="2400" dirty="0"/>
              <a:t>The dd command, which needs to be run from root, reads the first 512 bytes from /dev/</a:t>
            </a:r>
            <a:r>
              <a:rPr lang="en-US" sz="2400" dirty="0" err="1"/>
              <a:t>hda</a:t>
            </a:r>
            <a:r>
              <a:rPr lang="en-US" sz="2400" dirty="0"/>
              <a:t> (the first Integrated Drive Electronics, or IDE drive) and writes them to the </a:t>
            </a:r>
            <a:r>
              <a:rPr lang="en-US" sz="2400" dirty="0" err="1"/>
              <a:t>mbr.bin</a:t>
            </a:r>
            <a:r>
              <a:rPr lang="en-US" sz="2400" dirty="0"/>
              <a:t> file. </a:t>
            </a:r>
          </a:p>
          <a:p>
            <a:r>
              <a:rPr lang="en-US" sz="2400" dirty="0"/>
              <a:t>The od command prints the binary file in hex and ASCII formats.</a:t>
            </a:r>
            <a:endParaRPr lang="en-IN" sz="2400" dirty="0"/>
          </a:p>
        </p:txBody>
      </p:sp>
    </p:spTree>
    <p:extLst>
      <p:ext uri="{BB962C8B-B14F-4D97-AF65-F5344CB8AC3E}">
        <p14:creationId xmlns:p14="http://schemas.microsoft.com/office/powerpoint/2010/main" val="39717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5C08-CB9C-9901-692C-C4FD55FE0BA6}"/>
              </a:ext>
            </a:extLst>
          </p:cNvPr>
          <p:cNvSpPr>
            <a:spLocks noGrp="1"/>
          </p:cNvSpPr>
          <p:nvPr>
            <p:ph type="title"/>
          </p:nvPr>
        </p:nvSpPr>
        <p:spPr/>
        <p:txBody>
          <a:bodyPr/>
          <a:lstStyle/>
          <a:p>
            <a:r>
              <a:rPr lang="en-IN" dirty="0"/>
              <a:t>BOOT LOADER</a:t>
            </a:r>
          </a:p>
        </p:txBody>
      </p:sp>
      <p:sp>
        <p:nvSpPr>
          <p:cNvPr id="3" name="Content Placeholder 2">
            <a:extLst>
              <a:ext uri="{FF2B5EF4-FFF2-40B4-BE49-F238E27FC236}">
                <a16:creationId xmlns:a16="http://schemas.microsoft.com/office/drawing/2014/main" id="{CBD304B0-E401-EB8E-B69D-1FE87231F6E4}"/>
              </a:ext>
            </a:extLst>
          </p:cNvPr>
          <p:cNvSpPr>
            <a:spLocks noGrp="1"/>
          </p:cNvSpPr>
          <p:nvPr>
            <p:ph idx="1"/>
          </p:nvPr>
        </p:nvSpPr>
        <p:spPr/>
        <p:txBody>
          <a:bodyPr>
            <a:normAutofit/>
          </a:bodyPr>
          <a:lstStyle/>
          <a:p>
            <a:r>
              <a:rPr lang="en-US" sz="3200" dirty="0"/>
              <a:t>Boot loader could be more aptly called the kernel loader. </a:t>
            </a:r>
          </a:p>
          <a:p>
            <a:r>
              <a:rPr lang="en-US" sz="3200" dirty="0"/>
              <a:t>The task at this stage is to load the Linux kernel Optional, initial RAM disk </a:t>
            </a:r>
          </a:p>
          <a:p>
            <a:r>
              <a:rPr lang="en-US" sz="3200" dirty="0"/>
              <a:t>GRUB and LILO are the most popular Linux boot loader</a:t>
            </a:r>
            <a:endParaRPr lang="en-IN" sz="3200" dirty="0"/>
          </a:p>
        </p:txBody>
      </p:sp>
    </p:spTree>
    <p:extLst>
      <p:ext uri="{BB962C8B-B14F-4D97-AF65-F5344CB8AC3E}">
        <p14:creationId xmlns:p14="http://schemas.microsoft.com/office/powerpoint/2010/main" val="1515222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1FE4-CE4B-7464-11CA-7EADD2C892F9}"/>
              </a:ext>
            </a:extLst>
          </p:cNvPr>
          <p:cNvSpPr>
            <a:spLocks noGrp="1"/>
          </p:cNvSpPr>
          <p:nvPr>
            <p:ph type="title"/>
          </p:nvPr>
        </p:nvSpPr>
        <p:spPr/>
        <p:txBody>
          <a:bodyPr/>
          <a:lstStyle/>
          <a:p>
            <a:r>
              <a:rPr lang="en-US" dirty="0"/>
              <a:t>OTHER BOOT LOADER (SEVERAL OS)</a:t>
            </a:r>
            <a:endParaRPr lang="en-IN" dirty="0"/>
          </a:p>
        </p:txBody>
      </p:sp>
      <p:sp>
        <p:nvSpPr>
          <p:cNvPr id="3" name="Content Placeholder 2">
            <a:extLst>
              <a:ext uri="{FF2B5EF4-FFF2-40B4-BE49-F238E27FC236}">
                <a16:creationId xmlns:a16="http://schemas.microsoft.com/office/drawing/2014/main" id="{3D601D3C-0E39-F854-552B-7AFD01C7EF66}"/>
              </a:ext>
            </a:extLst>
          </p:cNvPr>
          <p:cNvSpPr>
            <a:spLocks noGrp="1"/>
          </p:cNvSpPr>
          <p:nvPr>
            <p:ph idx="1"/>
          </p:nvPr>
        </p:nvSpPr>
        <p:spPr>
          <a:xfrm>
            <a:off x="677334" y="1415143"/>
            <a:ext cx="8596668" cy="4626219"/>
          </a:xfrm>
        </p:spPr>
        <p:txBody>
          <a:bodyPr>
            <a:normAutofit lnSpcReduction="10000"/>
          </a:bodyPr>
          <a:lstStyle/>
          <a:p>
            <a:r>
              <a:rPr lang="en-IN" sz="2000" dirty="0"/>
              <a:t>bootman </a:t>
            </a:r>
          </a:p>
          <a:p>
            <a:r>
              <a:rPr lang="en-IN" sz="2000" dirty="0"/>
              <a:t>GRUB </a:t>
            </a:r>
          </a:p>
          <a:p>
            <a:r>
              <a:rPr lang="en-IN" sz="2000" dirty="0"/>
              <a:t>LILO </a:t>
            </a:r>
          </a:p>
          <a:p>
            <a:r>
              <a:rPr lang="en-IN" sz="2000" dirty="0"/>
              <a:t>NTLDR </a:t>
            </a:r>
          </a:p>
          <a:p>
            <a:r>
              <a:rPr lang="en-IN" sz="2000" dirty="0"/>
              <a:t>XOSL </a:t>
            </a:r>
          </a:p>
          <a:p>
            <a:r>
              <a:rPr lang="en-IN" sz="2000" dirty="0" err="1"/>
              <a:t>BootX</a:t>
            </a:r>
            <a:r>
              <a:rPr lang="ko-KR" altLang="en-US" sz="2000" dirty="0"/>
              <a:t> </a:t>
            </a:r>
            <a:endParaRPr lang="en-US" altLang="ko-KR" sz="2000" dirty="0"/>
          </a:p>
          <a:p>
            <a:r>
              <a:rPr lang="en-IN" sz="2000" dirty="0" err="1"/>
              <a:t>loadlin</a:t>
            </a:r>
            <a:r>
              <a:rPr lang="en-IN" sz="2000" dirty="0"/>
              <a:t> </a:t>
            </a:r>
          </a:p>
          <a:p>
            <a:r>
              <a:rPr lang="en-IN" sz="2000" dirty="0" err="1"/>
              <a:t>Gujin</a:t>
            </a:r>
            <a:r>
              <a:rPr lang="en-IN" sz="2000" dirty="0"/>
              <a:t> </a:t>
            </a:r>
          </a:p>
          <a:p>
            <a:r>
              <a:rPr lang="en-IN" sz="2000" dirty="0"/>
              <a:t>Boot Camp </a:t>
            </a:r>
          </a:p>
          <a:p>
            <a:r>
              <a:rPr lang="en-IN" sz="2000" dirty="0" err="1"/>
              <a:t>Syslinux</a:t>
            </a:r>
            <a:r>
              <a:rPr lang="en-IN" sz="2000" dirty="0"/>
              <a:t> </a:t>
            </a:r>
          </a:p>
          <a:p>
            <a:r>
              <a:rPr lang="en-IN" sz="2000" dirty="0"/>
              <a:t>GAG</a:t>
            </a:r>
          </a:p>
        </p:txBody>
      </p:sp>
    </p:spTree>
    <p:extLst>
      <p:ext uri="{BB962C8B-B14F-4D97-AF65-F5344CB8AC3E}">
        <p14:creationId xmlns:p14="http://schemas.microsoft.com/office/powerpoint/2010/main" val="33177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2386-4C12-623B-C39A-F8BFB7F38724}"/>
              </a:ext>
            </a:extLst>
          </p:cNvPr>
          <p:cNvSpPr>
            <a:spLocks noGrp="1"/>
          </p:cNvSpPr>
          <p:nvPr>
            <p:ph type="title"/>
          </p:nvPr>
        </p:nvSpPr>
        <p:spPr/>
        <p:txBody>
          <a:bodyPr/>
          <a:lstStyle/>
          <a:p>
            <a:r>
              <a:rPr lang="en-IN" dirty="0"/>
              <a:t>GRUB: GRAND UNIFIED BOOTLOADER</a:t>
            </a:r>
          </a:p>
        </p:txBody>
      </p:sp>
      <p:sp>
        <p:nvSpPr>
          <p:cNvPr id="3" name="Content Placeholder 2">
            <a:extLst>
              <a:ext uri="{FF2B5EF4-FFF2-40B4-BE49-F238E27FC236}">
                <a16:creationId xmlns:a16="http://schemas.microsoft.com/office/drawing/2014/main" id="{5D44E415-8F0E-5407-0B02-D9028B16646F}"/>
              </a:ext>
            </a:extLst>
          </p:cNvPr>
          <p:cNvSpPr>
            <a:spLocks noGrp="1"/>
          </p:cNvSpPr>
          <p:nvPr>
            <p:ph idx="1"/>
          </p:nvPr>
        </p:nvSpPr>
        <p:spPr>
          <a:xfrm>
            <a:off x="677334" y="1502229"/>
            <a:ext cx="8596668" cy="4539133"/>
          </a:xfrm>
        </p:spPr>
        <p:txBody>
          <a:bodyPr>
            <a:normAutofit/>
          </a:bodyPr>
          <a:lstStyle/>
          <a:p>
            <a:r>
              <a:rPr lang="en-IN" sz="2400" dirty="0"/>
              <a:t>GRUB is an operating system </a:t>
            </a:r>
            <a:r>
              <a:rPr lang="en-IN" sz="2400" dirty="0" err="1"/>
              <a:t>independant</a:t>
            </a:r>
            <a:r>
              <a:rPr lang="en-IN" sz="2400" dirty="0"/>
              <a:t> boot loader </a:t>
            </a:r>
          </a:p>
          <a:p>
            <a:r>
              <a:rPr lang="en-IN" sz="2400" dirty="0"/>
              <a:t>A multiboot software packet from GNU </a:t>
            </a:r>
          </a:p>
          <a:p>
            <a:r>
              <a:rPr lang="en-IN" sz="2400" dirty="0"/>
              <a:t>Flexible command line interface </a:t>
            </a:r>
          </a:p>
          <a:p>
            <a:r>
              <a:rPr lang="en-IN" sz="2400" dirty="0"/>
              <a:t>File system access </a:t>
            </a:r>
          </a:p>
          <a:p>
            <a:r>
              <a:rPr lang="en-IN" sz="2400" dirty="0"/>
              <a:t>Support multiple executable format </a:t>
            </a:r>
          </a:p>
          <a:p>
            <a:r>
              <a:rPr lang="en-IN" sz="2400" dirty="0"/>
              <a:t>Support diskless system </a:t>
            </a:r>
          </a:p>
          <a:p>
            <a:r>
              <a:rPr lang="en-IN" sz="2400" dirty="0"/>
              <a:t>Download OS from network Etc. </a:t>
            </a:r>
          </a:p>
        </p:txBody>
      </p:sp>
    </p:spTree>
    <p:extLst>
      <p:ext uri="{BB962C8B-B14F-4D97-AF65-F5344CB8AC3E}">
        <p14:creationId xmlns:p14="http://schemas.microsoft.com/office/powerpoint/2010/main" val="2169680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5CA9-9FD5-F654-0B81-269E773D7F5F}"/>
              </a:ext>
            </a:extLst>
          </p:cNvPr>
          <p:cNvSpPr>
            <a:spLocks noGrp="1"/>
          </p:cNvSpPr>
          <p:nvPr>
            <p:ph type="title"/>
          </p:nvPr>
        </p:nvSpPr>
        <p:spPr/>
        <p:txBody>
          <a:bodyPr/>
          <a:lstStyle/>
          <a:p>
            <a:r>
              <a:rPr lang="en-IN" dirty="0"/>
              <a:t>GRUB BOOT PROCESS</a:t>
            </a:r>
          </a:p>
        </p:txBody>
      </p:sp>
      <p:sp>
        <p:nvSpPr>
          <p:cNvPr id="3" name="Content Placeholder 2">
            <a:extLst>
              <a:ext uri="{FF2B5EF4-FFF2-40B4-BE49-F238E27FC236}">
                <a16:creationId xmlns:a16="http://schemas.microsoft.com/office/drawing/2014/main" id="{34079FEE-384D-689C-5511-5236C9FCCEC2}"/>
              </a:ext>
            </a:extLst>
          </p:cNvPr>
          <p:cNvSpPr>
            <a:spLocks noGrp="1"/>
          </p:cNvSpPr>
          <p:nvPr>
            <p:ph idx="1"/>
          </p:nvPr>
        </p:nvSpPr>
        <p:spPr>
          <a:xfrm>
            <a:off x="677334" y="1295400"/>
            <a:ext cx="8596668" cy="4952999"/>
          </a:xfrm>
        </p:spPr>
        <p:txBody>
          <a:bodyPr>
            <a:normAutofit lnSpcReduction="10000"/>
          </a:bodyPr>
          <a:lstStyle/>
          <a:p>
            <a:r>
              <a:rPr lang="en-US" sz="2400" dirty="0"/>
              <a:t>The BIOS finds a bootable device (hard disk) and transfers control to the master boot record 2. The MBR contains GRUB stage </a:t>
            </a:r>
          </a:p>
          <a:p>
            <a:r>
              <a:rPr lang="en-US" sz="2400" dirty="0"/>
              <a:t>Given the small size of the MBR, Stage 1 just load the next stage of GRUB </a:t>
            </a:r>
          </a:p>
          <a:p>
            <a:r>
              <a:rPr lang="en-US" sz="2400" dirty="0"/>
              <a:t> GRUB Stage 1.5 is located in the first 30 kilobytes of hard disk immediately following the MBR. Stage 1.5 loads Stage </a:t>
            </a:r>
          </a:p>
          <a:p>
            <a:r>
              <a:rPr lang="en-US" sz="2400" dirty="0"/>
              <a:t> GRUB Stage 2 receives control, and displays to the user the GRUB boot menu (where the user can manually specify the boot parameters). </a:t>
            </a:r>
          </a:p>
          <a:p>
            <a:r>
              <a:rPr lang="en-US" sz="2400" dirty="0"/>
              <a:t>GRUB loads the user-selected (or default) kernel into memory and passes control on to the kernel. </a:t>
            </a:r>
            <a:endParaRPr lang="en-IN" sz="2400" dirty="0"/>
          </a:p>
        </p:txBody>
      </p:sp>
    </p:spTree>
    <p:extLst>
      <p:ext uri="{BB962C8B-B14F-4D97-AF65-F5344CB8AC3E}">
        <p14:creationId xmlns:p14="http://schemas.microsoft.com/office/powerpoint/2010/main" val="169087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B20-6274-9094-CB25-5E2C00AA5A7C}"/>
              </a:ext>
            </a:extLst>
          </p:cNvPr>
          <p:cNvSpPr>
            <a:spLocks noGrp="1"/>
          </p:cNvSpPr>
          <p:nvPr>
            <p:ph type="title"/>
          </p:nvPr>
        </p:nvSpPr>
        <p:spPr/>
        <p:txBody>
          <a:bodyPr/>
          <a:lstStyle/>
          <a:p>
            <a:r>
              <a:rPr lang="en-IN" dirty="0"/>
              <a:t>EXAMPLE GRUB CONFIG FILE </a:t>
            </a:r>
          </a:p>
        </p:txBody>
      </p:sp>
      <p:pic>
        <p:nvPicPr>
          <p:cNvPr id="7" name="Content Placeholder 6">
            <a:extLst>
              <a:ext uri="{FF2B5EF4-FFF2-40B4-BE49-F238E27FC236}">
                <a16:creationId xmlns:a16="http://schemas.microsoft.com/office/drawing/2014/main" id="{9066B92E-1081-7C4A-B12D-02B98B027416}"/>
              </a:ext>
            </a:extLst>
          </p:cNvPr>
          <p:cNvPicPr>
            <a:picLocks noGrp="1" noChangeAspect="1"/>
          </p:cNvPicPr>
          <p:nvPr>
            <p:ph idx="1"/>
          </p:nvPr>
        </p:nvPicPr>
        <p:blipFill>
          <a:blip r:embed="rId2"/>
          <a:stretch>
            <a:fillRect/>
          </a:stretch>
        </p:blipFill>
        <p:spPr>
          <a:xfrm>
            <a:off x="971405" y="1494971"/>
            <a:ext cx="8008525" cy="4024086"/>
          </a:xfrm>
          <a:prstGeom prst="rect">
            <a:avLst/>
          </a:prstGeom>
        </p:spPr>
      </p:pic>
    </p:spTree>
    <p:extLst>
      <p:ext uri="{BB962C8B-B14F-4D97-AF65-F5344CB8AC3E}">
        <p14:creationId xmlns:p14="http://schemas.microsoft.com/office/powerpoint/2010/main" val="372501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05899-CD2A-A137-D1D8-4C0B2C5F7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29F60-3385-D125-E536-4C712900056A}"/>
              </a:ext>
            </a:extLst>
          </p:cNvPr>
          <p:cNvSpPr>
            <a:spLocks noGrp="1"/>
          </p:cNvSpPr>
          <p:nvPr>
            <p:ph type="title"/>
          </p:nvPr>
        </p:nvSpPr>
        <p:spPr/>
        <p:txBody>
          <a:bodyPr/>
          <a:lstStyle/>
          <a:p>
            <a:r>
              <a:rPr lang="en-US" dirty="0"/>
              <a:t>What is Linux</a:t>
            </a:r>
            <a:endParaRPr lang="en-IN" dirty="0"/>
          </a:p>
        </p:txBody>
      </p:sp>
      <p:sp>
        <p:nvSpPr>
          <p:cNvPr id="4" name="TextBox 3">
            <a:extLst>
              <a:ext uri="{FF2B5EF4-FFF2-40B4-BE49-F238E27FC236}">
                <a16:creationId xmlns:a16="http://schemas.microsoft.com/office/drawing/2014/main" id="{3F665032-4D9F-2F32-CD22-91CDC337577A}"/>
              </a:ext>
            </a:extLst>
          </p:cNvPr>
          <p:cNvSpPr txBox="1"/>
          <p:nvPr/>
        </p:nvSpPr>
        <p:spPr>
          <a:xfrm>
            <a:off x="677334" y="1759131"/>
            <a:ext cx="8473197" cy="3539430"/>
          </a:xfrm>
          <a:prstGeom prst="rect">
            <a:avLst/>
          </a:prstGeom>
          <a:noFill/>
        </p:spPr>
        <p:txBody>
          <a:bodyPr wrap="square">
            <a:spAutoFit/>
          </a:bodyPr>
          <a:lstStyle/>
          <a:p>
            <a:pPr>
              <a:buFont typeface="Arial" panose="020B0604020202020204" pitchFamily="34" charset="0"/>
              <a:buChar char="•"/>
            </a:pPr>
            <a:r>
              <a:rPr lang="en-IN" sz="2800" b="1" dirty="0"/>
              <a:t>Open-source Operating System</a:t>
            </a:r>
            <a:r>
              <a:rPr lang="en-IN" sz="2800" dirty="0"/>
              <a:t> (based on Unix, created by Linus Torvalds in 1991)</a:t>
            </a:r>
          </a:p>
          <a:p>
            <a:pPr>
              <a:buFont typeface="Arial" panose="020B0604020202020204" pitchFamily="34" charset="0"/>
              <a:buChar char="•"/>
            </a:pPr>
            <a:r>
              <a:rPr lang="en-IN" sz="2800" b="1" dirty="0"/>
              <a:t>Core = Kernel</a:t>
            </a:r>
            <a:r>
              <a:rPr lang="en-IN" sz="2800" dirty="0"/>
              <a:t> → manages CPU, memory, devices</a:t>
            </a:r>
          </a:p>
          <a:p>
            <a:pPr>
              <a:buFont typeface="Arial" panose="020B0604020202020204" pitchFamily="34" charset="0"/>
              <a:buChar char="•"/>
            </a:pPr>
            <a:r>
              <a:rPr lang="en-IN" sz="2800" b="1" dirty="0"/>
              <a:t>Free, Secure, Stable, and Customizable</a:t>
            </a:r>
            <a:endParaRPr lang="en-IN" sz="2800" dirty="0"/>
          </a:p>
          <a:p>
            <a:pPr>
              <a:buFont typeface="Arial" panose="020B0604020202020204" pitchFamily="34" charset="0"/>
              <a:buChar char="•"/>
            </a:pPr>
            <a:r>
              <a:rPr lang="en-IN" sz="2800" b="1" dirty="0"/>
              <a:t>Runs Everywhere</a:t>
            </a:r>
            <a:r>
              <a:rPr lang="en-IN" sz="2800" dirty="0"/>
              <a:t> → servers, mobiles (Android), supercomputers, IoT, desktops</a:t>
            </a:r>
          </a:p>
          <a:p>
            <a:pPr>
              <a:buFont typeface="Arial" panose="020B0604020202020204" pitchFamily="34" charset="0"/>
              <a:buChar char="•"/>
            </a:pPr>
            <a:r>
              <a:rPr lang="en-IN" sz="2800" b="1" dirty="0"/>
              <a:t>Popular Distros</a:t>
            </a:r>
            <a:r>
              <a:rPr lang="en-IN" sz="2800" dirty="0"/>
              <a:t> → Ubuntu, Fedora, Debian, CentOS</a:t>
            </a:r>
          </a:p>
        </p:txBody>
      </p:sp>
    </p:spTree>
    <p:extLst>
      <p:ext uri="{BB962C8B-B14F-4D97-AF65-F5344CB8AC3E}">
        <p14:creationId xmlns:p14="http://schemas.microsoft.com/office/powerpoint/2010/main" val="158815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0C6E-1E4C-57CC-C828-D64208406BEE}"/>
              </a:ext>
            </a:extLst>
          </p:cNvPr>
          <p:cNvSpPr>
            <a:spLocks noGrp="1"/>
          </p:cNvSpPr>
          <p:nvPr>
            <p:ph type="title"/>
          </p:nvPr>
        </p:nvSpPr>
        <p:spPr/>
        <p:txBody>
          <a:bodyPr/>
          <a:lstStyle/>
          <a:p>
            <a:r>
              <a:rPr lang="en-IN" dirty="0"/>
              <a:t>LILO: LINUX LOADER</a:t>
            </a:r>
          </a:p>
        </p:txBody>
      </p:sp>
      <p:sp>
        <p:nvSpPr>
          <p:cNvPr id="3" name="Content Placeholder 2">
            <a:extLst>
              <a:ext uri="{FF2B5EF4-FFF2-40B4-BE49-F238E27FC236}">
                <a16:creationId xmlns:a16="http://schemas.microsoft.com/office/drawing/2014/main" id="{E51BDE28-3906-A46B-5065-EC4FE3306478}"/>
              </a:ext>
            </a:extLst>
          </p:cNvPr>
          <p:cNvSpPr>
            <a:spLocks noGrp="1"/>
          </p:cNvSpPr>
          <p:nvPr>
            <p:ph idx="1"/>
          </p:nvPr>
        </p:nvSpPr>
        <p:spPr/>
        <p:txBody>
          <a:bodyPr>
            <a:normAutofit/>
          </a:bodyPr>
          <a:lstStyle/>
          <a:p>
            <a:r>
              <a:rPr lang="en-US" sz="2400" dirty="0"/>
              <a:t>Not depend on a specific file system</a:t>
            </a:r>
          </a:p>
          <a:p>
            <a:r>
              <a:rPr lang="en-US" sz="2400" dirty="0"/>
              <a:t> Can boot from </a:t>
            </a:r>
            <a:r>
              <a:rPr lang="en-US" sz="2400" dirty="0" err="1"/>
              <a:t>harddisk</a:t>
            </a:r>
            <a:r>
              <a:rPr lang="en-US" sz="2400" dirty="0"/>
              <a:t> and floppy </a:t>
            </a:r>
          </a:p>
          <a:p>
            <a:r>
              <a:rPr lang="en-US" sz="2400" dirty="0"/>
              <a:t>Up to 16 different images </a:t>
            </a:r>
          </a:p>
          <a:p>
            <a:r>
              <a:rPr lang="en-US" sz="2400" dirty="0"/>
              <a:t>Must change LILO when kernel image file or config file is changed</a:t>
            </a:r>
            <a:endParaRPr lang="en-IN" sz="2400" dirty="0"/>
          </a:p>
        </p:txBody>
      </p:sp>
    </p:spTree>
    <p:extLst>
      <p:ext uri="{BB962C8B-B14F-4D97-AF65-F5344CB8AC3E}">
        <p14:creationId xmlns:p14="http://schemas.microsoft.com/office/powerpoint/2010/main" val="69188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B208-C93A-1F03-7E63-98EE2CCD55A8}"/>
              </a:ext>
            </a:extLst>
          </p:cNvPr>
          <p:cNvSpPr>
            <a:spLocks noGrp="1"/>
          </p:cNvSpPr>
          <p:nvPr>
            <p:ph type="ctrTitle"/>
          </p:nvPr>
        </p:nvSpPr>
        <p:spPr/>
        <p:txBody>
          <a:bodyPr/>
          <a:lstStyle/>
          <a:p>
            <a:r>
              <a:rPr lang="en-IN" dirty="0"/>
              <a:t>KERNEL</a:t>
            </a:r>
          </a:p>
        </p:txBody>
      </p:sp>
    </p:spTree>
    <p:extLst>
      <p:ext uri="{BB962C8B-B14F-4D97-AF65-F5344CB8AC3E}">
        <p14:creationId xmlns:p14="http://schemas.microsoft.com/office/powerpoint/2010/main" val="1508471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1063-B97F-ADAA-B675-2A8E7CEB30E7}"/>
              </a:ext>
            </a:extLst>
          </p:cNvPr>
          <p:cNvSpPr>
            <a:spLocks noGrp="1"/>
          </p:cNvSpPr>
          <p:nvPr>
            <p:ph type="title"/>
          </p:nvPr>
        </p:nvSpPr>
        <p:spPr/>
        <p:txBody>
          <a:bodyPr/>
          <a:lstStyle/>
          <a:p>
            <a:r>
              <a:rPr lang="en-IN" dirty="0"/>
              <a:t>KERNEL IMAGE</a:t>
            </a:r>
          </a:p>
        </p:txBody>
      </p:sp>
      <p:sp>
        <p:nvSpPr>
          <p:cNvPr id="3" name="Content Placeholder 2">
            <a:extLst>
              <a:ext uri="{FF2B5EF4-FFF2-40B4-BE49-F238E27FC236}">
                <a16:creationId xmlns:a16="http://schemas.microsoft.com/office/drawing/2014/main" id="{00560ADE-487D-FFE2-DE23-531A02B96E15}"/>
              </a:ext>
            </a:extLst>
          </p:cNvPr>
          <p:cNvSpPr>
            <a:spLocks noGrp="1"/>
          </p:cNvSpPr>
          <p:nvPr>
            <p:ph idx="1"/>
          </p:nvPr>
        </p:nvSpPr>
        <p:spPr>
          <a:xfrm>
            <a:off x="677334" y="1338943"/>
            <a:ext cx="8596668" cy="4702419"/>
          </a:xfrm>
        </p:spPr>
        <p:txBody>
          <a:bodyPr>
            <a:normAutofit/>
          </a:bodyPr>
          <a:lstStyle/>
          <a:p>
            <a:r>
              <a:rPr lang="en-US" sz="2400" dirty="0"/>
              <a:t>The kernel is the central part in most computer operating systems because of its task, which is the management of the system's resources and the communication between hardware and software components</a:t>
            </a:r>
          </a:p>
          <a:p>
            <a:r>
              <a:rPr lang="en-US" sz="2400" dirty="0"/>
              <a:t> Kernel is always store on memory until computer is turned off </a:t>
            </a:r>
          </a:p>
          <a:p>
            <a:r>
              <a:rPr lang="en-US" sz="2400" dirty="0"/>
              <a:t>Kernel image is not an executable kernel, but a compress kernel image</a:t>
            </a:r>
          </a:p>
          <a:p>
            <a:r>
              <a:rPr lang="en-US" sz="2400" dirty="0"/>
              <a:t> </a:t>
            </a:r>
            <a:r>
              <a:rPr lang="en-US" sz="2400" dirty="0" err="1"/>
              <a:t>zlmage</a:t>
            </a:r>
            <a:r>
              <a:rPr lang="en-US" sz="2400" dirty="0"/>
              <a:t> size less than 512 KВ </a:t>
            </a:r>
          </a:p>
          <a:p>
            <a:r>
              <a:rPr lang="en-US" sz="2400" dirty="0" err="1"/>
              <a:t>bzlmage</a:t>
            </a:r>
            <a:r>
              <a:rPr lang="en-US" sz="2400" dirty="0"/>
              <a:t> size greater than 512 KB</a:t>
            </a:r>
            <a:endParaRPr lang="en-IN" sz="2400" dirty="0"/>
          </a:p>
        </p:txBody>
      </p:sp>
    </p:spTree>
    <p:extLst>
      <p:ext uri="{BB962C8B-B14F-4D97-AF65-F5344CB8AC3E}">
        <p14:creationId xmlns:p14="http://schemas.microsoft.com/office/powerpoint/2010/main" val="314664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2423-9270-580A-C9EF-29A2E0253BED}"/>
              </a:ext>
            </a:extLst>
          </p:cNvPr>
          <p:cNvSpPr>
            <a:spLocks noGrp="1"/>
          </p:cNvSpPr>
          <p:nvPr>
            <p:ph type="title"/>
          </p:nvPr>
        </p:nvSpPr>
        <p:spPr/>
        <p:txBody>
          <a:bodyPr/>
          <a:lstStyle/>
          <a:p>
            <a:r>
              <a:rPr lang="en-IN" dirty="0"/>
              <a:t>TASK OF KERNEL</a:t>
            </a:r>
          </a:p>
        </p:txBody>
      </p:sp>
      <p:sp>
        <p:nvSpPr>
          <p:cNvPr id="3" name="Content Placeholder 2">
            <a:extLst>
              <a:ext uri="{FF2B5EF4-FFF2-40B4-BE49-F238E27FC236}">
                <a16:creationId xmlns:a16="http://schemas.microsoft.com/office/drawing/2014/main" id="{BF0D4571-902E-A613-DC15-B1FB280479FA}"/>
              </a:ext>
            </a:extLst>
          </p:cNvPr>
          <p:cNvSpPr>
            <a:spLocks noGrp="1"/>
          </p:cNvSpPr>
          <p:nvPr>
            <p:ph idx="1"/>
          </p:nvPr>
        </p:nvSpPr>
        <p:spPr/>
        <p:txBody>
          <a:bodyPr>
            <a:normAutofit/>
          </a:bodyPr>
          <a:lstStyle/>
          <a:p>
            <a:r>
              <a:rPr lang="en-IN" sz="2800" dirty="0"/>
              <a:t>Process management </a:t>
            </a:r>
          </a:p>
          <a:p>
            <a:r>
              <a:rPr lang="en-IN" sz="2800" dirty="0"/>
              <a:t>Memory management </a:t>
            </a:r>
          </a:p>
          <a:p>
            <a:r>
              <a:rPr lang="en-IN" sz="2800" dirty="0"/>
              <a:t>Device management </a:t>
            </a:r>
          </a:p>
          <a:p>
            <a:r>
              <a:rPr lang="en-IN" sz="2800" dirty="0"/>
              <a:t>System call</a:t>
            </a:r>
          </a:p>
        </p:txBody>
      </p:sp>
    </p:spTree>
    <p:extLst>
      <p:ext uri="{BB962C8B-B14F-4D97-AF65-F5344CB8AC3E}">
        <p14:creationId xmlns:p14="http://schemas.microsoft.com/office/powerpoint/2010/main" val="4010691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C72C-3B6F-F922-24EF-3E9C8F9FCAAF}"/>
              </a:ext>
            </a:extLst>
          </p:cNvPr>
          <p:cNvSpPr>
            <a:spLocks noGrp="1"/>
          </p:cNvSpPr>
          <p:nvPr>
            <p:ph type="title"/>
          </p:nvPr>
        </p:nvSpPr>
        <p:spPr/>
        <p:txBody>
          <a:bodyPr/>
          <a:lstStyle/>
          <a:p>
            <a:r>
              <a:rPr lang="en-US" dirty="0"/>
              <a:t>MAJOR FUNCTIONS FLOW FOR LINUX KERNEL BOOТ</a:t>
            </a:r>
            <a:endParaRPr lang="en-IN" dirty="0"/>
          </a:p>
        </p:txBody>
      </p:sp>
      <p:pic>
        <p:nvPicPr>
          <p:cNvPr id="5" name="Content Placeholder 4">
            <a:extLst>
              <a:ext uri="{FF2B5EF4-FFF2-40B4-BE49-F238E27FC236}">
                <a16:creationId xmlns:a16="http://schemas.microsoft.com/office/drawing/2014/main" id="{8FF5AA32-B324-9A01-167D-B471CA44B28C}"/>
              </a:ext>
            </a:extLst>
          </p:cNvPr>
          <p:cNvPicPr>
            <a:picLocks noGrp="1" noChangeAspect="1"/>
          </p:cNvPicPr>
          <p:nvPr>
            <p:ph idx="1"/>
          </p:nvPr>
        </p:nvPicPr>
        <p:blipFill>
          <a:blip r:embed="rId2"/>
          <a:stretch>
            <a:fillRect/>
          </a:stretch>
        </p:blipFill>
        <p:spPr>
          <a:xfrm>
            <a:off x="1306284" y="2156747"/>
            <a:ext cx="6901403" cy="3906595"/>
          </a:xfrm>
          <a:prstGeom prst="rect">
            <a:avLst/>
          </a:prstGeom>
        </p:spPr>
      </p:pic>
    </p:spTree>
    <p:extLst>
      <p:ext uri="{BB962C8B-B14F-4D97-AF65-F5344CB8AC3E}">
        <p14:creationId xmlns:p14="http://schemas.microsoft.com/office/powerpoint/2010/main" val="2392891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CD0D-15C4-374A-22BB-25FFC8BDBA00}"/>
              </a:ext>
            </a:extLst>
          </p:cNvPr>
          <p:cNvSpPr>
            <a:spLocks noGrp="1"/>
          </p:cNvSpPr>
          <p:nvPr>
            <p:ph type="title"/>
          </p:nvPr>
        </p:nvSpPr>
        <p:spPr/>
        <p:txBody>
          <a:bodyPr/>
          <a:lstStyle/>
          <a:p>
            <a:r>
              <a:rPr lang="en-IN" dirty="0"/>
              <a:t>INIT PROCESS</a:t>
            </a:r>
          </a:p>
        </p:txBody>
      </p:sp>
      <p:sp>
        <p:nvSpPr>
          <p:cNvPr id="3" name="Content Placeholder 2">
            <a:extLst>
              <a:ext uri="{FF2B5EF4-FFF2-40B4-BE49-F238E27FC236}">
                <a16:creationId xmlns:a16="http://schemas.microsoft.com/office/drawing/2014/main" id="{DE9299D4-638B-0A37-FFAB-3A397CBD61C2}"/>
              </a:ext>
            </a:extLst>
          </p:cNvPr>
          <p:cNvSpPr>
            <a:spLocks noGrp="1"/>
          </p:cNvSpPr>
          <p:nvPr>
            <p:ph idx="1"/>
          </p:nvPr>
        </p:nvSpPr>
        <p:spPr>
          <a:xfrm>
            <a:off x="677334" y="1524001"/>
            <a:ext cx="8596668" cy="4560904"/>
          </a:xfrm>
        </p:spPr>
        <p:txBody>
          <a:bodyPr>
            <a:normAutofit/>
          </a:bodyPr>
          <a:lstStyle/>
          <a:p>
            <a:r>
              <a:rPr lang="en-US" sz="2400" dirty="0"/>
              <a:t>The first thing the kernel does is to execute </a:t>
            </a:r>
          </a:p>
          <a:p>
            <a:r>
              <a:rPr lang="en-US" sz="2400" dirty="0"/>
              <a:t>Init program Init is the root/parent of all processes executing on </a:t>
            </a:r>
            <a:r>
              <a:rPr lang="en-US" sz="2400" dirty="0" err="1"/>
              <a:t>LinuX</a:t>
            </a:r>
            <a:r>
              <a:rPr lang="en-US" sz="2400" dirty="0"/>
              <a:t> </a:t>
            </a:r>
          </a:p>
          <a:p>
            <a:r>
              <a:rPr lang="en-US" sz="2400" dirty="0"/>
              <a:t>The first processes that </a:t>
            </a:r>
            <a:r>
              <a:rPr lang="en-US" sz="2400" dirty="0" err="1"/>
              <a:t>init</a:t>
            </a:r>
            <a:r>
              <a:rPr lang="en-US" sz="2400" dirty="0"/>
              <a:t> starts is a script /</a:t>
            </a:r>
            <a:r>
              <a:rPr lang="en-US" sz="2400" dirty="0" err="1"/>
              <a:t>etc</a:t>
            </a:r>
            <a:r>
              <a:rPr lang="en-US" sz="2400" dirty="0"/>
              <a:t>/</a:t>
            </a:r>
            <a:r>
              <a:rPr lang="en-US" sz="2400" dirty="0" err="1"/>
              <a:t>rc.d</a:t>
            </a:r>
            <a:r>
              <a:rPr lang="en-US" sz="2400" dirty="0"/>
              <a:t>/</a:t>
            </a:r>
            <a:r>
              <a:rPr lang="en-US" sz="2400" dirty="0" err="1"/>
              <a:t>rc.sysinit</a:t>
            </a:r>
            <a:r>
              <a:rPr lang="en-US" sz="2400" dirty="0"/>
              <a:t> </a:t>
            </a:r>
          </a:p>
          <a:p>
            <a:r>
              <a:rPr lang="en-US" sz="2400" dirty="0"/>
              <a:t>Based on the appropriate run-level, scripts are executed to start various processes to run the system and make it functional</a:t>
            </a:r>
            <a:endParaRPr lang="en-IN" sz="2400" dirty="0"/>
          </a:p>
        </p:txBody>
      </p:sp>
    </p:spTree>
    <p:extLst>
      <p:ext uri="{BB962C8B-B14F-4D97-AF65-F5344CB8AC3E}">
        <p14:creationId xmlns:p14="http://schemas.microsoft.com/office/powerpoint/2010/main" val="620058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A406-A760-DA5A-D34F-3F0A8268F77C}"/>
              </a:ext>
            </a:extLst>
          </p:cNvPr>
          <p:cNvSpPr>
            <a:spLocks noGrp="1"/>
          </p:cNvSpPr>
          <p:nvPr>
            <p:ph type="title"/>
          </p:nvPr>
        </p:nvSpPr>
        <p:spPr/>
        <p:txBody>
          <a:bodyPr/>
          <a:lstStyle/>
          <a:p>
            <a:r>
              <a:rPr lang="en-IN" dirty="0"/>
              <a:t>THE LINUX INIT PROCESSES</a:t>
            </a:r>
          </a:p>
        </p:txBody>
      </p:sp>
      <p:sp>
        <p:nvSpPr>
          <p:cNvPr id="3" name="Content Placeholder 2">
            <a:extLst>
              <a:ext uri="{FF2B5EF4-FFF2-40B4-BE49-F238E27FC236}">
                <a16:creationId xmlns:a16="http://schemas.microsoft.com/office/drawing/2014/main" id="{06E4672B-1A87-B57D-B42A-F00F178EEBE7}"/>
              </a:ext>
            </a:extLst>
          </p:cNvPr>
          <p:cNvSpPr>
            <a:spLocks noGrp="1"/>
          </p:cNvSpPr>
          <p:nvPr>
            <p:ph idx="1"/>
          </p:nvPr>
        </p:nvSpPr>
        <p:spPr>
          <a:xfrm>
            <a:off x="677334" y="1578429"/>
            <a:ext cx="8596668" cy="4462933"/>
          </a:xfrm>
        </p:spPr>
        <p:txBody>
          <a:bodyPr>
            <a:normAutofit/>
          </a:bodyPr>
          <a:lstStyle/>
          <a:p>
            <a:r>
              <a:rPr lang="en-US" sz="2400" dirty="0"/>
              <a:t>The </a:t>
            </a:r>
            <a:r>
              <a:rPr lang="en-US" sz="2400" dirty="0" err="1"/>
              <a:t>init</a:t>
            </a:r>
            <a:r>
              <a:rPr lang="en-US" sz="2400" dirty="0"/>
              <a:t> process is identified by process id "1" </a:t>
            </a:r>
          </a:p>
          <a:p>
            <a:r>
              <a:rPr lang="en-US" sz="2400" dirty="0"/>
              <a:t>Init is responsible for starting system processes as defined in the /</a:t>
            </a:r>
            <a:r>
              <a:rPr lang="en-US" sz="2400" dirty="0" err="1"/>
              <a:t>etc</a:t>
            </a:r>
            <a:r>
              <a:rPr lang="en-US" sz="2400" dirty="0"/>
              <a:t>/</a:t>
            </a:r>
            <a:r>
              <a:rPr lang="en-US" sz="2400" dirty="0" err="1"/>
              <a:t>inittab</a:t>
            </a:r>
            <a:r>
              <a:rPr lang="en-US" sz="2400" dirty="0"/>
              <a:t> file </a:t>
            </a:r>
          </a:p>
          <a:p>
            <a:r>
              <a:rPr lang="en-US" sz="2400" dirty="0"/>
              <a:t>Init typically will start multiple instances of "</a:t>
            </a:r>
            <a:r>
              <a:rPr lang="en-US" sz="2400" dirty="0" err="1"/>
              <a:t>getty</a:t>
            </a:r>
            <a:r>
              <a:rPr lang="en-US" sz="2400" dirty="0"/>
              <a:t>" which waits for console logins which spawn one's user shell process </a:t>
            </a:r>
          </a:p>
          <a:p>
            <a:r>
              <a:rPr lang="en-US" sz="2400" dirty="0"/>
              <a:t>Upon shutdown, </a:t>
            </a:r>
            <a:r>
              <a:rPr lang="en-US" sz="2400" dirty="0" err="1"/>
              <a:t>init</a:t>
            </a:r>
            <a:r>
              <a:rPr lang="en-US" sz="2400" dirty="0"/>
              <a:t> controls the sequence and processes for shutdown </a:t>
            </a:r>
            <a:endParaRPr lang="en-IN" sz="2400" dirty="0"/>
          </a:p>
        </p:txBody>
      </p:sp>
    </p:spTree>
    <p:extLst>
      <p:ext uri="{BB962C8B-B14F-4D97-AF65-F5344CB8AC3E}">
        <p14:creationId xmlns:p14="http://schemas.microsoft.com/office/powerpoint/2010/main" val="246797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C8A4-F8FD-7D8B-E7E0-13125CBF2CF9}"/>
              </a:ext>
            </a:extLst>
          </p:cNvPr>
          <p:cNvSpPr>
            <a:spLocks noGrp="1"/>
          </p:cNvSpPr>
          <p:nvPr>
            <p:ph type="title"/>
          </p:nvPr>
        </p:nvSpPr>
        <p:spPr/>
        <p:txBody>
          <a:bodyPr/>
          <a:lstStyle/>
          <a:p>
            <a:r>
              <a:rPr lang="en-IN" dirty="0"/>
              <a:t>SYSTEM PROCESSES</a:t>
            </a:r>
          </a:p>
        </p:txBody>
      </p:sp>
      <p:pic>
        <p:nvPicPr>
          <p:cNvPr id="5" name="Content Placeholder 4">
            <a:extLst>
              <a:ext uri="{FF2B5EF4-FFF2-40B4-BE49-F238E27FC236}">
                <a16:creationId xmlns:a16="http://schemas.microsoft.com/office/drawing/2014/main" id="{EF4175B2-20EC-970B-7722-CB9913A8360D}"/>
              </a:ext>
            </a:extLst>
          </p:cNvPr>
          <p:cNvPicPr>
            <a:picLocks noGrp="1" noChangeAspect="1"/>
          </p:cNvPicPr>
          <p:nvPr>
            <p:ph idx="1"/>
          </p:nvPr>
        </p:nvPicPr>
        <p:blipFill>
          <a:blip r:embed="rId2"/>
          <a:stretch>
            <a:fillRect/>
          </a:stretch>
        </p:blipFill>
        <p:spPr>
          <a:xfrm>
            <a:off x="1055914" y="1807988"/>
            <a:ext cx="7258178" cy="4048526"/>
          </a:xfrm>
          <a:prstGeom prst="rect">
            <a:avLst/>
          </a:prstGeom>
        </p:spPr>
      </p:pic>
    </p:spTree>
    <p:extLst>
      <p:ext uri="{BB962C8B-B14F-4D97-AF65-F5344CB8AC3E}">
        <p14:creationId xmlns:p14="http://schemas.microsoft.com/office/powerpoint/2010/main" val="4235300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6164-C4CD-6E2F-2736-AF040FBF576E}"/>
              </a:ext>
            </a:extLst>
          </p:cNvPr>
          <p:cNvSpPr>
            <a:spLocks noGrp="1"/>
          </p:cNvSpPr>
          <p:nvPr>
            <p:ph type="title"/>
          </p:nvPr>
        </p:nvSpPr>
        <p:spPr/>
        <p:txBody>
          <a:bodyPr/>
          <a:lstStyle/>
          <a:p>
            <a:r>
              <a:rPr lang="en-IN" dirty="0"/>
              <a:t>INITTAB FILE</a:t>
            </a:r>
          </a:p>
        </p:txBody>
      </p:sp>
      <p:sp>
        <p:nvSpPr>
          <p:cNvPr id="3" name="Content Placeholder 2">
            <a:extLst>
              <a:ext uri="{FF2B5EF4-FFF2-40B4-BE49-F238E27FC236}">
                <a16:creationId xmlns:a16="http://schemas.microsoft.com/office/drawing/2014/main" id="{8ED47A91-4E7E-40ED-BAA0-103BD07D2300}"/>
              </a:ext>
            </a:extLst>
          </p:cNvPr>
          <p:cNvSpPr>
            <a:spLocks noGrp="1"/>
          </p:cNvSpPr>
          <p:nvPr>
            <p:ph idx="1"/>
          </p:nvPr>
        </p:nvSpPr>
        <p:spPr>
          <a:xfrm>
            <a:off x="775306" y="1306286"/>
            <a:ext cx="8596668" cy="4637105"/>
          </a:xfrm>
        </p:spPr>
        <p:txBody>
          <a:bodyPr>
            <a:normAutofit/>
          </a:bodyPr>
          <a:lstStyle/>
          <a:p>
            <a:r>
              <a:rPr lang="en-IN" sz="2800" dirty="0"/>
              <a:t>The </a:t>
            </a:r>
            <a:r>
              <a:rPr lang="en-IN" sz="2800" dirty="0" err="1"/>
              <a:t>inittab</a:t>
            </a:r>
            <a:r>
              <a:rPr lang="en-IN" sz="2800" dirty="0"/>
              <a:t> file describes which processes are started at bootup and during normal operation </a:t>
            </a:r>
          </a:p>
          <a:p>
            <a:pPr lvl="1"/>
            <a:r>
              <a:rPr lang="en-IN" sz="2400" dirty="0"/>
              <a:t>/etc/</a:t>
            </a:r>
            <a:r>
              <a:rPr lang="en-IN" sz="2400" dirty="0" err="1"/>
              <a:t>init.d</a:t>
            </a:r>
            <a:r>
              <a:rPr lang="en-IN" sz="2400" dirty="0"/>
              <a:t>/boot </a:t>
            </a:r>
          </a:p>
          <a:p>
            <a:pPr lvl="1"/>
            <a:r>
              <a:rPr lang="en-IN" sz="2400" dirty="0"/>
              <a:t>/etc/</a:t>
            </a:r>
            <a:r>
              <a:rPr lang="en-IN" sz="2400" dirty="0" err="1"/>
              <a:t>init.d</a:t>
            </a:r>
            <a:r>
              <a:rPr lang="en-IN" sz="2400" dirty="0"/>
              <a:t>/</a:t>
            </a:r>
            <a:r>
              <a:rPr lang="en-IN" sz="2400" dirty="0" err="1"/>
              <a:t>rc</a:t>
            </a:r>
            <a:r>
              <a:rPr lang="en-IN" sz="2400" dirty="0"/>
              <a:t> </a:t>
            </a:r>
          </a:p>
          <a:p>
            <a:r>
              <a:rPr lang="en-IN" sz="2800" dirty="0"/>
              <a:t>The computer will be booted to the </a:t>
            </a:r>
            <a:r>
              <a:rPr lang="en-IN" sz="2800" dirty="0" err="1"/>
              <a:t>runlevel</a:t>
            </a:r>
            <a:r>
              <a:rPr lang="en-IN" sz="2800" dirty="0"/>
              <a:t> as defined by the </a:t>
            </a:r>
            <a:r>
              <a:rPr lang="en-IN" sz="2800" dirty="0" err="1"/>
              <a:t>initdefault</a:t>
            </a:r>
            <a:r>
              <a:rPr lang="en-IN" sz="2800" dirty="0"/>
              <a:t> directive in the /etc/</a:t>
            </a:r>
            <a:r>
              <a:rPr lang="en-IN" sz="2800" dirty="0" err="1"/>
              <a:t>inittab</a:t>
            </a:r>
            <a:r>
              <a:rPr lang="en-IN" sz="2800" dirty="0"/>
              <a:t> file </a:t>
            </a:r>
          </a:p>
          <a:p>
            <a:pPr lvl="1"/>
            <a:r>
              <a:rPr lang="en-IN" sz="2400" dirty="0"/>
              <a:t>id:5:initdefault:</a:t>
            </a:r>
          </a:p>
        </p:txBody>
      </p:sp>
    </p:spTree>
    <p:extLst>
      <p:ext uri="{BB962C8B-B14F-4D97-AF65-F5344CB8AC3E}">
        <p14:creationId xmlns:p14="http://schemas.microsoft.com/office/powerpoint/2010/main" val="3166282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D9DB-2899-1ACF-3AD7-ECCF4695F40C}"/>
              </a:ext>
            </a:extLst>
          </p:cNvPr>
          <p:cNvSpPr>
            <a:spLocks noGrp="1"/>
          </p:cNvSpPr>
          <p:nvPr>
            <p:ph type="title"/>
          </p:nvPr>
        </p:nvSpPr>
        <p:spPr/>
        <p:txBody>
          <a:bodyPr/>
          <a:lstStyle/>
          <a:p>
            <a:r>
              <a:rPr lang="en-IN" dirty="0"/>
              <a:t>RUNLEVELS </a:t>
            </a:r>
          </a:p>
        </p:txBody>
      </p:sp>
      <p:sp>
        <p:nvSpPr>
          <p:cNvPr id="3" name="Content Placeholder 2">
            <a:extLst>
              <a:ext uri="{FF2B5EF4-FFF2-40B4-BE49-F238E27FC236}">
                <a16:creationId xmlns:a16="http://schemas.microsoft.com/office/drawing/2014/main" id="{54EC00DB-52C3-CAC9-A69B-3D864D9582B9}"/>
              </a:ext>
            </a:extLst>
          </p:cNvPr>
          <p:cNvSpPr>
            <a:spLocks noGrp="1"/>
          </p:cNvSpPr>
          <p:nvPr>
            <p:ph idx="1"/>
          </p:nvPr>
        </p:nvSpPr>
        <p:spPr>
          <a:xfrm>
            <a:off x="1101877" y="1458687"/>
            <a:ext cx="8596668" cy="4887476"/>
          </a:xfrm>
        </p:spPr>
        <p:txBody>
          <a:bodyPr>
            <a:normAutofit/>
          </a:bodyPr>
          <a:lstStyle/>
          <a:p>
            <a:r>
              <a:rPr lang="en-US" sz="2800" dirty="0"/>
              <a:t>A </a:t>
            </a:r>
            <a:r>
              <a:rPr lang="en-US" sz="2800" dirty="0" err="1"/>
              <a:t>runlevel</a:t>
            </a:r>
            <a:r>
              <a:rPr lang="en-US" sz="2800" dirty="0"/>
              <a:t> is a software configuration of the system which allows only a selected group of processes to exist </a:t>
            </a:r>
          </a:p>
          <a:p>
            <a:r>
              <a:rPr lang="en-US" sz="2800" dirty="0"/>
              <a:t>The processes spawned by </a:t>
            </a:r>
            <a:r>
              <a:rPr lang="en-US" sz="2800" dirty="0" err="1"/>
              <a:t>init</a:t>
            </a:r>
            <a:r>
              <a:rPr lang="en-US" sz="2800" dirty="0"/>
              <a:t> for each of these </a:t>
            </a:r>
            <a:r>
              <a:rPr lang="en-US" sz="2800" dirty="0" err="1"/>
              <a:t>runlevels</a:t>
            </a:r>
            <a:r>
              <a:rPr lang="en-US" sz="2800" dirty="0"/>
              <a:t> are defined in the /</a:t>
            </a:r>
            <a:r>
              <a:rPr lang="en-US" sz="2800" dirty="0" err="1"/>
              <a:t>etc</a:t>
            </a:r>
            <a:r>
              <a:rPr lang="en-US" sz="2800" dirty="0"/>
              <a:t>/</a:t>
            </a:r>
            <a:r>
              <a:rPr lang="en-US" sz="2800" dirty="0" err="1"/>
              <a:t>inittab</a:t>
            </a:r>
            <a:r>
              <a:rPr lang="en-US" sz="2800" dirty="0"/>
              <a:t> file </a:t>
            </a:r>
          </a:p>
          <a:p>
            <a:r>
              <a:rPr lang="en-US" sz="2800" dirty="0"/>
              <a:t>Init can be in one of eight </a:t>
            </a:r>
            <a:r>
              <a:rPr lang="en-US" sz="2800" dirty="0" err="1"/>
              <a:t>runlevels</a:t>
            </a:r>
            <a:r>
              <a:rPr lang="en-US" sz="2800" dirty="0"/>
              <a:t>: 0-6 </a:t>
            </a:r>
            <a:endParaRPr lang="en-IN" sz="2800" dirty="0"/>
          </a:p>
        </p:txBody>
      </p:sp>
    </p:spTree>
    <p:extLst>
      <p:ext uri="{BB962C8B-B14F-4D97-AF65-F5344CB8AC3E}">
        <p14:creationId xmlns:p14="http://schemas.microsoft.com/office/powerpoint/2010/main" val="324997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A4017-96D3-F14F-A342-E08AB1A3E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0639E-319F-1355-51D8-CF12B8326099}"/>
              </a:ext>
            </a:extLst>
          </p:cNvPr>
          <p:cNvSpPr>
            <a:spLocks noGrp="1"/>
          </p:cNvSpPr>
          <p:nvPr>
            <p:ph type="title"/>
          </p:nvPr>
        </p:nvSpPr>
        <p:spPr/>
        <p:txBody>
          <a:bodyPr/>
          <a:lstStyle/>
          <a:p>
            <a:r>
              <a:rPr lang="en-US" dirty="0"/>
              <a:t>Why </a:t>
            </a:r>
            <a:r>
              <a:rPr lang="en-US" dirty="0" err="1"/>
              <a:t>linux</a:t>
            </a:r>
            <a:r>
              <a:rPr lang="en-US" dirty="0"/>
              <a:t> over others?</a:t>
            </a:r>
            <a:endParaRPr lang="en-IN" dirty="0"/>
          </a:p>
        </p:txBody>
      </p:sp>
      <p:sp>
        <p:nvSpPr>
          <p:cNvPr id="4" name="TextBox 3">
            <a:extLst>
              <a:ext uri="{FF2B5EF4-FFF2-40B4-BE49-F238E27FC236}">
                <a16:creationId xmlns:a16="http://schemas.microsoft.com/office/drawing/2014/main" id="{1625AEBB-95CB-2752-FCAB-1F888E0A6B31}"/>
              </a:ext>
            </a:extLst>
          </p:cNvPr>
          <p:cNvSpPr txBox="1"/>
          <p:nvPr/>
        </p:nvSpPr>
        <p:spPr>
          <a:xfrm>
            <a:off x="740229" y="1539197"/>
            <a:ext cx="10241280" cy="4801314"/>
          </a:xfrm>
          <a:prstGeom prst="rect">
            <a:avLst/>
          </a:prstGeom>
          <a:noFill/>
        </p:spPr>
        <p:txBody>
          <a:bodyPr wrap="square">
            <a:spAutoFit/>
          </a:bodyPr>
          <a:lstStyle/>
          <a:p>
            <a:pPr>
              <a:buNone/>
            </a:pPr>
            <a:r>
              <a:rPr lang="en-IN" dirty="0"/>
              <a:t>✅ </a:t>
            </a:r>
            <a:r>
              <a:rPr lang="en-IN" b="1" dirty="0"/>
              <a:t>Open Source &amp; Free</a:t>
            </a:r>
            <a:endParaRPr lang="en-IN" dirty="0"/>
          </a:p>
          <a:p>
            <a:pPr lvl="1">
              <a:buFont typeface="Arial" panose="020B0604020202020204" pitchFamily="34" charset="0"/>
              <a:buChar char="•"/>
            </a:pPr>
            <a:r>
              <a:rPr lang="en-IN" dirty="0"/>
              <a:t>No costly licenses (unlike Windows &amp; macOS).</a:t>
            </a:r>
          </a:p>
          <a:p>
            <a:pPr lvl="1">
              <a:buFont typeface="Arial" panose="020B0604020202020204" pitchFamily="34" charset="0"/>
              <a:buChar char="•"/>
            </a:pPr>
            <a:r>
              <a:rPr lang="en-IN" dirty="0"/>
              <a:t>Anyone can modify and redistribute.</a:t>
            </a:r>
          </a:p>
          <a:p>
            <a:pPr>
              <a:buNone/>
            </a:pPr>
            <a:r>
              <a:rPr lang="en-IN" dirty="0"/>
              <a:t>✅ </a:t>
            </a:r>
            <a:r>
              <a:rPr lang="en-IN" b="1" dirty="0"/>
              <a:t>Security &amp; Stability</a:t>
            </a:r>
            <a:endParaRPr lang="en-IN" dirty="0"/>
          </a:p>
          <a:p>
            <a:pPr lvl="1">
              <a:buFont typeface="Arial" panose="020B0604020202020204" pitchFamily="34" charset="0"/>
              <a:buChar char="•"/>
            </a:pPr>
            <a:r>
              <a:rPr lang="en-IN" dirty="0"/>
              <a:t>Strong user permission model → less malware/viruses.</a:t>
            </a:r>
          </a:p>
          <a:p>
            <a:pPr lvl="1">
              <a:buFont typeface="Arial" panose="020B0604020202020204" pitchFamily="34" charset="0"/>
              <a:buChar char="•"/>
            </a:pPr>
            <a:r>
              <a:rPr lang="en-IN" dirty="0"/>
              <a:t>Rarely crashes; can run for years without reboot.</a:t>
            </a:r>
          </a:p>
          <a:p>
            <a:pPr>
              <a:buNone/>
            </a:pPr>
            <a:r>
              <a:rPr lang="en-IN" dirty="0"/>
              <a:t>✅ </a:t>
            </a:r>
            <a:r>
              <a:rPr lang="en-IN" b="1" dirty="0"/>
              <a:t>Performance</a:t>
            </a:r>
            <a:endParaRPr lang="en-IN" dirty="0"/>
          </a:p>
          <a:p>
            <a:pPr lvl="1">
              <a:buFont typeface="Arial" panose="020B0604020202020204" pitchFamily="34" charset="0"/>
              <a:buChar char="•"/>
            </a:pPr>
            <a:r>
              <a:rPr lang="en-IN" dirty="0"/>
              <a:t>Lightweight &amp; efficient → works on old PCs, servers, and even supercomputers.</a:t>
            </a:r>
          </a:p>
          <a:p>
            <a:pPr lvl="1">
              <a:buFont typeface="Arial" panose="020B0604020202020204" pitchFamily="34" charset="0"/>
              <a:buChar char="•"/>
            </a:pPr>
            <a:r>
              <a:rPr lang="en-IN" dirty="0"/>
              <a:t>Better resource management than Windows.</a:t>
            </a:r>
          </a:p>
          <a:p>
            <a:pPr>
              <a:buNone/>
            </a:pPr>
            <a:r>
              <a:rPr lang="en-IN" dirty="0"/>
              <a:t>✅ </a:t>
            </a:r>
            <a:r>
              <a:rPr lang="en-IN" b="1" dirty="0"/>
              <a:t>Flexibility &amp; Customization</a:t>
            </a:r>
            <a:endParaRPr lang="en-IN" dirty="0"/>
          </a:p>
          <a:p>
            <a:pPr lvl="1">
              <a:buFont typeface="Arial" panose="020B0604020202020204" pitchFamily="34" charset="0"/>
              <a:buChar char="•"/>
            </a:pPr>
            <a:r>
              <a:rPr lang="en-IN" dirty="0"/>
              <a:t>Choose from 100+ distros (Ubuntu, Fedora, Arch, etc.) based on need.</a:t>
            </a:r>
          </a:p>
          <a:p>
            <a:pPr lvl="1">
              <a:buFont typeface="Arial" panose="020B0604020202020204" pitchFamily="34" charset="0"/>
              <a:buChar char="•"/>
            </a:pPr>
            <a:r>
              <a:rPr lang="en-IN" dirty="0"/>
              <a:t>Full control over UI, system tools, and kernel.</a:t>
            </a:r>
          </a:p>
          <a:p>
            <a:pPr>
              <a:buNone/>
            </a:pPr>
            <a:r>
              <a:rPr lang="en-IN" dirty="0"/>
              <a:t>✅ </a:t>
            </a:r>
            <a:r>
              <a:rPr lang="en-IN" b="1" dirty="0"/>
              <a:t>Servers &amp; Cloud Dominance</a:t>
            </a:r>
            <a:endParaRPr lang="en-IN" dirty="0"/>
          </a:p>
          <a:p>
            <a:pPr lvl="1">
              <a:buFont typeface="Arial" panose="020B0604020202020204" pitchFamily="34" charset="0"/>
              <a:buChar char="•"/>
            </a:pPr>
            <a:r>
              <a:rPr lang="en-IN" dirty="0"/>
              <a:t>~90% of cloud servers run Linux (AWS, Google Cloud, Azure).</a:t>
            </a:r>
          </a:p>
          <a:p>
            <a:pPr lvl="1">
              <a:buFont typeface="Arial" panose="020B0604020202020204" pitchFamily="34" charset="0"/>
              <a:buChar char="•"/>
            </a:pPr>
            <a:r>
              <a:rPr lang="en-IN" dirty="0"/>
              <a:t>Preferred for DevOps, AI/ML, networking, and containers (Docker, Kubernetes).</a:t>
            </a:r>
          </a:p>
          <a:p>
            <a:pPr>
              <a:buNone/>
            </a:pPr>
            <a:r>
              <a:rPr lang="en-IN" dirty="0"/>
              <a:t>✅ </a:t>
            </a:r>
            <a:r>
              <a:rPr lang="en-IN" b="1" dirty="0"/>
              <a:t>Developer Friendly</a:t>
            </a:r>
            <a:endParaRPr lang="en-IN" dirty="0"/>
          </a:p>
          <a:p>
            <a:pPr lvl="1">
              <a:buFont typeface="Arial" panose="020B0604020202020204" pitchFamily="34" charset="0"/>
              <a:buChar char="•"/>
            </a:pPr>
            <a:r>
              <a:rPr lang="en-IN" dirty="0"/>
              <a:t>Native support for programming languages, compilers, and tools.</a:t>
            </a:r>
          </a:p>
        </p:txBody>
      </p:sp>
    </p:spTree>
    <p:extLst>
      <p:ext uri="{BB962C8B-B14F-4D97-AF65-F5344CB8AC3E}">
        <p14:creationId xmlns:p14="http://schemas.microsoft.com/office/powerpoint/2010/main" val="2263482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2828-3A7D-2333-166A-FDC5F2974D5C}"/>
              </a:ext>
            </a:extLst>
          </p:cNvPr>
          <p:cNvSpPr>
            <a:spLocks noGrp="1"/>
          </p:cNvSpPr>
          <p:nvPr>
            <p:ph type="title"/>
          </p:nvPr>
        </p:nvSpPr>
        <p:spPr/>
        <p:txBody>
          <a:bodyPr/>
          <a:lstStyle/>
          <a:p>
            <a:r>
              <a:rPr lang="en-IN" dirty="0"/>
              <a:t>RUNLEVELS</a:t>
            </a:r>
          </a:p>
        </p:txBody>
      </p:sp>
      <p:pic>
        <p:nvPicPr>
          <p:cNvPr id="5" name="Content Placeholder 4">
            <a:extLst>
              <a:ext uri="{FF2B5EF4-FFF2-40B4-BE49-F238E27FC236}">
                <a16:creationId xmlns:a16="http://schemas.microsoft.com/office/drawing/2014/main" id="{E7BD98DF-E568-9123-1141-8A2EFB068078}"/>
              </a:ext>
            </a:extLst>
          </p:cNvPr>
          <p:cNvPicPr>
            <a:picLocks noGrp="1" noChangeAspect="1"/>
          </p:cNvPicPr>
          <p:nvPr>
            <p:ph idx="1"/>
          </p:nvPr>
        </p:nvPicPr>
        <p:blipFill>
          <a:blip r:embed="rId2"/>
          <a:stretch>
            <a:fillRect/>
          </a:stretch>
        </p:blipFill>
        <p:spPr>
          <a:xfrm>
            <a:off x="777677" y="1364343"/>
            <a:ext cx="8472694" cy="4731657"/>
          </a:xfrm>
          <a:prstGeom prst="rect">
            <a:avLst/>
          </a:prstGeom>
        </p:spPr>
      </p:pic>
    </p:spTree>
    <p:extLst>
      <p:ext uri="{BB962C8B-B14F-4D97-AF65-F5344CB8AC3E}">
        <p14:creationId xmlns:p14="http://schemas.microsoft.com/office/powerpoint/2010/main" val="303024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8E3C-EF47-5870-E7A9-528FC2D10945}"/>
              </a:ext>
            </a:extLst>
          </p:cNvPr>
          <p:cNvSpPr>
            <a:spLocks noGrp="1"/>
          </p:cNvSpPr>
          <p:nvPr>
            <p:ph type="title"/>
          </p:nvPr>
        </p:nvSpPr>
        <p:spPr/>
        <p:txBody>
          <a:bodyPr/>
          <a:lstStyle/>
          <a:p>
            <a:r>
              <a:rPr lang="en-IN" dirty="0"/>
              <a:t>RC#.D FILES</a:t>
            </a:r>
          </a:p>
        </p:txBody>
      </p:sp>
      <p:sp>
        <p:nvSpPr>
          <p:cNvPr id="3" name="Content Placeholder 2">
            <a:extLst>
              <a:ext uri="{FF2B5EF4-FFF2-40B4-BE49-F238E27FC236}">
                <a16:creationId xmlns:a16="http://schemas.microsoft.com/office/drawing/2014/main" id="{9079764F-5D0D-F202-A511-0F6D0D202E09}"/>
              </a:ext>
            </a:extLst>
          </p:cNvPr>
          <p:cNvSpPr>
            <a:spLocks noGrp="1"/>
          </p:cNvSpPr>
          <p:nvPr>
            <p:ph idx="1"/>
          </p:nvPr>
        </p:nvSpPr>
        <p:spPr/>
        <p:txBody>
          <a:bodyPr>
            <a:normAutofit/>
          </a:bodyPr>
          <a:lstStyle/>
          <a:p>
            <a:r>
              <a:rPr lang="en-US" sz="2400" dirty="0" err="1"/>
              <a:t>rc</a:t>
            </a:r>
            <a:r>
              <a:rPr lang="en-US" sz="2400" dirty="0"/>
              <a:t>#.d files are the scripts for a given run level that run during boot and shutdown </a:t>
            </a:r>
          </a:p>
          <a:p>
            <a:r>
              <a:rPr lang="en-US" sz="2400" dirty="0"/>
              <a:t>The scripts are found in the directory /</a:t>
            </a:r>
            <a:r>
              <a:rPr lang="en-US" sz="2400" dirty="0" err="1"/>
              <a:t>etc</a:t>
            </a:r>
            <a:r>
              <a:rPr lang="en-US" sz="2400" dirty="0"/>
              <a:t>/</a:t>
            </a:r>
            <a:r>
              <a:rPr lang="en-US" sz="2400" dirty="0" err="1"/>
              <a:t>rc.d</a:t>
            </a:r>
            <a:r>
              <a:rPr lang="en-US" sz="2400" dirty="0"/>
              <a:t>/</a:t>
            </a:r>
            <a:r>
              <a:rPr lang="en-US" sz="2400" dirty="0" err="1"/>
              <a:t>rc</a:t>
            </a:r>
            <a:r>
              <a:rPr lang="en-US" sz="2400" dirty="0"/>
              <a:t>#.d/ </a:t>
            </a:r>
          </a:p>
          <a:p>
            <a:pPr lvl="1"/>
            <a:r>
              <a:rPr lang="en-US" sz="2000" dirty="0"/>
              <a:t>where the symbol # represents the run level</a:t>
            </a:r>
            <a:endParaRPr lang="en-IN" sz="2000" dirty="0"/>
          </a:p>
        </p:txBody>
      </p:sp>
    </p:spTree>
    <p:extLst>
      <p:ext uri="{BB962C8B-B14F-4D97-AF65-F5344CB8AC3E}">
        <p14:creationId xmlns:p14="http://schemas.microsoft.com/office/powerpoint/2010/main" val="48165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8741-2720-0F94-3122-B71DF1CB4C09}"/>
              </a:ext>
            </a:extLst>
          </p:cNvPr>
          <p:cNvSpPr>
            <a:spLocks noGrp="1"/>
          </p:cNvSpPr>
          <p:nvPr>
            <p:ph type="title"/>
          </p:nvPr>
        </p:nvSpPr>
        <p:spPr/>
        <p:txBody>
          <a:bodyPr/>
          <a:lstStyle/>
          <a:p>
            <a:r>
              <a:rPr lang="en-IN" dirty="0"/>
              <a:t>INIT.D</a:t>
            </a:r>
          </a:p>
        </p:txBody>
      </p:sp>
      <p:sp>
        <p:nvSpPr>
          <p:cNvPr id="3" name="Content Placeholder 2">
            <a:extLst>
              <a:ext uri="{FF2B5EF4-FFF2-40B4-BE49-F238E27FC236}">
                <a16:creationId xmlns:a16="http://schemas.microsoft.com/office/drawing/2014/main" id="{B2DEB53E-48A6-5A78-3B83-76A6063C5AD4}"/>
              </a:ext>
            </a:extLst>
          </p:cNvPr>
          <p:cNvSpPr>
            <a:spLocks noGrp="1"/>
          </p:cNvSpPr>
          <p:nvPr>
            <p:ph idx="1"/>
          </p:nvPr>
        </p:nvSpPr>
        <p:spPr/>
        <p:txBody>
          <a:bodyPr>
            <a:normAutofit/>
          </a:bodyPr>
          <a:lstStyle/>
          <a:p>
            <a:r>
              <a:rPr lang="en-IN" sz="2800" dirty="0"/>
              <a:t>Deamon is a background process </a:t>
            </a:r>
          </a:p>
          <a:p>
            <a:r>
              <a:rPr lang="en-IN" sz="2800" dirty="0" err="1"/>
              <a:t>init.d</a:t>
            </a:r>
            <a:r>
              <a:rPr lang="en-IN" sz="2800" dirty="0"/>
              <a:t> is a directory that admin can start/stop individual demons by changing on it </a:t>
            </a:r>
          </a:p>
          <a:p>
            <a:pPr lvl="1"/>
            <a:r>
              <a:rPr lang="en-IN" sz="2400" dirty="0"/>
              <a:t>/etc/</a:t>
            </a:r>
            <a:r>
              <a:rPr lang="en-IN" sz="2400" dirty="0" err="1"/>
              <a:t>rc.d</a:t>
            </a:r>
            <a:r>
              <a:rPr lang="en-IN" sz="2400" dirty="0"/>
              <a:t>/</a:t>
            </a:r>
            <a:r>
              <a:rPr lang="en-IN" sz="2400" dirty="0" err="1"/>
              <a:t>init.d</a:t>
            </a:r>
            <a:r>
              <a:rPr lang="en-IN" sz="2400" dirty="0"/>
              <a:t>/(Red Hat/Fedora) </a:t>
            </a:r>
          </a:p>
          <a:p>
            <a:pPr lvl="1"/>
            <a:r>
              <a:rPr lang="en-IN" sz="2400" dirty="0"/>
              <a:t>/etc/</a:t>
            </a:r>
            <a:r>
              <a:rPr lang="en-IN" sz="2400" dirty="0" err="1"/>
              <a:t>init.d</a:t>
            </a:r>
            <a:r>
              <a:rPr lang="en-IN" sz="2400" dirty="0"/>
              <a:t>/ (</a:t>
            </a:r>
            <a:r>
              <a:rPr lang="en-IN" sz="2400" dirty="0" err="1"/>
              <a:t>S.u.s.e</a:t>
            </a:r>
            <a:r>
              <a:rPr lang="en-IN" sz="2400" dirty="0"/>
              <a:t>) </a:t>
            </a:r>
          </a:p>
          <a:p>
            <a:pPr lvl="1"/>
            <a:r>
              <a:rPr lang="en-IN" sz="2400" dirty="0"/>
              <a:t>/etc/</a:t>
            </a:r>
            <a:r>
              <a:rPr lang="en-IN" sz="2400" dirty="0" err="1"/>
              <a:t>init.d</a:t>
            </a:r>
            <a:r>
              <a:rPr lang="en-IN" sz="2400" dirty="0"/>
              <a:t>/ (Debian)</a:t>
            </a:r>
          </a:p>
        </p:txBody>
      </p:sp>
    </p:spTree>
    <p:extLst>
      <p:ext uri="{BB962C8B-B14F-4D97-AF65-F5344CB8AC3E}">
        <p14:creationId xmlns:p14="http://schemas.microsoft.com/office/powerpoint/2010/main" val="1534386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3DC6-6E63-E5A9-A009-C8D32E5C131F}"/>
              </a:ext>
            </a:extLst>
          </p:cNvPr>
          <p:cNvSpPr>
            <a:spLocks noGrp="1"/>
          </p:cNvSpPr>
          <p:nvPr>
            <p:ph type="title"/>
          </p:nvPr>
        </p:nvSpPr>
        <p:spPr/>
        <p:txBody>
          <a:bodyPr/>
          <a:lstStyle/>
          <a:p>
            <a:r>
              <a:rPr lang="en-IN" dirty="0"/>
              <a:t>START/STOP DEAMON</a:t>
            </a:r>
          </a:p>
        </p:txBody>
      </p:sp>
      <p:sp>
        <p:nvSpPr>
          <p:cNvPr id="3" name="Content Placeholder 2">
            <a:extLst>
              <a:ext uri="{FF2B5EF4-FFF2-40B4-BE49-F238E27FC236}">
                <a16:creationId xmlns:a16="http://schemas.microsoft.com/office/drawing/2014/main" id="{991D2D3E-8E0A-CEFF-AF4F-770B86C4216D}"/>
              </a:ext>
            </a:extLst>
          </p:cNvPr>
          <p:cNvSpPr>
            <a:spLocks noGrp="1"/>
          </p:cNvSpPr>
          <p:nvPr>
            <p:ph idx="1"/>
          </p:nvPr>
        </p:nvSpPr>
        <p:spPr/>
        <p:txBody>
          <a:bodyPr>
            <a:normAutofit/>
          </a:bodyPr>
          <a:lstStyle/>
          <a:p>
            <a:r>
              <a:rPr lang="en-US" sz="2800" dirty="0"/>
              <a:t>Admin can issuing the command and either the start, stop, status, restart or reload option </a:t>
            </a:r>
          </a:p>
          <a:p>
            <a:r>
              <a:rPr lang="en-US" sz="2800" dirty="0"/>
              <a:t>to stop the web server: </a:t>
            </a:r>
          </a:p>
          <a:p>
            <a:pPr lvl="1"/>
            <a:r>
              <a:rPr lang="en-US" sz="2400" dirty="0"/>
              <a:t>cd/</a:t>
            </a:r>
            <a:r>
              <a:rPr lang="en-US" sz="2400" dirty="0" err="1"/>
              <a:t>etc</a:t>
            </a:r>
            <a:r>
              <a:rPr lang="en-US" sz="2400" dirty="0"/>
              <a:t>/</a:t>
            </a:r>
            <a:r>
              <a:rPr lang="en-US" sz="2400" dirty="0" err="1"/>
              <a:t>rc.d</a:t>
            </a:r>
            <a:r>
              <a:rPr lang="en-US" sz="2400" dirty="0"/>
              <a:t>/</a:t>
            </a:r>
            <a:r>
              <a:rPr lang="en-US" sz="2400" dirty="0" err="1"/>
              <a:t>init.d</a:t>
            </a:r>
            <a:r>
              <a:rPr lang="en-US" sz="2400" dirty="0"/>
              <a:t>/ (or /</a:t>
            </a:r>
            <a:r>
              <a:rPr lang="en-US" sz="2400" dirty="0" err="1"/>
              <a:t>etc</a:t>
            </a:r>
            <a:r>
              <a:rPr lang="en-US" sz="2400" dirty="0"/>
              <a:t>/</a:t>
            </a:r>
            <a:r>
              <a:rPr lang="en-US" sz="2400" dirty="0" err="1"/>
              <a:t>init.d</a:t>
            </a:r>
            <a:r>
              <a:rPr lang="en-US" sz="2400" dirty="0"/>
              <a:t>/ for </a:t>
            </a:r>
            <a:r>
              <a:rPr lang="en-US" sz="2400" dirty="0" err="1"/>
              <a:t>S.u.s.e.</a:t>
            </a:r>
            <a:r>
              <a:rPr lang="en-US" sz="2400" dirty="0"/>
              <a:t> and Debian) </a:t>
            </a:r>
          </a:p>
          <a:p>
            <a:pPr lvl="1"/>
            <a:r>
              <a:rPr lang="en-US" sz="2400" dirty="0"/>
              <a:t>httpd stop</a:t>
            </a:r>
            <a:endParaRPr lang="en-IN" sz="2400" dirty="0"/>
          </a:p>
        </p:txBody>
      </p:sp>
    </p:spTree>
    <p:extLst>
      <p:ext uri="{BB962C8B-B14F-4D97-AF65-F5344CB8AC3E}">
        <p14:creationId xmlns:p14="http://schemas.microsoft.com/office/powerpoint/2010/main" val="2766783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327D-6962-048C-A999-F459EFFCFEF7}"/>
              </a:ext>
            </a:extLst>
          </p:cNvPr>
          <p:cNvSpPr>
            <a:spLocks noGrp="1"/>
          </p:cNvSpPr>
          <p:nvPr>
            <p:ph type="ctrTitle"/>
          </p:nvPr>
        </p:nvSpPr>
        <p:spPr/>
        <p:txBody>
          <a:bodyPr/>
          <a:lstStyle/>
          <a:p>
            <a:r>
              <a:rPr lang="en-IN" dirty="0"/>
              <a:t>LINUX FILES STRUCTURE</a:t>
            </a:r>
          </a:p>
        </p:txBody>
      </p:sp>
    </p:spTree>
    <p:extLst>
      <p:ext uri="{BB962C8B-B14F-4D97-AF65-F5344CB8AC3E}">
        <p14:creationId xmlns:p14="http://schemas.microsoft.com/office/powerpoint/2010/main" val="1958305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895C-47CE-0A6B-E913-42C112FC0954}"/>
              </a:ext>
            </a:extLst>
          </p:cNvPr>
          <p:cNvSpPr>
            <a:spLocks noGrp="1"/>
          </p:cNvSpPr>
          <p:nvPr>
            <p:ph type="title"/>
          </p:nvPr>
        </p:nvSpPr>
        <p:spPr/>
        <p:txBody>
          <a:bodyPr/>
          <a:lstStyle/>
          <a:p>
            <a:r>
              <a:rPr lang="en-IN" dirty="0"/>
              <a:t>FSSTND : (FILESYSTEM STANDARD)</a:t>
            </a:r>
          </a:p>
        </p:txBody>
      </p:sp>
      <p:sp>
        <p:nvSpPr>
          <p:cNvPr id="3" name="Content Placeholder 2">
            <a:extLst>
              <a:ext uri="{FF2B5EF4-FFF2-40B4-BE49-F238E27FC236}">
                <a16:creationId xmlns:a16="http://schemas.microsoft.com/office/drawing/2014/main" id="{1ABAD3EE-3248-BBC7-8F9C-EBA9FF1B48A8}"/>
              </a:ext>
            </a:extLst>
          </p:cNvPr>
          <p:cNvSpPr>
            <a:spLocks noGrp="1"/>
          </p:cNvSpPr>
          <p:nvPr>
            <p:ph idx="1"/>
          </p:nvPr>
        </p:nvSpPr>
        <p:spPr>
          <a:xfrm>
            <a:off x="677333" y="1621971"/>
            <a:ext cx="9587895" cy="4419391"/>
          </a:xfrm>
        </p:spPr>
        <p:txBody>
          <a:bodyPr>
            <a:normAutofit/>
          </a:bodyPr>
          <a:lstStyle/>
          <a:p>
            <a:r>
              <a:rPr lang="en-US" sz="2800" dirty="0"/>
              <a:t>All directories are grouped under the root entry "/" root </a:t>
            </a:r>
          </a:p>
          <a:p>
            <a:r>
              <a:rPr lang="en-US" sz="2800" dirty="0"/>
              <a:t> The home directory for the root user home – </a:t>
            </a:r>
          </a:p>
          <a:p>
            <a:r>
              <a:rPr lang="en-US" sz="2800" dirty="0"/>
              <a:t>Contains the user's home directories along with directories for services . . </a:t>
            </a:r>
          </a:p>
          <a:p>
            <a:pPr lvl="1"/>
            <a:r>
              <a:rPr lang="en-US" sz="2400" dirty="0"/>
              <a:t>ftp </a:t>
            </a:r>
          </a:p>
          <a:p>
            <a:pPr lvl="1"/>
            <a:r>
              <a:rPr lang="en-US" sz="2400" dirty="0"/>
              <a:t>HTTP </a:t>
            </a:r>
          </a:p>
          <a:p>
            <a:pPr lvl="1"/>
            <a:r>
              <a:rPr lang="en-US" sz="2400" dirty="0"/>
              <a:t>samba</a:t>
            </a:r>
            <a:endParaRPr lang="en-IN" sz="2400" dirty="0"/>
          </a:p>
        </p:txBody>
      </p:sp>
    </p:spTree>
    <p:extLst>
      <p:ext uri="{BB962C8B-B14F-4D97-AF65-F5344CB8AC3E}">
        <p14:creationId xmlns:p14="http://schemas.microsoft.com/office/powerpoint/2010/main" val="912780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903-90E2-2B0D-BA14-F5BB807A1B41}"/>
              </a:ext>
            </a:extLst>
          </p:cNvPr>
          <p:cNvSpPr>
            <a:spLocks noGrp="1"/>
          </p:cNvSpPr>
          <p:nvPr>
            <p:ph type="title"/>
          </p:nvPr>
        </p:nvSpPr>
        <p:spPr/>
        <p:txBody>
          <a:bodyPr/>
          <a:lstStyle/>
          <a:p>
            <a:r>
              <a:rPr lang="en-IN" dirty="0"/>
              <a:t>LINUX FILES STRUCTURE</a:t>
            </a:r>
          </a:p>
        </p:txBody>
      </p:sp>
      <p:pic>
        <p:nvPicPr>
          <p:cNvPr id="5" name="Content Placeholder 4">
            <a:extLst>
              <a:ext uri="{FF2B5EF4-FFF2-40B4-BE49-F238E27FC236}">
                <a16:creationId xmlns:a16="http://schemas.microsoft.com/office/drawing/2014/main" id="{01C3B721-7385-8771-26FC-34A27C058260}"/>
              </a:ext>
            </a:extLst>
          </p:cNvPr>
          <p:cNvPicPr>
            <a:picLocks noGrp="1" noChangeAspect="1"/>
          </p:cNvPicPr>
          <p:nvPr>
            <p:ph idx="1"/>
          </p:nvPr>
        </p:nvPicPr>
        <p:blipFill>
          <a:blip r:embed="rId2"/>
          <a:stretch>
            <a:fillRect/>
          </a:stretch>
        </p:blipFill>
        <p:spPr>
          <a:xfrm>
            <a:off x="482919" y="1589314"/>
            <a:ext cx="8596667" cy="4806207"/>
          </a:xfrm>
          <a:prstGeom prst="rect">
            <a:avLst/>
          </a:prstGeom>
        </p:spPr>
      </p:pic>
    </p:spTree>
    <p:extLst>
      <p:ext uri="{BB962C8B-B14F-4D97-AF65-F5344CB8AC3E}">
        <p14:creationId xmlns:p14="http://schemas.microsoft.com/office/powerpoint/2010/main" val="1696215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2EC0-6D94-5036-0531-EA2E1B30230C}"/>
              </a:ext>
            </a:extLst>
          </p:cNvPr>
          <p:cNvSpPr>
            <a:spLocks noGrp="1"/>
          </p:cNvSpPr>
          <p:nvPr>
            <p:ph type="title"/>
          </p:nvPr>
        </p:nvSpPr>
        <p:spPr/>
        <p:txBody>
          <a:bodyPr/>
          <a:lstStyle/>
          <a:p>
            <a:r>
              <a:rPr lang="en-IN" dirty="0"/>
              <a:t>FSSTND : (FILESYSTEM STANDARD)</a:t>
            </a:r>
          </a:p>
        </p:txBody>
      </p:sp>
      <p:sp>
        <p:nvSpPr>
          <p:cNvPr id="3" name="Content Placeholder 2">
            <a:extLst>
              <a:ext uri="{FF2B5EF4-FFF2-40B4-BE49-F238E27FC236}">
                <a16:creationId xmlns:a16="http://schemas.microsoft.com/office/drawing/2014/main" id="{DE7C4BC5-C131-6A31-90C0-5790C16D001B}"/>
              </a:ext>
            </a:extLst>
          </p:cNvPr>
          <p:cNvSpPr>
            <a:spLocks noGrp="1"/>
          </p:cNvSpPr>
          <p:nvPr>
            <p:ph idx="1"/>
          </p:nvPr>
        </p:nvSpPr>
        <p:spPr>
          <a:xfrm>
            <a:off x="677334" y="1273629"/>
            <a:ext cx="8596668" cy="4767733"/>
          </a:xfrm>
        </p:spPr>
        <p:txBody>
          <a:bodyPr>
            <a:normAutofit/>
          </a:bodyPr>
          <a:lstStyle/>
          <a:p>
            <a:r>
              <a:rPr lang="en-US" sz="2400" dirty="0"/>
              <a:t>bin - Commands needed during booting up that might be needed by normal users </a:t>
            </a:r>
          </a:p>
          <a:p>
            <a:r>
              <a:rPr lang="en-US" sz="2400" dirty="0" err="1"/>
              <a:t>sbin</a:t>
            </a:r>
            <a:r>
              <a:rPr lang="en-US" sz="2400" dirty="0"/>
              <a:t> - Like bin but commands are not intended for normal users.</a:t>
            </a:r>
          </a:p>
          <a:p>
            <a:r>
              <a:rPr lang="en-US" sz="2400" dirty="0"/>
              <a:t> Commands run by LINUX.</a:t>
            </a:r>
          </a:p>
          <a:p>
            <a:r>
              <a:rPr lang="en-US" sz="2400" dirty="0"/>
              <a:t> proc - This filesystem is not on a disk. It is a virtual filesystem that exists in the kernels imagination which is memory . </a:t>
            </a:r>
          </a:p>
          <a:p>
            <a:r>
              <a:rPr lang="en-US" sz="2400" dirty="0"/>
              <a:t>1 - A directory with info about process number &amp; 1 Each process has a directory below proc. </a:t>
            </a:r>
            <a:endParaRPr lang="en-IN" sz="2400" dirty="0"/>
          </a:p>
        </p:txBody>
      </p:sp>
    </p:spTree>
    <p:extLst>
      <p:ext uri="{BB962C8B-B14F-4D97-AF65-F5344CB8AC3E}">
        <p14:creationId xmlns:p14="http://schemas.microsoft.com/office/powerpoint/2010/main" val="620959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E0E2-7EFA-B1C4-31CD-DBBDB7F11028}"/>
              </a:ext>
            </a:extLst>
          </p:cNvPr>
          <p:cNvSpPr>
            <a:spLocks noGrp="1"/>
          </p:cNvSpPr>
          <p:nvPr>
            <p:ph type="title"/>
          </p:nvPr>
        </p:nvSpPr>
        <p:spPr>
          <a:xfrm>
            <a:off x="677334" y="609600"/>
            <a:ext cx="8596668" cy="859971"/>
          </a:xfrm>
        </p:spPr>
        <p:txBody>
          <a:bodyPr/>
          <a:lstStyle/>
          <a:p>
            <a:r>
              <a:rPr lang="en-IN" dirty="0"/>
              <a:t>FSSTND: (FILESYSTEM STANDARD)</a:t>
            </a:r>
          </a:p>
        </p:txBody>
      </p:sp>
      <p:sp>
        <p:nvSpPr>
          <p:cNvPr id="3" name="Content Placeholder 2">
            <a:extLst>
              <a:ext uri="{FF2B5EF4-FFF2-40B4-BE49-F238E27FC236}">
                <a16:creationId xmlns:a16="http://schemas.microsoft.com/office/drawing/2014/main" id="{757D522F-CA21-CB9C-0741-AA8F8431C528}"/>
              </a:ext>
            </a:extLst>
          </p:cNvPr>
          <p:cNvSpPr>
            <a:spLocks noGrp="1"/>
          </p:cNvSpPr>
          <p:nvPr>
            <p:ph idx="1"/>
          </p:nvPr>
        </p:nvSpPr>
        <p:spPr>
          <a:xfrm>
            <a:off x="677334" y="1643743"/>
            <a:ext cx="8596668" cy="4397619"/>
          </a:xfrm>
        </p:spPr>
        <p:txBody>
          <a:bodyPr>
            <a:normAutofit fontScale="92500" lnSpcReduction="20000"/>
          </a:bodyPr>
          <a:lstStyle/>
          <a:p>
            <a:r>
              <a:rPr lang="en-US" dirty="0" err="1"/>
              <a:t>usr</a:t>
            </a:r>
            <a:r>
              <a:rPr lang="en-US" dirty="0"/>
              <a:t> - Contains all commands, libraries, man pages, games and static files for normal operation. </a:t>
            </a:r>
          </a:p>
          <a:p>
            <a:r>
              <a:rPr lang="en-US" dirty="0"/>
              <a:t>. bin - Almost all user commands. some commands are in /bin or /</a:t>
            </a:r>
            <a:r>
              <a:rPr lang="en-US" dirty="0" err="1"/>
              <a:t>usr</a:t>
            </a:r>
            <a:r>
              <a:rPr lang="en-US" dirty="0"/>
              <a:t>/local/bin.</a:t>
            </a:r>
          </a:p>
          <a:p>
            <a:r>
              <a:rPr lang="en-US" dirty="0"/>
              <a:t> </a:t>
            </a:r>
            <a:r>
              <a:rPr lang="en-US" dirty="0" err="1"/>
              <a:t>sbin</a:t>
            </a:r>
            <a:r>
              <a:rPr lang="en-US" dirty="0"/>
              <a:t> - System admin commands not needed on the root filesystem. e.g., most server programs.</a:t>
            </a:r>
          </a:p>
          <a:p>
            <a:r>
              <a:rPr lang="en-US" dirty="0"/>
              <a:t> include - Header files for the C programming language. Should be below /user/lib for consistency.</a:t>
            </a:r>
          </a:p>
          <a:p>
            <a:r>
              <a:rPr lang="en-US" dirty="0"/>
              <a:t> lib - Unchanging data files for programs and subsystems </a:t>
            </a:r>
          </a:p>
          <a:p>
            <a:r>
              <a:rPr lang="en-US" dirty="0"/>
              <a:t>local - The place for locally installed software and other files. man - Manual pages </a:t>
            </a:r>
          </a:p>
          <a:p>
            <a:r>
              <a:rPr lang="en-US" dirty="0" err="1"/>
              <a:t>nfo</a:t>
            </a:r>
            <a:r>
              <a:rPr lang="en-US" dirty="0"/>
              <a:t> - Info documents doc - Documentation </a:t>
            </a:r>
          </a:p>
          <a:p>
            <a:r>
              <a:rPr lang="en-US" dirty="0"/>
              <a:t> </a:t>
            </a:r>
            <a:r>
              <a:rPr lang="en-US" dirty="0" err="1"/>
              <a:t>tmp</a:t>
            </a:r>
            <a:r>
              <a:rPr lang="en-US" dirty="0"/>
              <a:t> </a:t>
            </a:r>
          </a:p>
          <a:p>
            <a:r>
              <a:rPr lang="en-US" dirty="0"/>
              <a:t>X11R6 - The X windows system files. There is a directory similar to </a:t>
            </a:r>
            <a:r>
              <a:rPr lang="en-US" dirty="0" err="1"/>
              <a:t>usr</a:t>
            </a:r>
            <a:r>
              <a:rPr lang="en-US" dirty="0"/>
              <a:t> below this directory. </a:t>
            </a:r>
          </a:p>
          <a:p>
            <a:r>
              <a:rPr lang="en-US" dirty="0"/>
              <a:t>X386 - Like X11R6 but for X11 release 5</a:t>
            </a:r>
            <a:endParaRPr lang="en-IN" dirty="0"/>
          </a:p>
        </p:txBody>
      </p:sp>
    </p:spTree>
    <p:extLst>
      <p:ext uri="{BB962C8B-B14F-4D97-AF65-F5344CB8AC3E}">
        <p14:creationId xmlns:p14="http://schemas.microsoft.com/office/powerpoint/2010/main" val="1344575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84FB-1423-E71F-A0CF-34EED8272B1F}"/>
              </a:ext>
            </a:extLst>
          </p:cNvPr>
          <p:cNvSpPr>
            <a:spLocks noGrp="1"/>
          </p:cNvSpPr>
          <p:nvPr>
            <p:ph type="title"/>
          </p:nvPr>
        </p:nvSpPr>
        <p:spPr/>
        <p:txBody>
          <a:bodyPr/>
          <a:lstStyle/>
          <a:p>
            <a:r>
              <a:rPr lang="en-IN" dirty="0"/>
              <a:t>FSSTND : (FILESYSTEM STANDARD)</a:t>
            </a:r>
          </a:p>
        </p:txBody>
      </p:sp>
      <p:sp>
        <p:nvSpPr>
          <p:cNvPr id="3" name="Content Placeholder 2">
            <a:extLst>
              <a:ext uri="{FF2B5EF4-FFF2-40B4-BE49-F238E27FC236}">
                <a16:creationId xmlns:a16="http://schemas.microsoft.com/office/drawing/2014/main" id="{240C8AFA-192D-1843-EBBF-196A76DED874}"/>
              </a:ext>
            </a:extLst>
          </p:cNvPr>
          <p:cNvSpPr>
            <a:spLocks noGrp="1"/>
          </p:cNvSpPr>
          <p:nvPr>
            <p:ph idx="1"/>
          </p:nvPr>
        </p:nvSpPr>
        <p:spPr>
          <a:xfrm>
            <a:off x="677334" y="1415143"/>
            <a:ext cx="8596668" cy="4626219"/>
          </a:xfrm>
        </p:spPr>
        <p:txBody>
          <a:bodyPr>
            <a:normAutofit fontScale="92500"/>
          </a:bodyPr>
          <a:lstStyle/>
          <a:p>
            <a:r>
              <a:rPr lang="en-US" sz="2400" dirty="0"/>
              <a:t>boot - Files used by the bootstrap loader, LILO. </a:t>
            </a:r>
          </a:p>
          <a:p>
            <a:r>
              <a:rPr lang="en-US" sz="2400" dirty="0"/>
              <a:t>Kernel images are often kept here.</a:t>
            </a:r>
          </a:p>
          <a:p>
            <a:r>
              <a:rPr lang="en-US" sz="2400" dirty="0"/>
              <a:t> lib - Shared libraries needed by the programs on the root filesystem </a:t>
            </a:r>
          </a:p>
          <a:p>
            <a:r>
              <a:rPr lang="en-US" sz="2400" dirty="0"/>
              <a:t>modules - Loadable kernel modules, especially those needed to boot the system after disasters. </a:t>
            </a:r>
          </a:p>
          <a:p>
            <a:r>
              <a:rPr lang="en-US" sz="2400" dirty="0"/>
              <a:t>dev - Device files </a:t>
            </a:r>
            <a:r>
              <a:rPr lang="en-US" sz="2400" dirty="0" err="1"/>
              <a:t>etc</a:t>
            </a:r>
            <a:r>
              <a:rPr lang="en-US" sz="2400" dirty="0"/>
              <a:t> - Configuration files specific to the machine. </a:t>
            </a:r>
          </a:p>
          <a:p>
            <a:r>
              <a:rPr lang="en-US" sz="2400" dirty="0" err="1"/>
              <a:t>skel</a:t>
            </a:r>
            <a:r>
              <a:rPr lang="en-US" sz="2400" dirty="0"/>
              <a:t> - When a home directory is created it is initialized with files from this directory </a:t>
            </a:r>
          </a:p>
          <a:p>
            <a:r>
              <a:rPr lang="en-US" sz="2400" dirty="0" err="1"/>
              <a:t>sysconfig</a:t>
            </a:r>
            <a:r>
              <a:rPr lang="en-US" sz="2400" dirty="0"/>
              <a:t> - Files that configure the </a:t>
            </a:r>
            <a:r>
              <a:rPr lang="en-US" sz="2400" dirty="0" err="1"/>
              <a:t>linux</a:t>
            </a:r>
            <a:r>
              <a:rPr lang="en-US" sz="2400" dirty="0"/>
              <a:t> system for devices.</a:t>
            </a:r>
            <a:endParaRPr lang="en-IN" sz="2400" dirty="0"/>
          </a:p>
        </p:txBody>
      </p:sp>
    </p:spTree>
    <p:extLst>
      <p:ext uri="{BB962C8B-B14F-4D97-AF65-F5344CB8AC3E}">
        <p14:creationId xmlns:p14="http://schemas.microsoft.com/office/powerpoint/2010/main" val="261422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22A59-D0CF-5A00-4DCC-F15595695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5E07E4-F843-893C-A1C2-8198DD374D5A}"/>
              </a:ext>
            </a:extLst>
          </p:cNvPr>
          <p:cNvSpPr>
            <a:spLocks noGrp="1"/>
          </p:cNvSpPr>
          <p:nvPr>
            <p:ph type="title"/>
          </p:nvPr>
        </p:nvSpPr>
        <p:spPr/>
        <p:txBody>
          <a:bodyPr/>
          <a:lstStyle/>
          <a:p>
            <a:r>
              <a:rPr lang="en-US" dirty="0"/>
              <a:t>User statistics </a:t>
            </a:r>
            <a:endParaRPr lang="en-IN" dirty="0"/>
          </a:p>
        </p:txBody>
      </p:sp>
      <p:graphicFrame>
        <p:nvGraphicFramePr>
          <p:cNvPr id="3" name="Table 2">
            <a:extLst>
              <a:ext uri="{FF2B5EF4-FFF2-40B4-BE49-F238E27FC236}">
                <a16:creationId xmlns:a16="http://schemas.microsoft.com/office/drawing/2014/main" id="{5B86B087-1008-7235-6103-85F6ABC5CC1E}"/>
              </a:ext>
            </a:extLst>
          </p:cNvPr>
          <p:cNvGraphicFramePr>
            <a:graphicFrameLocks noGrp="1"/>
          </p:cNvGraphicFramePr>
          <p:nvPr>
            <p:extLst>
              <p:ext uri="{D42A27DB-BD31-4B8C-83A1-F6EECF244321}">
                <p14:modId xmlns:p14="http://schemas.microsoft.com/office/powerpoint/2010/main" val="2196616302"/>
              </p:ext>
            </p:extLst>
          </p:nvPr>
        </p:nvGraphicFramePr>
        <p:xfrm>
          <a:off x="791172" y="1524000"/>
          <a:ext cx="8596668" cy="4536994"/>
        </p:xfrm>
        <a:graphic>
          <a:graphicData uri="http://schemas.openxmlformats.org/drawingml/2006/table">
            <a:tbl>
              <a:tblPr/>
              <a:tblGrid>
                <a:gridCol w="2317788">
                  <a:extLst>
                    <a:ext uri="{9D8B030D-6E8A-4147-A177-3AD203B41FA5}">
                      <a16:colId xmlns:a16="http://schemas.microsoft.com/office/drawing/2014/main" val="1235730543"/>
                    </a:ext>
                  </a:extLst>
                </a:gridCol>
                <a:gridCol w="6278880">
                  <a:extLst>
                    <a:ext uri="{9D8B030D-6E8A-4147-A177-3AD203B41FA5}">
                      <a16:colId xmlns:a16="http://schemas.microsoft.com/office/drawing/2014/main" val="2610787306"/>
                    </a:ext>
                  </a:extLst>
                </a:gridCol>
              </a:tblGrid>
              <a:tr h="247562">
                <a:tc>
                  <a:txBody>
                    <a:bodyPr/>
                    <a:lstStyle/>
                    <a:p>
                      <a:pPr>
                        <a:buNone/>
                      </a:pPr>
                      <a:r>
                        <a:rPr lang="en-IN" sz="1400" dirty="0"/>
                        <a:t>Area</a:t>
                      </a:r>
                    </a:p>
                  </a:txBody>
                  <a:tcPr marL="53170" marR="53170" marT="26585" marB="26585" anchor="ctr">
                    <a:lnL>
                      <a:noFill/>
                    </a:lnL>
                    <a:lnR>
                      <a:noFill/>
                    </a:lnR>
                    <a:lnT>
                      <a:noFill/>
                    </a:lnT>
                    <a:lnB>
                      <a:noFill/>
                    </a:lnB>
                    <a:noFill/>
                  </a:tcPr>
                </a:tc>
                <a:tc>
                  <a:txBody>
                    <a:bodyPr/>
                    <a:lstStyle/>
                    <a:p>
                      <a:pPr>
                        <a:buNone/>
                      </a:pPr>
                      <a:r>
                        <a:rPr lang="en-IN" sz="1400"/>
                        <a:t>Key Figures &amp; Trends</a:t>
                      </a:r>
                    </a:p>
                  </a:txBody>
                  <a:tcPr marL="53170" marR="53170" marT="26585" marB="26585" anchor="ctr">
                    <a:lnL>
                      <a:noFill/>
                    </a:lnL>
                    <a:lnR>
                      <a:noFill/>
                    </a:lnR>
                    <a:lnT>
                      <a:noFill/>
                    </a:lnT>
                    <a:lnB>
                      <a:noFill/>
                    </a:lnB>
                    <a:noFill/>
                  </a:tcPr>
                </a:tc>
                <a:extLst>
                  <a:ext uri="{0D108BD9-81ED-4DB2-BD59-A6C34878D82A}">
                    <a16:rowId xmlns:a16="http://schemas.microsoft.com/office/drawing/2014/main" val="2983769384"/>
                  </a:ext>
                </a:extLst>
              </a:tr>
              <a:tr h="990252">
                <a:tc>
                  <a:txBody>
                    <a:bodyPr/>
                    <a:lstStyle/>
                    <a:p>
                      <a:pPr>
                        <a:buNone/>
                      </a:pPr>
                      <a:r>
                        <a:rPr lang="en-IN" sz="1400" b="1"/>
                        <a:t>Desktop / Personal Computers</a:t>
                      </a:r>
                      <a:endParaRPr lang="en-IN" sz="1400"/>
                    </a:p>
                  </a:txBody>
                  <a:tcPr marL="53170" marR="53170" marT="26585" marB="26585" anchor="ctr">
                    <a:lnL>
                      <a:noFill/>
                    </a:lnL>
                    <a:lnR>
                      <a:noFill/>
                    </a:lnR>
                    <a:lnT>
                      <a:noFill/>
                    </a:lnT>
                    <a:lnB>
                      <a:noFill/>
                    </a:lnB>
                    <a:noFill/>
                  </a:tcPr>
                </a:tc>
                <a:tc>
                  <a:txBody>
                    <a:bodyPr/>
                    <a:lstStyle/>
                    <a:p>
                      <a:pPr>
                        <a:buNone/>
                      </a:pPr>
                      <a:r>
                        <a:rPr lang="en-US" sz="1400"/>
                        <a:t>Linux holds about </a:t>
                      </a:r>
                      <a:r>
                        <a:rPr lang="en-US" sz="1400" b="1"/>
                        <a:t>2–4%</a:t>
                      </a:r>
                      <a:r>
                        <a:rPr lang="en-US" sz="1400"/>
                        <a:t> of the global desktop OS market share. (</a:t>
                      </a:r>
                      <a:r>
                        <a:rPr lang="en-US" sz="1400">
                          <a:hlinkClick r:id="rId2" tooltip="Linux Hits All-Time High of 3% of Desktop PC Share After 30 Years | Tom's Hardware"/>
                        </a:rPr>
                        <a:t>Tom's Hardware</a:t>
                      </a:r>
                      <a:r>
                        <a:rPr lang="en-US" sz="1400"/>
                        <a:t>) In the US, Linux recently broke </a:t>
                      </a:r>
                      <a:r>
                        <a:rPr lang="en-US" sz="1400" b="1"/>
                        <a:t>5%</a:t>
                      </a:r>
                      <a:r>
                        <a:rPr lang="en-US" sz="1400"/>
                        <a:t> market share in desktops. (</a:t>
                      </a:r>
                      <a:r>
                        <a:rPr lang="en-US" sz="1400">
                          <a:hlinkClick r:id="rId3" tooltip="Linux surpasses 5% market share on US desktops for the first time | TechSpot"/>
                        </a:rPr>
                        <a:t>TechSpot</a:t>
                      </a:r>
                      <a:r>
                        <a:rPr lang="en-US" sz="1400"/>
                        <a:t>)</a:t>
                      </a:r>
                    </a:p>
                  </a:txBody>
                  <a:tcPr marL="53170" marR="53170" marT="26585" marB="26585" anchor="ctr">
                    <a:lnL>
                      <a:noFill/>
                    </a:lnL>
                    <a:lnR>
                      <a:noFill/>
                    </a:lnR>
                    <a:lnT>
                      <a:noFill/>
                    </a:lnT>
                    <a:lnB>
                      <a:noFill/>
                    </a:lnB>
                    <a:noFill/>
                  </a:tcPr>
                </a:tc>
                <a:extLst>
                  <a:ext uri="{0D108BD9-81ED-4DB2-BD59-A6C34878D82A}">
                    <a16:rowId xmlns:a16="http://schemas.microsoft.com/office/drawing/2014/main" val="1778511900"/>
                  </a:ext>
                </a:extLst>
              </a:tr>
              <a:tr h="433236">
                <a:tc>
                  <a:txBody>
                    <a:bodyPr/>
                    <a:lstStyle/>
                    <a:p>
                      <a:pPr>
                        <a:buNone/>
                      </a:pPr>
                      <a:r>
                        <a:rPr lang="en-IN" sz="1400" b="1"/>
                        <a:t>Web Servers</a:t>
                      </a:r>
                      <a:endParaRPr lang="en-IN" sz="1400"/>
                    </a:p>
                  </a:txBody>
                  <a:tcPr marL="53170" marR="53170" marT="26585" marB="26585" anchor="ctr">
                    <a:lnL>
                      <a:noFill/>
                    </a:lnL>
                    <a:lnR>
                      <a:noFill/>
                    </a:lnR>
                    <a:lnT>
                      <a:noFill/>
                    </a:lnT>
                    <a:lnB>
                      <a:noFill/>
                    </a:lnB>
                    <a:noFill/>
                  </a:tcPr>
                </a:tc>
                <a:tc>
                  <a:txBody>
                    <a:bodyPr/>
                    <a:lstStyle/>
                    <a:p>
                      <a:pPr>
                        <a:buNone/>
                      </a:pPr>
                      <a:r>
                        <a:rPr lang="en-US" sz="1400"/>
                        <a:t>~ 96.3% of the top 1 million web‐servers run Linux. (</a:t>
                      </a:r>
                      <a:r>
                        <a:rPr lang="en-US" sz="1400">
                          <a:hlinkClick r:id="rId4" tooltip="Linux Statistics 2025 - TrueList"/>
                        </a:rPr>
                        <a:t>TrueList</a:t>
                      </a:r>
                      <a:r>
                        <a:rPr lang="en-US" sz="1400"/>
                        <a:t>)</a:t>
                      </a:r>
                    </a:p>
                  </a:txBody>
                  <a:tcPr marL="53170" marR="53170" marT="26585" marB="26585" anchor="ctr">
                    <a:lnL>
                      <a:noFill/>
                    </a:lnL>
                    <a:lnR>
                      <a:noFill/>
                    </a:lnR>
                    <a:lnT>
                      <a:noFill/>
                    </a:lnT>
                    <a:lnB>
                      <a:noFill/>
                    </a:lnB>
                    <a:noFill/>
                  </a:tcPr>
                </a:tc>
                <a:extLst>
                  <a:ext uri="{0D108BD9-81ED-4DB2-BD59-A6C34878D82A}">
                    <a16:rowId xmlns:a16="http://schemas.microsoft.com/office/drawing/2014/main" val="3026826037"/>
                  </a:ext>
                </a:extLst>
              </a:tr>
              <a:tr h="618908">
                <a:tc>
                  <a:txBody>
                    <a:bodyPr/>
                    <a:lstStyle/>
                    <a:p>
                      <a:pPr>
                        <a:buNone/>
                      </a:pPr>
                      <a:r>
                        <a:rPr lang="en-IN" sz="1400" b="1"/>
                        <a:t>Supercomputers</a:t>
                      </a:r>
                      <a:endParaRPr lang="en-IN" sz="1400"/>
                    </a:p>
                  </a:txBody>
                  <a:tcPr marL="53170" marR="53170" marT="26585" marB="26585" anchor="ctr">
                    <a:lnL>
                      <a:noFill/>
                    </a:lnL>
                    <a:lnR>
                      <a:noFill/>
                    </a:lnR>
                    <a:lnT>
                      <a:noFill/>
                    </a:lnT>
                    <a:lnB>
                      <a:noFill/>
                    </a:lnB>
                    <a:noFill/>
                  </a:tcPr>
                </a:tc>
                <a:tc>
                  <a:txBody>
                    <a:bodyPr/>
                    <a:lstStyle/>
                    <a:p>
                      <a:pPr>
                        <a:buNone/>
                      </a:pPr>
                      <a:r>
                        <a:rPr lang="en-US" sz="1400"/>
                        <a:t>~ 91.5% of the world’s fastest supercomputers run Linux. (</a:t>
                      </a:r>
                      <a:r>
                        <a:rPr lang="en-US" sz="1400">
                          <a:hlinkClick r:id="rId5" tooltip="Linux Statistics By Market, Usage And Website Traffic (2025)"/>
                        </a:rPr>
                        <a:t>Coolest Gadgets</a:t>
                      </a:r>
                      <a:r>
                        <a:rPr lang="en-US" sz="1400"/>
                        <a:t>)</a:t>
                      </a:r>
                    </a:p>
                  </a:txBody>
                  <a:tcPr marL="53170" marR="53170" marT="26585" marB="26585" anchor="ctr">
                    <a:lnL>
                      <a:noFill/>
                    </a:lnL>
                    <a:lnR>
                      <a:noFill/>
                    </a:lnR>
                    <a:lnT>
                      <a:noFill/>
                    </a:lnT>
                    <a:lnB>
                      <a:noFill/>
                    </a:lnB>
                    <a:noFill/>
                  </a:tcPr>
                </a:tc>
                <a:extLst>
                  <a:ext uri="{0D108BD9-81ED-4DB2-BD59-A6C34878D82A}">
                    <a16:rowId xmlns:a16="http://schemas.microsoft.com/office/drawing/2014/main" val="3058208436"/>
                  </a:ext>
                </a:extLst>
              </a:tr>
              <a:tr h="618908">
                <a:tc>
                  <a:txBody>
                    <a:bodyPr/>
                    <a:lstStyle/>
                    <a:p>
                      <a:pPr>
                        <a:buNone/>
                      </a:pPr>
                      <a:r>
                        <a:rPr lang="en-IN" sz="1400" b="1"/>
                        <a:t>Smartphones / Mobile</a:t>
                      </a:r>
                      <a:endParaRPr lang="en-IN" sz="1400"/>
                    </a:p>
                  </a:txBody>
                  <a:tcPr marL="53170" marR="53170" marT="26585" marB="26585" anchor="ctr">
                    <a:lnL>
                      <a:noFill/>
                    </a:lnL>
                    <a:lnR>
                      <a:noFill/>
                    </a:lnR>
                    <a:lnT>
                      <a:noFill/>
                    </a:lnT>
                    <a:lnB>
                      <a:noFill/>
                    </a:lnB>
                    <a:noFill/>
                  </a:tcPr>
                </a:tc>
                <a:tc>
                  <a:txBody>
                    <a:bodyPr/>
                    <a:lstStyle/>
                    <a:p>
                      <a:pPr>
                        <a:buNone/>
                      </a:pPr>
                      <a:r>
                        <a:rPr lang="en-US" sz="1400"/>
                        <a:t>About </a:t>
                      </a:r>
                      <a:r>
                        <a:rPr lang="en-US" sz="1400" b="1"/>
                        <a:t>85%</a:t>
                      </a:r>
                      <a:r>
                        <a:rPr lang="en-US" sz="1400"/>
                        <a:t> of smartphones use Android, which is based on the Linux kernel. (</a:t>
                      </a:r>
                      <a:r>
                        <a:rPr lang="en-US" sz="1400">
                          <a:hlinkClick r:id="rId6" tooltip="Linux Statistics 2024 By Usage, Share, Trend and Users"/>
                        </a:rPr>
                        <a:t>Enterprise Apps Today</a:t>
                      </a:r>
                      <a:r>
                        <a:rPr lang="en-US" sz="1400"/>
                        <a:t>)</a:t>
                      </a:r>
                    </a:p>
                  </a:txBody>
                  <a:tcPr marL="53170" marR="53170" marT="26585" marB="26585" anchor="ctr">
                    <a:lnL>
                      <a:noFill/>
                    </a:lnL>
                    <a:lnR>
                      <a:noFill/>
                    </a:lnR>
                    <a:lnT>
                      <a:noFill/>
                    </a:lnT>
                    <a:lnB>
                      <a:noFill/>
                    </a:lnB>
                    <a:noFill/>
                  </a:tcPr>
                </a:tc>
                <a:extLst>
                  <a:ext uri="{0D108BD9-81ED-4DB2-BD59-A6C34878D82A}">
                    <a16:rowId xmlns:a16="http://schemas.microsoft.com/office/drawing/2014/main" val="241111649"/>
                  </a:ext>
                </a:extLst>
              </a:tr>
              <a:tr h="990252">
                <a:tc>
                  <a:txBody>
                    <a:bodyPr/>
                    <a:lstStyle/>
                    <a:p>
                      <a:pPr>
                        <a:buNone/>
                      </a:pPr>
                      <a:r>
                        <a:rPr lang="en-IN" sz="1400" b="1"/>
                        <a:t>Developer / Enterprise Use</a:t>
                      </a:r>
                      <a:endParaRPr lang="en-IN" sz="1400"/>
                    </a:p>
                  </a:txBody>
                  <a:tcPr marL="53170" marR="53170" marT="26585" marB="26585" anchor="ctr">
                    <a:lnL>
                      <a:noFill/>
                    </a:lnL>
                    <a:lnR>
                      <a:noFill/>
                    </a:lnR>
                    <a:lnT>
                      <a:noFill/>
                    </a:lnT>
                    <a:lnB>
                      <a:noFill/>
                    </a:lnB>
                    <a:noFill/>
                  </a:tcPr>
                </a:tc>
                <a:tc>
                  <a:txBody>
                    <a:bodyPr/>
                    <a:lstStyle/>
                    <a:p>
                      <a:pPr>
                        <a:buNone/>
                      </a:pPr>
                      <a:r>
                        <a:rPr lang="en-US" sz="1400"/>
                        <a:t>~ 47% of professional developers use Linux. (</a:t>
                      </a:r>
                      <a:r>
                        <a:rPr lang="en-US" sz="1400">
                          <a:hlinkClick r:id="rId6" tooltip="Linux Statistics 2024 By Usage, Share, Trend and Users"/>
                        </a:rPr>
                        <a:t>Enterprise Apps Today</a:t>
                      </a:r>
                      <a:r>
                        <a:rPr lang="en-US" sz="1400"/>
                        <a:t>) Linux is used by ~ 84-85% of enterprise businesses in various capacities. (</a:t>
                      </a:r>
                      <a:r>
                        <a:rPr lang="en-US" sz="1400">
                          <a:hlinkClick r:id="rId6" tooltip="Linux Statistics 2024 By Usage, Share, Trend and Users"/>
                        </a:rPr>
                        <a:t>Enterprise Apps Today</a:t>
                      </a:r>
                      <a:r>
                        <a:rPr lang="en-US" sz="1400"/>
                        <a:t>)</a:t>
                      </a:r>
                    </a:p>
                  </a:txBody>
                  <a:tcPr marL="53170" marR="53170" marT="26585" marB="26585" anchor="ctr">
                    <a:lnL>
                      <a:noFill/>
                    </a:lnL>
                    <a:lnR>
                      <a:noFill/>
                    </a:lnR>
                    <a:lnT>
                      <a:noFill/>
                    </a:lnT>
                    <a:lnB>
                      <a:noFill/>
                    </a:lnB>
                    <a:noFill/>
                  </a:tcPr>
                </a:tc>
                <a:extLst>
                  <a:ext uri="{0D108BD9-81ED-4DB2-BD59-A6C34878D82A}">
                    <a16:rowId xmlns:a16="http://schemas.microsoft.com/office/drawing/2014/main" val="3302142506"/>
                  </a:ext>
                </a:extLst>
              </a:tr>
              <a:tr h="618908">
                <a:tc>
                  <a:txBody>
                    <a:bodyPr/>
                    <a:lstStyle/>
                    <a:p>
                      <a:pPr>
                        <a:buNone/>
                      </a:pPr>
                      <a:r>
                        <a:rPr lang="en-IN" sz="1400" b="1"/>
                        <a:t>Browser / OS Market Trends</a:t>
                      </a:r>
                      <a:endParaRPr lang="en-IN" sz="1400"/>
                    </a:p>
                  </a:txBody>
                  <a:tcPr marL="53170" marR="53170" marT="26585" marB="26585" anchor="ctr">
                    <a:lnL>
                      <a:noFill/>
                    </a:lnL>
                    <a:lnR>
                      <a:noFill/>
                    </a:lnR>
                    <a:lnT>
                      <a:noFill/>
                    </a:lnT>
                    <a:lnB>
                      <a:noFill/>
                    </a:lnB>
                    <a:noFill/>
                  </a:tcPr>
                </a:tc>
                <a:tc>
                  <a:txBody>
                    <a:bodyPr/>
                    <a:lstStyle/>
                    <a:p>
                      <a:pPr>
                        <a:buNone/>
                      </a:pPr>
                      <a:r>
                        <a:rPr lang="en-US" sz="1400" dirty="0"/>
                        <a:t>Linux has been slowly increasing in desktop share; reached ~ 4.03% globally in early 2024. (</a:t>
                      </a:r>
                      <a:r>
                        <a:rPr lang="en-US" sz="1400" dirty="0">
                          <a:hlinkClick r:id="rId7" tooltip="Linux market share passes 4% for first time; macOS dominance declines - Ars Technica"/>
                        </a:rPr>
                        <a:t>Ars Technica</a:t>
                      </a:r>
                      <a:r>
                        <a:rPr lang="en-US" sz="1400" dirty="0"/>
                        <a:t>)</a:t>
                      </a:r>
                    </a:p>
                  </a:txBody>
                  <a:tcPr marL="53170" marR="53170" marT="26585" marB="26585" anchor="ctr">
                    <a:lnL>
                      <a:noFill/>
                    </a:lnL>
                    <a:lnR>
                      <a:noFill/>
                    </a:lnR>
                    <a:lnT>
                      <a:noFill/>
                    </a:lnT>
                    <a:lnB>
                      <a:noFill/>
                    </a:lnB>
                    <a:noFill/>
                  </a:tcPr>
                </a:tc>
                <a:extLst>
                  <a:ext uri="{0D108BD9-81ED-4DB2-BD59-A6C34878D82A}">
                    <a16:rowId xmlns:a16="http://schemas.microsoft.com/office/drawing/2014/main" val="676235941"/>
                  </a:ext>
                </a:extLst>
              </a:tr>
            </a:tbl>
          </a:graphicData>
        </a:graphic>
      </p:graphicFrame>
    </p:spTree>
    <p:extLst>
      <p:ext uri="{BB962C8B-B14F-4D97-AF65-F5344CB8AC3E}">
        <p14:creationId xmlns:p14="http://schemas.microsoft.com/office/powerpoint/2010/main" val="3712068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A540-C350-4F11-6995-21CD22272E49}"/>
              </a:ext>
            </a:extLst>
          </p:cNvPr>
          <p:cNvSpPr>
            <a:spLocks noGrp="1"/>
          </p:cNvSpPr>
          <p:nvPr>
            <p:ph type="title"/>
          </p:nvPr>
        </p:nvSpPr>
        <p:spPr/>
        <p:txBody>
          <a:bodyPr/>
          <a:lstStyle/>
          <a:p>
            <a:r>
              <a:rPr lang="en-IN" dirty="0"/>
              <a:t>FSSTND : (FILESYSTEM STANDARD)</a:t>
            </a:r>
          </a:p>
        </p:txBody>
      </p:sp>
      <p:sp>
        <p:nvSpPr>
          <p:cNvPr id="3" name="Content Placeholder 2">
            <a:extLst>
              <a:ext uri="{FF2B5EF4-FFF2-40B4-BE49-F238E27FC236}">
                <a16:creationId xmlns:a16="http://schemas.microsoft.com/office/drawing/2014/main" id="{0A5B6320-0CDF-49ED-0DCC-DB9D462887AB}"/>
              </a:ext>
            </a:extLst>
          </p:cNvPr>
          <p:cNvSpPr>
            <a:spLocks noGrp="1"/>
          </p:cNvSpPr>
          <p:nvPr>
            <p:ph idx="1"/>
          </p:nvPr>
        </p:nvSpPr>
        <p:spPr>
          <a:xfrm>
            <a:off x="677334" y="1159329"/>
            <a:ext cx="9544352" cy="4882033"/>
          </a:xfrm>
        </p:spPr>
        <p:txBody>
          <a:bodyPr>
            <a:normAutofit/>
          </a:bodyPr>
          <a:lstStyle/>
          <a:p>
            <a:r>
              <a:rPr lang="en-IN" dirty="0"/>
              <a:t>var - Contains files that change for mail, news, printers log files, man pages, temp files</a:t>
            </a:r>
            <a:endParaRPr lang="en-US" altLang="ko-KR" dirty="0"/>
          </a:p>
          <a:p>
            <a:r>
              <a:rPr lang="en-US" altLang="ko-KR" dirty="0"/>
              <a:t>. </a:t>
            </a:r>
            <a:r>
              <a:rPr lang="en-IN" dirty="0"/>
              <a:t>file </a:t>
            </a:r>
          </a:p>
          <a:p>
            <a:r>
              <a:rPr lang="en-IN" dirty="0"/>
              <a:t>lib - Files that change while the system is running normally </a:t>
            </a:r>
          </a:p>
          <a:p>
            <a:r>
              <a:rPr lang="en-IN" dirty="0"/>
              <a:t>local - Variable data for programs installed in /</a:t>
            </a:r>
            <a:r>
              <a:rPr lang="en-IN" dirty="0" err="1"/>
              <a:t>usr</a:t>
            </a:r>
            <a:r>
              <a:rPr lang="en-IN" dirty="0"/>
              <a:t>/local. </a:t>
            </a:r>
          </a:p>
          <a:p>
            <a:r>
              <a:rPr lang="en-IN" dirty="0"/>
              <a:t>lock - Lock files. Used by a program to indicate it is using a particular device or file </a:t>
            </a:r>
          </a:p>
          <a:p>
            <a:r>
              <a:rPr lang="en-IN" dirty="0"/>
              <a:t>log - Log files from programs such as login and syslog which logs all logins and logouts. </a:t>
            </a:r>
          </a:p>
          <a:p>
            <a:r>
              <a:rPr lang="en-IN" dirty="0"/>
              <a:t>run - Files that contain information about the system that is valid until the system is next booted </a:t>
            </a:r>
          </a:p>
          <a:p>
            <a:r>
              <a:rPr lang="en-IN" dirty="0"/>
              <a:t>spool - Directories for mail, printer spools, news and other spooled work. </a:t>
            </a:r>
          </a:p>
          <a:p>
            <a:r>
              <a:rPr lang="en-IN" dirty="0" err="1"/>
              <a:t>tmp</a:t>
            </a:r>
            <a:r>
              <a:rPr lang="en-IN" dirty="0"/>
              <a:t> - Temporary files that are large or need to exist for longer than they should in /</a:t>
            </a:r>
            <a:r>
              <a:rPr lang="en-IN" dirty="0" err="1"/>
              <a:t>tmp</a:t>
            </a:r>
            <a:r>
              <a:rPr lang="en-IN" dirty="0"/>
              <a:t>. • </a:t>
            </a:r>
          </a:p>
          <a:p>
            <a:r>
              <a:rPr lang="en-IN" dirty="0" err="1"/>
              <a:t>catman</a:t>
            </a:r>
            <a:r>
              <a:rPr lang="en-IN" dirty="0"/>
              <a:t> - A cache for man pages that are formatted on demand </a:t>
            </a:r>
          </a:p>
        </p:txBody>
      </p:sp>
    </p:spTree>
    <p:extLst>
      <p:ext uri="{BB962C8B-B14F-4D97-AF65-F5344CB8AC3E}">
        <p14:creationId xmlns:p14="http://schemas.microsoft.com/office/powerpoint/2010/main" val="4172563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A207-14D5-FBA7-8AD4-85FCD76746DD}"/>
              </a:ext>
            </a:extLst>
          </p:cNvPr>
          <p:cNvSpPr>
            <a:spLocks noGrp="1"/>
          </p:cNvSpPr>
          <p:nvPr>
            <p:ph type="title"/>
          </p:nvPr>
        </p:nvSpPr>
        <p:spPr/>
        <p:txBody>
          <a:bodyPr/>
          <a:lstStyle/>
          <a:p>
            <a:r>
              <a:rPr lang="en-IN" dirty="0"/>
              <a:t>SSTND : (FILESYSTEM STANDARD)</a:t>
            </a:r>
          </a:p>
        </p:txBody>
      </p:sp>
      <p:sp>
        <p:nvSpPr>
          <p:cNvPr id="3" name="Content Placeholder 2">
            <a:extLst>
              <a:ext uri="{FF2B5EF4-FFF2-40B4-BE49-F238E27FC236}">
                <a16:creationId xmlns:a16="http://schemas.microsoft.com/office/drawing/2014/main" id="{5EB83680-F477-54AF-A9D4-0A8829E7C5A0}"/>
              </a:ext>
            </a:extLst>
          </p:cNvPr>
          <p:cNvSpPr>
            <a:spLocks noGrp="1"/>
          </p:cNvSpPr>
          <p:nvPr>
            <p:ph idx="1"/>
          </p:nvPr>
        </p:nvSpPr>
        <p:spPr>
          <a:xfrm>
            <a:off x="677334" y="1322615"/>
            <a:ext cx="8596668" cy="4784062"/>
          </a:xfrm>
        </p:spPr>
        <p:txBody>
          <a:bodyPr>
            <a:normAutofit/>
          </a:bodyPr>
          <a:lstStyle/>
          <a:p>
            <a:r>
              <a:rPr lang="en-US" sz="3200" dirty="0" err="1"/>
              <a:t>mnt</a:t>
            </a:r>
            <a:r>
              <a:rPr lang="en-US" sz="3200" dirty="0"/>
              <a:t> - Mount points for temporary mounts by the system administrator.</a:t>
            </a:r>
          </a:p>
          <a:p>
            <a:r>
              <a:rPr lang="en-US" sz="3200" dirty="0"/>
              <a:t> </a:t>
            </a:r>
            <a:r>
              <a:rPr lang="en-US" sz="3200" dirty="0" err="1"/>
              <a:t>tmp</a:t>
            </a:r>
            <a:r>
              <a:rPr lang="en-US" sz="3200" dirty="0"/>
              <a:t> - Temporary files. Programs running after bootup should use /var/</a:t>
            </a:r>
            <a:r>
              <a:rPr lang="en-US" sz="3200" dirty="0" err="1"/>
              <a:t>tmp</a:t>
            </a:r>
            <a:endParaRPr lang="en-IN" sz="3200" dirty="0"/>
          </a:p>
        </p:txBody>
      </p:sp>
    </p:spTree>
    <p:extLst>
      <p:ext uri="{BB962C8B-B14F-4D97-AF65-F5344CB8AC3E}">
        <p14:creationId xmlns:p14="http://schemas.microsoft.com/office/powerpoint/2010/main" val="3403542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E798-4A72-A1A8-5B5D-A779A2F47142}"/>
              </a:ext>
            </a:extLst>
          </p:cNvPr>
          <p:cNvSpPr>
            <a:spLocks noGrp="1"/>
          </p:cNvSpPr>
          <p:nvPr>
            <p:ph type="ctrTitle"/>
          </p:nvPr>
        </p:nvSpPr>
        <p:spPr/>
        <p:txBody>
          <a:bodyPr/>
          <a:lstStyle/>
          <a:p>
            <a:r>
              <a:rPr lang="en-US" dirty="0"/>
              <a:t>Thank You </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356421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3B7BC-3313-73EF-01F6-C5C918E15C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16515E-0FFB-F65C-E261-662BE2B1CC77}"/>
              </a:ext>
            </a:extLst>
          </p:cNvPr>
          <p:cNvSpPr>
            <a:spLocks noGrp="1"/>
          </p:cNvSpPr>
          <p:nvPr>
            <p:ph type="title"/>
          </p:nvPr>
        </p:nvSpPr>
        <p:spPr/>
        <p:txBody>
          <a:bodyPr/>
          <a:lstStyle/>
          <a:p>
            <a:r>
              <a:rPr lang="en-US" dirty="0"/>
              <a:t>How Linux Boots?</a:t>
            </a:r>
            <a:endParaRPr lang="en-IN" dirty="0"/>
          </a:p>
        </p:txBody>
      </p:sp>
      <p:pic>
        <p:nvPicPr>
          <p:cNvPr id="4" name="Picture 3">
            <a:extLst>
              <a:ext uri="{FF2B5EF4-FFF2-40B4-BE49-F238E27FC236}">
                <a16:creationId xmlns:a16="http://schemas.microsoft.com/office/drawing/2014/main" id="{E8AB9BFB-34CF-CFE2-4426-9A1A4921D94F}"/>
              </a:ext>
            </a:extLst>
          </p:cNvPr>
          <p:cNvPicPr>
            <a:picLocks noChangeAspect="1"/>
          </p:cNvPicPr>
          <p:nvPr/>
        </p:nvPicPr>
        <p:blipFill>
          <a:blip r:embed="rId2"/>
          <a:stretch>
            <a:fillRect/>
          </a:stretch>
        </p:blipFill>
        <p:spPr>
          <a:xfrm>
            <a:off x="2243280" y="1930400"/>
            <a:ext cx="6292216" cy="3465430"/>
          </a:xfrm>
          <a:prstGeom prst="rect">
            <a:avLst/>
          </a:prstGeom>
        </p:spPr>
      </p:pic>
    </p:spTree>
    <p:extLst>
      <p:ext uri="{BB962C8B-B14F-4D97-AF65-F5344CB8AC3E}">
        <p14:creationId xmlns:p14="http://schemas.microsoft.com/office/powerpoint/2010/main" val="175138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6343-A2B0-46F9-9793-55E676C7D0BE}"/>
              </a:ext>
            </a:extLst>
          </p:cNvPr>
          <p:cNvSpPr>
            <a:spLocks noGrp="1"/>
          </p:cNvSpPr>
          <p:nvPr>
            <p:ph type="ctrTitle"/>
          </p:nvPr>
        </p:nvSpPr>
        <p:spPr/>
        <p:txBody>
          <a:bodyPr/>
          <a:lstStyle/>
          <a:p>
            <a:r>
              <a:rPr lang="en-US" dirty="0"/>
              <a:t>SYSTEM STARTUP</a:t>
            </a:r>
            <a:endParaRPr lang="en-IN" dirty="0"/>
          </a:p>
        </p:txBody>
      </p:sp>
    </p:spTree>
    <p:extLst>
      <p:ext uri="{BB962C8B-B14F-4D97-AF65-F5344CB8AC3E}">
        <p14:creationId xmlns:p14="http://schemas.microsoft.com/office/powerpoint/2010/main" val="131468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A735-8319-E843-9881-1258F65EA66A}"/>
              </a:ext>
            </a:extLst>
          </p:cNvPr>
          <p:cNvSpPr>
            <a:spLocks noGrp="1"/>
          </p:cNvSpPr>
          <p:nvPr>
            <p:ph type="title"/>
          </p:nvPr>
        </p:nvSpPr>
        <p:spPr/>
        <p:txBody>
          <a:bodyPr/>
          <a:lstStyle/>
          <a:p>
            <a:r>
              <a:rPr lang="en-US" dirty="0"/>
              <a:t>HOW COMPUTER STARTUP ?</a:t>
            </a:r>
            <a:endParaRPr lang="en-IN" dirty="0"/>
          </a:p>
        </p:txBody>
      </p:sp>
      <p:sp>
        <p:nvSpPr>
          <p:cNvPr id="4" name="TextBox 3">
            <a:extLst>
              <a:ext uri="{FF2B5EF4-FFF2-40B4-BE49-F238E27FC236}">
                <a16:creationId xmlns:a16="http://schemas.microsoft.com/office/drawing/2014/main" id="{116E6C92-A1A4-F7D7-CA1F-611D471FFFE9}"/>
              </a:ext>
            </a:extLst>
          </p:cNvPr>
          <p:cNvSpPr txBox="1"/>
          <p:nvPr/>
        </p:nvSpPr>
        <p:spPr>
          <a:xfrm>
            <a:off x="906236" y="1797707"/>
            <a:ext cx="9195707" cy="3046988"/>
          </a:xfrm>
          <a:prstGeom prst="rect">
            <a:avLst/>
          </a:prstGeom>
          <a:noFill/>
        </p:spPr>
        <p:txBody>
          <a:bodyPr wrap="square">
            <a:spAutoFit/>
          </a:bodyPr>
          <a:lstStyle/>
          <a:p>
            <a:pPr marL="457200" indent="-457200">
              <a:buFont typeface="Arial" panose="020B0604020202020204" pitchFamily="34" charset="0"/>
              <a:buChar char="•"/>
            </a:pPr>
            <a:r>
              <a:rPr lang="en-US" sz="3200" dirty="0"/>
              <a:t>Booting is a bootstrapping process that starts operating systems when the user turns on a computer system</a:t>
            </a:r>
          </a:p>
          <a:p>
            <a:pPr marL="457200" indent="-457200">
              <a:buFont typeface="Arial" panose="020B0604020202020204" pitchFamily="34" charset="0"/>
              <a:buChar char="•"/>
            </a:pPr>
            <a:r>
              <a:rPr lang="en-US" sz="3200" dirty="0"/>
              <a:t>A boot sequence is the set of operations the computer performs when it is switched on that load an operating system </a:t>
            </a:r>
            <a:endParaRPr lang="en-IN" sz="3200" dirty="0"/>
          </a:p>
        </p:txBody>
      </p:sp>
    </p:spTree>
    <p:extLst>
      <p:ext uri="{BB962C8B-B14F-4D97-AF65-F5344CB8AC3E}">
        <p14:creationId xmlns:p14="http://schemas.microsoft.com/office/powerpoint/2010/main" val="358479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D5C6-8BB8-A016-29EC-093B3A0124F1}"/>
              </a:ext>
            </a:extLst>
          </p:cNvPr>
          <p:cNvSpPr>
            <a:spLocks noGrp="1"/>
          </p:cNvSpPr>
          <p:nvPr>
            <p:ph type="title"/>
          </p:nvPr>
        </p:nvSpPr>
        <p:spPr/>
        <p:txBody>
          <a:bodyPr/>
          <a:lstStyle/>
          <a:p>
            <a:r>
              <a:rPr lang="en-US" dirty="0"/>
              <a:t>BOOTING SEQUENCE</a:t>
            </a:r>
            <a:endParaRPr lang="en-IN" dirty="0"/>
          </a:p>
        </p:txBody>
      </p:sp>
      <p:sp>
        <p:nvSpPr>
          <p:cNvPr id="3" name="Content Placeholder 2">
            <a:extLst>
              <a:ext uri="{FF2B5EF4-FFF2-40B4-BE49-F238E27FC236}">
                <a16:creationId xmlns:a16="http://schemas.microsoft.com/office/drawing/2014/main" id="{9D827935-C64B-5098-3B17-C9FED6FB7B07}"/>
              </a:ext>
            </a:extLst>
          </p:cNvPr>
          <p:cNvSpPr>
            <a:spLocks noGrp="1"/>
          </p:cNvSpPr>
          <p:nvPr>
            <p:ph idx="1"/>
          </p:nvPr>
        </p:nvSpPr>
        <p:spPr/>
        <p:txBody>
          <a:bodyPr/>
          <a:lstStyle/>
          <a:p>
            <a:r>
              <a:rPr lang="en-US" dirty="0"/>
              <a:t>Turn on </a:t>
            </a:r>
          </a:p>
          <a:p>
            <a:r>
              <a:rPr lang="en-US" dirty="0"/>
              <a:t>CPU jump to address of BIOS (</a:t>
            </a:r>
            <a:r>
              <a:rPr lang="en-US" dirty="0" err="1"/>
              <a:t>OxFFFFO</a:t>
            </a:r>
            <a:r>
              <a:rPr lang="en-US" dirty="0"/>
              <a:t>) </a:t>
            </a:r>
          </a:p>
          <a:p>
            <a:r>
              <a:rPr lang="en-US" dirty="0"/>
              <a:t>BIOS runs POST (Power-On Self Test) </a:t>
            </a:r>
          </a:p>
          <a:p>
            <a:r>
              <a:rPr lang="en-US" dirty="0"/>
              <a:t>Find </a:t>
            </a:r>
            <a:r>
              <a:rPr lang="en-US" dirty="0" err="1"/>
              <a:t>bootale</a:t>
            </a:r>
            <a:r>
              <a:rPr lang="en-US" dirty="0"/>
              <a:t> devices  </a:t>
            </a:r>
          </a:p>
          <a:p>
            <a:r>
              <a:rPr lang="en-US" dirty="0"/>
              <a:t>Loads and execute boot sector form MBR </a:t>
            </a:r>
          </a:p>
          <a:p>
            <a:r>
              <a:rPr lang="en-US" dirty="0"/>
              <a:t>Load OS</a:t>
            </a:r>
            <a:endParaRPr lang="en-IN" dirty="0"/>
          </a:p>
        </p:txBody>
      </p:sp>
    </p:spTree>
    <p:extLst>
      <p:ext uri="{BB962C8B-B14F-4D97-AF65-F5344CB8AC3E}">
        <p14:creationId xmlns:p14="http://schemas.microsoft.com/office/powerpoint/2010/main" val="133494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E4E1-31E7-4275-D73D-97BF39576A87}"/>
              </a:ext>
            </a:extLst>
          </p:cNvPr>
          <p:cNvSpPr>
            <a:spLocks noGrp="1"/>
          </p:cNvSpPr>
          <p:nvPr>
            <p:ph type="title"/>
          </p:nvPr>
        </p:nvSpPr>
        <p:spPr/>
        <p:txBody>
          <a:bodyPr/>
          <a:lstStyle/>
          <a:p>
            <a:r>
              <a:rPr lang="en-US" dirty="0"/>
              <a:t>BIOS (BASIC INPUT/OUTPUT SYSTEM)</a:t>
            </a:r>
            <a:endParaRPr lang="en-IN" b="1" dirty="0"/>
          </a:p>
        </p:txBody>
      </p:sp>
      <p:sp>
        <p:nvSpPr>
          <p:cNvPr id="3" name="Content Placeholder 2">
            <a:extLst>
              <a:ext uri="{FF2B5EF4-FFF2-40B4-BE49-F238E27FC236}">
                <a16:creationId xmlns:a16="http://schemas.microsoft.com/office/drawing/2014/main" id="{8A11E86D-0811-4DE8-ACE1-033E03387DC4}"/>
              </a:ext>
            </a:extLst>
          </p:cNvPr>
          <p:cNvSpPr>
            <a:spLocks noGrp="1"/>
          </p:cNvSpPr>
          <p:nvPr>
            <p:ph idx="1"/>
          </p:nvPr>
        </p:nvSpPr>
        <p:spPr/>
        <p:txBody>
          <a:bodyPr/>
          <a:lstStyle/>
          <a:p>
            <a:r>
              <a:rPr lang="en-US" dirty="0"/>
              <a:t>BIOS refers to the software code run by a computer when first powered on </a:t>
            </a:r>
          </a:p>
          <a:p>
            <a:r>
              <a:rPr lang="en-US" dirty="0"/>
              <a:t>The primary function of BIOS is code program embedded on a chip that </a:t>
            </a:r>
            <a:r>
              <a:rPr lang="en-US" dirty="0" err="1"/>
              <a:t>recognises</a:t>
            </a:r>
            <a:r>
              <a:rPr lang="en-US" dirty="0"/>
              <a:t> and controls various devices that make up the computer. </a:t>
            </a:r>
            <a:endParaRPr lang="en-IN" dirty="0"/>
          </a:p>
        </p:txBody>
      </p:sp>
      <p:pic>
        <p:nvPicPr>
          <p:cNvPr id="5" name="Picture 4">
            <a:extLst>
              <a:ext uri="{FF2B5EF4-FFF2-40B4-BE49-F238E27FC236}">
                <a16:creationId xmlns:a16="http://schemas.microsoft.com/office/drawing/2014/main" id="{16AC1DCF-CA63-F43C-3DFB-699790A862DA}"/>
              </a:ext>
            </a:extLst>
          </p:cNvPr>
          <p:cNvPicPr>
            <a:picLocks noChangeAspect="1"/>
          </p:cNvPicPr>
          <p:nvPr/>
        </p:nvPicPr>
        <p:blipFill>
          <a:blip r:embed="rId2"/>
          <a:stretch>
            <a:fillRect/>
          </a:stretch>
        </p:blipFill>
        <p:spPr>
          <a:xfrm>
            <a:off x="1910083" y="3700935"/>
            <a:ext cx="5951087" cy="2340427"/>
          </a:xfrm>
          <a:prstGeom prst="rect">
            <a:avLst/>
          </a:prstGeom>
        </p:spPr>
      </p:pic>
    </p:spTree>
    <p:extLst>
      <p:ext uri="{BB962C8B-B14F-4D97-AF65-F5344CB8AC3E}">
        <p14:creationId xmlns:p14="http://schemas.microsoft.com/office/powerpoint/2010/main" val="26977179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2096</Words>
  <Application>Microsoft Office PowerPoint</Application>
  <PresentationFormat>Widescreen</PresentationFormat>
  <Paragraphs>214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Trebuchet MS</vt:lpstr>
      <vt:lpstr>Wingdings</vt:lpstr>
      <vt:lpstr>Wingdings 3</vt:lpstr>
      <vt:lpstr>Facet</vt:lpstr>
      <vt:lpstr>Booting process</vt:lpstr>
      <vt:lpstr>What is Linux</vt:lpstr>
      <vt:lpstr>Why linux over others?</vt:lpstr>
      <vt:lpstr>User statistics </vt:lpstr>
      <vt:lpstr>How Linux Boots?</vt:lpstr>
      <vt:lpstr>SYSTEM STARTUP</vt:lpstr>
      <vt:lpstr>HOW COMPUTER STARTUP ?</vt:lpstr>
      <vt:lpstr>BOOTING SEQUENCE</vt:lpstr>
      <vt:lpstr>BIOS (BASIC INPUT/OUTPUT SYSTEM)</vt:lpstr>
      <vt:lpstr>BOOT LOADER</vt:lpstr>
      <vt:lpstr>MBR (MASTER BOOT RECORD)</vt:lpstr>
      <vt:lpstr>MBR (MASTER BOOT RECORD)</vt:lpstr>
      <vt:lpstr>MBR (MASTER BOOT RECORD)</vt:lpstr>
      <vt:lpstr>EXTRACTING THE MBR</vt:lpstr>
      <vt:lpstr>BOOT LOADER</vt:lpstr>
      <vt:lpstr>OTHER BOOT LOADER (SEVERAL OS)</vt:lpstr>
      <vt:lpstr>GRUB: GRAND UNIFIED BOOTLOADER</vt:lpstr>
      <vt:lpstr>GRUB BOOT PROCESS</vt:lpstr>
      <vt:lpstr>EXAMPLE GRUB CONFIG FILE </vt:lpstr>
      <vt:lpstr>LILO: LINUX LOADER</vt:lpstr>
      <vt:lpstr>KERNEL</vt:lpstr>
      <vt:lpstr>KERNEL IMAGE</vt:lpstr>
      <vt:lpstr>TASK OF KERNEL</vt:lpstr>
      <vt:lpstr>MAJOR FUNCTIONS FLOW FOR LINUX KERNEL BOOТ</vt:lpstr>
      <vt:lpstr>INIT PROCESS</vt:lpstr>
      <vt:lpstr>THE LINUX INIT PROCESSES</vt:lpstr>
      <vt:lpstr>SYSTEM PROCESSES</vt:lpstr>
      <vt:lpstr>INITTAB FILE</vt:lpstr>
      <vt:lpstr>RUNLEVELS </vt:lpstr>
      <vt:lpstr>RUNLEVELS</vt:lpstr>
      <vt:lpstr>RC#.D FILES</vt:lpstr>
      <vt:lpstr>INIT.D</vt:lpstr>
      <vt:lpstr>START/STOP DEAMON</vt:lpstr>
      <vt:lpstr>LINUX FILES STRUCTURE</vt:lpstr>
      <vt:lpstr>FSSTND : (FILESYSTEM STANDARD)</vt:lpstr>
      <vt:lpstr>LINUX FILES STRUCTURE</vt:lpstr>
      <vt:lpstr>FSSTND : (FILESYSTEM STANDARD)</vt:lpstr>
      <vt:lpstr>FSSTND: (FILESYSTEM STANDARD)</vt:lpstr>
      <vt:lpstr>FSSTND : (FILESYSTEM STANDARD)</vt:lpstr>
      <vt:lpstr>FSSTND : (FILESYSTEM STANDARD)</vt:lpstr>
      <vt:lpstr>SSTND : (FILESYSTEM STANDARD)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Kumar N</dc:creator>
  <cp:lastModifiedBy>Bharath Kumar N</cp:lastModifiedBy>
  <cp:revision>34</cp:revision>
  <dcterms:created xsi:type="dcterms:W3CDTF">2025-09-15T16:51:33Z</dcterms:created>
  <dcterms:modified xsi:type="dcterms:W3CDTF">2025-09-17T16:17:04Z</dcterms:modified>
</cp:coreProperties>
</file>