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8" r:id="rId50"/>
    <p:sldId id="304" r:id="rId51"/>
    <p:sldId id="305"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372" autoAdjust="0"/>
  </p:normalViewPr>
  <p:slideViewPr>
    <p:cSldViewPr snapToGrid="0">
      <p:cViewPr varScale="1">
        <p:scale>
          <a:sx n="54" d="100"/>
          <a:sy n="54" d="100"/>
        </p:scale>
        <p:origin x="112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4126026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25074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21980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784079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1708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810107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79042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486138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8069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805453-4D4B-4F74-B9E2-966ECF14D51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44346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805453-4D4B-4F74-B9E2-966ECF14D51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301635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805453-4D4B-4F74-B9E2-966ECF14D519}" type="datetimeFigureOut">
              <a:rPr lang="en-US" smtClean="0"/>
              <a:pPr/>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58875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805453-4D4B-4F74-B9E2-966ECF14D519}" type="datetimeFigureOut">
              <a:rPr lang="en-US" smtClean="0"/>
              <a:pPr/>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908352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805453-4D4B-4F74-B9E2-966ECF14D519}" type="datetimeFigureOut">
              <a:rPr lang="en-US" smtClean="0"/>
              <a:pPr/>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215928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805453-4D4B-4F74-B9E2-966ECF14D51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172918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805453-4D4B-4F74-B9E2-966ECF14D51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90DE16-9CA7-405B-ABD7-BD6D3A0DF15A}" type="slidenum">
              <a:rPr lang="en-US" smtClean="0"/>
              <a:pPr/>
              <a:t>‹#›</a:t>
            </a:fld>
            <a:endParaRPr lang="en-US"/>
          </a:p>
        </p:txBody>
      </p:sp>
    </p:spTree>
    <p:extLst>
      <p:ext uri="{BB962C8B-B14F-4D97-AF65-F5344CB8AC3E}">
        <p14:creationId xmlns:p14="http://schemas.microsoft.com/office/powerpoint/2010/main" val="417838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805453-4D4B-4F74-B9E2-966ECF14D519}" type="datetimeFigureOut">
              <a:rPr lang="en-US" smtClean="0"/>
              <a:pPr/>
              <a:t>9/28/2025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90DE16-9CA7-405B-ABD7-BD6D3A0DF15A}" type="slidenum">
              <a:rPr lang="en-US" smtClean="0"/>
              <a:pPr/>
              <a:t>‹#›</a:t>
            </a:fld>
            <a:endParaRPr lang="en-US"/>
          </a:p>
        </p:txBody>
      </p:sp>
    </p:spTree>
    <p:extLst>
      <p:ext uri="{BB962C8B-B14F-4D97-AF65-F5344CB8AC3E}">
        <p14:creationId xmlns:p14="http://schemas.microsoft.com/office/powerpoint/2010/main" val="148564489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1A62-7EC4-451D-8607-C60C2399D74E}"/>
              </a:ext>
            </a:extLst>
          </p:cNvPr>
          <p:cNvSpPr>
            <a:spLocks noGrp="1"/>
          </p:cNvSpPr>
          <p:nvPr>
            <p:ph type="ctrTitle"/>
          </p:nvPr>
        </p:nvSpPr>
        <p:spPr>
          <a:xfrm>
            <a:off x="1338255" y="1160865"/>
            <a:ext cx="7960490" cy="1646302"/>
          </a:xfrm>
        </p:spPr>
        <p:txBody>
          <a:bodyPr/>
          <a:lstStyle/>
          <a:p>
            <a:r>
              <a:rPr lang="en-US" dirty="0"/>
              <a:t>PYTHON PROGRAMMING</a:t>
            </a:r>
          </a:p>
        </p:txBody>
      </p:sp>
      <p:sp>
        <p:nvSpPr>
          <p:cNvPr id="3" name="Subtitle 2">
            <a:extLst>
              <a:ext uri="{FF2B5EF4-FFF2-40B4-BE49-F238E27FC236}">
                <a16:creationId xmlns:a16="http://schemas.microsoft.com/office/drawing/2014/main" id="{FE74115D-1AE0-47FE-B373-3D024A7A128B}"/>
              </a:ext>
            </a:extLst>
          </p:cNvPr>
          <p:cNvSpPr>
            <a:spLocks noGrp="1"/>
          </p:cNvSpPr>
          <p:nvPr>
            <p:ph type="subTitle" idx="1"/>
          </p:nvPr>
        </p:nvSpPr>
        <p:spPr>
          <a:xfrm>
            <a:off x="1507067" y="4050833"/>
            <a:ext cx="8973364" cy="2307764"/>
          </a:xfrm>
        </p:spPr>
        <p:txBody>
          <a:bodyPr/>
          <a:lstStyle/>
          <a:p>
            <a:endParaRPr lang="en-US" dirty="0"/>
          </a:p>
        </p:txBody>
      </p:sp>
    </p:spTree>
    <p:extLst>
      <p:ext uri="{BB962C8B-B14F-4D97-AF65-F5344CB8AC3E}">
        <p14:creationId xmlns:p14="http://schemas.microsoft.com/office/powerpoint/2010/main" val="80276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59F56-8DB3-4C58-8810-EBCFDD0B4079}"/>
              </a:ext>
            </a:extLst>
          </p:cNvPr>
          <p:cNvSpPr>
            <a:spLocks noGrp="1"/>
          </p:cNvSpPr>
          <p:nvPr>
            <p:ph idx="1"/>
          </p:nvPr>
        </p:nvSpPr>
        <p:spPr>
          <a:xfrm>
            <a:off x="494454" y="373992"/>
            <a:ext cx="11392746" cy="6294094"/>
          </a:xfrm>
        </p:spPr>
        <p:txBody>
          <a:bodyPr/>
          <a:lstStyle/>
          <a:p>
            <a:r>
              <a:rPr lang="en-US" dirty="0">
                <a:latin typeface="Verdana" panose="020B0604030504040204" pitchFamily="34" charset="0"/>
                <a:ea typeface="Verdana" panose="020B0604030504040204" pitchFamily="34" charset="0"/>
              </a:rPr>
              <a:t>Running Python program:</a:t>
            </a:r>
          </a:p>
          <a:p>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There are three different ways to start Python-</a:t>
            </a:r>
          </a:p>
          <a:p>
            <a:endParaRPr lang="en-US" dirty="0">
              <a:latin typeface="Verdana" panose="020B0604030504040204" pitchFamily="34" charset="0"/>
              <a:ea typeface="Verdana" panose="020B0604030504040204" pitchFamily="34" charset="0"/>
            </a:endParaRPr>
          </a:p>
          <a:p>
            <a:r>
              <a:rPr lang="en-US" b="1" dirty="0">
                <a:latin typeface="Verdana" panose="020B0604030504040204" pitchFamily="34" charset="0"/>
                <a:ea typeface="Verdana" panose="020B0604030504040204" pitchFamily="34" charset="0"/>
              </a:rPr>
              <a:t>(1) Interactive Interpreter</a:t>
            </a:r>
          </a:p>
          <a:p>
            <a:r>
              <a:rPr lang="en-US" dirty="0">
                <a:latin typeface="Verdana" panose="020B0604030504040204" pitchFamily="34" charset="0"/>
                <a:ea typeface="Verdana" panose="020B0604030504040204" pitchFamily="34" charset="0"/>
              </a:rPr>
              <a:t>You can start Python from Unix, DOS, or any other system that provides you a command line interpreter or shell window.</a:t>
            </a:r>
          </a:p>
          <a:p>
            <a:r>
              <a:rPr lang="en-US" dirty="0">
                <a:latin typeface="Verdana" panose="020B0604030504040204" pitchFamily="34" charset="0"/>
                <a:ea typeface="Verdana" panose="020B0604030504040204" pitchFamily="34" charset="0"/>
              </a:rPr>
              <a:t>Enter python the command line.</a:t>
            </a:r>
          </a:p>
          <a:p>
            <a:endParaRPr lang="en-US" dirty="0">
              <a:latin typeface="Verdana" panose="020B0604030504040204" pitchFamily="34" charset="0"/>
              <a:ea typeface="Verdana" panose="020B0604030504040204" pitchFamily="34" charset="0"/>
            </a:endParaRPr>
          </a:p>
          <a:p>
            <a:r>
              <a:rPr lang="en-US" sz="1800" b="1" i="0" u="none" strike="noStrike" baseline="0" dirty="0">
                <a:solidFill>
                  <a:srgbClr val="000000"/>
                </a:solidFill>
                <a:latin typeface="Verdana" panose="020B0604030504040204" pitchFamily="34" charset="0"/>
                <a:ea typeface="Verdana" panose="020B0604030504040204" pitchFamily="34" charset="0"/>
              </a:rPr>
              <a:t>(2) Script from the Command-line </a:t>
            </a:r>
          </a:p>
          <a:p>
            <a:endParaRPr lang="en-US" sz="1800" b="1" i="0" u="none" strike="noStrike" baseline="0" dirty="0">
              <a:solidFill>
                <a:srgbClr val="000000"/>
              </a:solidFill>
              <a:latin typeface="Verdana" panose="020B0604030504040204" pitchFamily="34" charset="0"/>
              <a:ea typeface="Verdana" panose="020B0604030504040204" pitchFamily="34" charset="0"/>
            </a:endParaRPr>
          </a:p>
          <a:p>
            <a:r>
              <a:rPr lang="en-US" sz="1800" b="1" i="0" u="none" strike="noStrike" baseline="0" dirty="0">
                <a:solidFill>
                  <a:srgbClr val="000000"/>
                </a:solidFill>
                <a:latin typeface="Verdana" panose="020B0604030504040204" pitchFamily="34" charset="0"/>
                <a:ea typeface="Verdana" panose="020B0604030504040204" pitchFamily="34" charset="0"/>
              </a:rPr>
              <a:t>(3) Integrated Development Environment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206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B12182-2496-4ECA-9F9C-C68FDB8882DF}"/>
              </a:ext>
            </a:extLst>
          </p:cNvPr>
          <p:cNvSpPr>
            <a:spLocks noGrp="1"/>
          </p:cNvSpPr>
          <p:nvPr>
            <p:ph idx="1"/>
          </p:nvPr>
        </p:nvSpPr>
        <p:spPr>
          <a:xfrm>
            <a:off x="606994" y="388060"/>
            <a:ext cx="10914445" cy="6280026"/>
          </a:xfrm>
        </p:spPr>
        <p:txBody>
          <a:bodyPr>
            <a:normAutofit lnSpcReduction="10000"/>
          </a:bodyPr>
          <a:lstStyle/>
          <a:p>
            <a:r>
              <a:rPr lang="en-US" sz="1800" b="1" i="1" u="none" strike="noStrike" baseline="0" dirty="0">
                <a:solidFill>
                  <a:srgbClr val="000000"/>
                </a:solidFill>
                <a:latin typeface="Verdana" panose="020B0604030504040204" pitchFamily="34" charset="0"/>
                <a:ea typeface="Verdana" panose="020B0604030504040204" pitchFamily="34" charset="0"/>
              </a:rPr>
              <a:t>What is Debugging ?</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Programming is a complex process, and because it is done by human beings, programs often contain errors. For whimsical reasons, programming errors are called </a:t>
            </a:r>
            <a:r>
              <a:rPr lang="en-US" sz="1800" b="1" i="0" u="none" strike="noStrike" baseline="0" dirty="0">
                <a:solidFill>
                  <a:srgbClr val="000000"/>
                </a:solidFill>
                <a:latin typeface="Verdana" panose="020B0604030504040204" pitchFamily="34" charset="0"/>
                <a:ea typeface="Verdana" panose="020B0604030504040204" pitchFamily="34" charset="0"/>
              </a:rPr>
              <a:t>bugs </a:t>
            </a:r>
            <a:r>
              <a:rPr lang="en-US" sz="1800" b="0" i="0" u="none" strike="noStrike" baseline="0" dirty="0">
                <a:solidFill>
                  <a:srgbClr val="000000"/>
                </a:solidFill>
                <a:latin typeface="Verdana" panose="020B0604030504040204" pitchFamily="34" charset="0"/>
                <a:ea typeface="Verdana" panose="020B0604030504040204" pitchFamily="34" charset="0"/>
              </a:rPr>
              <a:t>and the process of tracking them down and correcting them is called </a:t>
            </a:r>
            <a:r>
              <a:rPr lang="en-US" sz="1800" b="1" i="0" u="none" strike="noStrike" baseline="0" dirty="0">
                <a:solidFill>
                  <a:srgbClr val="000000"/>
                </a:solidFill>
                <a:latin typeface="Verdana" panose="020B0604030504040204" pitchFamily="34" charset="0"/>
                <a:ea typeface="Verdana" panose="020B0604030504040204" pitchFamily="34" charset="0"/>
              </a:rPr>
              <a:t>debugging</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Three kinds of errors can occur in a program: syntax errors, runtime errors, and semantic errors. It is useful to distinguish between them in order to track them down more quickly</a:t>
            </a:r>
            <a:r>
              <a:rPr lang="en-US" dirty="0"/>
              <a:t>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1" i="1" u="none" strike="noStrike" baseline="0" dirty="0">
                <a:solidFill>
                  <a:srgbClr val="000000"/>
                </a:solidFill>
                <a:latin typeface="Verdana" panose="020B0604030504040204" pitchFamily="34" charset="0"/>
                <a:ea typeface="Verdana" panose="020B0604030504040204" pitchFamily="34" charset="0"/>
              </a:rPr>
              <a:t>Syntax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Python can only execute a program if the program is syntactically correct; otherwise, the process fails and returns an error message. </a:t>
            </a:r>
            <a:r>
              <a:rPr lang="en-US" sz="1800" b="1" i="0" u="none" strike="noStrike" baseline="0" dirty="0">
                <a:solidFill>
                  <a:srgbClr val="000000"/>
                </a:solidFill>
                <a:latin typeface="Verdana" panose="020B0604030504040204" pitchFamily="34" charset="0"/>
                <a:ea typeface="Verdana" panose="020B0604030504040204" pitchFamily="34" charset="0"/>
              </a:rPr>
              <a:t>Syntax </a:t>
            </a:r>
            <a:r>
              <a:rPr lang="en-US" sz="1800" b="0" i="0" u="none" strike="noStrike" baseline="0" dirty="0">
                <a:solidFill>
                  <a:srgbClr val="000000"/>
                </a:solidFill>
                <a:latin typeface="Verdana" panose="020B0604030504040204" pitchFamily="34" charset="0"/>
                <a:ea typeface="Verdana" panose="020B0604030504040204" pitchFamily="34" charset="0"/>
              </a:rPr>
              <a:t>refers to the structure of a program and the rules about that structure. For example, in English, a sentence must begin with a capital letter and end with a period. this sentence contains a </a:t>
            </a:r>
            <a:r>
              <a:rPr lang="en-US" sz="1800" b="1" i="0" u="none" strike="noStrike" baseline="0" dirty="0">
                <a:solidFill>
                  <a:srgbClr val="000000"/>
                </a:solidFill>
                <a:latin typeface="Verdana" panose="020B0604030504040204" pitchFamily="34" charset="0"/>
                <a:ea typeface="Verdana" panose="020B0604030504040204" pitchFamily="34" charset="0"/>
              </a:rPr>
              <a:t>syntax error</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So does this one  For most readers, a few syntax errors are not a significant problem, which is why we can read the poetry of e. e. cummings without spewing error messages. Python is not so forgiving. If there is a single syntax error anywhere in your program, Python will print an error message and quit, and you will not be able to run your program. </a:t>
            </a:r>
          </a:p>
          <a:p>
            <a:r>
              <a:rPr lang="en-US" sz="1800" b="0" i="0" u="none" strike="noStrike" baseline="0" dirty="0">
                <a:solidFill>
                  <a:srgbClr val="000000"/>
                </a:solidFill>
                <a:latin typeface="Verdana" panose="020B0604030504040204" pitchFamily="34" charset="0"/>
                <a:ea typeface="Verdana" panose="020B0604030504040204" pitchFamily="34" charset="0"/>
              </a:rPr>
              <a:t>During the first few weeks of your programming career, you will probably spend a lot of time tracking down syntax errors. As you gain experience, though, you will make fewer syntax errors and find them faster. 	</a:t>
            </a:r>
          </a:p>
          <a:p>
            <a:endParaRPr lang="en-US" dirty="0"/>
          </a:p>
        </p:txBody>
      </p:sp>
    </p:spTree>
    <p:extLst>
      <p:ext uri="{BB962C8B-B14F-4D97-AF65-F5344CB8AC3E}">
        <p14:creationId xmlns:p14="http://schemas.microsoft.com/office/powerpoint/2010/main" val="2991953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D58118-C309-4FE4-ACDA-B27675F816F9}"/>
              </a:ext>
            </a:extLst>
          </p:cNvPr>
          <p:cNvSpPr>
            <a:spLocks noGrp="1"/>
          </p:cNvSpPr>
          <p:nvPr>
            <p:ph idx="1"/>
          </p:nvPr>
        </p:nvSpPr>
        <p:spPr>
          <a:xfrm>
            <a:off x="832078" y="345857"/>
            <a:ext cx="10886310" cy="6364432"/>
          </a:xfrm>
        </p:spPr>
        <p:txBody>
          <a:bodyPr/>
          <a:lstStyle/>
          <a:p>
            <a:r>
              <a:rPr lang="en-US" sz="1800" b="1" i="1" u="none" strike="noStrike" baseline="0" dirty="0">
                <a:solidFill>
                  <a:srgbClr val="000000"/>
                </a:solidFill>
                <a:latin typeface="Verdana" panose="020B0604030504040204" pitchFamily="34" charset="0"/>
                <a:ea typeface="Verdana" panose="020B0604030504040204" pitchFamily="34" charset="0"/>
              </a:rPr>
              <a:t>Runtime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second type of error is a runtime error, so called because the error does not appear until you run the program. These errors are also called </a:t>
            </a:r>
            <a:r>
              <a:rPr lang="en-US" sz="1800" b="1" i="0" u="none" strike="noStrike" baseline="0" dirty="0">
                <a:solidFill>
                  <a:srgbClr val="000000"/>
                </a:solidFill>
                <a:latin typeface="Verdana" panose="020B0604030504040204" pitchFamily="34" charset="0"/>
                <a:ea typeface="Verdana" panose="020B0604030504040204" pitchFamily="34" charset="0"/>
              </a:rPr>
              <a:t>exceptions </a:t>
            </a:r>
            <a:r>
              <a:rPr lang="en-US" sz="1800" b="0" i="0" u="none" strike="noStrike" baseline="0" dirty="0">
                <a:solidFill>
                  <a:srgbClr val="000000"/>
                </a:solidFill>
                <a:latin typeface="Verdana" panose="020B0604030504040204" pitchFamily="34" charset="0"/>
                <a:ea typeface="Verdana" panose="020B0604030504040204" pitchFamily="34" charset="0"/>
              </a:rPr>
              <a:t>because they usually indicate that something exceptional (and bad) has happened. Runtime errors are rare in the simple programs you will see in the first few chapters, so it might be a while before you encounter one.	</a:t>
            </a:r>
          </a:p>
          <a:p>
            <a:endParaRPr lang="en-US" dirty="0"/>
          </a:p>
          <a:p>
            <a:r>
              <a:rPr lang="en-US" sz="1800" b="1" i="1" u="none" strike="noStrike" baseline="0" dirty="0">
                <a:solidFill>
                  <a:srgbClr val="000000"/>
                </a:solidFill>
                <a:latin typeface="Verdana" panose="020B0604030504040204" pitchFamily="34" charset="0"/>
                <a:ea typeface="Verdana" panose="020B0604030504040204" pitchFamily="34" charset="0"/>
              </a:rPr>
              <a:t>Semantic errors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third type of error is the </a:t>
            </a:r>
            <a:r>
              <a:rPr lang="en-US" sz="1800" b="1" i="0" u="none" strike="noStrike" baseline="0" dirty="0">
                <a:solidFill>
                  <a:srgbClr val="000000"/>
                </a:solidFill>
                <a:latin typeface="Verdana" panose="020B0604030504040204" pitchFamily="34" charset="0"/>
                <a:ea typeface="Verdana" panose="020B0604030504040204" pitchFamily="34" charset="0"/>
              </a:rPr>
              <a:t>semantic error</a:t>
            </a:r>
            <a:r>
              <a:rPr lang="en-US" sz="1800" b="0" i="0" u="none" strike="noStrike" baseline="0" dirty="0">
                <a:solidFill>
                  <a:srgbClr val="000000"/>
                </a:solidFill>
                <a:latin typeface="Verdana" panose="020B0604030504040204" pitchFamily="34" charset="0"/>
                <a:ea typeface="Verdana" panose="020B0604030504040204" pitchFamily="34" charset="0"/>
              </a:rPr>
              <a:t>. If there is a semantic error in your program, it will run successfully, in the sense that the computer will not generate any error messages, but it will not do the right thing. It will do something else. </a:t>
            </a:r>
          </a:p>
          <a:p>
            <a:r>
              <a:rPr lang="en-US" sz="1800" b="0" i="0" u="none" strike="noStrike" baseline="0" dirty="0">
                <a:solidFill>
                  <a:srgbClr val="000000"/>
                </a:solidFill>
                <a:latin typeface="Verdana" panose="020B0604030504040204" pitchFamily="34" charset="0"/>
                <a:ea typeface="Verdana" panose="020B0604030504040204" pitchFamily="34" charset="0"/>
              </a:rPr>
              <a:t>Specifically, it will do what you told it to do. </a:t>
            </a:r>
          </a:p>
          <a:p>
            <a:r>
              <a:rPr lang="en-US" sz="1800" b="0" i="0" u="none" strike="noStrike" baseline="0" dirty="0">
                <a:solidFill>
                  <a:srgbClr val="000000"/>
                </a:solidFill>
                <a:latin typeface="Verdana" panose="020B0604030504040204" pitchFamily="34" charset="0"/>
                <a:ea typeface="Verdana" panose="020B0604030504040204" pitchFamily="34" charset="0"/>
              </a:rPr>
              <a:t>The problem is that the program you wrote is not the program you wanted to write. The meaning of the program (its semantics) is wrong. Identifying semantic errors can be tricky because it requires you to work backward by looking at the output of the program and trying to figure out what it is doing. 	</a:t>
            </a:r>
          </a:p>
          <a:p>
            <a:endParaRPr lang="en-US" dirty="0"/>
          </a:p>
        </p:txBody>
      </p:sp>
    </p:spTree>
    <p:extLst>
      <p:ext uri="{BB962C8B-B14F-4D97-AF65-F5344CB8AC3E}">
        <p14:creationId xmlns:p14="http://schemas.microsoft.com/office/powerpoint/2010/main" val="4063687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4735B-4404-4F05-A3E3-4843952D3A3B}"/>
              </a:ext>
            </a:extLst>
          </p:cNvPr>
          <p:cNvSpPr>
            <a:spLocks noGrp="1"/>
          </p:cNvSpPr>
          <p:nvPr>
            <p:ph idx="1"/>
          </p:nvPr>
        </p:nvSpPr>
        <p:spPr>
          <a:xfrm>
            <a:off x="480386" y="407963"/>
            <a:ext cx="11420881" cy="6203852"/>
          </a:xfrm>
        </p:spPr>
        <p:txBody>
          <a:bodyPr>
            <a:normAutofit fontScale="70000" lnSpcReduction="20000"/>
          </a:bodyPr>
          <a:lstStyle/>
          <a:p>
            <a:r>
              <a:rPr lang="en-US" sz="2300" b="1" i="1" u="none" strike="noStrike" baseline="0" dirty="0">
                <a:solidFill>
                  <a:srgbClr val="000000"/>
                </a:solidFill>
                <a:latin typeface="Verdana" panose="020B0604030504040204" pitchFamily="34" charset="0"/>
                <a:ea typeface="Verdana" panose="020B0604030504040204" pitchFamily="34" charset="0"/>
              </a:rPr>
              <a:t>Formal and Natural Languages: </a:t>
            </a:r>
            <a:endParaRPr lang="en-US" sz="2300" b="0" i="0" u="none" strike="noStrike" baseline="0" dirty="0">
              <a:solidFill>
                <a:srgbClr val="000000"/>
              </a:solidFill>
              <a:latin typeface="Verdana" panose="020B0604030504040204" pitchFamily="34" charset="0"/>
              <a:ea typeface="Verdana" panose="020B0604030504040204" pitchFamily="34" charset="0"/>
            </a:endParaRPr>
          </a:p>
          <a:p>
            <a:r>
              <a:rPr lang="en-US" sz="2300" b="1" i="0" u="none" strike="noStrike" baseline="0" dirty="0">
                <a:solidFill>
                  <a:srgbClr val="000000"/>
                </a:solidFill>
                <a:latin typeface="Verdana" panose="020B0604030504040204" pitchFamily="34" charset="0"/>
                <a:ea typeface="Verdana" panose="020B0604030504040204" pitchFamily="34" charset="0"/>
              </a:rPr>
              <a:t>Natural languages </a:t>
            </a:r>
            <a:r>
              <a:rPr lang="en-US" sz="2300" b="0" i="0" u="none" strike="noStrike" baseline="0" dirty="0">
                <a:solidFill>
                  <a:srgbClr val="000000"/>
                </a:solidFill>
                <a:latin typeface="Verdana" panose="020B0604030504040204" pitchFamily="34" charset="0"/>
                <a:ea typeface="Verdana" panose="020B0604030504040204" pitchFamily="34" charset="0"/>
              </a:rPr>
              <a:t>are the languages that people speak, such as English, Spanish, and French. They were not designed by people (although people try to impose some order on them); they evolved naturally. </a:t>
            </a:r>
          </a:p>
          <a:p>
            <a:r>
              <a:rPr lang="en-US" sz="2300" b="1" i="0" u="none" strike="noStrike" baseline="0" dirty="0">
                <a:solidFill>
                  <a:srgbClr val="000000"/>
                </a:solidFill>
                <a:latin typeface="Verdana" panose="020B0604030504040204" pitchFamily="34" charset="0"/>
                <a:ea typeface="Verdana" panose="020B0604030504040204" pitchFamily="34" charset="0"/>
              </a:rPr>
              <a:t>Formal languages </a:t>
            </a:r>
            <a:r>
              <a:rPr lang="en-US" sz="2300" b="0" i="0" u="none" strike="noStrike" baseline="0" dirty="0">
                <a:solidFill>
                  <a:srgbClr val="000000"/>
                </a:solidFill>
                <a:latin typeface="Verdana" panose="020B0604030504040204" pitchFamily="34" charset="0"/>
                <a:ea typeface="Verdana" panose="020B0604030504040204" pitchFamily="34" charset="0"/>
              </a:rPr>
              <a:t>are languages that are designed by people for specific applications. For example, the notation that mathematicians use is a formal language that is particularly good at denoting relationships among numbers and symbols. </a:t>
            </a:r>
          </a:p>
          <a:p>
            <a:pPr marL="0" indent="0">
              <a:buNone/>
            </a:pPr>
            <a:r>
              <a:rPr lang="en-US" sz="2300" b="0" i="0" u="none" strike="noStrike" baseline="0" dirty="0">
                <a:solidFill>
                  <a:srgbClr val="000000"/>
                </a:solidFill>
                <a:latin typeface="Verdana" panose="020B0604030504040204" pitchFamily="34" charset="0"/>
                <a:ea typeface="Verdana" panose="020B0604030504040204" pitchFamily="34" charset="0"/>
              </a:rPr>
              <a:t>	</a:t>
            </a:r>
          </a:p>
          <a:p>
            <a:r>
              <a:rPr lang="en-US" sz="2300" b="1" i="1" u="none" strike="noStrike" baseline="0" dirty="0">
                <a:solidFill>
                  <a:schemeClr val="accent5"/>
                </a:solidFill>
                <a:latin typeface="Verdana" panose="020B0604030504040204" pitchFamily="34" charset="0"/>
                <a:ea typeface="Verdana" panose="020B0604030504040204" pitchFamily="34" charset="0"/>
              </a:rPr>
              <a:t>Programming languages are formal languages that have been designed to express computations</a:t>
            </a:r>
            <a:r>
              <a:rPr lang="en-US" sz="2300" b="0" i="1" u="none" strike="noStrike" baseline="0" dirty="0">
                <a:solidFill>
                  <a:srgbClr val="000000"/>
                </a:solidFill>
                <a:latin typeface="Verdana" panose="020B0604030504040204" pitchFamily="34" charset="0"/>
                <a:ea typeface="Verdana" panose="020B0604030504040204" pitchFamily="34" charset="0"/>
              </a:rPr>
              <a:t>.</a:t>
            </a:r>
          </a:p>
          <a:p>
            <a:endParaRPr lang="en-US" sz="2300" dirty="0">
              <a:latin typeface="Verdana" panose="020B0604030504040204" pitchFamily="34" charset="0"/>
              <a:ea typeface="Verdana" panose="020B0604030504040204" pitchFamily="34" charset="0"/>
            </a:endParaRPr>
          </a:p>
          <a:p>
            <a:r>
              <a:rPr lang="en-US" sz="2300" dirty="0">
                <a:latin typeface="Verdana" panose="020B0604030504040204" pitchFamily="34" charset="0"/>
                <a:ea typeface="Verdana" panose="020B0604030504040204" pitchFamily="34" charset="0"/>
              </a:rPr>
              <a:t>----------------------------------------------------------------------------------------------------------------------</a:t>
            </a:r>
          </a:p>
          <a:p>
            <a:r>
              <a:rPr lang="en-US" sz="2300" b="0" i="0" u="none" strike="noStrike" baseline="0" dirty="0">
                <a:solidFill>
                  <a:srgbClr val="000000"/>
                </a:solidFill>
                <a:latin typeface="Verdana" panose="020B0604030504040204" pitchFamily="34" charset="0"/>
                <a:ea typeface="Verdana" panose="020B0604030504040204" pitchFamily="34" charset="0"/>
              </a:rPr>
              <a:t>Although formal and natural languages have many features in common—tokens, structure, syntax, and semantics—there are many differences: </a:t>
            </a:r>
          </a:p>
          <a:p>
            <a:r>
              <a:rPr lang="en-US" sz="2300" b="1" i="0" u="none" strike="noStrike" baseline="0" dirty="0">
                <a:solidFill>
                  <a:srgbClr val="000000"/>
                </a:solidFill>
                <a:latin typeface="Verdana" panose="020B0604030504040204" pitchFamily="34" charset="0"/>
                <a:ea typeface="Verdana" panose="020B0604030504040204" pitchFamily="34" charset="0"/>
              </a:rPr>
              <a:t>ambiguity: </a:t>
            </a:r>
            <a:r>
              <a:rPr lang="en-US" sz="2300" b="0" i="0" u="none" strike="noStrike" baseline="0" dirty="0">
                <a:solidFill>
                  <a:srgbClr val="000000"/>
                </a:solidFill>
                <a:latin typeface="Verdana" panose="020B0604030504040204" pitchFamily="34" charset="0"/>
                <a:ea typeface="Verdana" panose="020B0604030504040204" pitchFamily="34" charset="0"/>
              </a:rPr>
              <a:t>Natural languages are full of ambiguity, which people deal with by using contextual clues and other information. Formal languages are designed to be nearly or completely unambiguous, which means that any statement has exactly one meaning, regardless of context. </a:t>
            </a:r>
          </a:p>
          <a:p>
            <a:r>
              <a:rPr lang="en-US" sz="2300" b="1" i="0" u="none" strike="noStrike" baseline="0" dirty="0">
                <a:solidFill>
                  <a:srgbClr val="000000"/>
                </a:solidFill>
                <a:latin typeface="Verdana" panose="020B0604030504040204" pitchFamily="34" charset="0"/>
                <a:ea typeface="Verdana" panose="020B0604030504040204" pitchFamily="34" charset="0"/>
              </a:rPr>
              <a:t>redundancy: </a:t>
            </a:r>
            <a:r>
              <a:rPr lang="en-US" sz="2300" b="0" i="0" u="none" strike="noStrike" baseline="0" dirty="0">
                <a:solidFill>
                  <a:srgbClr val="000000"/>
                </a:solidFill>
                <a:latin typeface="Verdana" panose="020B0604030504040204" pitchFamily="34" charset="0"/>
                <a:ea typeface="Verdana" panose="020B0604030504040204" pitchFamily="34" charset="0"/>
              </a:rPr>
              <a:t>In order to make up for ambiguity and reduce misunderstandings, natural languages employ lots of redundancy. As a result, they are often verbose. Formal languages are less redundant and more concise. </a:t>
            </a:r>
          </a:p>
          <a:p>
            <a:r>
              <a:rPr lang="en-US" sz="2300" b="1" i="0" u="none" strike="noStrike" baseline="0" dirty="0">
                <a:solidFill>
                  <a:srgbClr val="000000"/>
                </a:solidFill>
                <a:latin typeface="Verdana" panose="020B0604030504040204" pitchFamily="34" charset="0"/>
                <a:ea typeface="Verdana" panose="020B0604030504040204" pitchFamily="34" charset="0"/>
              </a:rPr>
              <a:t>literalness: </a:t>
            </a:r>
            <a:r>
              <a:rPr lang="en-US" sz="2300" b="0" i="0" u="none" strike="noStrike" baseline="0" dirty="0">
                <a:solidFill>
                  <a:srgbClr val="000000"/>
                </a:solidFill>
                <a:latin typeface="Verdana" panose="020B0604030504040204" pitchFamily="34" charset="0"/>
                <a:ea typeface="Verdana" panose="020B0604030504040204" pitchFamily="34" charset="0"/>
              </a:rPr>
              <a:t>Natural languages are full of idiom and metaphor. If someone says, “The penny dropped”, there is probably no penny and nothing dropped. Formal languages mean exactly what they say. </a:t>
            </a:r>
          </a:p>
          <a:p>
            <a:endParaRPr lang="en-US" dirty="0"/>
          </a:p>
        </p:txBody>
      </p:sp>
    </p:spTree>
    <p:extLst>
      <p:ext uri="{BB962C8B-B14F-4D97-AF65-F5344CB8AC3E}">
        <p14:creationId xmlns:p14="http://schemas.microsoft.com/office/powerpoint/2010/main" val="410272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752F31-0010-4CE7-B34F-4C45CB166410}"/>
              </a:ext>
            </a:extLst>
          </p:cNvPr>
          <p:cNvSpPr>
            <a:spLocks noGrp="1"/>
          </p:cNvSpPr>
          <p:nvPr>
            <p:ph idx="1"/>
          </p:nvPr>
        </p:nvSpPr>
        <p:spPr>
          <a:xfrm>
            <a:off x="677334" y="402127"/>
            <a:ext cx="11041054" cy="6125282"/>
          </a:xfrm>
        </p:spPr>
        <p:txBody>
          <a:bodyPr/>
          <a:lstStyle/>
          <a:p>
            <a:r>
              <a:rPr lang="en-US" b="0" i="0" u="none" strike="noStrike" baseline="0" dirty="0">
                <a:solidFill>
                  <a:srgbClr val="000000"/>
                </a:solidFill>
                <a:latin typeface="Verdana" panose="020B0604030504040204" pitchFamily="34" charset="0"/>
                <a:ea typeface="Verdana" panose="020B0604030504040204" pitchFamily="34" charset="0"/>
              </a:rPr>
              <a:t>People who grow up speaking a natural language—everyone—often have a hard time adjusting to formal languages. In some ways, the difference between formal and natural language is like the difference between poetry and prose, but more so: </a:t>
            </a:r>
          </a:p>
          <a:p>
            <a:r>
              <a:rPr lang="en-US" b="1" i="0" u="none" strike="noStrike" baseline="0" dirty="0">
                <a:solidFill>
                  <a:srgbClr val="000000"/>
                </a:solidFill>
                <a:latin typeface="Verdana" panose="020B0604030504040204" pitchFamily="34" charset="0"/>
                <a:ea typeface="Verdana" panose="020B0604030504040204" pitchFamily="34" charset="0"/>
              </a:rPr>
              <a:t>Poetry: </a:t>
            </a:r>
            <a:r>
              <a:rPr lang="en-US" b="0" i="0" u="none" strike="noStrike" baseline="0" dirty="0">
                <a:solidFill>
                  <a:srgbClr val="000000"/>
                </a:solidFill>
                <a:latin typeface="Verdana" panose="020B0604030504040204" pitchFamily="34" charset="0"/>
                <a:ea typeface="Verdana" panose="020B0604030504040204" pitchFamily="34" charset="0"/>
              </a:rPr>
              <a:t>Words are used for their sounds as well as for their meaning, and the whole poem together creates an effect or emotional response. Ambiguity is not only common but often deliberate. </a:t>
            </a:r>
          </a:p>
          <a:p>
            <a:r>
              <a:rPr lang="en-US" b="1" i="0" u="none" strike="noStrike" baseline="0" dirty="0">
                <a:solidFill>
                  <a:srgbClr val="000000"/>
                </a:solidFill>
                <a:latin typeface="Verdana" panose="020B0604030504040204" pitchFamily="34" charset="0"/>
                <a:ea typeface="Verdana" panose="020B0604030504040204" pitchFamily="34" charset="0"/>
              </a:rPr>
              <a:t>Prose: </a:t>
            </a:r>
            <a:r>
              <a:rPr lang="en-US" b="0" i="0" u="none" strike="noStrike" baseline="0" dirty="0">
                <a:solidFill>
                  <a:srgbClr val="000000"/>
                </a:solidFill>
                <a:latin typeface="Verdana" panose="020B0604030504040204" pitchFamily="34" charset="0"/>
                <a:ea typeface="Verdana" panose="020B0604030504040204" pitchFamily="34" charset="0"/>
              </a:rPr>
              <a:t>The literal meaning of words is more important, and the structure contributes</a:t>
            </a:r>
          </a:p>
          <a:p>
            <a:r>
              <a:rPr lang="en-US" b="0" i="0" u="none" strike="noStrike" baseline="0" dirty="0">
                <a:solidFill>
                  <a:srgbClr val="000000"/>
                </a:solidFill>
                <a:latin typeface="Verdana" panose="020B0604030504040204" pitchFamily="34" charset="0"/>
                <a:ea typeface="Verdana" panose="020B0604030504040204" pitchFamily="34" charset="0"/>
              </a:rPr>
              <a:t>12 more meaning. Prose is more amenable to analysis than poetry but still often ambiguous. </a:t>
            </a:r>
          </a:p>
          <a:p>
            <a:r>
              <a:rPr lang="en-US" b="1" i="0" u="none" strike="noStrike" baseline="0" dirty="0">
                <a:solidFill>
                  <a:srgbClr val="000000"/>
                </a:solidFill>
                <a:latin typeface="Verdana" panose="020B0604030504040204" pitchFamily="34" charset="0"/>
                <a:ea typeface="Verdana" panose="020B0604030504040204" pitchFamily="34" charset="0"/>
              </a:rPr>
              <a:t>Programs: </a:t>
            </a:r>
            <a:r>
              <a:rPr lang="en-US" b="0" i="0" u="none" strike="noStrike" baseline="0" dirty="0">
                <a:solidFill>
                  <a:srgbClr val="000000"/>
                </a:solidFill>
                <a:latin typeface="Verdana" panose="020B0604030504040204" pitchFamily="34" charset="0"/>
                <a:ea typeface="Verdana" panose="020B0604030504040204" pitchFamily="34" charset="0"/>
              </a:rPr>
              <a:t>The meaning of a computer program is unambiguous and literal, and can be understood entirely by analysis of the tokens and structure. 	</a:t>
            </a:r>
          </a:p>
          <a:p>
            <a:endParaRPr lang="en-US" dirty="0"/>
          </a:p>
        </p:txBody>
      </p:sp>
    </p:spTree>
    <p:extLst>
      <p:ext uri="{BB962C8B-B14F-4D97-AF65-F5344CB8AC3E}">
        <p14:creationId xmlns:p14="http://schemas.microsoft.com/office/powerpoint/2010/main" val="315835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2400" b="1" i="1" u="none" strike="noStrike" baseline="0" dirty="0">
                <a:solidFill>
                  <a:srgbClr val="000000"/>
                </a:solidFill>
                <a:latin typeface="Times New Roman" panose="02020603050405020304" pitchFamily="18" charset="0"/>
              </a:rPr>
              <a:t>The Difference Between Brackets, Braces, and Parentheses: </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Braces are used for different purposes. If you just want a list to contain some elements and organize them by index numbers (starting from 0), just use the [] and add elements as necessary. {} are special in that you can give custom id's to values like a = {"John":  14}. Now, instead of making a list with ages and remembering whose age is where, you can just access John's age by a["John"]. </a:t>
            </a:r>
          </a:p>
          <a:p>
            <a:r>
              <a:rPr lang="en-US" sz="1800" b="1" i="1" u="none" strike="noStrike" baseline="0" dirty="0">
                <a:solidFill>
                  <a:srgbClr val="000000"/>
                </a:solidFill>
                <a:latin typeface="Verdana" panose="020B0604030504040204" pitchFamily="34" charset="0"/>
                <a:ea typeface="Verdana" panose="020B0604030504040204" pitchFamily="34" charset="0"/>
              </a:rPr>
              <a:t>The [] is called a list and {} is called a dictionary (in Python). </a:t>
            </a:r>
          </a:p>
          <a:p>
            <a:r>
              <a:rPr lang="en-US" sz="1800" b="0" i="0" u="none" strike="noStrike" baseline="0" dirty="0">
                <a:solidFill>
                  <a:srgbClr val="000000"/>
                </a:solidFill>
                <a:latin typeface="Verdana" panose="020B0604030504040204" pitchFamily="34" charset="0"/>
                <a:ea typeface="Verdana" panose="020B0604030504040204" pitchFamily="34" charset="0"/>
              </a:rPr>
              <a:t>Dictionaries are basically a convenient form of list which allow you to access data in a much easier way. </a:t>
            </a:r>
          </a:p>
          <a:p>
            <a:r>
              <a:rPr lang="en-US" sz="1800" b="0" i="0" u="none" strike="noStrike" baseline="0" dirty="0">
                <a:solidFill>
                  <a:srgbClr val="000000"/>
                </a:solidFill>
                <a:latin typeface="Verdana" panose="020B0604030504040204" pitchFamily="34" charset="0"/>
                <a:ea typeface="Verdana" panose="020B0604030504040204" pitchFamily="34" charset="0"/>
              </a:rPr>
              <a:t>However, there is a catch to dictionaries. Many times, the data that you put in the dictionary doesn't stay in the same order as before. Hence, when you go through each value one by one, it won't be in the order you expect. There is a special dictionary to get around this, but you have to add this line from collections import </a:t>
            </a:r>
            <a:r>
              <a:rPr lang="en-US" sz="1800" b="0" i="0" u="none" strike="noStrike" baseline="0" dirty="0" err="1">
                <a:solidFill>
                  <a:srgbClr val="000000"/>
                </a:solidFill>
                <a:latin typeface="Verdana" panose="020B0604030504040204" pitchFamily="34" charset="0"/>
                <a:ea typeface="Verdana" panose="020B0604030504040204" pitchFamily="34" charset="0"/>
              </a:rPr>
              <a:t>OrderedDict</a:t>
            </a:r>
            <a:r>
              <a:rPr lang="en-US" sz="1800" b="0" i="0" u="none" strike="noStrike" baseline="0" dirty="0">
                <a:solidFill>
                  <a:srgbClr val="000000"/>
                </a:solidFill>
                <a:latin typeface="Verdana" panose="020B0604030504040204" pitchFamily="34" charset="0"/>
                <a:ea typeface="Verdana" panose="020B0604030504040204" pitchFamily="34" charset="0"/>
              </a:rPr>
              <a:t> and replace {} with </a:t>
            </a:r>
            <a:r>
              <a:rPr lang="en-US" sz="1800" b="0" i="0" u="none" strike="noStrike" baseline="0" dirty="0" err="1">
                <a:solidFill>
                  <a:srgbClr val="000000"/>
                </a:solidFill>
                <a:latin typeface="Verdana" panose="020B0604030504040204" pitchFamily="34" charset="0"/>
                <a:ea typeface="Verdana" panose="020B0604030504040204" pitchFamily="34" charset="0"/>
              </a:rPr>
              <a:t>OrderedDict</a:t>
            </a:r>
            <a:r>
              <a:rPr lang="en-US" sz="1800" b="0" i="0" u="none" strike="noStrike" baseline="0" dirty="0">
                <a:solidFill>
                  <a:srgbClr val="000000"/>
                </a:solidFill>
                <a:latin typeface="Verdana" panose="020B0604030504040204" pitchFamily="34" charset="0"/>
                <a:ea typeface="Verdana" panose="020B0604030504040204" pitchFamily="34" charset="0"/>
              </a:rPr>
              <a:t>(). But, I don't think you will need to worry about that for now.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2522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r>
              <a:rPr lang="en-US" sz="1800" b="1" i="0" u="none" strike="noStrike" baseline="0" dirty="0">
                <a:solidFill>
                  <a:srgbClr val="000000"/>
                </a:solidFill>
                <a:latin typeface="Verdana" pitchFamily="34" charset="0"/>
                <a:ea typeface="Verdana" pitchFamily="34" charset="0"/>
              </a:rPr>
              <a:t>Variables and Expressions: </a:t>
            </a:r>
            <a:endParaRPr lang="en-US" sz="1800" b="0" i="0" u="none" strike="noStrike" baseline="0" dirty="0">
              <a:latin typeface="Verdana" pitchFamily="34" charset="0"/>
              <a:ea typeface="Verdana" pitchFamily="34" charset="0"/>
            </a:endParaRPr>
          </a:p>
          <a:p>
            <a:r>
              <a:rPr lang="en-US" sz="1800" b="1" i="1" u="none" strike="noStrike" baseline="0" dirty="0">
                <a:solidFill>
                  <a:srgbClr val="000000"/>
                </a:solidFill>
                <a:latin typeface="Verdana" pitchFamily="34" charset="0"/>
                <a:ea typeface="Verdana" pitchFamily="34" charset="0"/>
              </a:rPr>
              <a:t>Values and Types: </a:t>
            </a:r>
            <a:endParaRPr lang="en-US" sz="1800" b="0" i="0" u="none" strike="noStrike" baseline="0" dirty="0">
              <a:solidFill>
                <a:srgbClr val="000000"/>
              </a:solidFill>
              <a:latin typeface="Verdana" pitchFamily="34" charset="0"/>
              <a:ea typeface="Verdana" pitchFamily="34" charset="0"/>
            </a:endParaRPr>
          </a:p>
          <a:p>
            <a:r>
              <a:rPr lang="en-US" sz="1800" b="0" i="0" u="none" strike="noStrike" baseline="0" dirty="0">
                <a:solidFill>
                  <a:srgbClr val="000000"/>
                </a:solidFill>
                <a:latin typeface="Verdana" pitchFamily="34" charset="0"/>
                <a:ea typeface="Verdana" pitchFamily="34" charset="0"/>
              </a:rPr>
              <a:t>A </a:t>
            </a:r>
            <a:r>
              <a:rPr lang="en-US" sz="1800" b="1" i="0" u="none" strike="noStrike" baseline="0" dirty="0">
                <a:solidFill>
                  <a:srgbClr val="000000"/>
                </a:solidFill>
                <a:latin typeface="Verdana" pitchFamily="34" charset="0"/>
                <a:ea typeface="Verdana" pitchFamily="34" charset="0"/>
              </a:rPr>
              <a:t>value </a:t>
            </a:r>
            <a:r>
              <a:rPr lang="en-US" sz="1800" b="0" i="0" u="none" strike="noStrike" baseline="0" dirty="0">
                <a:solidFill>
                  <a:srgbClr val="000000"/>
                </a:solidFill>
                <a:latin typeface="Verdana" pitchFamily="34" charset="0"/>
                <a:ea typeface="Verdana" pitchFamily="34" charset="0"/>
              </a:rPr>
              <a:t>is one of the fundamental things—like a letter or a number—that a program manipulates. The values we have seen so far are 2 (the result when we added 1 + 1), and “Hello, World!”. These values belong to different </a:t>
            </a:r>
            <a:r>
              <a:rPr lang="en-US" sz="1800" b="1" i="0" u="none" strike="noStrike" baseline="0" dirty="0">
                <a:solidFill>
                  <a:srgbClr val="000000"/>
                </a:solidFill>
                <a:latin typeface="Verdana" pitchFamily="34" charset="0"/>
                <a:ea typeface="Verdana" pitchFamily="34" charset="0"/>
              </a:rPr>
              <a:t>types</a:t>
            </a:r>
            <a:r>
              <a:rPr lang="en-US" sz="1800" b="0" i="0" u="none" strike="noStrike" baseline="0" dirty="0">
                <a:solidFill>
                  <a:srgbClr val="000000"/>
                </a:solidFill>
                <a:latin typeface="Verdana" pitchFamily="34" charset="0"/>
                <a:ea typeface="Verdana" pitchFamily="34" charset="0"/>
              </a:rPr>
              <a:t>: 2 is an </a:t>
            </a:r>
            <a:r>
              <a:rPr lang="en-US" sz="1800" b="1" i="0" u="none" strike="noStrike" baseline="0" dirty="0">
                <a:solidFill>
                  <a:srgbClr val="000000"/>
                </a:solidFill>
                <a:latin typeface="Verdana" pitchFamily="34" charset="0"/>
                <a:ea typeface="Verdana" pitchFamily="34" charset="0"/>
              </a:rPr>
              <a:t>integer</a:t>
            </a:r>
            <a:r>
              <a:rPr lang="en-US" sz="1800" b="0" i="0" u="none" strike="noStrike" baseline="0" dirty="0">
                <a:solidFill>
                  <a:srgbClr val="000000"/>
                </a:solidFill>
                <a:latin typeface="Verdana" pitchFamily="34" charset="0"/>
                <a:ea typeface="Verdana" pitchFamily="34" charset="0"/>
              </a:rPr>
              <a:t>, and “Hello, World!” is a </a:t>
            </a:r>
            <a:r>
              <a:rPr lang="en-US" sz="1800" b="1" i="0" u="none" strike="noStrike" baseline="0" dirty="0">
                <a:solidFill>
                  <a:srgbClr val="000000"/>
                </a:solidFill>
                <a:latin typeface="Verdana" pitchFamily="34" charset="0"/>
                <a:ea typeface="Verdana" pitchFamily="34" charset="0"/>
              </a:rPr>
              <a:t>string</a:t>
            </a:r>
            <a:r>
              <a:rPr lang="en-US" sz="1800" b="0" i="0" u="none" strike="noStrike" baseline="0" dirty="0">
                <a:solidFill>
                  <a:srgbClr val="000000"/>
                </a:solidFill>
                <a:latin typeface="Verdana" pitchFamily="34" charset="0"/>
                <a:ea typeface="Verdana" pitchFamily="34" charset="0"/>
              </a:rPr>
              <a:t>. You (and the interpreter) can identify strings because they are enclosed in quotation marks. </a:t>
            </a:r>
          </a:p>
          <a:p>
            <a:r>
              <a:rPr lang="en-US" sz="1800" b="0" i="0" u="none" strike="noStrike" baseline="0" dirty="0">
                <a:solidFill>
                  <a:srgbClr val="000000"/>
                </a:solidFill>
                <a:latin typeface="Verdana" pitchFamily="34" charset="0"/>
                <a:ea typeface="Verdana" pitchFamily="34" charset="0"/>
              </a:rPr>
              <a:t>The print statement also works for integers. 	</a:t>
            </a:r>
          </a:p>
          <a:p>
            <a:endParaRPr lang="en-US" sz="1800" b="0" i="0" u="none" strike="noStrike" baseline="0" dirty="0">
              <a:solidFill>
                <a:srgbClr val="000000"/>
              </a:solidFill>
              <a:latin typeface="Times New Roman" panose="02020603050405020304" pitchFamily="18" charset="0"/>
            </a:endParaRPr>
          </a:p>
          <a:p>
            <a:pPr>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F5C52829-D4C8-411D-AA6F-A06545F3FC24}"/>
              </a:ext>
            </a:extLst>
          </p:cNvPr>
          <p:cNvPicPr>
            <a:picLocks noChangeAspect="1"/>
          </p:cNvPicPr>
          <p:nvPr/>
        </p:nvPicPr>
        <p:blipFill>
          <a:blip r:embed="rId2"/>
          <a:stretch>
            <a:fillRect/>
          </a:stretch>
        </p:blipFill>
        <p:spPr>
          <a:xfrm>
            <a:off x="2178587" y="3429000"/>
            <a:ext cx="6343650" cy="1752600"/>
          </a:xfrm>
          <a:prstGeom prst="rect">
            <a:avLst/>
          </a:prstGeom>
        </p:spPr>
      </p:pic>
    </p:spTree>
    <p:extLst>
      <p:ext uri="{BB962C8B-B14F-4D97-AF65-F5344CB8AC3E}">
        <p14:creationId xmlns:p14="http://schemas.microsoft.com/office/powerpoint/2010/main" val="1391762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Variables: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One of the most powerful features of a programming language is the ability to manipulate </a:t>
            </a:r>
            <a:r>
              <a:rPr lang="en-US" sz="1800" b="1" i="0" u="none" strike="noStrike" baseline="0" dirty="0">
                <a:solidFill>
                  <a:srgbClr val="000000"/>
                </a:solidFill>
                <a:latin typeface="Verdana" panose="020B0604030504040204" pitchFamily="34" charset="0"/>
                <a:ea typeface="Verdana" panose="020B0604030504040204" pitchFamily="34" charset="0"/>
              </a:rPr>
              <a:t>variables</a:t>
            </a:r>
            <a:r>
              <a:rPr lang="en-US" sz="1800" b="0" i="0" u="none" strike="noStrike" baseline="0" dirty="0">
                <a:solidFill>
                  <a:srgbClr val="000000"/>
                </a:solidFill>
                <a:latin typeface="Verdana" panose="020B0604030504040204" pitchFamily="34" charset="0"/>
                <a:ea typeface="Verdana" panose="020B0604030504040204" pitchFamily="34" charset="0"/>
              </a:rPr>
              <a:t>. A variable is a name that refers to a value. The </a:t>
            </a:r>
            <a:r>
              <a:rPr lang="en-US" sz="1800" b="1" i="0" u="none" strike="noStrike" baseline="0" dirty="0">
                <a:solidFill>
                  <a:srgbClr val="000000"/>
                </a:solidFill>
                <a:latin typeface="Verdana" panose="020B0604030504040204" pitchFamily="34" charset="0"/>
                <a:ea typeface="Verdana" panose="020B0604030504040204" pitchFamily="34" charset="0"/>
              </a:rPr>
              <a:t>assignment statement </a:t>
            </a:r>
            <a:r>
              <a:rPr lang="en-US" sz="1800" b="0" i="0" u="none" strike="noStrike" baseline="0" dirty="0">
                <a:solidFill>
                  <a:srgbClr val="000000"/>
                </a:solidFill>
                <a:latin typeface="Verdana" panose="020B0604030504040204" pitchFamily="34" charset="0"/>
                <a:ea typeface="Verdana" panose="020B0604030504040204" pitchFamily="34" charset="0"/>
              </a:rPr>
              <a:t>creates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new variables and assigns them values: </a:t>
            </a: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a:buFont typeface="Arial" panose="020B0604020202020204" pitchFamily="34" charset="0"/>
              <a:buChar char="•"/>
            </a:pPr>
            <a:endParaRPr lang="en-US" dirty="0">
              <a:solidFill>
                <a:srgbClr val="000000"/>
              </a:solidFill>
              <a:latin typeface="Verdana" panose="020B0604030504040204" pitchFamily="34" charset="0"/>
              <a:ea typeface="Verdana" panose="020B0604030504040204" pitchFamily="34" charset="0"/>
            </a:endParaRPr>
          </a:p>
          <a:p>
            <a:pPr marL="0" indent="0">
              <a:buNone/>
            </a:pPr>
            <a:r>
              <a:rPr lang="en-US" dirty="0">
                <a:solidFill>
                  <a:srgbClr val="000000"/>
                </a:solidFill>
                <a:latin typeface="Verdana" panose="020B0604030504040204" pitchFamily="34" charset="0"/>
                <a:ea typeface="Verdana" panose="020B0604030504040204" pitchFamily="34" charset="0"/>
              </a:rPr>
              <a:t>----------------------------------------------------------------------------------------------------</a:t>
            </a:r>
          </a:p>
          <a:p>
            <a:pPr marL="0" indent="0">
              <a:buNone/>
            </a:pPr>
            <a:r>
              <a:rPr lang="en-US" sz="1800" b="0" i="0" u="none" strike="noStrike" baseline="0" dirty="0">
                <a:solidFill>
                  <a:srgbClr val="000000"/>
                </a:solidFill>
                <a:latin typeface="Verdana" panose="020B0604030504040204" pitchFamily="34" charset="0"/>
                <a:ea typeface="Verdana" panose="020B0604030504040204" pitchFamily="34" charset="0"/>
              </a:rPr>
              <a:t>Programmers generally choose names for their variables that are meaningful—they document what the variable is used for. </a:t>
            </a:r>
            <a:r>
              <a:rPr lang="en-US" sz="1800" b="1" i="0" u="none" strike="noStrike" baseline="0" dirty="0">
                <a:solidFill>
                  <a:srgbClr val="000000"/>
                </a:solidFill>
                <a:latin typeface="Verdana" panose="020B0604030504040204" pitchFamily="34" charset="0"/>
                <a:ea typeface="Verdana" panose="020B0604030504040204" pitchFamily="34" charset="0"/>
              </a:rPr>
              <a:t>Variable names </a:t>
            </a:r>
            <a:r>
              <a:rPr lang="en-US" sz="1800" b="0" i="0" u="none" strike="noStrike" baseline="0" dirty="0">
                <a:solidFill>
                  <a:srgbClr val="000000"/>
                </a:solidFill>
                <a:latin typeface="Verdana" panose="020B0604030504040204" pitchFamily="34" charset="0"/>
                <a:ea typeface="Verdana" panose="020B0604030504040204" pitchFamily="34" charset="0"/>
              </a:rPr>
              <a:t>can be arbitrarily long. They can contain both letters and numbers, but they have to begin with a letter. Although it is legal to use uppercase letters, by convention we don’t. If you do, remember that case matters. Bruce and </a:t>
            </a:r>
            <a:r>
              <a:rPr lang="en-US" sz="1800" b="0" i="0" u="none" strike="noStrike" baseline="0" dirty="0" err="1">
                <a:solidFill>
                  <a:srgbClr val="000000"/>
                </a:solidFill>
                <a:latin typeface="Verdana" panose="020B0604030504040204" pitchFamily="34" charset="0"/>
                <a:ea typeface="Verdana" panose="020B0604030504040204" pitchFamily="34" charset="0"/>
              </a:rPr>
              <a:t>bruce</a:t>
            </a:r>
            <a:r>
              <a:rPr lang="en-US" sz="1800" b="0" i="0" u="none" strike="noStrike" baseline="0" dirty="0">
                <a:solidFill>
                  <a:srgbClr val="000000"/>
                </a:solidFill>
                <a:latin typeface="Verdana" panose="020B0604030504040204" pitchFamily="34" charset="0"/>
                <a:ea typeface="Verdana" panose="020B0604030504040204" pitchFamily="34" charset="0"/>
              </a:rPr>
              <a:t> are different variables. The underscore character ( ) can appear in a name. It is often used in names with multiple words, such as </a:t>
            </a:r>
            <a:r>
              <a:rPr lang="en-US" sz="1800" b="0" i="0" u="none" strike="noStrike" baseline="0" dirty="0" err="1">
                <a:solidFill>
                  <a:srgbClr val="000000"/>
                </a:solidFill>
                <a:latin typeface="Verdana" panose="020B0604030504040204" pitchFamily="34" charset="0"/>
                <a:ea typeface="Verdana" panose="020B0604030504040204" pitchFamily="34" charset="0"/>
              </a:rPr>
              <a:t>myname</a:t>
            </a:r>
            <a:r>
              <a:rPr lang="en-US" sz="1800" b="0" i="0" u="none" strike="noStrike" baseline="0" dirty="0">
                <a:solidFill>
                  <a:srgbClr val="000000"/>
                </a:solidFill>
                <a:latin typeface="Verdana" panose="020B0604030504040204" pitchFamily="34" charset="0"/>
                <a:ea typeface="Verdana" panose="020B0604030504040204" pitchFamily="34" charset="0"/>
              </a:rPr>
              <a:t> or </a:t>
            </a:r>
            <a:r>
              <a:rPr lang="en-US" sz="1800" b="0" i="0" u="none" strike="noStrike" baseline="0" dirty="0" err="1">
                <a:solidFill>
                  <a:srgbClr val="000000"/>
                </a:solidFill>
                <a:latin typeface="Verdana" panose="020B0604030504040204" pitchFamily="34" charset="0"/>
                <a:ea typeface="Verdana" panose="020B0604030504040204" pitchFamily="34" charset="0"/>
              </a:rPr>
              <a:t>priceofteainchina</a:t>
            </a:r>
            <a:r>
              <a:rPr lang="en-US" sz="1800" b="0" i="0" u="none" strike="noStrike" baseline="0" dirty="0">
                <a:solidFill>
                  <a:srgbClr val="000000"/>
                </a:solidFill>
                <a:latin typeface="Verdana" panose="020B0604030504040204" pitchFamily="34" charset="0"/>
                <a:ea typeface="Verdana" panose="020B0604030504040204" pitchFamily="34" charset="0"/>
              </a:rPr>
              <a:t>. If you give a variable an illegal name, you get a syntax error: </a:t>
            </a:r>
            <a:endParaRPr lang="en-US"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3F7591F-044D-4B20-9A1E-C902DFFC942C}"/>
              </a:ext>
            </a:extLst>
          </p:cNvPr>
          <p:cNvPicPr>
            <a:picLocks noChangeAspect="1"/>
          </p:cNvPicPr>
          <p:nvPr/>
        </p:nvPicPr>
        <p:blipFill>
          <a:blip r:embed="rId2"/>
          <a:stretch>
            <a:fillRect/>
          </a:stretch>
        </p:blipFill>
        <p:spPr>
          <a:xfrm>
            <a:off x="1929472" y="2309898"/>
            <a:ext cx="6419850" cy="1713462"/>
          </a:xfrm>
          <a:prstGeom prst="rect">
            <a:avLst/>
          </a:prstGeom>
        </p:spPr>
      </p:pic>
    </p:spTree>
    <p:extLst>
      <p:ext uri="{BB962C8B-B14F-4D97-AF65-F5344CB8AC3E}">
        <p14:creationId xmlns:p14="http://schemas.microsoft.com/office/powerpoint/2010/main" val="330412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2BE9C76B-0E81-4E8B-937F-82AF290C8AA2}"/>
              </a:ext>
            </a:extLst>
          </p:cNvPr>
          <p:cNvPicPr>
            <a:picLocks noGrp="1" noChangeAspect="1"/>
          </p:cNvPicPr>
          <p:nvPr>
            <p:ph idx="1"/>
          </p:nvPr>
        </p:nvPicPr>
        <p:blipFill>
          <a:blip r:embed="rId2"/>
          <a:stretch>
            <a:fillRect/>
          </a:stretch>
        </p:blipFill>
        <p:spPr>
          <a:xfrm>
            <a:off x="1460023" y="282590"/>
            <a:ext cx="6324600" cy="1955494"/>
          </a:xfrm>
          <a:prstGeom prst="rect">
            <a:avLst/>
          </a:prstGeom>
        </p:spPr>
      </p:pic>
      <p:sp>
        <p:nvSpPr>
          <p:cNvPr id="5" name="TextBox 4">
            <a:extLst>
              <a:ext uri="{FF2B5EF4-FFF2-40B4-BE49-F238E27FC236}">
                <a16:creationId xmlns:a16="http://schemas.microsoft.com/office/drawing/2014/main" id="{4626656A-9AF2-4389-89CC-408A7020A87B}"/>
              </a:ext>
            </a:extLst>
          </p:cNvPr>
          <p:cNvSpPr txBox="1"/>
          <p:nvPr/>
        </p:nvSpPr>
        <p:spPr>
          <a:xfrm>
            <a:off x="1125415" y="2328093"/>
            <a:ext cx="10396025" cy="4247317"/>
          </a:xfrm>
          <a:prstGeom prst="rect">
            <a:avLst/>
          </a:prstGeom>
          <a:noFill/>
        </p:spPr>
        <p:txBody>
          <a:bodyPr wrap="square">
            <a:spAutoFit/>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Keywords define the language’s rules and structure, and they cannot be used as variable names. Python has thirty-one keywords: </a:t>
            </a:r>
          </a:p>
          <a:p>
            <a:endParaRPr lang="en-US" sz="1800" b="0" i="0" u="none" strike="noStrike" baseline="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8120469-93F6-4184-8F3E-586C1D06AB65}"/>
              </a:ext>
            </a:extLst>
          </p:cNvPr>
          <p:cNvPicPr>
            <a:picLocks noChangeAspect="1"/>
          </p:cNvPicPr>
          <p:nvPr/>
        </p:nvPicPr>
        <p:blipFill>
          <a:blip r:embed="rId3"/>
          <a:stretch>
            <a:fillRect/>
          </a:stretch>
        </p:blipFill>
        <p:spPr>
          <a:xfrm>
            <a:off x="1942880" y="3429000"/>
            <a:ext cx="8103208" cy="2859258"/>
          </a:xfrm>
          <a:prstGeom prst="rect">
            <a:avLst/>
          </a:prstGeom>
        </p:spPr>
      </p:pic>
    </p:spTree>
    <p:extLst>
      <p:ext uri="{BB962C8B-B14F-4D97-AF65-F5344CB8AC3E}">
        <p14:creationId xmlns:p14="http://schemas.microsoft.com/office/powerpoint/2010/main" val="3352937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789875" y="239749"/>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itchFamily="34" charset="0"/>
                <a:ea typeface="Verdana" pitchFamily="34" charset="0"/>
              </a:rPr>
              <a:t>Type conversion: </a:t>
            </a:r>
          </a:p>
          <a:p>
            <a:r>
              <a:rPr lang="en-US" sz="1800" b="0" i="0" u="none" strike="noStrike" baseline="0" dirty="0">
                <a:solidFill>
                  <a:srgbClr val="000000"/>
                </a:solidFill>
                <a:latin typeface="Verdana" pitchFamily="34" charset="0"/>
                <a:ea typeface="Verdana" pitchFamily="34" charset="0"/>
              </a:rPr>
              <a:t>Sometimes, you may need to perform conversions between the built-in types. To convert between types, you simply use the type-name as a function. </a:t>
            </a:r>
          </a:p>
          <a:p>
            <a:endParaRPr lang="en-US" sz="1800" b="0" i="0" u="none" strike="noStrike" baseline="0" dirty="0">
              <a:solidFill>
                <a:srgbClr val="000000"/>
              </a:solidFill>
              <a:latin typeface="Verdana" pitchFamily="34" charset="0"/>
              <a:ea typeface="Verdana" pitchFamily="34" charset="0"/>
            </a:endParaRPr>
          </a:p>
          <a:p>
            <a:r>
              <a:rPr lang="en-US" sz="1800" b="0" i="0" u="none" strike="noStrike" baseline="0" dirty="0">
                <a:solidFill>
                  <a:srgbClr val="000000"/>
                </a:solidFill>
                <a:latin typeface="Verdana" pitchFamily="34" charset="0"/>
                <a:ea typeface="Verdana" pitchFamily="34" charset="0"/>
              </a:rPr>
              <a:t>There are several</a:t>
            </a:r>
            <a:r>
              <a:rPr lang="en-US" sz="1800" b="0" i="0" u="none" strike="noStrike" dirty="0">
                <a:solidFill>
                  <a:srgbClr val="000000"/>
                </a:solidFill>
                <a:latin typeface="Verdana" pitchFamily="34" charset="0"/>
                <a:ea typeface="Verdana" pitchFamily="34" charset="0"/>
              </a:rPr>
              <a:t> </a:t>
            </a:r>
            <a:r>
              <a:rPr lang="en-US" sz="1800" b="0" i="0" u="none" strike="noStrike" baseline="0" dirty="0">
                <a:solidFill>
                  <a:srgbClr val="000000"/>
                </a:solidFill>
                <a:latin typeface="Verdana" pitchFamily="34" charset="0"/>
                <a:ea typeface="Verdana" pitchFamily="34" charset="0"/>
              </a:rPr>
              <a:t> built-in functions to perform conversion from one data type to another. </a:t>
            </a:r>
            <a:endParaRPr lang="en-US" dirty="0">
              <a:latin typeface="Verdana" pitchFamily="34" charset="0"/>
              <a:ea typeface="Verdana" pitchFamily="34" charset="0"/>
            </a:endParaRPr>
          </a:p>
        </p:txBody>
      </p:sp>
    </p:spTree>
    <p:extLst>
      <p:ext uri="{BB962C8B-B14F-4D97-AF65-F5344CB8AC3E}">
        <p14:creationId xmlns:p14="http://schemas.microsoft.com/office/powerpoint/2010/main" val="3927357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C7BBA-6DFF-4855-909A-EC4E66AB246F}"/>
              </a:ext>
            </a:extLst>
          </p:cNvPr>
          <p:cNvSpPr>
            <a:spLocks noGrp="1"/>
          </p:cNvSpPr>
          <p:nvPr>
            <p:ph idx="1"/>
          </p:nvPr>
        </p:nvSpPr>
        <p:spPr>
          <a:xfrm>
            <a:off x="677333" y="182880"/>
            <a:ext cx="11069190" cy="6513341"/>
          </a:xfrm>
        </p:spPr>
        <p:txBody>
          <a:bodyPr>
            <a:normAutofit/>
          </a:bodyPr>
          <a:lstStyle/>
          <a:p>
            <a:endParaRPr lang="en-US" dirty="0"/>
          </a:p>
          <a:p>
            <a:r>
              <a:rPr lang="en-US" b="1" dirty="0">
                <a:latin typeface="Verdana" panose="020B0604030504040204" pitchFamily="34" charset="0"/>
                <a:ea typeface="Verdana" panose="020B0604030504040204" pitchFamily="34" charset="0"/>
              </a:rPr>
              <a:t>What is Python?</a:t>
            </a:r>
          </a:p>
          <a:p>
            <a:r>
              <a:rPr lang="en-US" dirty="0">
                <a:latin typeface="Verdana" panose="020B0604030504040204" pitchFamily="34" charset="0"/>
                <a:ea typeface="Verdana" panose="020B0604030504040204" pitchFamily="34" charset="0"/>
              </a:rPr>
              <a:t>Python is an example of a high-level language; other high-level languages you might have heard of are C++, PHP, and Java.</a:t>
            </a:r>
          </a:p>
          <a:p>
            <a:endParaRPr lang="en-US" dirty="0">
              <a:latin typeface="Verdana" panose="020B0604030504040204" pitchFamily="34" charset="0"/>
              <a:ea typeface="Verdana" panose="020B0604030504040204" pitchFamily="34" charset="0"/>
            </a:endParaRPr>
          </a:p>
          <a:p>
            <a:pPr>
              <a:buFont typeface="Wingdings" panose="05000000000000000000" pitchFamily="2" charset="2"/>
              <a:buChar char="§"/>
            </a:pPr>
            <a:r>
              <a:rPr lang="en-US" dirty="0">
                <a:latin typeface="Verdana" panose="020B0604030504040204" pitchFamily="34" charset="0"/>
                <a:ea typeface="Verdana" panose="020B0604030504040204" pitchFamily="34" charset="0"/>
              </a:rPr>
              <a:t>Multi-purpose (Web, GUI, Scripting, etc.)</a:t>
            </a:r>
          </a:p>
          <a:p>
            <a:pPr>
              <a:buFont typeface="Wingdings" panose="05000000000000000000" pitchFamily="2" charset="2"/>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Object Oriented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Interpreted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Strongly typed and Dynamically typed</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latin typeface="Verdana" panose="020B0604030504040204" pitchFamily="34" charset="0"/>
                <a:ea typeface="Verdana" panose="020B0604030504040204" pitchFamily="34" charset="0"/>
              </a:rPr>
              <a:t>• Focus on readability and productivity</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4064059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BB78EF-5214-462B-B90A-1CBE7B7C96BA}"/>
              </a:ext>
            </a:extLst>
          </p:cNvPr>
          <p:cNvPicPr>
            <a:picLocks noGrp="1" noChangeAspect="1"/>
          </p:cNvPicPr>
          <p:nvPr>
            <p:ph idx="1"/>
          </p:nvPr>
        </p:nvPicPr>
        <p:blipFill>
          <a:blip r:embed="rId2"/>
          <a:stretch>
            <a:fillRect/>
          </a:stretch>
        </p:blipFill>
        <p:spPr>
          <a:xfrm>
            <a:off x="1036320" y="286544"/>
            <a:ext cx="9448800" cy="6395151"/>
          </a:xfrm>
          <a:prstGeom prst="rect">
            <a:avLst/>
          </a:prstGeom>
        </p:spPr>
      </p:pic>
    </p:spTree>
    <p:extLst>
      <p:ext uri="{BB962C8B-B14F-4D97-AF65-F5344CB8AC3E}">
        <p14:creationId xmlns:p14="http://schemas.microsoft.com/office/powerpoint/2010/main" val="4153949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CBFD322-FCA8-48EE-A53D-60258388CE64}"/>
              </a:ext>
            </a:extLst>
          </p:cNvPr>
          <p:cNvPicPr>
            <a:picLocks noGrp="1" noChangeAspect="1"/>
          </p:cNvPicPr>
          <p:nvPr>
            <p:ph idx="1"/>
          </p:nvPr>
        </p:nvPicPr>
        <p:blipFill>
          <a:blip r:embed="rId2"/>
          <a:stretch>
            <a:fillRect/>
          </a:stretch>
        </p:blipFill>
        <p:spPr>
          <a:xfrm>
            <a:off x="985173" y="479028"/>
            <a:ext cx="10221653" cy="5899944"/>
          </a:xfrm>
          <a:prstGeom prst="rect">
            <a:avLst/>
          </a:prstGeom>
        </p:spPr>
      </p:pic>
    </p:spTree>
    <p:extLst>
      <p:ext uri="{BB962C8B-B14F-4D97-AF65-F5344CB8AC3E}">
        <p14:creationId xmlns:p14="http://schemas.microsoft.com/office/powerpoint/2010/main" val="1151977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D7BD9E57-D66A-4F7D-9D6A-AF10E8AC4252}"/>
              </a:ext>
            </a:extLst>
          </p:cNvPr>
          <p:cNvPicPr>
            <a:picLocks noGrp="1" noChangeAspect="1"/>
          </p:cNvPicPr>
          <p:nvPr>
            <p:ph idx="1"/>
          </p:nvPr>
        </p:nvPicPr>
        <p:blipFill>
          <a:blip r:embed="rId2"/>
          <a:stretch>
            <a:fillRect/>
          </a:stretch>
        </p:blipFill>
        <p:spPr>
          <a:xfrm>
            <a:off x="1651476" y="368459"/>
            <a:ext cx="8300244" cy="4340701"/>
          </a:xfrm>
          <a:prstGeom prst="rect">
            <a:avLst/>
          </a:prstGeom>
        </p:spPr>
      </p:pic>
    </p:spTree>
    <p:extLst>
      <p:ext uri="{BB962C8B-B14F-4D97-AF65-F5344CB8AC3E}">
        <p14:creationId xmlns:p14="http://schemas.microsoft.com/office/powerpoint/2010/main" val="1356070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Operators and Operands: </a:t>
            </a:r>
          </a:p>
          <a:p>
            <a:pPr>
              <a:buFont typeface="Arial" panose="020B0604020202020204" pitchFamily="34" charset="0"/>
              <a:buChar char="•"/>
            </a:pPr>
            <a:r>
              <a:rPr lang="en-US" sz="1800" b="1" i="0" u="none" strike="noStrike" baseline="0" dirty="0">
                <a:solidFill>
                  <a:srgbClr val="000000"/>
                </a:solidFill>
                <a:latin typeface="Verdana" panose="020B0604030504040204" pitchFamily="34" charset="0"/>
                <a:ea typeface="Verdana" panose="020B0604030504040204" pitchFamily="34" charset="0"/>
              </a:rPr>
              <a:t>Operators </a:t>
            </a:r>
            <a:r>
              <a:rPr lang="en-US" sz="1800" b="0" i="0" u="none" strike="noStrike" baseline="0" dirty="0">
                <a:solidFill>
                  <a:srgbClr val="000000"/>
                </a:solidFill>
                <a:latin typeface="Verdana" panose="020B0604030504040204" pitchFamily="34" charset="0"/>
                <a:ea typeface="Verdana" panose="020B0604030504040204" pitchFamily="34" charset="0"/>
              </a:rPr>
              <a:t>are special symbols that represent computations like addition and multiplication. The values the operator uses are called </a:t>
            </a:r>
            <a:r>
              <a:rPr lang="en-US" sz="1800" b="1" i="0" u="none" strike="noStrike" baseline="0" dirty="0">
                <a:solidFill>
                  <a:srgbClr val="000000"/>
                </a:solidFill>
                <a:latin typeface="Verdana" panose="020B0604030504040204" pitchFamily="34" charset="0"/>
                <a:ea typeface="Verdana" panose="020B0604030504040204" pitchFamily="34" charset="0"/>
              </a:rPr>
              <a:t>operands</a:t>
            </a:r>
            <a:r>
              <a:rPr lang="en-US" sz="1800" b="0" i="0" u="none" strike="noStrike" baseline="0" dirty="0">
                <a:solidFill>
                  <a:srgbClr val="000000"/>
                </a:solidFill>
                <a:latin typeface="Verdana" panose="020B0604030504040204" pitchFamily="34" charset="0"/>
                <a:ea typeface="Verdana" panose="020B0604030504040204" pitchFamily="34" charset="0"/>
              </a:rPr>
              <a:t>. The following are all legal Python expressions whose meaning is more or less clear: </a:t>
            </a:r>
          </a:p>
          <a:p>
            <a:pPr>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A + B   here A and B are operands and + is operator </a:t>
            </a:r>
          </a:p>
          <a:p>
            <a:pPr>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a:t>
            </a:r>
          </a:p>
          <a:p>
            <a:pPr>
              <a:buFont typeface="Arial" panose="020B0604020202020204" pitchFamily="34" charset="0"/>
              <a:buChar char="•"/>
            </a:pPr>
            <a:r>
              <a:rPr lang="en-US" b="1" dirty="0">
                <a:solidFill>
                  <a:srgbClr val="000000"/>
                </a:solidFill>
                <a:latin typeface="Verdana" panose="020B0604030504040204" pitchFamily="34" charset="0"/>
                <a:ea typeface="Verdana" panose="020B0604030504040204" pitchFamily="34" charset="0"/>
              </a:rPr>
              <a:t>Expressions:</a:t>
            </a:r>
          </a:p>
          <a:p>
            <a:pPr>
              <a:buFont typeface="Arial" panose="020B0604020202020204" pitchFamily="34" charset="0"/>
              <a:buChar char="•"/>
            </a:pPr>
            <a:r>
              <a:rPr lang="en-US" dirty="0">
                <a:solidFill>
                  <a:srgbClr val="000000"/>
                </a:solidFill>
                <a:latin typeface="Verdana" panose="020B0604030504040204" pitchFamily="34" charset="0"/>
                <a:ea typeface="Verdana" panose="020B0604030504040204" pitchFamily="34" charset="0"/>
              </a:rPr>
              <a:t>An expression is a combination of values, variables, and operators. If you type an expression on the command line, the interpreter evaluates it and displays the result:</a:t>
            </a:r>
          </a:p>
          <a:p>
            <a:pPr>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ECA4B30-048A-41F3-B88A-94802155FD8C}"/>
              </a:ext>
            </a:extLst>
          </p:cNvPr>
          <p:cNvPicPr>
            <a:picLocks noChangeAspect="1"/>
          </p:cNvPicPr>
          <p:nvPr/>
        </p:nvPicPr>
        <p:blipFill>
          <a:blip r:embed="rId2"/>
          <a:stretch>
            <a:fillRect/>
          </a:stretch>
        </p:blipFill>
        <p:spPr>
          <a:xfrm>
            <a:off x="2174557" y="3669030"/>
            <a:ext cx="5648325" cy="1466850"/>
          </a:xfrm>
          <a:prstGeom prst="rect">
            <a:avLst/>
          </a:prstGeom>
        </p:spPr>
      </p:pic>
      <p:sp>
        <p:nvSpPr>
          <p:cNvPr id="5" name="TextBox 4">
            <a:extLst>
              <a:ext uri="{FF2B5EF4-FFF2-40B4-BE49-F238E27FC236}">
                <a16:creationId xmlns:a16="http://schemas.microsoft.com/office/drawing/2014/main" id="{CC1C1018-8365-4C53-B388-E564FE0C3572}"/>
              </a:ext>
            </a:extLst>
          </p:cNvPr>
          <p:cNvSpPr txBox="1"/>
          <p:nvPr/>
        </p:nvSpPr>
        <p:spPr>
          <a:xfrm>
            <a:off x="624840" y="4970056"/>
            <a:ext cx="10378440" cy="923330"/>
          </a:xfrm>
          <a:prstGeom prst="rect">
            <a:avLst/>
          </a:prstGeom>
          <a:noFill/>
        </p:spPr>
        <p:txBody>
          <a:bodyPr wrap="square">
            <a:spAutoFit/>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The </a:t>
            </a:r>
            <a:r>
              <a:rPr lang="en-US" sz="1800" b="0" i="1" u="none" strike="noStrike" baseline="0" dirty="0">
                <a:solidFill>
                  <a:srgbClr val="000000"/>
                </a:solidFill>
                <a:latin typeface="Verdana" panose="020B0604030504040204" pitchFamily="34" charset="0"/>
                <a:ea typeface="Verdana" panose="020B0604030504040204" pitchFamily="34" charset="0"/>
              </a:rPr>
              <a:t>evaluation of an expression </a:t>
            </a:r>
            <a:r>
              <a:rPr lang="en-US" sz="1800" b="0" i="0" u="none" strike="noStrike" baseline="0" dirty="0">
                <a:solidFill>
                  <a:srgbClr val="000000"/>
                </a:solidFill>
                <a:latin typeface="Verdana" panose="020B0604030504040204" pitchFamily="34" charset="0"/>
                <a:ea typeface="Verdana" panose="020B0604030504040204" pitchFamily="34" charset="0"/>
              </a:rPr>
              <a:t>produces a value, which is why expressions can appear on the right hand side of assignment statements. A value all by itself is a simple expression, and so is a variable.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61294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18010" y="500601"/>
            <a:ext cx="10900378" cy="6097147"/>
          </a:xfrm>
        </p:spPr>
        <p:txBody>
          <a:bodyPr>
            <a:normAutofit/>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Interactive Mode  and ScriptMode:</a:t>
            </a:r>
          </a:p>
          <a:p>
            <a:r>
              <a:rPr lang="en-US" sz="1800" b="1" i="0" u="none" strike="noStrike" baseline="0" dirty="0">
                <a:solidFill>
                  <a:srgbClr val="000000"/>
                </a:solidFill>
                <a:latin typeface="Verdana" panose="020B0604030504040204" pitchFamily="34" charset="0"/>
                <a:ea typeface="Verdana" panose="020B0604030504040204" pitchFamily="34" charset="0"/>
              </a:rPr>
              <a:t>Interactive Mode Programming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Invoking the interpreter without passing a script file as a parameter brings up the following prompt- </a:t>
            </a:r>
            <a:r>
              <a:rPr lang="en-US" sz="1800" b="1" i="1" u="none" strike="noStrike" baseline="0" dirty="0">
                <a:solidFill>
                  <a:srgbClr val="000000"/>
                </a:solidFill>
                <a:latin typeface="Verdana" panose="020B0604030504040204" pitchFamily="34" charset="0"/>
                <a:ea typeface="Verdana" panose="020B0604030504040204" pitchFamily="34" charset="0"/>
              </a:rPr>
              <a:t> </a:t>
            </a:r>
          </a:p>
          <a:p>
            <a:endParaRPr lang="en-US" dirty="0"/>
          </a:p>
        </p:txBody>
      </p:sp>
      <p:pic>
        <p:nvPicPr>
          <p:cNvPr id="2" name="Picture 1">
            <a:extLst>
              <a:ext uri="{FF2B5EF4-FFF2-40B4-BE49-F238E27FC236}">
                <a16:creationId xmlns:a16="http://schemas.microsoft.com/office/drawing/2014/main" id="{A7A62988-2FD7-406B-832D-62A5A1000D3D}"/>
              </a:ext>
            </a:extLst>
          </p:cNvPr>
          <p:cNvPicPr>
            <a:picLocks noChangeAspect="1"/>
          </p:cNvPicPr>
          <p:nvPr/>
        </p:nvPicPr>
        <p:blipFill>
          <a:blip r:embed="rId2"/>
          <a:stretch>
            <a:fillRect/>
          </a:stretch>
        </p:blipFill>
        <p:spPr>
          <a:xfrm>
            <a:off x="1704022" y="1813560"/>
            <a:ext cx="8903018" cy="4784188"/>
          </a:xfrm>
          <a:prstGeom prst="rect">
            <a:avLst/>
          </a:prstGeom>
        </p:spPr>
      </p:pic>
    </p:spTree>
    <p:extLst>
      <p:ext uri="{BB962C8B-B14F-4D97-AF65-F5344CB8AC3E}">
        <p14:creationId xmlns:p14="http://schemas.microsoft.com/office/powerpoint/2010/main" val="387565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802770" y="288413"/>
            <a:ext cx="10900378" cy="6462907"/>
          </a:xfrm>
        </p:spPr>
        <p:txBody>
          <a:bodyPr>
            <a:normAutofit/>
          </a:bodyPr>
          <a:lstStyle/>
          <a:p>
            <a:pPr>
              <a:buFont typeface="Arial" panose="020B0604020202020204" pitchFamily="34" charset="0"/>
              <a:buChar char="•"/>
            </a:pPr>
            <a:r>
              <a:rPr lang="en-US" b="1" dirty="0">
                <a:latin typeface="Verdana" panose="020B0604030504040204" pitchFamily="34" charset="0"/>
                <a:ea typeface="Verdana" panose="020B0604030504040204" pitchFamily="34" charset="0"/>
              </a:rPr>
              <a:t>Script Mode Programming</a:t>
            </a:r>
          </a:p>
          <a:p>
            <a:pPr>
              <a:buFont typeface="Arial" panose="020B0604020202020204" pitchFamily="34" charset="0"/>
              <a:buChar char="•"/>
            </a:pPr>
            <a:r>
              <a:rPr lang="en-US" dirty="0">
                <a:latin typeface="Verdana" panose="020B0604030504040204" pitchFamily="34" charset="0"/>
                <a:ea typeface="Verdana" panose="020B0604030504040204" pitchFamily="34" charset="0"/>
              </a:rPr>
              <a:t>Invoking the interpreter with a script parameter begins execution of the script and continues until the script is finished. When the script is finished, the interpreter is no longer active.</a:t>
            </a:r>
          </a:p>
          <a:p>
            <a:pPr>
              <a:buFont typeface="Arial" panose="020B0604020202020204" pitchFamily="34" charset="0"/>
              <a:buChar char="•"/>
            </a:pPr>
            <a:r>
              <a:rPr lang="en-US" dirty="0">
                <a:latin typeface="Verdana" panose="020B0604030504040204" pitchFamily="34" charset="0"/>
                <a:ea typeface="Verdana" panose="020B0604030504040204" pitchFamily="34" charset="0"/>
              </a:rPr>
              <a:t>Let us write a simple Python program in a script. Python files have the extension.py. Type the following source code in a test.py file-</a:t>
            </a:r>
          </a:p>
        </p:txBody>
      </p:sp>
      <p:pic>
        <p:nvPicPr>
          <p:cNvPr id="2" name="Picture 1">
            <a:extLst>
              <a:ext uri="{FF2B5EF4-FFF2-40B4-BE49-F238E27FC236}">
                <a16:creationId xmlns:a16="http://schemas.microsoft.com/office/drawing/2014/main" id="{DA29DF3F-FF10-477E-813C-782CA3DEB0AB}"/>
              </a:ext>
            </a:extLst>
          </p:cNvPr>
          <p:cNvPicPr>
            <a:picLocks noChangeAspect="1"/>
          </p:cNvPicPr>
          <p:nvPr/>
        </p:nvPicPr>
        <p:blipFill>
          <a:blip r:embed="rId2"/>
          <a:stretch>
            <a:fillRect/>
          </a:stretch>
        </p:blipFill>
        <p:spPr>
          <a:xfrm>
            <a:off x="2012632" y="2379344"/>
            <a:ext cx="8990648" cy="4041955"/>
          </a:xfrm>
          <a:prstGeom prst="rect">
            <a:avLst/>
          </a:prstGeom>
        </p:spPr>
      </p:pic>
      <p:sp>
        <p:nvSpPr>
          <p:cNvPr id="5" name="TextBox 4">
            <a:extLst>
              <a:ext uri="{FF2B5EF4-FFF2-40B4-BE49-F238E27FC236}">
                <a16:creationId xmlns:a16="http://schemas.microsoft.com/office/drawing/2014/main" id="{7D8D0CA2-14E6-44C8-B981-E62BAAAADE3F}"/>
              </a:ext>
            </a:extLst>
          </p:cNvPr>
          <p:cNvSpPr txBox="1"/>
          <p:nvPr/>
        </p:nvSpPr>
        <p:spPr>
          <a:xfrm>
            <a:off x="2747010" y="6236633"/>
            <a:ext cx="6103620" cy="369332"/>
          </a:xfrm>
          <a:prstGeom prst="rect">
            <a:avLst/>
          </a:prstGeom>
          <a:noFill/>
        </p:spPr>
        <p:txBody>
          <a:bodyPr wrap="square">
            <a:spAutoFit/>
          </a:bodyPr>
          <a:lstStyle/>
          <a:p>
            <a:r>
              <a:rPr lang="en-US" sz="1800" b="0" i="0" u="none" strike="noStrike" baseline="0" dirty="0">
                <a:solidFill>
                  <a:srgbClr val="000000"/>
                </a:solidFill>
                <a:latin typeface="Times New Roman" panose="02020603050405020304" pitchFamily="18" charset="0"/>
              </a:rPr>
              <a:t>Hello, Python! </a:t>
            </a:r>
            <a:endParaRPr lang="en-US" dirty="0"/>
          </a:p>
        </p:txBody>
      </p:sp>
    </p:spTree>
    <p:extLst>
      <p:ext uri="{BB962C8B-B14F-4D97-AF65-F5344CB8AC3E}">
        <p14:creationId xmlns:p14="http://schemas.microsoft.com/office/powerpoint/2010/main" val="1064777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65760" y="304800"/>
            <a:ext cx="11658600" cy="6370320"/>
          </a:xfrm>
        </p:spPr>
        <p:txBody>
          <a:bodyPr>
            <a:normAutofit lnSpcReduction="10000"/>
          </a:bodyPr>
          <a:lstStyle/>
          <a:p>
            <a:r>
              <a:rPr lang="en-US" sz="1800" b="1" i="0" u="none" strike="noStrike" baseline="0" dirty="0">
                <a:solidFill>
                  <a:srgbClr val="000000"/>
                </a:solidFill>
                <a:latin typeface="Verdana" panose="020B0604030504040204" pitchFamily="34" charset="0"/>
                <a:ea typeface="Verdana" panose="020B0604030504040204" pitchFamily="34" charset="0"/>
              </a:rPr>
              <a:t>Order of Operations: </a:t>
            </a: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When more than one operator appears in an expression, the order of evaluation depends on the </a:t>
            </a:r>
            <a:r>
              <a:rPr lang="en-US" sz="1800" b="1" i="0" u="none" strike="noStrike" baseline="0" dirty="0">
                <a:solidFill>
                  <a:srgbClr val="000000"/>
                </a:solidFill>
                <a:latin typeface="Verdana" panose="020B0604030504040204" pitchFamily="34" charset="0"/>
                <a:ea typeface="Verdana" panose="020B0604030504040204" pitchFamily="34" charset="0"/>
              </a:rPr>
              <a:t>rules of precedence</a:t>
            </a:r>
            <a:r>
              <a:rPr lang="en-US" sz="1800" b="0" i="0" u="none" strike="noStrike" baseline="0" dirty="0">
                <a:solidFill>
                  <a:srgbClr val="000000"/>
                </a:solidFill>
                <a:latin typeface="Verdana" panose="020B0604030504040204" pitchFamily="34" charset="0"/>
                <a:ea typeface="Verdana" panose="020B0604030504040204" pitchFamily="34" charset="0"/>
              </a:rPr>
              <a:t>. Python follows the same precedence rules for its mathematical operators that mathematics does. The acronym </a:t>
            </a:r>
            <a:r>
              <a:rPr lang="en-US" sz="1800" b="1" i="0" u="none" strike="noStrike" baseline="0" dirty="0">
                <a:solidFill>
                  <a:srgbClr val="FF0000"/>
                </a:solidFill>
                <a:latin typeface="Verdana" panose="020B0604030504040204" pitchFamily="34" charset="0"/>
                <a:ea typeface="Verdana" panose="020B0604030504040204" pitchFamily="34" charset="0"/>
              </a:rPr>
              <a:t>PEMDAS</a:t>
            </a:r>
            <a:r>
              <a:rPr lang="en-US" sz="1800" b="0" i="0" u="none" strike="noStrike" baseline="0" dirty="0">
                <a:solidFill>
                  <a:srgbClr val="000000"/>
                </a:solidFill>
                <a:latin typeface="Verdana" panose="020B0604030504040204" pitchFamily="34" charset="0"/>
                <a:ea typeface="Verdana" panose="020B0604030504040204" pitchFamily="34" charset="0"/>
              </a:rPr>
              <a:t> is a useful way to remember the order of operations: </a:t>
            </a:r>
          </a:p>
          <a:p>
            <a:r>
              <a:rPr lang="en-US" sz="1800" b="0" i="0" u="none" strike="noStrike" baseline="0" dirty="0">
                <a:solidFill>
                  <a:srgbClr val="000000"/>
                </a:solidFill>
                <a:latin typeface="Verdana" panose="020B0604030504040204" pitchFamily="34" charset="0"/>
                <a:ea typeface="Verdana" panose="020B0604030504040204" pitchFamily="34" charset="0"/>
              </a:rPr>
              <a:t>1. </a:t>
            </a:r>
            <a:r>
              <a:rPr lang="en-US" sz="1800" b="1" i="0" u="none" strike="noStrike" baseline="0" dirty="0">
                <a:solidFill>
                  <a:srgbClr val="000000"/>
                </a:solidFill>
                <a:latin typeface="Verdana" panose="020B0604030504040204" pitchFamily="34" charset="0"/>
                <a:ea typeface="Verdana" panose="020B0604030504040204" pitchFamily="34" charset="0"/>
              </a:rPr>
              <a:t>P</a:t>
            </a:r>
            <a:r>
              <a:rPr lang="en-US" sz="1800" b="0" i="0" u="none" strike="noStrike" baseline="0" dirty="0">
                <a:solidFill>
                  <a:srgbClr val="000000"/>
                </a:solidFill>
                <a:latin typeface="Verdana" panose="020B0604030504040204" pitchFamily="34" charset="0"/>
                <a:ea typeface="Verdana" panose="020B0604030504040204" pitchFamily="34" charset="0"/>
              </a:rPr>
              <a:t>arentheses have the highest precedence and can be used to force an expression to evaluate in the order you want. Since expressions in parentheses are evaluated first, 2*(3-1) is 4, and (1+1)**(5-2) is 8. You can also use parentheses to make an expression easier to read, as in (minute*100)/60, even though it doesn’t change the result. </a:t>
            </a:r>
          </a:p>
          <a:p>
            <a:r>
              <a:rPr lang="en-US" sz="1800" b="0" i="0" u="none" strike="noStrike" baseline="0" dirty="0">
                <a:solidFill>
                  <a:srgbClr val="000000"/>
                </a:solidFill>
                <a:latin typeface="Verdana" panose="020B0604030504040204" pitchFamily="34" charset="0"/>
                <a:ea typeface="Verdana" panose="020B0604030504040204" pitchFamily="34" charset="0"/>
              </a:rPr>
              <a:t>2. </a:t>
            </a:r>
            <a:r>
              <a:rPr lang="en-US" sz="1800" b="1" i="0" u="none" strike="noStrike" baseline="0" dirty="0">
                <a:solidFill>
                  <a:srgbClr val="000000"/>
                </a:solidFill>
                <a:latin typeface="Verdana" panose="020B0604030504040204" pitchFamily="34" charset="0"/>
                <a:ea typeface="Verdana" panose="020B0604030504040204" pitchFamily="34" charset="0"/>
              </a:rPr>
              <a:t>E</a:t>
            </a:r>
            <a:r>
              <a:rPr lang="en-US" sz="1800" b="0" i="0" u="none" strike="noStrike" baseline="0" dirty="0">
                <a:solidFill>
                  <a:srgbClr val="000000"/>
                </a:solidFill>
                <a:latin typeface="Verdana" panose="020B0604030504040204" pitchFamily="34" charset="0"/>
                <a:ea typeface="Verdana" panose="020B0604030504040204" pitchFamily="34" charset="0"/>
              </a:rPr>
              <a:t>xponentiation has the next highest precedence, so 2**1+1 is 3 and not 4, and 3*1**3 is 3 and not 27. </a:t>
            </a:r>
          </a:p>
          <a:p>
            <a:r>
              <a:rPr lang="en-US" sz="1800" b="0" i="0" u="none" strike="noStrike" baseline="0" dirty="0">
                <a:solidFill>
                  <a:srgbClr val="000000"/>
                </a:solidFill>
                <a:latin typeface="Verdana" panose="020B0604030504040204" pitchFamily="34" charset="0"/>
                <a:ea typeface="Verdana" panose="020B0604030504040204" pitchFamily="34" charset="0"/>
              </a:rPr>
              <a:t>3. </a:t>
            </a:r>
            <a:r>
              <a:rPr lang="en-US" sz="1800" b="1" i="0" u="none" strike="noStrike" baseline="0" dirty="0">
                <a:solidFill>
                  <a:srgbClr val="000000"/>
                </a:solidFill>
                <a:latin typeface="Verdana" panose="020B0604030504040204" pitchFamily="34" charset="0"/>
                <a:ea typeface="Verdana" panose="020B0604030504040204" pitchFamily="34" charset="0"/>
              </a:rPr>
              <a:t>M</a:t>
            </a:r>
            <a:r>
              <a:rPr lang="en-US" sz="1800" b="0" i="0" u="none" strike="noStrike" baseline="0" dirty="0">
                <a:solidFill>
                  <a:srgbClr val="000000"/>
                </a:solidFill>
                <a:latin typeface="Verdana" panose="020B0604030504040204" pitchFamily="34" charset="0"/>
                <a:ea typeface="Verdana" panose="020B0604030504040204" pitchFamily="34" charset="0"/>
              </a:rPr>
              <a:t>ultiplication and </a:t>
            </a:r>
            <a:r>
              <a:rPr lang="en-US" sz="1800" b="1" i="0" u="none" strike="noStrike" baseline="0" dirty="0">
                <a:solidFill>
                  <a:srgbClr val="000000"/>
                </a:solidFill>
                <a:latin typeface="Verdana" panose="020B0604030504040204" pitchFamily="34" charset="0"/>
                <a:ea typeface="Verdana" panose="020B0604030504040204" pitchFamily="34" charset="0"/>
              </a:rPr>
              <a:t>D</a:t>
            </a:r>
            <a:r>
              <a:rPr lang="en-US" sz="1800" b="0" i="0" u="none" strike="noStrike" baseline="0" dirty="0">
                <a:solidFill>
                  <a:srgbClr val="000000"/>
                </a:solidFill>
                <a:latin typeface="Verdana" panose="020B0604030504040204" pitchFamily="34" charset="0"/>
                <a:ea typeface="Verdana" panose="020B0604030504040204" pitchFamily="34" charset="0"/>
              </a:rPr>
              <a:t>ivision have the same precedence, which is higher than </a:t>
            </a:r>
            <a:r>
              <a:rPr lang="en-US" sz="1800" b="1" i="0" u="none" strike="noStrike" baseline="0" dirty="0">
                <a:solidFill>
                  <a:srgbClr val="000000"/>
                </a:solidFill>
                <a:latin typeface="Verdana" panose="020B0604030504040204" pitchFamily="34" charset="0"/>
                <a:ea typeface="Verdana" panose="020B0604030504040204" pitchFamily="34" charset="0"/>
              </a:rPr>
              <a:t>A</a:t>
            </a:r>
            <a:r>
              <a:rPr lang="en-US" sz="1800" b="0" i="0" u="none" strike="noStrike" baseline="0" dirty="0">
                <a:solidFill>
                  <a:srgbClr val="000000"/>
                </a:solidFill>
                <a:latin typeface="Verdana" panose="020B0604030504040204" pitchFamily="34" charset="0"/>
                <a:ea typeface="Verdana" panose="020B0604030504040204" pitchFamily="34" charset="0"/>
              </a:rPr>
              <a:t>ddition and </a:t>
            </a:r>
            <a:r>
              <a:rPr lang="en-US" sz="1800" b="1" i="0" u="none" strike="noStrike" baseline="0" dirty="0">
                <a:solidFill>
                  <a:srgbClr val="000000"/>
                </a:solidFill>
                <a:latin typeface="Verdana" panose="020B0604030504040204" pitchFamily="34" charset="0"/>
                <a:ea typeface="Verdana" panose="020B0604030504040204" pitchFamily="34" charset="0"/>
              </a:rPr>
              <a:t>S</a:t>
            </a:r>
            <a:r>
              <a:rPr lang="en-US" sz="1800" b="0" i="0" u="none" strike="noStrike" baseline="0" dirty="0">
                <a:solidFill>
                  <a:srgbClr val="000000"/>
                </a:solidFill>
                <a:latin typeface="Verdana" panose="020B0604030504040204" pitchFamily="34" charset="0"/>
                <a:ea typeface="Verdana" panose="020B0604030504040204" pitchFamily="34" charset="0"/>
              </a:rPr>
              <a:t>ubtraction, which also have the same precedence. So 2*3-1 yields 5 rather than 4, and 2/3-1 is -1, not 1 (remember that in integer division, 2/3=0). </a:t>
            </a:r>
          </a:p>
          <a:p>
            <a:r>
              <a:rPr lang="en-US" sz="1800" b="0" i="0" u="none" strike="noStrike" baseline="0" dirty="0">
                <a:solidFill>
                  <a:srgbClr val="000000"/>
                </a:solidFill>
                <a:latin typeface="Verdana" panose="020B0604030504040204" pitchFamily="34" charset="0"/>
                <a:ea typeface="Verdana" panose="020B0604030504040204" pitchFamily="34" charset="0"/>
              </a:rPr>
              <a:t>Operators with the same precedence are evaluated from left to right. So in the expression minute*100/60, the multiplication happens first, yielding 5900/60, which in turn yields 98. If the operations had been evaluated from right to left, the result would have been 59*1, which is 59, which is wrong. Similarly, in evaluating 17-4-3, </a:t>
            </a:r>
          </a:p>
          <a:p>
            <a:r>
              <a:rPr lang="en-US" sz="1800" b="0" i="0" u="none" strike="noStrike" baseline="0" dirty="0">
                <a:solidFill>
                  <a:srgbClr val="000000"/>
                </a:solidFill>
                <a:latin typeface="Verdana" panose="020B0604030504040204" pitchFamily="34" charset="0"/>
                <a:ea typeface="Verdana" panose="020B0604030504040204" pitchFamily="34" charset="0"/>
              </a:rPr>
              <a:t>22 </a:t>
            </a:r>
          </a:p>
          <a:p>
            <a:r>
              <a:rPr lang="en-US" sz="1800" b="0" i="0" u="none" strike="noStrike" baseline="0" dirty="0">
                <a:solidFill>
                  <a:srgbClr val="000000"/>
                </a:solidFill>
                <a:latin typeface="Verdana" panose="020B0604030504040204" pitchFamily="34" charset="0"/>
                <a:ea typeface="Verdana" panose="020B0604030504040204" pitchFamily="34" charset="0"/>
              </a:rPr>
              <a:t>17-4 is evaluated first. </a:t>
            </a:r>
          </a:p>
          <a:p>
            <a:r>
              <a:rPr lang="en-US" sz="1800" b="0" i="0" u="none" strike="noStrike" baseline="0" dirty="0">
                <a:solidFill>
                  <a:srgbClr val="000000"/>
                </a:solidFill>
                <a:latin typeface="Verdana" panose="020B0604030504040204" pitchFamily="34" charset="0"/>
                <a:ea typeface="Verdana" panose="020B0604030504040204" pitchFamily="34" charset="0"/>
              </a:rPr>
              <a:t>If in doubt, use parentheses. </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44406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44774" y="500601"/>
            <a:ext cx="11373614" cy="6097147"/>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Conditional Statements:</a:t>
            </a:r>
          </a:p>
          <a:p>
            <a:pPr>
              <a:buFont typeface="Arial" panose="020B0604020202020204" pitchFamily="34" charset="0"/>
              <a:buChar char="•"/>
            </a:pPr>
            <a:r>
              <a:rPr lang="en-US" sz="2000" b="1" i="1" dirty="0">
                <a:latin typeface="Verdana" pitchFamily="34" charset="0"/>
                <a:ea typeface="Verdana" pitchFamily="34" charset="0"/>
              </a:rPr>
              <a:t>. IF statement:</a:t>
            </a:r>
          </a:p>
          <a:p>
            <a:pPr>
              <a:buFont typeface="Arial" panose="020B0604020202020204" pitchFamily="34" charset="0"/>
              <a:buChar char="•"/>
            </a:pPr>
            <a:r>
              <a:rPr lang="en-US" sz="2000" dirty="0">
                <a:latin typeface="Verdana" pitchFamily="34" charset="0"/>
                <a:ea typeface="Verdana" pitchFamily="34" charset="0"/>
              </a:rPr>
              <a:t>The IF statement is similar to that of other languages. The if statement contains a logical expression using which the data is compared and a decision is made based on the result of the comparison.</a:t>
            </a:r>
          </a:p>
          <a:p>
            <a:pPr>
              <a:buFont typeface="Arial" panose="020B0604020202020204" pitchFamily="34" charset="0"/>
              <a:buChar char="•"/>
            </a:pPr>
            <a:endParaRPr lang="en-US" sz="2000" dirty="0">
              <a:latin typeface="Verdana" pitchFamily="34" charset="0"/>
              <a:ea typeface="Verdana" pitchFamily="34" charset="0"/>
            </a:endParaRPr>
          </a:p>
          <a:p>
            <a:pPr>
              <a:buFont typeface="Arial" panose="020B0604020202020204" pitchFamily="34" charset="0"/>
              <a:buChar char="•"/>
            </a:pPr>
            <a:r>
              <a:rPr lang="en-US" sz="2000" b="1" dirty="0">
                <a:latin typeface="Verdana" pitchFamily="34" charset="0"/>
                <a:ea typeface="Verdana" pitchFamily="34" charset="0"/>
              </a:rPr>
              <a:t>Syntax:</a:t>
            </a:r>
          </a:p>
          <a:p>
            <a:pPr>
              <a:buFont typeface="Arial" panose="020B0604020202020204" pitchFamily="34" charset="0"/>
              <a:buChar char="•"/>
            </a:pPr>
            <a:r>
              <a:rPr lang="en-US" sz="2000" b="1" dirty="0">
                <a:latin typeface="Verdana" pitchFamily="34" charset="0"/>
                <a:ea typeface="Verdana" pitchFamily="34" charset="0"/>
              </a:rPr>
              <a:t>if expression: statement(s)</a:t>
            </a:r>
          </a:p>
          <a:p>
            <a:pPr>
              <a:buFont typeface="Arial" panose="020B0604020202020204" pitchFamily="34" charset="0"/>
              <a:buChar char="•"/>
            </a:pPr>
            <a:endParaRPr lang="en-US" sz="2000" dirty="0">
              <a:latin typeface="Verdana" pitchFamily="34" charset="0"/>
              <a:ea typeface="Verdana" pitchFamily="34" charset="0"/>
            </a:endParaRPr>
          </a:p>
          <a:p>
            <a:pPr>
              <a:buFont typeface="Arial" panose="020B0604020202020204" pitchFamily="34" charset="0"/>
              <a:buChar char="•"/>
            </a:pPr>
            <a:r>
              <a:rPr lang="en-US" sz="2000" dirty="0">
                <a:latin typeface="Verdana" pitchFamily="34" charset="0"/>
                <a:ea typeface="Verdana" pitchFamily="34" charset="0"/>
              </a:rPr>
              <a:t>If the </a:t>
            </a:r>
            <a:r>
              <a:rPr lang="en-US" sz="2000" dirty="0" err="1">
                <a:latin typeface="Verdana" pitchFamily="34" charset="0"/>
                <a:ea typeface="Verdana" pitchFamily="34" charset="0"/>
              </a:rPr>
              <a:t>boolean</a:t>
            </a:r>
            <a:r>
              <a:rPr lang="en-US" sz="2000" dirty="0">
                <a:latin typeface="Verdana" pitchFamily="34" charset="0"/>
                <a:ea typeface="Verdana" pitchFamily="34" charset="0"/>
              </a:rPr>
              <a:t> expression evaluates to TRUE, then the block of statement(s) inside the if statement is executed. In Python, statements in a block are uniformly indented after the : symbol. If </a:t>
            </a:r>
            <a:r>
              <a:rPr lang="en-US" sz="2000" dirty="0" err="1">
                <a:latin typeface="Verdana" pitchFamily="34" charset="0"/>
                <a:ea typeface="Verdana" pitchFamily="34" charset="0"/>
              </a:rPr>
              <a:t>boolean</a:t>
            </a:r>
            <a:r>
              <a:rPr lang="en-US" sz="2000" dirty="0">
                <a:latin typeface="Verdana" pitchFamily="34" charset="0"/>
                <a:ea typeface="Verdana" pitchFamily="34" charset="0"/>
              </a:rPr>
              <a:t> expression evaluates to FALSE, then the first set of code after the end of block is executed.</a:t>
            </a:r>
          </a:p>
          <a:p>
            <a:pPr>
              <a:buFont typeface="Arial" panose="020B0604020202020204" pitchFamily="34" charset="0"/>
              <a:buChar char="•"/>
            </a:pPr>
            <a:r>
              <a:rPr lang="en-US" sz="2000" b="1" i="1" dirty="0">
                <a:latin typeface="Verdana" pitchFamily="34" charset="0"/>
                <a:ea typeface="Verdana" pitchFamily="34" charset="0"/>
              </a:rPr>
              <a:t>nested if statements You can use one if or else if statement inside another if or else if statement(s).</a:t>
            </a:r>
          </a:p>
        </p:txBody>
      </p:sp>
    </p:spTree>
    <p:extLst>
      <p:ext uri="{BB962C8B-B14F-4D97-AF65-F5344CB8AC3E}">
        <p14:creationId xmlns:p14="http://schemas.microsoft.com/office/powerpoint/2010/main" val="2438785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39843" y="179883"/>
            <a:ext cx="11737298" cy="6417866"/>
          </a:xfrm>
        </p:spPr>
        <p:txBody>
          <a:bodyPr>
            <a:normAutofit/>
          </a:bodyPr>
          <a:lstStyle/>
          <a:p>
            <a:pPr>
              <a:buFont typeface="Arial" panose="020B0604020202020204" pitchFamily="34" charset="0"/>
              <a:buChar char="•"/>
            </a:pPr>
            <a:endParaRPr lang="en-US" dirty="0"/>
          </a:p>
        </p:txBody>
      </p:sp>
      <p:pic>
        <p:nvPicPr>
          <p:cNvPr id="2051" name="Picture 3"/>
          <p:cNvPicPr>
            <a:picLocks noChangeAspect="1" noChangeArrowheads="1"/>
          </p:cNvPicPr>
          <p:nvPr/>
        </p:nvPicPr>
        <p:blipFill>
          <a:blip r:embed="rId2"/>
          <a:srcRect/>
          <a:stretch>
            <a:fillRect/>
          </a:stretch>
        </p:blipFill>
        <p:spPr bwMode="auto">
          <a:xfrm>
            <a:off x="1392524" y="440571"/>
            <a:ext cx="5757784" cy="470105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1132708" y="551683"/>
            <a:ext cx="8600606" cy="5924068"/>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F3E4C0-DD3E-44B2-B37E-581991A97E1C}"/>
              </a:ext>
            </a:extLst>
          </p:cNvPr>
          <p:cNvSpPr>
            <a:spLocks noGrp="1"/>
          </p:cNvSpPr>
          <p:nvPr>
            <p:ph idx="1"/>
          </p:nvPr>
        </p:nvSpPr>
        <p:spPr>
          <a:xfrm>
            <a:off x="677333" y="267286"/>
            <a:ext cx="11266137" cy="6414867"/>
          </a:xfrm>
        </p:spPr>
        <p:txBody>
          <a:bodyPr>
            <a:normAutofit lnSpcReduction="10000"/>
          </a:bodyPr>
          <a:lstStyle/>
          <a:p>
            <a:pPr>
              <a:buFont typeface="Arial" panose="020B0604020202020204" pitchFamily="34" charset="0"/>
              <a:buChar char="•"/>
            </a:pPr>
            <a:r>
              <a:rPr lang="en-US" sz="1800" b="1" i="1" u="none" strike="noStrike" baseline="0" dirty="0">
                <a:solidFill>
                  <a:srgbClr val="000000"/>
                </a:solidFill>
                <a:latin typeface="Verdana" panose="020B0604030504040204" pitchFamily="34" charset="0"/>
                <a:ea typeface="Verdana" panose="020B0604030504040204" pitchFamily="34" charset="0"/>
              </a:rPr>
              <a:t>History of Python: </a:t>
            </a:r>
            <a:r>
              <a:rPr lang="en-US" sz="1800" b="0" i="0" u="none" strike="noStrike" baseline="0" dirty="0">
                <a:solidFill>
                  <a:srgbClr val="000000"/>
                </a:solidFill>
                <a:latin typeface="Verdana" panose="020B0604030504040204" pitchFamily="34" charset="0"/>
                <a:ea typeface="Verdana" panose="020B0604030504040204" pitchFamily="34" charset="0"/>
              </a:rPr>
              <a:t>	</a:t>
            </a:r>
          </a:p>
          <a:p>
            <a:pPr>
              <a:buFont typeface="Arial" panose="020B0604020202020204" pitchFamily="34" charset="0"/>
              <a:buChar char="•"/>
            </a:pPr>
            <a:r>
              <a:rPr lang="en-US" sz="1800" b="0" i="0" u="none" strike="noStrike" baseline="0" dirty="0">
                <a:solidFill>
                  <a:srgbClr val="000000"/>
                </a:solidFill>
                <a:latin typeface="Verdana" panose="020B0604030504040204" pitchFamily="34" charset="0"/>
                <a:ea typeface="Verdana" panose="020B0604030504040204" pitchFamily="34" charset="0"/>
              </a:rPr>
              <a:t>Python was developed by </a:t>
            </a:r>
            <a:r>
              <a:rPr lang="en-US" sz="1800" b="0" i="0" u="sng" strike="noStrike" baseline="0" dirty="0">
                <a:solidFill>
                  <a:schemeClr val="accent4"/>
                </a:solidFill>
                <a:latin typeface="Verdana" panose="020B0604030504040204" pitchFamily="34" charset="0"/>
                <a:ea typeface="Verdana" panose="020B0604030504040204" pitchFamily="34" charset="0"/>
              </a:rPr>
              <a:t>Guido van Rossum </a:t>
            </a:r>
            <a:r>
              <a:rPr lang="en-US" sz="1800" b="0" i="0" u="none" strike="noStrike" baseline="0" dirty="0">
                <a:solidFill>
                  <a:srgbClr val="000000"/>
                </a:solidFill>
                <a:latin typeface="Verdana" panose="020B0604030504040204" pitchFamily="34" charset="0"/>
                <a:ea typeface="Verdana" panose="020B0604030504040204" pitchFamily="34" charset="0"/>
              </a:rPr>
              <a:t>in the late eighties and early nineties at the National Research Institute for Mathematics and Computer Science in the Netherland 	</a:t>
            </a:r>
          </a:p>
          <a:p>
            <a:pPr algn="l"/>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Python is derived from many other languages, including ABC, Modula-3, C, C++, Algol-68, SmallTalk, and Unix shell and other scripting languages.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is copyrighted. Like Perl, Python source code is now available under the GNU General Public License (GPL).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is now maintained by a core development team at the institute, although Guido van Rossum still holds a vital role in directing its progress.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Python 1.0 was released in November 1994. In 2000, Python 2.0 was released. Python </a:t>
            </a:r>
          </a:p>
          <a:p>
            <a:r>
              <a:rPr lang="en-US" sz="1800" b="0" i="0" u="none" strike="noStrike" baseline="0" dirty="0">
                <a:solidFill>
                  <a:srgbClr val="000000"/>
                </a:solidFill>
                <a:latin typeface="Verdana" panose="020B0604030504040204" pitchFamily="34" charset="0"/>
                <a:ea typeface="Verdana" panose="020B0604030504040204" pitchFamily="34" charset="0"/>
              </a:rPr>
              <a:t>2.7.11 is the latest edition of Python 2. </a:t>
            </a:r>
          </a:p>
          <a:p>
            <a:r>
              <a:rPr lang="en-US" sz="1800" b="0" i="0" u="none" strike="noStrike" baseline="0" dirty="0">
                <a:solidFill>
                  <a:srgbClr val="000000"/>
                </a:solidFill>
                <a:latin typeface="Verdana" panose="020B0604030504040204" pitchFamily="34" charset="0"/>
                <a:ea typeface="Verdana" panose="020B0604030504040204" pitchFamily="34" charset="0"/>
              </a:rPr>
              <a:t>• Meanwhile, Python 3.0 was released in 2008. Python 3 is not backward compatible with Python 2. The emphasis in Python 3 had been on the removal of duplicate programming constructs and modules so that "There should be one -- and preferably only one -- obvious way to do it." Python 3.5.1 is the latest version of Python 3 </a:t>
            </a:r>
          </a:p>
          <a:p>
            <a:endParaRPr lang="en-US" dirty="0"/>
          </a:p>
        </p:txBody>
      </p:sp>
    </p:spTree>
    <p:extLst>
      <p:ext uri="{BB962C8B-B14F-4D97-AF65-F5344CB8AC3E}">
        <p14:creationId xmlns:p14="http://schemas.microsoft.com/office/powerpoint/2010/main" val="4086225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69822" y="239843"/>
            <a:ext cx="11448565" cy="6357905"/>
          </a:xfrm>
        </p:spPr>
        <p:txBody>
          <a:bodyPr>
            <a:normAutofit/>
          </a:bodyPr>
          <a:lstStyle/>
          <a:p>
            <a:pPr>
              <a:buFont typeface="Arial" panose="020B0604020202020204" pitchFamily="34" charset="0"/>
              <a:buChar char="•"/>
            </a:pPr>
            <a:r>
              <a:rPr lang="en-US" b="1" dirty="0">
                <a:latin typeface="Verdana" pitchFamily="34" charset="0"/>
                <a:ea typeface="Verdana" pitchFamily="34" charset="0"/>
              </a:rPr>
              <a:t>Guess the output?</a:t>
            </a:r>
          </a:p>
          <a:p>
            <a:pPr>
              <a:buFont typeface="Arial" panose="020B0604020202020204" pitchFamily="34" charset="0"/>
              <a:buChar char="•"/>
            </a:pPr>
            <a:r>
              <a:rPr lang="en-US" dirty="0">
                <a:solidFill>
                  <a:srgbClr val="FF0000"/>
                </a:solidFill>
              </a:rPr>
              <a:t>3 is a positive number. This is always printed.</a:t>
            </a:r>
          </a:p>
          <a:p>
            <a:pPr>
              <a:buFont typeface="Arial" panose="020B0604020202020204" pitchFamily="34" charset="0"/>
              <a:buChar char="•"/>
            </a:pPr>
            <a:r>
              <a:rPr lang="en-US" b="1" dirty="0">
                <a:solidFill>
                  <a:schemeClr val="tx1"/>
                </a:solidFill>
                <a:latin typeface="Verdana" pitchFamily="34" charset="0"/>
                <a:ea typeface="Verdana" pitchFamily="34" charset="0"/>
              </a:rPr>
              <a:t>---------------------------------------------------------------------------------------------------</a:t>
            </a:r>
          </a:p>
          <a:p>
            <a:pPr>
              <a:buFont typeface="Arial" panose="020B0604020202020204" pitchFamily="34" charset="0"/>
              <a:buChar char="•"/>
            </a:pPr>
            <a:r>
              <a:rPr lang="en-US" b="1" dirty="0">
                <a:latin typeface="Verdana" pitchFamily="34" charset="0"/>
                <a:ea typeface="Verdana" pitchFamily="34" charset="0"/>
              </a:rPr>
              <a:t>IF ELSE Statements:</a:t>
            </a:r>
          </a:p>
          <a:p>
            <a:pPr>
              <a:buFont typeface="Arial" panose="020B0604020202020204" pitchFamily="34" charset="0"/>
              <a:buChar char="•"/>
            </a:pPr>
            <a:r>
              <a:rPr lang="en-US" dirty="0"/>
              <a:t>An </a:t>
            </a:r>
            <a:r>
              <a:rPr lang="en-US" b="1" dirty="0"/>
              <a:t>else</a:t>
            </a:r>
            <a:r>
              <a:rPr lang="en-US" dirty="0"/>
              <a:t> statement can be combined with an </a:t>
            </a:r>
            <a:r>
              <a:rPr lang="en-US" b="1" dirty="0"/>
              <a:t>if</a:t>
            </a:r>
            <a:r>
              <a:rPr lang="en-US" dirty="0"/>
              <a:t> statement. </a:t>
            </a:r>
          </a:p>
          <a:p>
            <a:pPr>
              <a:buFont typeface="Arial" panose="020B0604020202020204" pitchFamily="34" charset="0"/>
              <a:buChar char="•"/>
            </a:pPr>
            <a:r>
              <a:rPr lang="en-US" dirty="0"/>
              <a:t>An </a:t>
            </a:r>
            <a:r>
              <a:rPr lang="en-US" b="1" dirty="0"/>
              <a:t>else</a:t>
            </a:r>
            <a:r>
              <a:rPr lang="en-US" dirty="0"/>
              <a:t> statement contains a block of code that executes </a:t>
            </a:r>
            <a:r>
              <a:rPr lang="en-US" b="1" dirty="0"/>
              <a:t>if </a:t>
            </a:r>
            <a:r>
              <a:rPr lang="en-US" dirty="0"/>
              <a:t>the conditional expression in the </a:t>
            </a:r>
            <a:r>
              <a:rPr lang="en-US" b="1" dirty="0"/>
              <a:t>if</a:t>
            </a:r>
            <a:r>
              <a:rPr lang="en-US" dirty="0"/>
              <a:t> statement resolves to 0 or a FALSE value. </a:t>
            </a:r>
          </a:p>
          <a:p>
            <a:pPr>
              <a:buFont typeface="Arial" panose="020B0604020202020204" pitchFamily="34" charset="0"/>
              <a:buChar char="•"/>
            </a:pPr>
            <a:r>
              <a:rPr lang="en-US" dirty="0"/>
              <a:t>The </a:t>
            </a:r>
            <a:r>
              <a:rPr lang="en-US" b="1" dirty="0"/>
              <a:t>else</a:t>
            </a:r>
            <a:r>
              <a:rPr lang="en-US" dirty="0"/>
              <a:t> statement is an optional statement and there could be at the most only one else statement following </a:t>
            </a:r>
            <a:r>
              <a:rPr lang="en-US" b="1" dirty="0"/>
              <a:t>if</a:t>
            </a:r>
            <a:r>
              <a:rPr lang="en-US" dirty="0"/>
              <a:t>.</a:t>
            </a:r>
          </a:p>
          <a:p>
            <a:pPr>
              <a:buFont typeface="Arial" panose="020B0604020202020204" pitchFamily="34" charset="0"/>
              <a:buChar char="•"/>
            </a:pPr>
            <a:r>
              <a:rPr lang="en-US" b="1" dirty="0"/>
              <a:t>Syntax </a:t>
            </a:r>
          </a:p>
          <a:p>
            <a:pPr>
              <a:buFont typeface="Arial" panose="020B0604020202020204" pitchFamily="34" charset="0"/>
              <a:buChar char="•"/>
            </a:pPr>
            <a:r>
              <a:rPr lang="en-US" b="1" i="1" dirty="0"/>
              <a:t>The syntax of the if...else statement is</a:t>
            </a:r>
          </a:p>
          <a:p>
            <a:pPr>
              <a:buFont typeface="Arial" panose="020B0604020202020204" pitchFamily="34" charset="0"/>
              <a:buChar char="•"/>
            </a:pPr>
            <a:r>
              <a:rPr lang="en-US" b="1" dirty="0">
                <a:latin typeface="Verdana" pitchFamily="34" charset="0"/>
                <a:ea typeface="Verdana" pitchFamily="34" charset="0"/>
              </a:rPr>
              <a:t>if expression: </a:t>
            </a:r>
          </a:p>
          <a:p>
            <a:pPr>
              <a:buFont typeface="Arial" panose="020B0604020202020204" pitchFamily="34" charset="0"/>
              <a:buChar char="•"/>
            </a:pPr>
            <a:r>
              <a:rPr lang="en-US" b="1" dirty="0">
                <a:latin typeface="Verdana" pitchFamily="34" charset="0"/>
                <a:ea typeface="Verdana" pitchFamily="34" charset="0"/>
              </a:rPr>
              <a:t>statement(s) </a:t>
            </a:r>
          </a:p>
          <a:p>
            <a:pPr>
              <a:buFont typeface="Arial" panose="020B0604020202020204" pitchFamily="34" charset="0"/>
              <a:buChar char="•"/>
            </a:pPr>
            <a:r>
              <a:rPr lang="en-US" b="1" dirty="0">
                <a:latin typeface="Verdana" pitchFamily="34" charset="0"/>
                <a:ea typeface="Verdana" pitchFamily="34" charset="0"/>
              </a:rPr>
              <a:t>else: statement(s)</a:t>
            </a:r>
            <a:endParaRPr lang="en-US" b="1" dirty="0">
              <a:solidFill>
                <a:schemeClr val="tx1"/>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a:srcRect/>
          <a:stretch>
            <a:fillRect/>
          </a:stretch>
        </p:blipFill>
        <p:spPr bwMode="auto">
          <a:xfrm>
            <a:off x="2563318" y="914465"/>
            <a:ext cx="6670623" cy="538348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1813810" y="449704"/>
            <a:ext cx="8169639" cy="609282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209861"/>
            <a:ext cx="11358624" cy="6387887"/>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Nested IF -ELSE Statements:</a:t>
            </a:r>
          </a:p>
          <a:p>
            <a:pPr>
              <a:buFont typeface="Arial" panose="020B0604020202020204" pitchFamily="34" charset="0"/>
              <a:buChar char="•"/>
            </a:pPr>
            <a:r>
              <a:rPr lang="en-US" dirty="0">
                <a:latin typeface="Verdana" pitchFamily="34" charset="0"/>
                <a:ea typeface="Verdana" pitchFamily="34" charset="0"/>
              </a:rPr>
              <a:t>There may be a situation when you want to check for another condition after a condition resolves to true. In such a situation, you can use the nested if construct. In a nested if construct, you can have an if...</a:t>
            </a:r>
            <a:r>
              <a:rPr lang="en-US" dirty="0" err="1">
                <a:latin typeface="Verdana" pitchFamily="34" charset="0"/>
                <a:ea typeface="Verdana" pitchFamily="34" charset="0"/>
              </a:rPr>
              <a:t>elif</a:t>
            </a:r>
            <a:r>
              <a:rPr lang="en-US" dirty="0">
                <a:latin typeface="Verdana" pitchFamily="34" charset="0"/>
                <a:ea typeface="Verdana" pitchFamily="34" charset="0"/>
              </a:rPr>
              <a:t>...else construct inside another if...</a:t>
            </a:r>
            <a:r>
              <a:rPr lang="en-US" dirty="0" err="1">
                <a:latin typeface="Verdana" pitchFamily="34" charset="0"/>
                <a:ea typeface="Verdana" pitchFamily="34" charset="0"/>
              </a:rPr>
              <a:t>elif</a:t>
            </a:r>
            <a:r>
              <a:rPr lang="en-US" dirty="0">
                <a:latin typeface="Verdana" pitchFamily="34" charset="0"/>
                <a:ea typeface="Verdana" pitchFamily="34" charset="0"/>
              </a:rPr>
              <a:t>...else construct.</a:t>
            </a:r>
          </a:p>
          <a:p>
            <a:pPr>
              <a:buFont typeface="Arial" panose="020B0604020202020204" pitchFamily="34" charset="0"/>
              <a:buChar char="•"/>
            </a:pPr>
            <a:r>
              <a:rPr lang="en-US" b="1" dirty="0"/>
              <a:t>Syntax</a:t>
            </a:r>
            <a:r>
              <a:rPr lang="en-US" dirty="0"/>
              <a:t> The syntax of the nested if...</a:t>
            </a:r>
            <a:r>
              <a:rPr lang="en-US" dirty="0" err="1"/>
              <a:t>elif</a:t>
            </a:r>
            <a:r>
              <a:rPr lang="en-US" dirty="0"/>
              <a:t>...else construct may be</a:t>
            </a:r>
          </a:p>
          <a:p>
            <a:pPr>
              <a:buFont typeface="Arial" panose="020B0604020202020204" pitchFamily="34" charset="0"/>
              <a:buChar char="•"/>
            </a:pPr>
            <a:r>
              <a:rPr lang="en-US" b="1" dirty="0">
                <a:latin typeface="Verdana" pitchFamily="34" charset="0"/>
                <a:ea typeface="Verdana" pitchFamily="34" charset="0"/>
              </a:rPr>
              <a:t>if expression1: </a:t>
            </a:r>
          </a:p>
          <a:p>
            <a:pPr>
              <a:buFont typeface="Arial" panose="020B0604020202020204" pitchFamily="34" charset="0"/>
              <a:buChar char="•"/>
            </a:pPr>
            <a:r>
              <a:rPr lang="en-US" b="1" dirty="0">
                <a:latin typeface="Verdana" pitchFamily="34" charset="0"/>
                <a:ea typeface="Verdana" pitchFamily="34" charset="0"/>
              </a:rPr>
              <a:t>  statement(s)</a:t>
            </a:r>
          </a:p>
          <a:p>
            <a:pPr>
              <a:buFont typeface="Arial" panose="020B0604020202020204" pitchFamily="34" charset="0"/>
              <a:buChar char="•"/>
            </a:pPr>
            <a:r>
              <a:rPr lang="en-US" b="1" dirty="0">
                <a:latin typeface="Verdana" pitchFamily="34" charset="0"/>
                <a:ea typeface="Verdana" pitchFamily="34" charset="0"/>
              </a:rPr>
              <a:t>if expression2:</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err="1">
                <a:latin typeface="Verdana" pitchFamily="34" charset="0"/>
                <a:ea typeface="Verdana" pitchFamily="34" charset="0"/>
              </a:rPr>
              <a:t>elif</a:t>
            </a:r>
            <a:r>
              <a:rPr lang="en-US" b="1" dirty="0">
                <a:latin typeface="Verdana" pitchFamily="34" charset="0"/>
                <a:ea typeface="Verdana" pitchFamily="34" charset="0"/>
              </a:rPr>
              <a:t> expression3:</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a:latin typeface="Verdana" pitchFamily="34" charset="0"/>
                <a:ea typeface="Verdana" pitchFamily="34" charset="0"/>
              </a:rPr>
              <a:t>else:</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err="1">
                <a:latin typeface="Verdana" pitchFamily="34" charset="0"/>
                <a:ea typeface="Verdana" pitchFamily="34" charset="0"/>
              </a:rPr>
              <a:t>elif</a:t>
            </a:r>
            <a:r>
              <a:rPr lang="en-US" b="1" dirty="0">
                <a:latin typeface="Verdana" pitchFamily="34" charset="0"/>
                <a:ea typeface="Verdana" pitchFamily="34" charset="0"/>
              </a:rPr>
              <a:t> expression4: </a:t>
            </a:r>
          </a:p>
          <a:p>
            <a:pPr>
              <a:buFont typeface="Arial" panose="020B0604020202020204" pitchFamily="34" charset="0"/>
              <a:buChar char="•"/>
            </a:pPr>
            <a:r>
              <a:rPr lang="en-US" b="1" dirty="0">
                <a:latin typeface="Verdana" pitchFamily="34" charset="0"/>
                <a:ea typeface="Verdana" pitchFamily="34" charset="0"/>
              </a:rPr>
              <a:t>  statement(s) </a:t>
            </a:r>
          </a:p>
          <a:p>
            <a:pPr>
              <a:buFont typeface="Arial" panose="020B0604020202020204" pitchFamily="34" charset="0"/>
              <a:buChar char="•"/>
            </a:pPr>
            <a:r>
              <a:rPr lang="en-US" b="1" dirty="0">
                <a:latin typeface="Verdana" pitchFamily="34" charset="0"/>
                <a:ea typeface="Verdana" pitchFamily="34" charset="0"/>
              </a:rPr>
              <a:t>else: statement(s)</a:t>
            </a:r>
          </a:p>
        </p:txBody>
      </p:sp>
    </p:spTree>
    <p:extLst>
      <p:ext uri="{BB962C8B-B14F-4D97-AF65-F5344CB8AC3E}">
        <p14:creationId xmlns:p14="http://schemas.microsoft.com/office/powerpoint/2010/main" val="2438785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srcRect/>
          <a:stretch>
            <a:fillRect/>
          </a:stretch>
        </p:blipFill>
        <p:spPr bwMode="auto">
          <a:xfrm>
            <a:off x="1858781" y="254834"/>
            <a:ext cx="7345180" cy="6323580"/>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44775" y="260252"/>
            <a:ext cx="11388604" cy="6597748"/>
          </a:xfrm>
        </p:spPr>
        <p:txBody>
          <a:bodyPr>
            <a:normAutofit/>
          </a:bodyPr>
          <a:lstStyle/>
          <a:p>
            <a:pPr>
              <a:buFont typeface="Arial" panose="020B0604020202020204" pitchFamily="34" charset="0"/>
              <a:buChar char="•"/>
            </a:pPr>
            <a:r>
              <a:rPr lang="en-US" b="1" dirty="0"/>
              <a:t>Output 1 </a:t>
            </a:r>
          </a:p>
          <a:p>
            <a:pPr>
              <a:buFont typeface="Arial" panose="020B0604020202020204" pitchFamily="34" charset="0"/>
              <a:buChar char="•"/>
            </a:pPr>
            <a:r>
              <a:rPr lang="en-US" b="1" dirty="0"/>
              <a:t>Enter a number: 5</a:t>
            </a:r>
          </a:p>
          <a:p>
            <a:pPr>
              <a:buFont typeface="Arial" panose="020B0604020202020204" pitchFamily="34" charset="0"/>
              <a:buChar char="•"/>
            </a:pPr>
            <a:r>
              <a:rPr lang="en-US" b="1" dirty="0"/>
              <a:t> Positive number</a:t>
            </a:r>
          </a:p>
          <a:p>
            <a:pPr>
              <a:buFont typeface="Arial" panose="020B0604020202020204" pitchFamily="34" charset="0"/>
              <a:buChar char="•"/>
            </a:pPr>
            <a:r>
              <a:rPr lang="en-US" b="1" dirty="0"/>
              <a:t> Output 2 </a:t>
            </a:r>
          </a:p>
          <a:p>
            <a:pPr>
              <a:buFont typeface="Arial" panose="020B0604020202020204" pitchFamily="34" charset="0"/>
              <a:buChar char="•"/>
            </a:pPr>
            <a:r>
              <a:rPr lang="en-US" b="1" dirty="0"/>
              <a:t>Enter a number: -1</a:t>
            </a:r>
          </a:p>
          <a:p>
            <a:pPr>
              <a:buFont typeface="Arial" panose="020B0604020202020204" pitchFamily="34" charset="0"/>
              <a:buChar char="•"/>
            </a:pPr>
            <a:r>
              <a:rPr lang="en-US" b="1" dirty="0"/>
              <a:t> Negative number </a:t>
            </a:r>
          </a:p>
          <a:p>
            <a:pPr>
              <a:buFont typeface="Arial" panose="020B0604020202020204" pitchFamily="34" charset="0"/>
              <a:buChar char="•"/>
            </a:pPr>
            <a:r>
              <a:rPr lang="en-US" b="1" dirty="0"/>
              <a:t>Output 3 </a:t>
            </a:r>
          </a:p>
          <a:p>
            <a:pPr>
              <a:buFont typeface="Arial" panose="020B0604020202020204" pitchFamily="34" charset="0"/>
              <a:buChar char="•"/>
            </a:pPr>
            <a:r>
              <a:rPr lang="en-US" b="1" dirty="0"/>
              <a:t>Enter a number: 0</a:t>
            </a:r>
          </a:p>
          <a:p>
            <a:pPr>
              <a:buFont typeface="Arial" panose="020B0604020202020204" pitchFamily="34" charset="0"/>
              <a:buChar char="•"/>
            </a:pPr>
            <a:r>
              <a:rPr lang="en-US" b="1" dirty="0"/>
              <a:t> Zero Divisible by 3 and 2 </a:t>
            </a:r>
          </a:p>
          <a:p>
            <a:pPr>
              <a:buFont typeface="Arial" panose="020B0604020202020204" pitchFamily="34" charset="0"/>
              <a:buChar char="•"/>
            </a:pPr>
            <a:r>
              <a:rPr lang="en-US" b="1" dirty="0"/>
              <a:t>enter number5</a:t>
            </a:r>
          </a:p>
          <a:p>
            <a:pPr>
              <a:buFont typeface="Arial" panose="020B0604020202020204" pitchFamily="34" charset="0"/>
              <a:buChar char="•"/>
            </a:pPr>
            <a:r>
              <a:rPr lang="en-US" b="1" dirty="0"/>
              <a:t>not Divisible by 2 not divisible by 3</a:t>
            </a:r>
          </a:p>
        </p:txBody>
      </p:sp>
    </p:spTree>
    <p:extLst>
      <p:ext uri="{BB962C8B-B14F-4D97-AF65-F5344CB8AC3E}">
        <p14:creationId xmlns:p14="http://schemas.microsoft.com/office/powerpoint/2010/main" val="2438785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74754" y="224853"/>
            <a:ext cx="11343634" cy="637289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Looping:</a:t>
            </a:r>
          </a:p>
          <a:p>
            <a:pPr>
              <a:buFont typeface="Arial" panose="020B0604020202020204" pitchFamily="34" charset="0"/>
              <a:buChar char="•"/>
            </a:pPr>
            <a:r>
              <a:rPr lang="en-US" sz="2000" b="1" dirty="0">
                <a:latin typeface="Verdana" pitchFamily="34" charset="0"/>
                <a:ea typeface="Verdana" pitchFamily="34" charset="0"/>
              </a:rPr>
              <a:t>For:</a:t>
            </a:r>
          </a:p>
          <a:p>
            <a:pPr>
              <a:buFont typeface="Arial" panose="020B0604020202020204" pitchFamily="34" charset="0"/>
              <a:buChar char="•"/>
            </a:pPr>
            <a:r>
              <a:rPr lang="en-US" sz="2000" b="1" i="1" dirty="0">
                <a:solidFill>
                  <a:srgbClr val="FF0000"/>
                </a:solidFill>
                <a:latin typeface="Verdana" pitchFamily="34" charset="0"/>
                <a:ea typeface="Verdana" pitchFamily="34" charset="0"/>
              </a:rPr>
              <a:t>The for loop in Python is used to iterate over a sequence (list, tuple, string) or other </a:t>
            </a:r>
            <a:r>
              <a:rPr lang="en-US" sz="2000" b="1" i="1" dirty="0" err="1">
                <a:solidFill>
                  <a:srgbClr val="FF0000"/>
                </a:solidFill>
                <a:latin typeface="Verdana" pitchFamily="34" charset="0"/>
                <a:ea typeface="Verdana" pitchFamily="34" charset="0"/>
              </a:rPr>
              <a:t>iterable</a:t>
            </a:r>
            <a:r>
              <a:rPr lang="en-US" sz="2000" b="1" i="1" dirty="0">
                <a:solidFill>
                  <a:srgbClr val="FF0000"/>
                </a:solidFill>
                <a:latin typeface="Verdana" pitchFamily="34" charset="0"/>
                <a:ea typeface="Verdana" pitchFamily="34" charset="0"/>
              </a:rPr>
              <a:t> objects. Iterating over a sequence is called traversal.</a:t>
            </a:r>
          </a:p>
          <a:p>
            <a:pPr>
              <a:buFont typeface="Arial" panose="020B0604020202020204" pitchFamily="34" charset="0"/>
              <a:buChar char="•"/>
            </a:pPr>
            <a:endParaRPr lang="en-US" sz="2000" b="1" i="1" dirty="0">
              <a:solidFill>
                <a:srgbClr val="FF0000"/>
              </a:solidFill>
              <a:latin typeface="Verdana" pitchFamily="34" charset="0"/>
              <a:ea typeface="Verdana" pitchFamily="34" charset="0"/>
            </a:endParaRPr>
          </a:p>
          <a:p>
            <a:pPr>
              <a:buFont typeface="Arial" panose="020B0604020202020204" pitchFamily="34" charset="0"/>
              <a:buChar char="•"/>
            </a:pPr>
            <a:r>
              <a:rPr lang="en-US" sz="2000" b="1" dirty="0"/>
              <a:t>Syntax of for Loop:</a:t>
            </a:r>
          </a:p>
          <a:p>
            <a:pPr>
              <a:buFont typeface="Arial" panose="020B0604020202020204" pitchFamily="34" charset="0"/>
              <a:buChar char="•"/>
            </a:pPr>
            <a:endParaRPr lang="en-US" sz="2000" dirty="0"/>
          </a:p>
          <a:p>
            <a:pPr>
              <a:buFont typeface="Arial" panose="020B0604020202020204" pitchFamily="34" charset="0"/>
              <a:buChar char="•"/>
            </a:pPr>
            <a:r>
              <a:rPr lang="en-US" sz="2000" dirty="0"/>
              <a:t> </a:t>
            </a:r>
            <a:r>
              <a:rPr lang="en-US" sz="2000" b="1" dirty="0">
                <a:latin typeface="Verdana" pitchFamily="34" charset="0"/>
                <a:ea typeface="Verdana" pitchFamily="34" charset="0"/>
              </a:rPr>
              <a:t>for </a:t>
            </a:r>
            <a:r>
              <a:rPr lang="en-US" sz="2000" b="1" dirty="0" err="1">
                <a:latin typeface="Verdana" pitchFamily="34" charset="0"/>
                <a:ea typeface="Verdana" pitchFamily="34" charset="0"/>
              </a:rPr>
              <a:t>val</a:t>
            </a:r>
            <a:r>
              <a:rPr lang="en-US" sz="2000" b="1" dirty="0">
                <a:latin typeface="Verdana" pitchFamily="34" charset="0"/>
                <a:ea typeface="Verdana" pitchFamily="34" charset="0"/>
              </a:rPr>
              <a:t> in sequence: </a:t>
            </a:r>
          </a:p>
          <a:p>
            <a:pPr>
              <a:buFont typeface="Arial" panose="020B0604020202020204" pitchFamily="34" charset="0"/>
              <a:buChar char="•"/>
            </a:pPr>
            <a:r>
              <a:rPr lang="en-US" sz="2000" b="1" dirty="0">
                <a:latin typeface="Verdana" pitchFamily="34" charset="0"/>
                <a:ea typeface="Verdana" pitchFamily="34" charset="0"/>
              </a:rPr>
              <a:t>         Body of for</a:t>
            </a:r>
          </a:p>
          <a:p>
            <a:pPr>
              <a:buFont typeface="Arial" panose="020B0604020202020204" pitchFamily="34" charset="0"/>
              <a:buChar char="•"/>
            </a:pPr>
            <a:endParaRPr lang="en-US" sz="2000" b="1" i="1" dirty="0">
              <a:solidFill>
                <a:schemeClr val="tx1"/>
              </a:solidFill>
              <a:latin typeface="Verdana" pitchFamily="34" charset="0"/>
              <a:ea typeface="Verdana" pitchFamily="34" charset="0"/>
            </a:endParaRPr>
          </a:p>
          <a:p>
            <a:pPr>
              <a:buFont typeface="Arial" panose="020B0604020202020204" pitchFamily="34" charset="0"/>
              <a:buChar char="•"/>
            </a:pPr>
            <a:r>
              <a:rPr lang="en-US" sz="2000" b="1" i="1" dirty="0">
                <a:solidFill>
                  <a:schemeClr val="tx1"/>
                </a:solidFill>
                <a:latin typeface="Verdana" pitchFamily="34" charset="0"/>
                <a:ea typeface="Verdana" pitchFamily="34" charset="0"/>
              </a:rPr>
              <a:t>Note :</a:t>
            </a:r>
            <a:r>
              <a:rPr lang="en-US" dirty="0">
                <a:latin typeface="Verdana" pitchFamily="34" charset="0"/>
                <a:ea typeface="Verdana" pitchFamily="34" charset="0"/>
              </a:rPr>
              <a:t>Here, </a:t>
            </a:r>
            <a:r>
              <a:rPr lang="en-US" dirty="0" err="1">
                <a:latin typeface="Verdana" pitchFamily="34" charset="0"/>
                <a:ea typeface="Verdana" pitchFamily="34" charset="0"/>
              </a:rPr>
              <a:t>val</a:t>
            </a:r>
            <a:r>
              <a:rPr lang="en-US" dirty="0">
                <a:latin typeface="Verdana" pitchFamily="34" charset="0"/>
                <a:ea typeface="Verdana" pitchFamily="34" charset="0"/>
              </a:rPr>
              <a:t> is the variable that takes the value of the item inside the sequence on each iteration. Loop continues until we reach the last item in the sequence. The body of for loop is separated from the rest of the code using indentation.</a:t>
            </a:r>
            <a:endParaRPr lang="en-US" b="1" i="1" dirty="0">
              <a:solidFill>
                <a:schemeClr val="tx1"/>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1499016" y="464695"/>
            <a:ext cx="6940446" cy="5666283"/>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239843"/>
            <a:ext cx="11358624" cy="6357905"/>
          </a:xfrm>
        </p:spPr>
        <p:txBody>
          <a:bodyPr>
            <a:normAutofit/>
          </a:bodyPr>
          <a:lstStyle/>
          <a:p>
            <a:pPr>
              <a:buFont typeface="Arial" panose="020B0604020202020204" pitchFamily="34" charset="0"/>
              <a:buChar char="•"/>
            </a:pPr>
            <a:r>
              <a:rPr lang="en-US" b="1" dirty="0">
                <a:latin typeface="Verdana" pitchFamily="34" charset="0"/>
                <a:ea typeface="Verdana" pitchFamily="34" charset="0"/>
              </a:rPr>
              <a:t>Example: Python for Loop</a:t>
            </a:r>
          </a:p>
          <a:p>
            <a:pPr>
              <a:buFont typeface="Arial" panose="020B0604020202020204" pitchFamily="34" charset="0"/>
              <a:buChar char="•"/>
            </a:pPr>
            <a:endParaRPr lang="en-US" b="1" dirty="0">
              <a:latin typeface="Verdana" pitchFamily="34" charset="0"/>
              <a:ea typeface="Verdana" pitchFamily="34" charset="0"/>
            </a:endParaRPr>
          </a:p>
          <a:p>
            <a:pPr>
              <a:buFont typeface="Arial" panose="020B0604020202020204" pitchFamily="34" charset="0"/>
              <a:buChar char="•"/>
            </a:pPr>
            <a:r>
              <a:rPr lang="en-US" b="1" dirty="0">
                <a:latin typeface="Verdana" pitchFamily="34" charset="0"/>
                <a:ea typeface="Verdana" pitchFamily="34" charset="0"/>
              </a:rPr>
              <a:t># Program to find the sum of all numbers stored in a list </a:t>
            </a:r>
          </a:p>
          <a:p>
            <a:pPr>
              <a:buFont typeface="Arial" panose="020B0604020202020204" pitchFamily="34" charset="0"/>
              <a:buChar char="•"/>
            </a:pPr>
            <a:r>
              <a:rPr lang="en-US" b="1" dirty="0">
                <a:latin typeface="Verdana" pitchFamily="34" charset="0"/>
                <a:ea typeface="Verdana" pitchFamily="34" charset="0"/>
              </a:rPr>
              <a:t># List of numbers </a:t>
            </a:r>
          </a:p>
          <a:p>
            <a:pPr>
              <a:buFont typeface="Arial" panose="020B0604020202020204" pitchFamily="34" charset="0"/>
              <a:buChar char="•"/>
            </a:pPr>
            <a:r>
              <a:rPr lang="en-US" b="1" dirty="0">
                <a:latin typeface="Verdana" pitchFamily="34" charset="0"/>
                <a:ea typeface="Verdana" pitchFamily="34" charset="0"/>
              </a:rPr>
              <a:t>numbers = [6, 5, 3, 8, 4, 2, 5, 4, 11]</a:t>
            </a:r>
          </a:p>
          <a:p>
            <a:pPr>
              <a:buFont typeface="Arial" panose="020B0604020202020204" pitchFamily="34" charset="0"/>
              <a:buChar char="•"/>
            </a:pPr>
            <a:r>
              <a:rPr lang="en-US" b="1" dirty="0">
                <a:latin typeface="Verdana" pitchFamily="34" charset="0"/>
                <a:ea typeface="Verdana" pitchFamily="34" charset="0"/>
              </a:rPr>
              <a:t> # variable to store the sum </a:t>
            </a:r>
          </a:p>
          <a:p>
            <a:pPr>
              <a:buFont typeface="Arial" panose="020B0604020202020204" pitchFamily="34" charset="0"/>
              <a:buChar char="•"/>
            </a:pPr>
            <a:r>
              <a:rPr lang="en-US" b="1" dirty="0">
                <a:latin typeface="Verdana" pitchFamily="34" charset="0"/>
                <a:ea typeface="Verdana" pitchFamily="34" charset="0"/>
              </a:rPr>
              <a:t>sum = 0 </a:t>
            </a:r>
          </a:p>
          <a:p>
            <a:pPr>
              <a:buFont typeface="Arial" panose="020B0604020202020204" pitchFamily="34" charset="0"/>
              <a:buChar char="•"/>
            </a:pPr>
            <a:r>
              <a:rPr lang="en-US" b="1" dirty="0">
                <a:latin typeface="Verdana" pitchFamily="34" charset="0"/>
                <a:ea typeface="Verdana" pitchFamily="34" charset="0"/>
              </a:rPr>
              <a:t># iterate over the list</a:t>
            </a:r>
          </a:p>
          <a:p>
            <a:pPr>
              <a:buFont typeface="Arial" panose="020B0604020202020204" pitchFamily="34" charset="0"/>
              <a:buChar char="•"/>
            </a:pPr>
            <a:r>
              <a:rPr lang="en-US" b="1" dirty="0">
                <a:latin typeface="Verdana" pitchFamily="34" charset="0"/>
                <a:ea typeface="Verdana" pitchFamily="34" charset="0"/>
              </a:rPr>
              <a:t>sum = </a:t>
            </a:r>
            <a:r>
              <a:rPr lang="en-US" b="1" dirty="0" err="1">
                <a:latin typeface="Verdana" pitchFamily="34" charset="0"/>
                <a:ea typeface="Verdana" pitchFamily="34" charset="0"/>
              </a:rPr>
              <a:t>sum+val</a:t>
            </a:r>
            <a:r>
              <a:rPr lang="en-US" b="1" dirty="0">
                <a:latin typeface="Verdana" pitchFamily="34" charset="0"/>
                <a:ea typeface="Verdana" pitchFamily="34" charset="0"/>
              </a:rPr>
              <a:t> </a:t>
            </a:r>
          </a:p>
          <a:p>
            <a:pPr>
              <a:buFont typeface="Arial" panose="020B0604020202020204" pitchFamily="34" charset="0"/>
              <a:buChar char="•"/>
            </a:pPr>
            <a:r>
              <a:rPr lang="en-US" b="1" dirty="0">
                <a:latin typeface="Verdana" pitchFamily="34" charset="0"/>
                <a:ea typeface="Verdana" pitchFamily="34" charset="0"/>
              </a:rPr>
              <a:t># Output: The sum is 48</a:t>
            </a:r>
          </a:p>
          <a:p>
            <a:pPr>
              <a:buFont typeface="Arial" panose="020B0604020202020204" pitchFamily="34" charset="0"/>
              <a:buChar char="•"/>
            </a:pPr>
            <a:r>
              <a:rPr lang="en-US" b="1" dirty="0">
                <a:latin typeface="Verdana" pitchFamily="34" charset="0"/>
                <a:ea typeface="Verdana" pitchFamily="34" charset="0"/>
              </a:rPr>
              <a:t> print("The sum is", sum) </a:t>
            </a:r>
          </a:p>
          <a:p>
            <a:pPr>
              <a:buFont typeface="Arial" panose="020B0604020202020204" pitchFamily="34" charset="0"/>
              <a:buChar char="•"/>
            </a:pPr>
            <a:r>
              <a:rPr lang="en-US" b="1" dirty="0">
                <a:latin typeface="Verdana" pitchFamily="34" charset="0"/>
                <a:ea typeface="Verdana" pitchFamily="34" charset="0"/>
              </a:rPr>
              <a:t>for </a:t>
            </a:r>
            <a:r>
              <a:rPr lang="en-US" b="1" dirty="0" err="1">
                <a:latin typeface="Verdana" pitchFamily="34" charset="0"/>
                <a:ea typeface="Verdana" pitchFamily="34" charset="0"/>
              </a:rPr>
              <a:t>val</a:t>
            </a:r>
            <a:r>
              <a:rPr lang="en-US" b="1" dirty="0">
                <a:latin typeface="Verdana" pitchFamily="34" charset="0"/>
                <a:ea typeface="Verdana" pitchFamily="34" charset="0"/>
              </a:rPr>
              <a:t> in numbers:</a:t>
            </a:r>
          </a:p>
          <a:p>
            <a:pPr>
              <a:buFont typeface="Arial" panose="020B0604020202020204" pitchFamily="34" charset="0"/>
              <a:buChar char="•"/>
            </a:pPr>
            <a:endParaRPr lang="en-US" b="1" i="1" dirty="0">
              <a:latin typeface="Verdana" pitchFamily="34" charset="0"/>
              <a:ea typeface="Verdana" pitchFamily="34" charset="0"/>
            </a:endParaRPr>
          </a:p>
          <a:p>
            <a:pPr>
              <a:buFont typeface="Arial" panose="020B0604020202020204" pitchFamily="34" charset="0"/>
              <a:buChar char="•"/>
            </a:pPr>
            <a:r>
              <a:rPr lang="en-US" b="1" i="1" dirty="0"/>
              <a:t>when you run the program, the output will be: The sum is 48</a:t>
            </a:r>
            <a:endParaRPr lang="en-US" b="1" i="1" dirty="0">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89744" y="209863"/>
            <a:ext cx="11328644" cy="638788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2. While Loop</a:t>
            </a:r>
          </a:p>
          <a:p>
            <a:pPr>
              <a:buFont typeface="Arial" panose="020B0604020202020204" pitchFamily="34" charset="0"/>
              <a:buChar char="•"/>
            </a:pPr>
            <a:r>
              <a:rPr lang="en-US" sz="2000" dirty="0">
                <a:solidFill>
                  <a:srgbClr val="FF0000"/>
                </a:solidFill>
                <a:latin typeface="Verdana" pitchFamily="34" charset="0"/>
                <a:ea typeface="Verdana" pitchFamily="34" charset="0"/>
              </a:rPr>
              <a:t>The while loop in Python is used to iterate over a block of code as long as the test expression (condition) is true. We generally use this loop when we don't know beforehand, the number of times to iterate.</a:t>
            </a:r>
          </a:p>
          <a:p>
            <a:pPr>
              <a:buFont typeface="Arial" panose="020B0604020202020204" pitchFamily="34" charset="0"/>
              <a:buChar char="•"/>
            </a:pPr>
            <a:r>
              <a:rPr lang="en-US" sz="2000" dirty="0">
                <a:solidFill>
                  <a:srgbClr val="FF0000"/>
                </a:solidFill>
                <a:latin typeface="Verdana" pitchFamily="34" charset="0"/>
                <a:ea typeface="Verdana" pitchFamily="34" charset="0"/>
              </a:rPr>
              <a:t>-----------------------------------------------------------------</a:t>
            </a:r>
          </a:p>
          <a:p>
            <a:pPr>
              <a:buFont typeface="Arial" panose="020B0604020202020204" pitchFamily="34" charset="0"/>
              <a:buChar char="•"/>
            </a:pPr>
            <a:r>
              <a:rPr lang="en-US" sz="2000" b="1" dirty="0">
                <a:latin typeface="Verdana" pitchFamily="34" charset="0"/>
                <a:ea typeface="Verdana" pitchFamily="34" charset="0"/>
              </a:rPr>
              <a:t>Syntax of while Loop in Python </a:t>
            </a:r>
          </a:p>
          <a:p>
            <a:pPr>
              <a:buFont typeface="Arial" panose="020B0604020202020204" pitchFamily="34" charset="0"/>
              <a:buChar char="•"/>
            </a:pPr>
            <a:r>
              <a:rPr lang="en-US" sz="2000" b="1" dirty="0">
                <a:latin typeface="Verdana" pitchFamily="34" charset="0"/>
                <a:ea typeface="Verdana" pitchFamily="34" charset="0"/>
              </a:rPr>
              <a:t>while test_expression:</a:t>
            </a:r>
          </a:p>
          <a:p>
            <a:pPr>
              <a:buFont typeface="Arial" panose="020B0604020202020204" pitchFamily="34" charset="0"/>
              <a:buChar char="•"/>
            </a:pPr>
            <a:r>
              <a:rPr lang="en-US" sz="2000" b="1" dirty="0">
                <a:latin typeface="Verdana" pitchFamily="34" charset="0"/>
                <a:ea typeface="Verdana" pitchFamily="34" charset="0"/>
              </a:rPr>
              <a:t>     Body of while</a:t>
            </a:r>
          </a:p>
          <a:p>
            <a:pPr>
              <a:buFont typeface="Arial" panose="020B0604020202020204" pitchFamily="34" charset="0"/>
              <a:buChar char="•"/>
            </a:pPr>
            <a:r>
              <a:rPr lang="en-US" sz="2000" b="1" dirty="0">
                <a:solidFill>
                  <a:srgbClr val="FF0000"/>
                </a:solidFill>
                <a:latin typeface="Verdana" pitchFamily="34" charset="0"/>
                <a:ea typeface="Verdana" pitchFamily="34" charset="0"/>
              </a:rPr>
              <a:t>--------------------------------------------------------------</a:t>
            </a:r>
          </a:p>
          <a:p>
            <a:pPr>
              <a:buFont typeface="Arial" panose="020B0604020202020204" pitchFamily="34" charset="0"/>
              <a:buChar char="•"/>
            </a:pPr>
            <a:r>
              <a:rPr lang="en-US" b="1" dirty="0">
                <a:solidFill>
                  <a:srgbClr val="FF0000"/>
                </a:solidFill>
                <a:latin typeface="Verdana" pitchFamily="34" charset="0"/>
                <a:ea typeface="Verdana" pitchFamily="34" charset="0"/>
              </a:rPr>
              <a:t>Note: </a:t>
            </a:r>
            <a:r>
              <a:rPr lang="en-US" dirty="0">
                <a:latin typeface="Verdana" pitchFamily="34" charset="0"/>
                <a:ea typeface="Verdana" pitchFamily="34" charset="0"/>
              </a:rPr>
              <a:t>In while loop, test expression is checked first. The body of the loop is entered only if the test_expression evaluates to True. After one iteration, the test expression is checked again. This process continues until the test_expression evaluates to False.</a:t>
            </a:r>
          </a:p>
          <a:p>
            <a:pPr>
              <a:buFont typeface="Arial" panose="020B0604020202020204" pitchFamily="34" charset="0"/>
              <a:buChar char="•"/>
            </a:pPr>
            <a:r>
              <a:rPr lang="en-US" dirty="0">
                <a:latin typeface="Verdana" pitchFamily="34" charset="0"/>
                <a:ea typeface="Verdana" pitchFamily="34" charset="0"/>
              </a:rPr>
              <a:t>In Python, the body of the while loop is determined through indentation. Body starts with indentation and the first </a:t>
            </a:r>
            <a:r>
              <a:rPr lang="en-US" dirty="0" err="1">
                <a:latin typeface="Verdana" pitchFamily="34" charset="0"/>
                <a:ea typeface="Verdana" pitchFamily="34" charset="0"/>
              </a:rPr>
              <a:t>unindented</a:t>
            </a:r>
            <a:r>
              <a:rPr lang="en-US" dirty="0">
                <a:latin typeface="Verdana" pitchFamily="34" charset="0"/>
                <a:ea typeface="Verdana" pitchFamily="34" charset="0"/>
              </a:rPr>
              <a:t> line marks the end. Python interprets any non-zero value as True. None and 0 are interpreted as False.</a:t>
            </a:r>
            <a:endParaRPr lang="en-US" b="1" dirty="0">
              <a:solidFill>
                <a:srgbClr val="FF0000"/>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CE5A2-451F-432A-BE64-C04DA280DB26}"/>
              </a:ext>
            </a:extLst>
          </p:cNvPr>
          <p:cNvSpPr>
            <a:spLocks noGrp="1"/>
          </p:cNvSpPr>
          <p:nvPr>
            <p:ph idx="1"/>
          </p:nvPr>
        </p:nvSpPr>
        <p:spPr>
          <a:xfrm>
            <a:off x="677333" y="407963"/>
            <a:ext cx="10506481" cy="6093655"/>
          </a:xfrm>
        </p:spPr>
        <p:txBody>
          <a:bodyPr>
            <a:normAutofit fontScale="32500" lnSpcReduction="20000"/>
          </a:bodyPr>
          <a:lstStyle/>
          <a:p>
            <a:endParaRPr lang="en-US" sz="1800" b="0" i="0" u="none" strike="noStrike" baseline="0" dirty="0">
              <a:solidFill>
                <a:srgbClr val="000000"/>
              </a:solidFill>
              <a:latin typeface="Times New Roman" panose="02020603050405020304" pitchFamily="18" charset="0"/>
            </a:endParaRPr>
          </a:p>
          <a:p>
            <a:r>
              <a:rPr lang="en-US" sz="6400" b="1" i="1" u="none" strike="noStrike" baseline="0" dirty="0">
                <a:solidFill>
                  <a:srgbClr val="000000"/>
                </a:solidFill>
                <a:latin typeface="Verdana" panose="020B0604030504040204" pitchFamily="34" charset="0"/>
                <a:ea typeface="Verdana" panose="020B0604030504040204" pitchFamily="34" charset="0"/>
              </a:rPr>
              <a:t>Features of python: </a:t>
            </a:r>
            <a:endParaRPr lang="en-US" sz="640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Python's features include-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Easy-to-learn: </a:t>
            </a:r>
            <a:r>
              <a:rPr lang="en-US" sz="5500" b="0" i="0" u="none" strike="noStrike" baseline="0" dirty="0">
                <a:solidFill>
                  <a:srgbClr val="000000"/>
                </a:solidFill>
                <a:latin typeface="Verdana" panose="020B0604030504040204" pitchFamily="34" charset="0"/>
                <a:ea typeface="Verdana" panose="020B0604030504040204" pitchFamily="34" charset="0"/>
              </a:rPr>
              <a:t>Python has few keywords, simple structure, and a clearly defined syntax. This allows a student to pick up the language quickly.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Easy-to-read: </a:t>
            </a:r>
            <a:r>
              <a:rPr lang="en-US" sz="5500" b="0" i="0" u="none" strike="noStrike" baseline="0" dirty="0">
                <a:solidFill>
                  <a:srgbClr val="000000"/>
                </a:solidFill>
                <a:latin typeface="Verdana" panose="020B0604030504040204" pitchFamily="34" charset="0"/>
                <a:ea typeface="Verdana" panose="020B0604030504040204" pitchFamily="34" charset="0"/>
              </a:rPr>
              <a:t>Python code is more clearly defined and visible to the eyes.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Easy-to-maintain: </a:t>
            </a:r>
            <a:r>
              <a:rPr lang="en-US" sz="5500" b="0" i="0" u="none" strike="noStrike" baseline="0" dirty="0">
                <a:solidFill>
                  <a:srgbClr val="000000"/>
                </a:solidFill>
                <a:latin typeface="Verdana" panose="020B0604030504040204" pitchFamily="34" charset="0"/>
                <a:ea typeface="Verdana" panose="020B0604030504040204" pitchFamily="34" charset="0"/>
              </a:rPr>
              <a:t>Python's source code is fairly easy-to-maintain.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A broad standard library: </a:t>
            </a:r>
            <a:r>
              <a:rPr lang="en-US" sz="5500" b="0" i="0" u="none" strike="noStrike" baseline="0" dirty="0">
                <a:solidFill>
                  <a:srgbClr val="000000"/>
                </a:solidFill>
                <a:latin typeface="Verdana" panose="020B0604030504040204" pitchFamily="34" charset="0"/>
                <a:ea typeface="Verdana" panose="020B0604030504040204" pitchFamily="34" charset="0"/>
              </a:rPr>
              <a:t>Python's bulk of the library is very portable and cross platform compatible on UNIX, Windows, and Macintosh. </a:t>
            </a:r>
          </a:p>
          <a:p>
            <a:endParaRPr lang="en-US" sz="5500" b="0" i="0" u="none" strike="noStrike" baseline="0" dirty="0">
              <a:solidFill>
                <a:srgbClr val="000000"/>
              </a:solidFill>
              <a:latin typeface="Verdana" panose="020B0604030504040204" pitchFamily="34" charset="0"/>
              <a:ea typeface="Verdana" panose="020B0604030504040204" pitchFamily="34" charset="0"/>
            </a:endParaRPr>
          </a:p>
          <a:p>
            <a:r>
              <a:rPr lang="en-US" sz="5500" b="0" i="0" u="none" strike="noStrike" baseline="0" dirty="0">
                <a:solidFill>
                  <a:srgbClr val="000000"/>
                </a:solidFill>
                <a:latin typeface="Verdana" panose="020B0604030504040204" pitchFamily="34" charset="0"/>
                <a:ea typeface="Verdana" panose="020B0604030504040204" pitchFamily="34" charset="0"/>
              </a:rPr>
              <a:t>• </a:t>
            </a:r>
            <a:r>
              <a:rPr lang="en-US" sz="5500" b="1" i="0" u="none" strike="noStrike" baseline="0" dirty="0">
                <a:solidFill>
                  <a:srgbClr val="000000"/>
                </a:solidFill>
                <a:latin typeface="Verdana" panose="020B0604030504040204" pitchFamily="34" charset="0"/>
                <a:ea typeface="Verdana" panose="020B0604030504040204" pitchFamily="34" charset="0"/>
              </a:rPr>
              <a:t>Interactive Mode: </a:t>
            </a:r>
            <a:r>
              <a:rPr lang="en-US" sz="5500" b="0" i="0" u="none" strike="noStrike" baseline="0" dirty="0">
                <a:solidFill>
                  <a:srgbClr val="000000"/>
                </a:solidFill>
                <a:latin typeface="Verdana" panose="020B0604030504040204" pitchFamily="34" charset="0"/>
                <a:ea typeface="Verdana" panose="020B0604030504040204" pitchFamily="34" charset="0"/>
              </a:rPr>
              <a:t>Python has support for an interactive mode, which allows interactive testing and debugging of snippets of code. </a:t>
            </a:r>
          </a:p>
          <a:p>
            <a:endParaRPr lang="en-US" sz="64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3078832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2841390" y="660126"/>
            <a:ext cx="4495323" cy="500615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44774" y="194873"/>
            <a:ext cx="11373614" cy="6402876"/>
          </a:xfrm>
        </p:spPr>
        <p:txBody>
          <a:bodyPr>
            <a:normAutofit/>
          </a:bodyPr>
          <a:lstStyle/>
          <a:p>
            <a:pPr>
              <a:buFont typeface="Arial" panose="020B0604020202020204" pitchFamily="34" charset="0"/>
              <a:buChar char="•"/>
            </a:pPr>
            <a:r>
              <a:rPr lang="en-US" b="1" dirty="0">
                <a:latin typeface="Verdana" pitchFamily="34" charset="0"/>
                <a:ea typeface="Verdana" pitchFamily="34" charset="0"/>
              </a:rPr>
              <a:t>Example: Python while Loop</a:t>
            </a:r>
          </a:p>
          <a:p>
            <a:pPr>
              <a:buFont typeface="Arial" panose="020B0604020202020204" pitchFamily="34" charset="0"/>
              <a:buChar char="•"/>
            </a:pPr>
            <a:r>
              <a:rPr lang="en-US" b="1" dirty="0">
                <a:latin typeface="Verdana" pitchFamily="34" charset="0"/>
                <a:ea typeface="Verdana" pitchFamily="34" charset="0"/>
              </a:rPr>
              <a:t> # Program to add natural</a:t>
            </a:r>
          </a:p>
          <a:p>
            <a:pPr>
              <a:buFont typeface="Arial" panose="020B0604020202020204" pitchFamily="34" charset="0"/>
              <a:buChar char="•"/>
            </a:pPr>
            <a:r>
              <a:rPr lang="en-US" b="1" dirty="0">
                <a:latin typeface="Verdana" pitchFamily="34" charset="0"/>
                <a:ea typeface="Verdana" pitchFamily="34" charset="0"/>
              </a:rPr>
              <a:t> # numbers </a:t>
            </a:r>
            <a:r>
              <a:rPr lang="en-US" b="1" dirty="0" err="1">
                <a:latin typeface="Verdana" pitchFamily="34" charset="0"/>
                <a:ea typeface="Verdana" pitchFamily="34" charset="0"/>
              </a:rPr>
              <a:t>upto</a:t>
            </a:r>
            <a:endParaRPr lang="en-US" b="1" dirty="0">
              <a:latin typeface="Verdana" pitchFamily="34" charset="0"/>
              <a:ea typeface="Verdana" pitchFamily="34" charset="0"/>
            </a:endParaRPr>
          </a:p>
          <a:p>
            <a:pPr>
              <a:buFont typeface="Arial" panose="020B0604020202020204" pitchFamily="34" charset="0"/>
              <a:buChar char="•"/>
            </a:pPr>
            <a:r>
              <a:rPr lang="en-US" b="1" dirty="0">
                <a:latin typeface="Verdana" pitchFamily="34" charset="0"/>
                <a:ea typeface="Verdana" pitchFamily="34" charset="0"/>
              </a:rPr>
              <a:t> # sum = 1+2+3+...+n</a:t>
            </a:r>
          </a:p>
          <a:p>
            <a:pPr>
              <a:buFont typeface="Arial" panose="020B0604020202020204" pitchFamily="34" charset="0"/>
              <a:buChar char="•"/>
            </a:pPr>
            <a:r>
              <a:rPr lang="en-US" b="1" dirty="0">
                <a:latin typeface="Verdana" pitchFamily="34" charset="0"/>
                <a:ea typeface="Verdana" pitchFamily="34" charset="0"/>
              </a:rPr>
              <a:t> #To take input from the user, </a:t>
            </a:r>
          </a:p>
          <a:p>
            <a:pPr>
              <a:buFont typeface="Arial" panose="020B0604020202020204" pitchFamily="34" charset="0"/>
              <a:buChar char="•"/>
            </a:pPr>
            <a:r>
              <a:rPr lang="en-US" b="1" dirty="0">
                <a:latin typeface="Verdana" pitchFamily="34" charset="0"/>
                <a:ea typeface="Verdana" pitchFamily="34" charset="0"/>
              </a:rPr>
              <a:t> n = </a:t>
            </a:r>
            <a:r>
              <a:rPr lang="en-US" b="1" dirty="0" err="1">
                <a:latin typeface="Verdana" pitchFamily="34" charset="0"/>
                <a:ea typeface="Verdana" pitchFamily="34" charset="0"/>
              </a:rPr>
              <a:t>int</a:t>
            </a:r>
            <a:r>
              <a:rPr lang="en-US" b="1" dirty="0">
                <a:latin typeface="Verdana" pitchFamily="34" charset="0"/>
                <a:ea typeface="Verdana" pitchFamily="34" charset="0"/>
              </a:rPr>
              <a:t>(input("Enter n: ")) n = 10</a:t>
            </a:r>
          </a:p>
          <a:p>
            <a:pPr>
              <a:buFont typeface="Arial" panose="020B0604020202020204" pitchFamily="34" charset="0"/>
              <a:buChar char="•"/>
            </a:pPr>
            <a:r>
              <a:rPr lang="en-US" b="1" dirty="0">
                <a:latin typeface="Verdana" pitchFamily="34" charset="0"/>
                <a:ea typeface="Verdana" pitchFamily="34" charset="0"/>
              </a:rPr>
              <a:t> # initialize sum and counter</a:t>
            </a:r>
          </a:p>
          <a:p>
            <a:pPr>
              <a:buFont typeface="Arial" panose="020B0604020202020204" pitchFamily="34" charset="0"/>
              <a:buChar char="•"/>
            </a:pPr>
            <a:r>
              <a:rPr lang="en-US" b="1" dirty="0">
                <a:latin typeface="Verdana" pitchFamily="34" charset="0"/>
                <a:ea typeface="Verdana" pitchFamily="34" charset="0"/>
              </a:rPr>
              <a:t>sum = 0 </a:t>
            </a:r>
          </a:p>
          <a:p>
            <a:pPr>
              <a:buFont typeface="Arial" panose="020B0604020202020204" pitchFamily="34" charset="0"/>
              <a:buChar char="•"/>
            </a:pPr>
            <a:r>
              <a:rPr lang="en-US" b="1" dirty="0" err="1">
                <a:latin typeface="Verdana" pitchFamily="34" charset="0"/>
                <a:ea typeface="Verdana" pitchFamily="34" charset="0"/>
              </a:rPr>
              <a:t>i</a:t>
            </a:r>
            <a:r>
              <a:rPr lang="en-US" b="1" dirty="0">
                <a:latin typeface="Verdana" pitchFamily="34" charset="0"/>
                <a:ea typeface="Verdana" pitchFamily="34" charset="0"/>
              </a:rPr>
              <a:t> = 1</a:t>
            </a:r>
          </a:p>
          <a:p>
            <a:pPr>
              <a:buFont typeface="Arial" panose="020B0604020202020204" pitchFamily="34" charset="0"/>
              <a:buChar char="•"/>
            </a:pPr>
            <a:r>
              <a:rPr lang="en-US" b="1" dirty="0">
                <a:latin typeface="Verdana" pitchFamily="34" charset="0"/>
                <a:ea typeface="Verdana" pitchFamily="34" charset="0"/>
              </a:rPr>
              <a:t> while </a:t>
            </a:r>
            <a:r>
              <a:rPr lang="en-US" b="1" dirty="0" err="1">
                <a:latin typeface="Verdana" pitchFamily="34" charset="0"/>
                <a:ea typeface="Verdana" pitchFamily="34" charset="0"/>
              </a:rPr>
              <a:t>i</a:t>
            </a:r>
            <a:r>
              <a:rPr lang="en-US" b="1" dirty="0">
                <a:latin typeface="Verdana" pitchFamily="34" charset="0"/>
                <a:ea typeface="Verdana" pitchFamily="34" charset="0"/>
              </a:rPr>
              <a:t> &lt;= n:</a:t>
            </a:r>
          </a:p>
          <a:p>
            <a:pPr>
              <a:buFont typeface="Arial" panose="020B0604020202020204" pitchFamily="34" charset="0"/>
              <a:buChar char="•"/>
            </a:pPr>
            <a:r>
              <a:rPr lang="en-US" b="1" dirty="0">
                <a:latin typeface="Verdana" pitchFamily="34" charset="0"/>
                <a:ea typeface="Verdana" pitchFamily="34" charset="0"/>
              </a:rPr>
              <a:t> sum = sum + I</a:t>
            </a:r>
          </a:p>
          <a:p>
            <a:pPr>
              <a:buFont typeface="Arial" panose="020B0604020202020204" pitchFamily="34" charset="0"/>
              <a:buChar char="•"/>
            </a:pPr>
            <a:r>
              <a:rPr lang="en-US" b="1" dirty="0">
                <a:latin typeface="Verdana" pitchFamily="34" charset="0"/>
                <a:ea typeface="Verdana" pitchFamily="34" charset="0"/>
              </a:rPr>
              <a:t> </a:t>
            </a:r>
            <a:r>
              <a:rPr lang="en-US" b="1" dirty="0" err="1">
                <a:latin typeface="Verdana" pitchFamily="34" charset="0"/>
                <a:ea typeface="Verdana" pitchFamily="34" charset="0"/>
              </a:rPr>
              <a:t>i</a:t>
            </a:r>
            <a:r>
              <a:rPr lang="en-US" b="1" dirty="0">
                <a:latin typeface="Verdana" pitchFamily="34" charset="0"/>
                <a:ea typeface="Verdana" pitchFamily="34" charset="0"/>
              </a:rPr>
              <a:t> = i+1 </a:t>
            </a:r>
          </a:p>
          <a:p>
            <a:pPr>
              <a:buFont typeface="Arial" panose="020B0604020202020204" pitchFamily="34" charset="0"/>
              <a:buChar char="•"/>
            </a:pPr>
            <a:r>
              <a:rPr lang="en-US" b="1" dirty="0">
                <a:latin typeface="Verdana" pitchFamily="34" charset="0"/>
                <a:ea typeface="Verdana" pitchFamily="34" charset="0"/>
              </a:rPr>
              <a:t># update counter</a:t>
            </a:r>
          </a:p>
          <a:p>
            <a:pPr>
              <a:buFont typeface="Arial" panose="020B0604020202020204" pitchFamily="34" charset="0"/>
              <a:buChar char="•"/>
            </a:pPr>
            <a:r>
              <a:rPr lang="en-US" b="1" dirty="0">
                <a:latin typeface="Verdana" pitchFamily="34" charset="0"/>
                <a:ea typeface="Verdana" pitchFamily="34" charset="0"/>
              </a:rPr>
              <a:t> # print the sum</a:t>
            </a:r>
          </a:p>
          <a:p>
            <a:pPr>
              <a:buFont typeface="Arial" panose="020B0604020202020204" pitchFamily="34" charset="0"/>
              <a:buChar char="•"/>
            </a:pPr>
            <a:r>
              <a:rPr lang="en-US" b="1" dirty="0">
                <a:latin typeface="Verdana" pitchFamily="34" charset="0"/>
                <a:ea typeface="Verdana" pitchFamily="34" charset="0"/>
              </a:rPr>
              <a:t> print("The sum is", sum)     </a:t>
            </a:r>
            <a:r>
              <a:rPr lang="en-US" b="1" dirty="0">
                <a:solidFill>
                  <a:srgbClr val="FF0000"/>
                </a:solidFill>
                <a:latin typeface="Verdana" pitchFamily="34" charset="0"/>
                <a:ea typeface="Verdana" pitchFamily="34" charset="0"/>
              </a:rPr>
              <a:t>output:  </a:t>
            </a:r>
            <a:r>
              <a:rPr lang="en-US" dirty="0">
                <a:solidFill>
                  <a:srgbClr val="FF0000"/>
                </a:solidFill>
              </a:rPr>
              <a:t>Enter n: 10  </a:t>
            </a:r>
          </a:p>
          <a:p>
            <a:pPr>
              <a:buFont typeface="Arial" panose="020B0604020202020204" pitchFamily="34" charset="0"/>
              <a:buChar char="•"/>
            </a:pPr>
            <a:r>
              <a:rPr lang="en-US" dirty="0">
                <a:solidFill>
                  <a:srgbClr val="FF0000"/>
                </a:solidFill>
              </a:rPr>
              <a:t>                                                       The sum is 55</a:t>
            </a:r>
            <a:endParaRPr lang="en-US" b="1" dirty="0">
              <a:solidFill>
                <a:srgbClr val="FF0000"/>
              </a:solidFill>
              <a:latin typeface="Verdana" pitchFamily="34" charset="0"/>
              <a:ea typeface="Verdana" pitchFamily="34" charset="0"/>
            </a:endParaRPr>
          </a:p>
        </p:txBody>
      </p:sp>
    </p:spTree>
    <p:extLst>
      <p:ext uri="{BB962C8B-B14F-4D97-AF65-F5344CB8AC3E}">
        <p14:creationId xmlns:p14="http://schemas.microsoft.com/office/powerpoint/2010/main" val="2438785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224853"/>
            <a:ext cx="11358624" cy="637289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3. Nested loops:</a:t>
            </a:r>
          </a:p>
          <a:p>
            <a:pPr>
              <a:buFont typeface="Arial" panose="020B0604020202020204" pitchFamily="34" charset="0"/>
              <a:buChar char="•"/>
            </a:pPr>
            <a:r>
              <a:rPr lang="en-US" sz="2000" dirty="0">
                <a:latin typeface="Verdana" pitchFamily="34" charset="0"/>
                <a:ea typeface="Verdana" pitchFamily="34" charset="0"/>
              </a:rPr>
              <a:t>Python programming language allows to use one loop inside another loop. Following section shows few examples to illustrate the concept.</a:t>
            </a:r>
          </a:p>
          <a:p>
            <a:pPr>
              <a:buFont typeface="Arial" panose="020B0604020202020204" pitchFamily="34" charset="0"/>
              <a:buChar char="•"/>
            </a:pPr>
            <a:r>
              <a:rPr lang="en-US" sz="2000" dirty="0"/>
              <a:t>Python Nested if Example </a:t>
            </a:r>
          </a:p>
          <a:p>
            <a:pPr>
              <a:buFont typeface="Arial" panose="020B0604020202020204" pitchFamily="34" charset="0"/>
              <a:buChar char="•"/>
            </a:pPr>
            <a:r>
              <a:rPr lang="en-US" sz="2000" dirty="0"/>
              <a:t># In this program, we input a number </a:t>
            </a:r>
          </a:p>
          <a:p>
            <a:pPr>
              <a:buFont typeface="Arial" panose="020B0604020202020204" pitchFamily="34" charset="0"/>
              <a:buChar char="•"/>
            </a:pPr>
            <a:r>
              <a:rPr lang="en-US" sz="2000" dirty="0"/>
              <a:t># check if the number is positive or</a:t>
            </a:r>
          </a:p>
          <a:p>
            <a:pPr>
              <a:buFont typeface="Arial" panose="020B0604020202020204" pitchFamily="34" charset="0"/>
              <a:buChar char="•"/>
            </a:pPr>
            <a:r>
              <a:rPr lang="en-US" sz="2000" dirty="0"/>
              <a:t> # negative or zero and display </a:t>
            </a:r>
          </a:p>
          <a:p>
            <a:pPr>
              <a:buFont typeface="Arial" panose="020B0604020202020204" pitchFamily="34" charset="0"/>
              <a:buChar char="•"/>
            </a:pPr>
            <a:r>
              <a:rPr lang="en-US" sz="2000" dirty="0"/>
              <a:t># an appropriate message </a:t>
            </a:r>
          </a:p>
          <a:p>
            <a:pPr>
              <a:buFont typeface="Arial" panose="020B0604020202020204" pitchFamily="34" charset="0"/>
              <a:buChar char="•"/>
            </a:pPr>
            <a:r>
              <a:rPr lang="en-US" sz="2000" dirty="0"/>
              <a:t># This time we use nested if</a:t>
            </a:r>
          </a:p>
        </p:txBody>
      </p:sp>
    </p:spTree>
    <p:extLst>
      <p:ext uri="{BB962C8B-B14F-4D97-AF65-F5344CB8AC3E}">
        <p14:creationId xmlns:p14="http://schemas.microsoft.com/office/powerpoint/2010/main" val="2438785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69823" y="239843"/>
            <a:ext cx="11448565" cy="6357905"/>
          </a:xfrm>
        </p:spPr>
        <p:txBody>
          <a:bodyPr>
            <a:normAutofit/>
          </a:bodyPr>
          <a:lstStyle/>
          <a:p>
            <a:pPr>
              <a:buFont typeface="Arial" panose="020B0604020202020204" pitchFamily="34" charset="0"/>
              <a:buChar char="•"/>
            </a:pPr>
            <a:r>
              <a:rPr lang="en-US" dirty="0"/>
              <a:t> </a:t>
            </a:r>
            <a:r>
              <a:rPr lang="en-US" b="1" dirty="0">
                <a:latin typeface="Verdana" pitchFamily="34" charset="0"/>
                <a:ea typeface="Verdana" pitchFamily="34" charset="0"/>
              </a:rPr>
              <a:t>num = float(input("Enter a number: "))</a:t>
            </a:r>
          </a:p>
          <a:p>
            <a:pPr>
              <a:buFont typeface="Arial" panose="020B0604020202020204" pitchFamily="34" charset="0"/>
              <a:buChar char="•"/>
            </a:pPr>
            <a:r>
              <a:rPr lang="en-US" b="1" dirty="0">
                <a:latin typeface="Verdana" pitchFamily="34" charset="0"/>
                <a:ea typeface="Verdana" pitchFamily="34" charset="0"/>
              </a:rPr>
              <a:t> if num &gt;= 0: </a:t>
            </a:r>
          </a:p>
          <a:p>
            <a:pPr>
              <a:buFont typeface="Arial" panose="020B0604020202020204" pitchFamily="34" charset="0"/>
              <a:buChar char="•"/>
            </a:pPr>
            <a:r>
              <a:rPr lang="en-US" b="1" dirty="0">
                <a:latin typeface="Verdana" pitchFamily="34" charset="0"/>
                <a:ea typeface="Verdana" pitchFamily="34" charset="0"/>
              </a:rPr>
              <a:t>    if num == 0: </a:t>
            </a:r>
          </a:p>
          <a:p>
            <a:pPr>
              <a:buFont typeface="Arial" panose="020B0604020202020204" pitchFamily="34" charset="0"/>
              <a:buChar char="•"/>
            </a:pPr>
            <a:r>
              <a:rPr lang="en-US" b="1" dirty="0">
                <a:latin typeface="Verdana" pitchFamily="34" charset="0"/>
                <a:ea typeface="Verdana" pitchFamily="34" charset="0"/>
              </a:rPr>
              <a:t>    print("Zero") </a:t>
            </a:r>
          </a:p>
          <a:p>
            <a:pPr>
              <a:buFont typeface="Arial" panose="020B0604020202020204" pitchFamily="34" charset="0"/>
              <a:buChar char="•"/>
            </a:pPr>
            <a:r>
              <a:rPr lang="en-US" b="1" dirty="0">
                <a:latin typeface="Verdana" pitchFamily="34" charset="0"/>
                <a:ea typeface="Verdana" pitchFamily="34" charset="0"/>
              </a:rPr>
              <a:t>    else: </a:t>
            </a:r>
          </a:p>
          <a:p>
            <a:pPr>
              <a:buFont typeface="Arial" panose="020B0604020202020204" pitchFamily="34" charset="0"/>
              <a:buChar char="•"/>
            </a:pPr>
            <a:r>
              <a:rPr lang="en-US" b="1" dirty="0">
                <a:latin typeface="Verdana" pitchFamily="34" charset="0"/>
                <a:ea typeface="Verdana" pitchFamily="34" charset="0"/>
              </a:rPr>
              <a:t>    print("Positive number") </a:t>
            </a:r>
          </a:p>
          <a:p>
            <a:pPr>
              <a:buFont typeface="Arial" panose="020B0604020202020204" pitchFamily="34" charset="0"/>
              <a:buChar char="•"/>
            </a:pPr>
            <a:r>
              <a:rPr lang="en-US" b="1" dirty="0">
                <a:latin typeface="Verdana" pitchFamily="34" charset="0"/>
                <a:ea typeface="Verdana" pitchFamily="34" charset="0"/>
              </a:rPr>
              <a:t>else: </a:t>
            </a:r>
          </a:p>
          <a:p>
            <a:pPr>
              <a:buFont typeface="Arial" panose="020B0604020202020204" pitchFamily="34" charset="0"/>
              <a:buChar char="•"/>
            </a:pPr>
            <a:r>
              <a:rPr lang="en-US" b="1" dirty="0">
                <a:latin typeface="Verdana" pitchFamily="34" charset="0"/>
                <a:ea typeface="Verdana" pitchFamily="34" charset="0"/>
              </a:rPr>
              <a:t>    print("Negative number")</a:t>
            </a:r>
          </a:p>
          <a:p>
            <a:pPr>
              <a:buFont typeface="Arial" panose="020B0604020202020204" pitchFamily="34" charset="0"/>
              <a:buChar char="•"/>
            </a:pPr>
            <a:endParaRPr lang="en-US" b="1" dirty="0">
              <a:latin typeface="Verdana" pitchFamily="34" charset="0"/>
              <a:ea typeface="Verdana" pitchFamily="34" charset="0"/>
            </a:endParaRPr>
          </a:p>
          <a:p>
            <a:pPr>
              <a:buFont typeface="Arial" panose="020B0604020202020204" pitchFamily="34" charset="0"/>
              <a:buChar char="•"/>
            </a:pPr>
            <a:r>
              <a:rPr lang="en-US" b="1" dirty="0">
                <a:solidFill>
                  <a:srgbClr val="FF0000"/>
                </a:solidFill>
                <a:latin typeface="Verdana" pitchFamily="34" charset="0"/>
                <a:ea typeface="Verdana" pitchFamily="34" charset="0"/>
              </a:rPr>
              <a:t>Special note: while using nested if else statement make sure inner block has proper indentation prior to outer block .</a:t>
            </a:r>
          </a:p>
        </p:txBody>
      </p:sp>
    </p:spTree>
    <p:extLst>
      <p:ext uri="{BB962C8B-B14F-4D97-AF65-F5344CB8AC3E}">
        <p14:creationId xmlns:p14="http://schemas.microsoft.com/office/powerpoint/2010/main" val="2438785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299803" y="194873"/>
            <a:ext cx="11418585" cy="6402876"/>
          </a:xfrm>
        </p:spPr>
        <p:txBody>
          <a:bodyPr>
            <a:normAutofit/>
          </a:bodyPr>
          <a:lstStyle/>
          <a:p>
            <a:pPr>
              <a:buFont typeface="Arial" panose="020B0604020202020204" pitchFamily="34" charset="0"/>
              <a:buChar char="•"/>
            </a:pPr>
            <a:r>
              <a:rPr lang="en-US" sz="2000" b="1" dirty="0">
                <a:latin typeface="Verdana" pitchFamily="34" charset="0"/>
                <a:ea typeface="Verdana" pitchFamily="34" charset="0"/>
              </a:rPr>
              <a:t>Control statements: </a:t>
            </a:r>
          </a:p>
          <a:p>
            <a:pPr>
              <a:buFont typeface="Arial" panose="020B0604020202020204" pitchFamily="34" charset="0"/>
              <a:buChar char="•"/>
            </a:pPr>
            <a:r>
              <a:rPr lang="en-US" sz="2000" b="1" dirty="0">
                <a:latin typeface="Verdana" pitchFamily="34" charset="0"/>
                <a:ea typeface="Verdana" pitchFamily="34" charset="0"/>
              </a:rPr>
              <a:t>1. Terminating loops:</a:t>
            </a:r>
          </a:p>
          <a:p>
            <a:pPr>
              <a:buFont typeface="Arial" panose="020B0604020202020204" pitchFamily="34" charset="0"/>
              <a:buChar char="•"/>
            </a:pPr>
            <a:r>
              <a:rPr lang="en-US" sz="2000" dirty="0">
                <a:solidFill>
                  <a:srgbClr val="FF0000"/>
                </a:solidFill>
                <a:latin typeface="Verdana" pitchFamily="34" charset="0"/>
                <a:ea typeface="Verdana" pitchFamily="34" charset="0"/>
              </a:rPr>
              <a:t>The break statement terminates the loop containing it. Control of the program flows to the statement immediately after the body of the loop.</a:t>
            </a:r>
          </a:p>
          <a:p>
            <a:pPr>
              <a:buFont typeface="Arial" panose="020B0604020202020204" pitchFamily="34" charset="0"/>
              <a:buChar char="•"/>
            </a:pPr>
            <a:endParaRPr lang="en-US" sz="2000" dirty="0">
              <a:solidFill>
                <a:srgbClr val="FF0000"/>
              </a:solidFill>
              <a:latin typeface="Verdana" pitchFamily="34" charset="0"/>
              <a:ea typeface="Verdana" pitchFamily="34" charset="0"/>
            </a:endParaRPr>
          </a:p>
          <a:p>
            <a:pPr>
              <a:buFont typeface="Arial" panose="020B0604020202020204" pitchFamily="34" charset="0"/>
              <a:buChar char="•"/>
            </a:pPr>
            <a:r>
              <a:rPr lang="en-US" sz="2000" dirty="0">
                <a:latin typeface="Verdana" pitchFamily="34" charset="0"/>
                <a:ea typeface="Verdana" pitchFamily="34" charset="0"/>
              </a:rPr>
              <a:t>If break statement is inside a nested loop (loop inside another loop), break will terminate the innermost loop.</a:t>
            </a:r>
          </a:p>
          <a:p>
            <a:pPr>
              <a:buFont typeface="Arial" panose="020B0604020202020204" pitchFamily="34" charset="0"/>
              <a:buChar char="•"/>
            </a:pPr>
            <a:endParaRPr lang="en-US" sz="2000" dirty="0">
              <a:latin typeface="Verdana" pitchFamily="34" charset="0"/>
              <a:ea typeface="Verdana" pitchFamily="34" charset="0"/>
            </a:endParaRPr>
          </a:p>
          <a:p>
            <a:pPr>
              <a:buFont typeface="Arial" panose="020B0604020202020204" pitchFamily="34" charset="0"/>
              <a:buChar char="•"/>
            </a:pPr>
            <a:r>
              <a:rPr lang="en-US" sz="2000" b="1" dirty="0"/>
              <a:t>Syntax of break</a:t>
            </a:r>
          </a:p>
          <a:p>
            <a:pPr>
              <a:buFont typeface="Arial" panose="020B0604020202020204" pitchFamily="34" charset="0"/>
              <a:buChar char="•"/>
            </a:pPr>
            <a:r>
              <a:rPr lang="en-US" sz="2000" b="1" dirty="0">
                <a:solidFill>
                  <a:srgbClr val="FF0000"/>
                </a:solidFill>
                <a:latin typeface="Verdana" pitchFamily="34" charset="0"/>
                <a:ea typeface="Verdana" pitchFamily="34" charset="0"/>
              </a:rPr>
              <a:t>break </a:t>
            </a:r>
          </a:p>
        </p:txBody>
      </p:sp>
    </p:spTree>
    <p:extLst>
      <p:ext uri="{BB962C8B-B14F-4D97-AF65-F5344CB8AC3E}">
        <p14:creationId xmlns:p14="http://schemas.microsoft.com/office/powerpoint/2010/main" val="2438785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2992179" y="453947"/>
            <a:ext cx="5029200" cy="519112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srcRect/>
          <a:stretch>
            <a:fillRect/>
          </a:stretch>
        </p:blipFill>
        <p:spPr bwMode="auto">
          <a:xfrm>
            <a:off x="2548275" y="581688"/>
            <a:ext cx="5936157" cy="5721796"/>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1319135" y="503233"/>
            <a:ext cx="8544394" cy="5979747"/>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BA5756-548C-45AE-8C5A-CB6078573BFF}"/>
              </a:ext>
            </a:extLst>
          </p:cNvPr>
          <p:cNvSpPr>
            <a:spLocks noGrp="1"/>
          </p:cNvSpPr>
          <p:nvPr>
            <p:ph idx="1"/>
          </p:nvPr>
        </p:nvSpPr>
        <p:spPr>
          <a:xfrm>
            <a:off x="359764" y="179883"/>
            <a:ext cx="11358624" cy="6417866"/>
          </a:xfrm>
        </p:spPr>
        <p:txBody>
          <a:bodyPr>
            <a:normAutofit fontScale="92500" lnSpcReduction="10000"/>
          </a:bodyPr>
          <a:lstStyle/>
          <a:p>
            <a:pPr>
              <a:buFont typeface="Arial" panose="020B0604020202020204" pitchFamily="34" charset="0"/>
              <a:buChar char="•"/>
            </a:pPr>
            <a:r>
              <a:rPr lang="en-US" sz="2000" b="1" dirty="0">
                <a:latin typeface="Verdana" pitchFamily="34" charset="0"/>
                <a:ea typeface="Verdana" pitchFamily="34" charset="0"/>
              </a:rPr>
              <a:t>2. Skipping specific conditions:</a:t>
            </a:r>
          </a:p>
          <a:p>
            <a:pPr>
              <a:buFont typeface="Arial" panose="020B0604020202020204" pitchFamily="34" charset="0"/>
              <a:buChar char="•"/>
            </a:pPr>
            <a:r>
              <a:rPr lang="en-US" dirty="0">
                <a:latin typeface="Verdana" pitchFamily="34" charset="0"/>
                <a:ea typeface="Verdana" pitchFamily="34" charset="0"/>
              </a:rPr>
              <a:t> The continue statement is used to skip the rest of the code inside a loop for the current iteration only. Loop does not terminate but continues on with the next iteration.</a:t>
            </a:r>
          </a:p>
          <a:p>
            <a:pPr>
              <a:buFont typeface="Arial" panose="020B0604020202020204" pitchFamily="34" charset="0"/>
              <a:buChar char="•"/>
            </a:pPr>
            <a:r>
              <a:rPr lang="en-US" dirty="0">
                <a:latin typeface="Verdana" pitchFamily="34" charset="0"/>
                <a:ea typeface="Verdana" pitchFamily="34" charset="0"/>
              </a:rPr>
              <a:t> </a:t>
            </a:r>
            <a:r>
              <a:rPr lang="en-US" b="1" dirty="0">
                <a:latin typeface="Verdana" pitchFamily="34" charset="0"/>
                <a:ea typeface="Verdana" pitchFamily="34" charset="0"/>
              </a:rPr>
              <a:t>Syntax of Continue</a:t>
            </a:r>
          </a:p>
          <a:p>
            <a:pPr>
              <a:buFont typeface="Arial" panose="020B0604020202020204" pitchFamily="34" charset="0"/>
              <a:buChar char="•"/>
            </a:pPr>
            <a:r>
              <a:rPr lang="en-US" b="1" dirty="0">
                <a:latin typeface="Verdana" pitchFamily="34" charset="0"/>
                <a:ea typeface="Verdana" pitchFamily="34" charset="0"/>
              </a:rPr>
              <a:t>continue</a:t>
            </a:r>
          </a:p>
          <a:p>
            <a:pPr>
              <a:buFont typeface="Arial" panose="020B0604020202020204" pitchFamily="34" charset="0"/>
              <a:buChar char="•"/>
            </a:pPr>
            <a:r>
              <a:rPr lang="en-US" b="1" dirty="0">
                <a:latin typeface="Verdana" pitchFamily="34" charset="0"/>
                <a:ea typeface="Verdana" pitchFamily="34" charset="0"/>
              </a:rPr>
              <a:t>--------------------------------------------------------------------------------------------------------</a:t>
            </a:r>
          </a:p>
          <a:p>
            <a:pPr>
              <a:buFont typeface="Arial" panose="020B0604020202020204" pitchFamily="34" charset="0"/>
              <a:buChar char="•"/>
            </a:pPr>
            <a:r>
              <a:rPr lang="en-US" b="1" dirty="0">
                <a:latin typeface="Verdana" pitchFamily="34" charset="0"/>
                <a:ea typeface="Verdana" pitchFamily="34" charset="0"/>
              </a:rPr>
              <a:t>Example: # Program to show the use of continue statement inside loops </a:t>
            </a:r>
            <a:endParaRPr lang="en-US" dirty="0">
              <a:latin typeface="Verdana" pitchFamily="34" charset="0"/>
              <a:ea typeface="Verdana" pitchFamily="34" charset="0"/>
            </a:endParaRPr>
          </a:p>
          <a:p>
            <a:pPr>
              <a:buFont typeface="Arial" panose="020B0604020202020204" pitchFamily="34" charset="0"/>
              <a:buChar char="•"/>
            </a:pPr>
            <a:r>
              <a:rPr lang="en-US" sz="1900" b="1" i="1" dirty="0">
                <a:solidFill>
                  <a:schemeClr val="tx1"/>
                </a:solidFill>
                <a:latin typeface="Verdana" pitchFamily="34" charset="0"/>
                <a:ea typeface="Verdana" pitchFamily="34" charset="0"/>
              </a:rPr>
              <a:t>for </a:t>
            </a:r>
            <a:r>
              <a:rPr lang="en-US" sz="1900" b="1" i="1" dirty="0" err="1">
                <a:solidFill>
                  <a:schemeClr val="tx1"/>
                </a:solidFill>
                <a:latin typeface="Verdana" pitchFamily="34" charset="0"/>
                <a:ea typeface="Verdana" pitchFamily="34" charset="0"/>
              </a:rPr>
              <a:t>val</a:t>
            </a:r>
            <a:r>
              <a:rPr lang="en-US" sz="1900" b="1" i="1" dirty="0">
                <a:solidFill>
                  <a:schemeClr val="tx1"/>
                </a:solidFill>
                <a:latin typeface="Verdana" pitchFamily="34" charset="0"/>
                <a:ea typeface="Verdana" pitchFamily="34" charset="0"/>
              </a:rPr>
              <a:t> in "string": </a:t>
            </a:r>
          </a:p>
          <a:p>
            <a:pPr>
              <a:buFont typeface="Arial" panose="020B0604020202020204" pitchFamily="34" charset="0"/>
              <a:buChar char="•"/>
            </a:pPr>
            <a:r>
              <a:rPr lang="en-US" sz="1900" b="1" i="1" dirty="0">
                <a:solidFill>
                  <a:schemeClr val="tx1"/>
                </a:solidFill>
                <a:latin typeface="Verdana" pitchFamily="34" charset="0"/>
                <a:ea typeface="Verdana" pitchFamily="34" charset="0"/>
              </a:rPr>
              <a:t>   if </a:t>
            </a:r>
            <a:r>
              <a:rPr lang="en-US" sz="1900" b="1" i="1" dirty="0" err="1">
                <a:solidFill>
                  <a:schemeClr val="tx1"/>
                </a:solidFill>
                <a:latin typeface="Verdana" pitchFamily="34" charset="0"/>
                <a:ea typeface="Verdana" pitchFamily="34" charset="0"/>
              </a:rPr>
              <a:t>val</a:t>
            </a:r>
            <a:r>
              <a:rPr lang="en-US" sz="1900" b="1" i="1" dirty="0">
                <a:solidFill>
                  <a:schemeClr val="tx1"/>
                </a:solidFill>
                <a:latin typeface="Verdana" pitchFamily="34" charset="0"/>
                <a:ea typeface="Verdana" pitchFamily="34" charset="0"/>
              </a:rPr>
              <a:t> == "</a:t>
            </a:r>
            <a:r>
              <a:rPr lang="en-US" sz="1900" b="1" i="1" dirty="0" err="1">
                <a:solidFill>
                  <a:schemeClr val="tx1"/>
                </a:solidFill>
                <a:latin typeface="Verdana" pitchFamily="34" charset="0"/>
                <a:ea typeface="Verdana" pitchFamily="34" charset="0"/>
              </a:rPr>
              <a:t>i</a:t>
            </a:r>
            <a:r>
              <a:rPr lang="en-US" sz="1900" b="1" i="1" dirty="0">
                <a:solidFill>
                  <a:schemeClr val="tx1"/>
                </a:solidFill>
                <a:latin typeface="Verdana" pitchFamily="34" charset="0"/>
                <a:ea typeface="Verdana" pitchFamily="34" charset="0"/>
              </a:rPr>
              <a:t>": </a:t>
            </a:r>
          </a:p>
          <a:p>
            <a:pPr>
              <a:buFont typeface="Arial" panose="020B0604020202020204" pitchFamily="34" charset="0"/>
              <a:buChar char="•"/>
            </a:pPr>
            <a:r>
              <a:rPr lang="en-US" sz="1900" b="1" i="1" dirty="0">
                <a:solidFill>
                  <a:schemeClr val="tx1"/>
                </a:solidFill>
                <a:latin typeface="Verdana" pitchFamily="34" charset="0"/>
                <a:ea typeface="Verdana" pitchFamily="34" charset="0"/>
              </a:rPr>
              <a:t>     continue</a:t>
            </a:r>
          </a:p>
          <a:p>
            <a:pPr>
              <a:buFont typeface="Arial" panose="020B0604020202020204" pitchFamily="34" charset="0"/>
              <a:buChar char="•"/>
            </a:pPr>
            <a:r>
              <a:rPr lang="en-US" sz="1900" b="1" i="1" dirty="0">
                <a:solidFill>
                  <a:schemeClr val="tx1"/>
                </a:solidFill>
                <a:latin typeface="Verdana" pitchFamily="34" charset="0"/>
                <a:ea typeface="Verdana" pitchFamily="34" charset="0"/>
              </a:rPr>
              <a:t> print(</a:t>
            </a:r>
            <a:r>
              <a:rPr lang="en-US" sz="1900" b="1" i="1" dirty="0" err="1">
                <a:solidFill>
                  <a:schemeClr val="tx1"/>
                </a:solidFill>
                <a:latin typeface="Verdana" pitchFamily="34" charset="0"/>
                <a:ea typeface="Verdana" pitchFamily="34" charset="0"/>
              </a:rPr>
              <a:t>val</a:t>
            </a:r>
            <a:r>
              <a:rPr lang="en-US" sz="1900" b="1" i="1" dirty="0">
                <a:solidFill>
                  <a:schemeClr val="tx1"/>
                </a:solidFill>
                <a:latin typeface="Verdana" pitchFamily="34" charset="0"/>
                <a:ea typeface="Verdana" pitchFamily="34" charset="0"/>
              </a:rPr>
              <a:t>) print("The end")</a:t>
            </a:r>
          </a:p>
          <a:p>
            <a:pPr>
              <a:buFont typeface="Arial" panose="020B0604020202020204" pitchFamily="34" charset="0"/>
              <a:buChar char="•"/>
            </a:pPr>
            <a:r>
              <a:rPr lang="en-US" b="1" dirty="0">
                <a:solidFill>
                  <a:srgbClr val="FF0000"/>
                </a:solidFill>
              </a:rPr>
              <a:t>Output :</a:t>
            </a:r>
          </a:p>
          <a:p>
            <a:pPr>
              <a:buFont typeface="Arial" panose="020B0604020202020204" pitchFamily="34" charset="0"/>
              <a:buChar char="•"/>
            </a:pPr>
            <a:r>
              <a:rPr lang="en-US" b="1" dirty="0">
                <a:solidFill>
                  <a:srgbClr val="FF0000"/>
                </a:solidFill>
              </a:rPr>
              <a:t> s </a:t>
            </a:r>
          </a:p>
          <a:p>
            <a:pPr>
              <a:buFont typeface="Arial" panose="020B0604020202020204" pitchFamily="34" charset="0"/>
              <a:buChar char="•"/>
            </a:pPr>
            <a:r>
              <a:rPr lang="en-US" b="1" dirty="0">
                <a:solidFill>
                  <a:srgbClr val="FF0000"/>
                </a:solidFill>
              </a:rPr>
              <a:t> t</a:t>
            </a:r>
          </a:p>
          <a:p>
            <a:pPr>
              <a:buFont typeface="Arial" panose="020B0604020202020204" pitchFamily="34" charset="0"/>
              <a:buChar char="•"/>
            </a:pPr>
            <a:r>
              <a:rPr lang="en-US" dirty="0"/>
              <a:t>r</a:t>
            </a:r>
          </a:p>
          <a:p>
            <a:pPr>
              <a:buFont typeface="Arial" panose="020B0604020202020204" pitchFamily="34" charset="0"/>
              <a:buChar char="•"/>
            </a:pPr>
            <a:r>
              <a:rPr lang="en-US" dirty="0"/>
              <a:t> n </a:t>
            </a:r>
          </a:p>
          <a:p>
            <a:pPr>
              <a:buFont typeface="Arial" panose="020B0604020202020204" pitchFamily="34" charset="0"/>
              <a:buChar char="•"/>
            </a:pPr>
            <a:r>
              <a:rPr lang="en-US" dirty="0"/>
              <a:t>g </a:t>
            </a:r>
          </a:p>
          <a:p>
            <a:pPr>
              <a:buFont typeface="Arial" panose="020B0604020202020204" pitchFamily="34" charset="0"/>
              <a:buChar char="•"/>
            </a:pPr>
            <a:r>
              <a:rPr lang="en-US" dirty="0"/>
              <a:t>The end</a:t>
            </a:r>
            <a:endParaRPr lang="en-US" b="1" dirty="0"/>
          </a:p>
          <a:p>
            <a:pPr>
              <a:buFont typeface="Arial" panose="020B0604020202020204" pitchFamily="34" charset="0"/>
              <a:buChar char="•"/>
            </a:pPr>
            <a:endParaRPr lang="en-US" b="1" dirty="0"/>
          </a:p>
        </p:txBody>
      </p:sp>
    </p:spTree>
    <p:extLst>
      <p:ext uri="{BB962C8B-B14F-4D97-AF65-F5344CB8AC3E}">
        <p14:creationId xmlns:p14="http://schemas.microsoft.com/office/powerpoint/2010/main" val="24387850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625" y="284813"/>
            <a:ext cx="11032761" cy="6310859"/>
          </a:xfrm>
        </p:spPr>
        <p:txBody>
          <a:bodyPr/>
          <a:lstStyle/>
          <a:p>
            <a:endParaRPr lang="en-US" dirty="0">
              <a:latin typeface="Verdana" pitchFamily="34" charset="0"/>
              <a:ea typeface="Verdana" pitchFamily="34" charset="0"/>
            </a:endParaRPr>
          </a:p>
          <a:p>
            <a:r>
              <a:rPr lang="en-US" dirty="0">
                <a:latin typeface="Verdana" pitchFamily="34" charset="0"/>
                <a:ea typeface="Verdana" pitchFamily="34" charset="0"/>
              </a:rPr>
              <a:t>This program is same as the above example except the break statement has been replaced with continue. We continue with the loop, if the string is "</a:t>
            </a:r>
            <a:r>
              <a:rPr lang="en-US" dirty="0" err="1">
                <a:latin typeface="Verdana" pitchFamily="34" charset="0"/>
                <a:ea typeface="Verdana" pitchFamily="34" charset="0"/>
              </a:rPr>
              <a:t>i</a:t>
            </a:r>
            <a:r>
              <a:rPr lang="en-US" dirty="0">
                <a:latin typeface="Verdana" pitchFamily="34" charset="0"/>
                <a:ea typeface="Verdana" pitchFamily="34" charset="0"/>
              </a:rPr>
              <a:t>", not executing the rest of the block. Hence, we see in our output that all the letters except "</a:t>
            </a:r>
            <a:r>
              <a:rPr lang="en-US" dirty="0" err="1">
                <a:latin typeface="Verdana" pitchFamily="34" charset="0"/>
                <a:ea typeface="Verdana" pitchFamily="34" charset="0"/>
              </a:rPr>
              <a:t>i</a:t>
            </a:r>
            <a:r>
              <a:rPr lang="en-US" dirty="0">
                <a:latin typeface="Verdana" pitchFamily="34" charset="0"/>
                <a:ea typeface="Verdana" pitchFamily="34" charset="0"/>
              </a:rPr>
              <a:t>" gets printed.</a:t>
            </a:r>
          </a:p>
          <a:p>
            <a:endParaRPr lang="en-US" dirty="0">
              <a:latin typeface="Verdana" pitchFamily="34" charset="0"/>
              <a:ea typeface="Verdana" pitchFamily="34" charset="0"/>
            </a:endParaRPr>
          </a:p>
          <a:p>
            <a:endParaRPr lang="en-US" dirty="0">
              <a:latin typeface="Verdana" pitchFamily="34" charset="0"/>
              <a:ea typeface="Verdana" pitchFamily="34" charset="0"/>
            </a:endParaRPr>
          </a:p>
          <a:p>
            <a:r>
              <a:rPr lang="en-US" b="1" dirty="0">
                <a:solidFill>
                  <a:srgbClr val="FF0000"/>
                </a:solidFill>
                <a:latin typeface="Verdana" pitchFamily="34" charset="0"/>
                <a:ea typeface="Verdana" pitchFamily="34" charset="0"/>
              </a:rPr>
              <a:t>NOTE: while performing </a:t>
            </a:r>
            <a:r>
              <a:rPr lang="en-US" b="1" dirty="0" err="1">
                <a:solidFill>
                  <a:srgbClr val="FF0000"/>
                </a:solidFill>
                <a:latin typeface="Verdana" pitchFamily="34" charset="0"/>
                <a:ea typeface="Verdana" pitchFamily="34" charset="0"/>
              </a:rPr>
              <a:t>practicals</a:t>
            </a:r>
            <a:r>
              <a:rPr lang="en-US" b="1" dirty="0">
                <a:solidFill>
                  <a:srgbClr val="FF0000"/>
                </a:solidFill>
                <a:latin typeface="Verdana" pitchFamily="34" charset="0"/>
                <a:ea typeface="Verdana" pitchFamily="34" charset="0"/>
              </a:rPr>
              <a:t> keep proper indentation in between program </a:t>
            </a:r>
          </a:p>
          <a:p>
            <a:pPr>
              <a:buNone/>
            </a:pPr>
            <a:r>
              <a:rPr lang="en-US" b="1" dirty="0">
                <a:solidFill>
                  <a:srgbClr val="FF0000"/>
                </a:solidFill>
                <a:latin typeface="Verdana" pitchFamily="34" charset="0"/>
                <a:ea typeface="Verdana" pitchFamily="34" charset="0"/>
              </a:rPr>
              <a:t>For better experience use </a:t>
            </a:r>
            <a:r>
              <a:rPr lang="en-US" b="1" dirty="0" err="1">
                <a:solidFill>
                  <a:srgbClr val="FF0000"/>
                </a:solidFill>
                <a:latin typeface="Verdana" pitchFamily="34" charset="0"/>
                <a:ea typeface="Verdana" pitchFamily="34" charset="0"/>
              </a:rPr>
              <a:t>editiors</a:t>
            </a:r>
            <a:r>
              <a:rPr lang="en-US" b="1" dirty="0">
                <a:solidFill>
                  <a:srgbClr val="FF0000"/>
                </a:solidFill>
                <a:latin typeface="Verdana" pitchFamily="34" charset="0"/>
                <a:ea typeface="Verdana" pitchFamily="34" charset="0"/>
              </a:rPr>
              <a:t> like </a:t>
            </a:r>
            <a:r>
              <a:rPr lang="en-US" b="1" dirty="0" err="1">
                <a:solidFill>
                  <a:srgbClr val="FF0000"/>
                </a:solidFill>
                <a:latin typeface="Verdana" pitchFamily="34" charset="0"/>
                <a:ea typeface="Verdana" pitchFamily="34" charset="0"/>
              </a:rPr>
              <a:t>jyupiter</a:t>
            </a:r>
            <a:r>
              <a:rPr lang="en-US" b="1" dirty="0">
                <a:solidFill>
                  <a:srgbClr val="FF0000"/>
                </a:solidFill>
                <a:latin typeface="Verdana" pitchFamily="34" charset="0"/>
                <a:ea typeface="Verdana" pitchFamily="34" charset="0"/>
              </a:rPr>
              <a:t> notebook or anaconda navigator </a:t>
            </a:r>
            <a:r>
              <a:rPr lang="en-US" dirty="0">
                <a:latin typeface="Verdana" pitchFamily="34" charset="0"/>
                <a:ea typeface="Verdana" pitchFamily="34"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1713BF-C624-46AF-8CCE-E5A979F78B1F}"/>
              </a:ext>
            </a:extLst>
          </p:cNvPr>
          <p:cNvSpPr>
            <a:spLocks noGrp="1"/>
          </p:cNvSpPr>
          <p:nvPr>
            <p:ph idx="1"/>
          </p:nvPr>
        </p:nvSpPr>
        <p:spPr>
          <a:xfrm>
            <a:off x="621064" y="514669"/>
            <a:ext cx="11167662" cy="6083079"/>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Portable: </a:t>
            </a:r>
            <a:r>
              <a:rPr lang="en-US" sz="1800" b="0" i="0" u="none" strike="noStrike" baseline="0" dirty="0">
                <a:solidFill>
                  <a:srgbClr val="000000"/>
                </a:solidFill>
                <a:latin typeface="Verdana" panose="020B0604030504040204" pitchFamily="34" charset="0"/>
                <a:ea typeface="Verdana" panose="020B0604030504040204" pitchFamily="34" charset="0"/>
              </a:rPr>
              <a:t>Python can run on a wide variety of hardware platforms and has the same interface on all platforms.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Extendable: </a:t>
            </a:r>
            <a:r>
              <a:rPr lang="en-US" sz="1800" b="0" i="0" u="none" strike="noStrike" baseline="0" dirty="0">
                <a:solidFill>
                  <a:srgbClr val="000000"/>
                </a:solidFill>
                <a:latin typeface="Verdana" panose="020B0604030504040204" pitchFamily="34" charset="0"/>
                <a:ea typeface="Verdana" panose="020B0604030504040204" pitchFamily="34" charset="0"/>
              </a:rPr>
              <a:t>You can add low-level modules to the Python interpreter. These modules enable programmers to add to or customize their tools to be more efficient.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Databases: </a:t>
            </a:r>
            <a:r>
              <a:rPr lang="en-US" sz="1800" b="0" i="0" u="none" strike="noStrike" baseline="0" dirty="0">
                <a:solidFill>
                  <a:srgbClr val="000000"/>
                </a:solidFill>
                <a:latin typeface="Verdana" panose="020B0604030504040204" pitchFamily="34" charset="0"/>
                <a:ea typeface="Verdana" panose="020B0604030504040204" pitchFamily="34" charset="0"/>
              </a:rPr>
              <a:t>Python provides interfaces to all major commercial databases.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GUI Programming: </a:t>
            </a:r>
            <a:r>
              <a:rPr lang="en-US" sz="1800" b="0" i="0" u="none" strike="noStrike" baseline="0" dirty="0">
                <a:solidFill>
                  <a:srgbClr val="000000"/>
                </a:solidFill>
                <a:latin typeface="Verdana" panose="020B0604030504040204" pitchFamily="34" charset="0"/>
                <a:ea typeface="Verdana" panose="020B0604030504040204" pitchFamily="34" charset="0"/>
              </a:rPr>
              <a:t>Python supports GUI applications that can be created and ported</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4 to many system calls, libraries and windows systems, such as Windows MFC, Macintosh, and the X Window system of Unix.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r>
              <a:rPr lang="en-US" sz="1800" b="1" i="0" u="none" strike="noStrike" baseline="0" dirty="0">
                <a:solidFill>
                  <a:srgbClr val="000000"/>
                </a:solidFill>
                <a:latin typeface="Verdana" panose="020B0604030504040204" pitchFamily="34" charset="0"/>
                <a:ea typeface="Verdana" panose="020B0604030504040204" pitchFamily="34" charset="0"/>
              </a:rPr>
              <a:t>Scalable: </a:t>
            </a:r>
            <a:r>
              <a:rPr lang="en-US" sz="1800" b="0" i="0" u="none" strike="noStrike" baseline="0" dirty="0">
                <a:solidFill>
                  <a:srgbClr val="000000"/>
                </a:solidFill>
                <a:latin typeface="Verdana" panose="020B0604030504040204" pitchFamily="34" charset="0"/>
                <a:ea typeface="Verdana" panose="020B0604030504040204" pitchFamily="34" charset="0"/>
              </a:rPr>
              <a:t>Python provides a better structure and support for large programs than shell scripting.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598643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rcRect/>
          <a:stretch>
            <a:fillRect/>
          </a:stretch>
        </p:blipFill>
        <p:spPr bwMode="auto">
          <a:xfrm>
            <a:off x="4071144" y="1344612"/>
            <a:ext cx="3981450" cy="4238625"/>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Grp="1" noChangeAspect="1" noChangeArrowheads="1"/>
          </p:cNvPicPr>
          <p:nvPr>
            <p:ph idx="1"/>
          </p:nvPr>
        </p:nvPicPr>
        <p:blipFill>
          <a:blip r:embed="rId2"/>
          <a:srcRect/>
          <a:stretch>
            <a:fillRect/>
          </a:stretch>
        </p:blipFill>
        <p:spPr bwMode="auto">
          <a:xfrm>
            <a:off x="1993692" y="833337"/>
            <a:ext cx="6880485" cy="5578432"/>
          </a:xfrm>
          <a:prstGeom prst="rect">
            <a:avLst/>
          </a:prstGeom>
          <a:noFill/>
          <a:ln w="9525">
            <a:noFill/>
            <a:miter lim="800000"/>
            <a:headEnd/>
            <a:tailEnd/>
          </a:ln>
          <a:effectLst/>
        </p:spPr>
      </p:pic>
    </p:spTree>
    <p:extLst>
      <p:ext uri="{BB962C8B-B14F-4D97-AF65-F5344CB8AC3E}">
        <p14:creationId xmlns:p14="http://schemas.microsoft.com/office/powerpoint/2010/main" val="243878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461B0-DDB8-40AD-BD09-345230F1B874}"/>
              </a:ext>
            </a:extLst>
          </p:cNvPr>
          <p:cNvSpPr>
            <a:spLocks noGrp="1"/>
          </p:cNvSpPr>
          <p:nvPr>
            <p:ph idx="1"/>
          </p:nvPr>
        </p:nvSpPr>
        <p:spPr>
          <a:xfrm>
            <a:off x="860213" y="387461"/>
            <a:ext cx="10914445" cy="6083078"/>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Apart from the above-mentioned features, Python has a big list of good features. A few are listed below- </a:t>
            </a:r>
          </a:p>
          <a:p>
            <a:r>
              <a:rPr lang="en-US" sz="1800" b="0" i="0" u="none" strike="noStrike" baseline="0" dirty="0">
                <a:solidFill>
                  <a:srgbClr val="000000"/>
                </a:solidFill>
                <a:latin typeface="Verdana" panose="020B0604030504040204" pitchFamily="34" charset="0"/>
                <a:ea typeface="Verdana" panose="020B0604030504040204" pitchFamily="34" charset="0"/>
              </a:rPr>
              <a:t>• It supports functional and structured programming methods as well as OOP.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can be used as a scripting language or can be compiled to byte-code for building large applications.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provides very high-level dynamic data types and supports dynamic type checking.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supports automatic garbage collection.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 It can be easily integrated with C, C++, COM, ActiveX, CORBA, and Java.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27679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B972C-FFB3-4E56-BB88-FA690C131AA6}"/>
              </a:ext>
            </a:extLst>
          </p:cNvPr>
          <p:cNvSpPr>
            <a:spLocks noGrp="1"/>
          </p:cNvSpPr>
          <p:nvPr>
            <p:ph idx="1"/>
          </p:nvPr>
        </p:nvSpPr>
        <p:spPr>
          <a:xfrm>
            <a:off x="677334" y="422031"/>
            <a:ext cx="11111392" cy="6274191"/>
          </a:xfrm>
        </p:spPr>
        <p:txBody>
          <a:bodyPr/>
          <a:lstStyle/>
          <a:p>
            <a:r>
              <a:rPr lang="en-US" b="1" dirty="0">
                <a:latin typeface="Verdana" panose="020B0604030504040204" pitchFamily="34" charset="0"/>
                <a:ea typeface="Verdana" panose="020B0604030504040204" pitchFamily="34" charset="0"/>
              </a:rPr>
              <a:t>Interpreter VS Compiler</a:t>
            </a:r>
            <a:endParaRPr lang="en-US" sz="1800" b="1"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Two kinds of applications process high-level languages into low-level languages: </a:t>
            </a:r>
            <a:r>
              <a:rPr lang="en-US" sz="1800" b="1" i="0" u="none" strike="noStrike" baseline="0" dirty="0">
                <a:solidFill>
                  <a:srgbClr val="000000"/>
                </a:solidFill>
                <a:latin typeface="Verdana" panose="020B0604030504040204" pitchFamily="34" charset="0"/>
                <a:ea typeface="Verdana" panose="020B0604030504040204" pitchFamily="34" charset="0"/>
              </a:rPr>
              <a:t>interpreters </a:t>
            </a:r>
            <a:r>
              <a:rPr lang="en-US" sz="1800" b="0" i="0" u="none" strike="noStrike" baseline="0" dirty="0">
                <a:solidFill>
                  <a:srgbClr val="000000"/>
                </a:solidFill>
                <a:latin typeface="Verdana" panose="020B0604030504040204" pitchFamily="34" charset="0"/>
                <a:ea typeface="Verdana" panose="020B0604030504040204" pitchFamily="34" charset="0"/>
              </a:rPr>
              <a:t>and </a:t>
            </a:r>
            <a:r>
              <a:rPr lang="en-US" sz="1800" b="1" i="0" u="none" strike="noStrike" baseline="0" dirty="0">
                <a:solidFill>
                  <a:srgbClr val="000000"/>
                </a:solidFill>
                <a:latin typeface="Verdana" panose="020B0604030504040204" pitchFamily="34" charset="0"/>
                <a:ea typeface="Verdana" panose="020B0604030504040204" pitchFamily="34" charset="0"/>
              </a:rPr>
              <a:t>compilers</a:t>
            </a:r>
            <a:r>
              <a:rPr lang="en-US" sz="1800" b="0" i="0" u="none" strike="noStrike" baseline="0" dirty="0">
                <a:solidFill>
                  <a:srgbClr val="000000"/>
                </a:solidFill>
                <a:latin typeface="Verdana" panose="020B0604030504040204" pitchFamily="34" charset="0"/>
                <a:ea typeface="Verdana" panose="020B0604030504040204" pitchFamily="34" charset="0"/>
              </a:rPr>
              <a:t>. </a:t>
            </a: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An interpreter reads a high-level program and executes it, meaning that it does what the program says. It processes the program a little at a time, alternately reading lines and performing computations. </a:t>
            </a:r>
          </a:p>
          <a:p>
            <a:endParaRPr lang="en-US" dirty="0">
              <a:solidFill>
                <a:srgbClr val="000000"/>
              </a:solidFill>
              <a:latin typeface="Verdana" panose="020B0604030504040204" pitchFamily="34" charset="0"/>
              <a:ea typeface="Verdana" panose="020B0604030504040204" pitchFamily="34" charset="0"/>
            </a:endParaRPr>
          </a:p>
          <a:p>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dirty="0"/>
              <a:t>----------------------------------------------------------------------------------------------------------------------------</a:t>
            </a:r>
          </a:p>
          <a:p>
            <a:pPr marL="0" indent="0">
              <a:buNone/>
            </a:pP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A compiler reads the program and translates it into a low-level program, which can  then be run. </a:t>
            </a:r>
          </a:p>
          <a:p>
            <a:r>
              <a:rPr lang="en-US" sz="1800" b="0" i="0" u="none" strike="noStrike" baseline="0" dirty="0">
                <a:solidFill>
                  <a:srgbClr val="000000"/>
                </a:solidFill>
                <a:latin typeface="Verdana" panose="020B0604030504040204" pitchFamily="34" charset="0"/>
                <a:ea typeface="Verdana" panose="020B0604030504040204" pitchFamily="34" charset="0"/>
              </a:rPr>
              <a:t> In this case, the high-level program is called the </a:t>
            </a:r>
            <a:r>
              <a:rPr lang="en-US" sz="1800" b="1" i="0" u="none" strike="noStrike" baseline="0" dirty="0">
                <a:solidFill>
                  <a:srgbClr val="000000"/>
                </a:solidFill>
                <a:latin typeface="Verdana" panose="020B0604030504040204" pitchFamily="34" charset="0"/>
                <a:ea typeface="Verdana" panose="020B0604030504040204" pitchFamily="34" charset="0"/>
              </a:rPr>
              <a:t>source code</a:t>
            </a:r>
            <a:r>
              <a:rPr lang="en-US" sz="1800" b="0" i="0" u="none" strike="noStrike" baseline="0" dirty="0">
                <a:solidFill>
                  <a:srgbClr val="000000"/>
                </a:solidFill>
                <a:latin typeface="Verdana" panose="020B0604030504040204" pitchFamily="34" charset="0"/>
                <a:ea typeface="Verdana" panose="020B0604030504040204" pitchFamily="34" charset="0"/>
              </a:rPr>
              <a:t>, and the translated program is called the </a:t>
            </a:r>
            <a:r>
              <a:rPr lang="en-US" sz="1800" b="1" i="0" u="none" strike="noStrike" baseline="0" dirty="0">
                <a:solidFill>
                  <a:srgbClr val="000000"/>
                </a:solidFill>
                <a:latin typeface="Verdana" panose="020B0604030504040204" pitchFamily="34" charset="0"/>
                <a:ea typeface="Verdana" panose="020B0604030504040204" pitchFamily="34" charset="0"/>
              </a:rPr>
              <a:t>object code </a:t>
            </a:r>
            <a:r>
              <a:rPr lang="en-US" sz="1800" b="0" i="0" u="none" strike="noStrike" baseline="0" dirty="0">
                <a:solidFill>
                  <a:srgbClr val="000000"/>
                </a:solidFill>
                <a:latin typeface="Verdana" panose="020B0604030504040204" pitchFamily="34" charset="0"/>
                <a:ea typeface="Verdana" panose="020B0604030504040204" pitchFamily="34" charset="0"/>
              </a:rPr>
              <a:t>or the </a:t>
            </a:r>
            <a:r>
              <a:rPr lang="en-US" sz="1800" b="1" i="0" u="none" strike="noStrike" baseline="0" dirty="0">
                <a:solidFill>
                  <a:srgbClr val="000000"/>
                </a:solidFill>
                <a:latin typeface="Verdana" panose="020B0604030504040204" pitchFamily="34" charset="0"/>
                <a:ea typeface="Verdana" panose="020B0604030504040204" pitchFamily="34" charset="0"/>
              </a:rPr>
              <a:t>executable</a:t>
            </a:r>
            <a:r>
              <a:rPr lang="en-US" sz="1800" b="0" i="0" u="none" strike="noStrike" baseline="0" dirty="0">
                <a:solidFill>
                  <a:srgbClr val="000000"/>
                </a:solidFill>
                <a:latin typeface="Verdana" panose="020B0604030504040204" pitchFamily="34" charset="0"/>
                <a:ea typeface="Verdana" panose="020B0604030504040204" pitchFamily="34" charset="0"/>
              </a:rPr>
              <a:t>. Once a program is compiled, you can execute it repeatedly without further translation. </a:t>
            </a:r>
          </a:p>
          <a:p>
            <a:endParaRPr lang="en-US" dirty="0"/>
          </a:p>
        </p:txBody>
      </p:sp>
      <p:pic>
        <p:nvPicPr>
          <p:cNvPr id="5" name="Picture 4">
            <a:extLst>
              <a:ext uri="{FF2B5EF4-FFF2-40B4-BE49-F238E27FC236}">
                <a16:creationId xmlns:a16="http://schemas.microsoft.com/office/drawing/2014/main" id="{43000E5E-B36D-416F-A75E-02B8A0CD44F0}"/>
              </a:ext>
            </a:extLst>
          </p:cNvPr>
          <p:cNvPicPr>
            <a:picLocks noChangeAspect="1"/>
          </p:cNvPicPr>
          <p:nvPr/>
        </p:nvPicPr>
        <p:blipFill>
          <a:blip r:embed="rId2"/>
          <a:stretch>
            <a:fillRect/>
          </a:stretch>
        </p:blipFill>
        <p:spPr>
          <a:xfrm>
            <a:off x="1951453" y="2816176"/>
            <a:ext cx="5391150" cy="1028700"/>
          </a:xfrm>
          <a:prstGeom prst="rect">
            <a:avLst/>
          </a:prstGeom>
        </p:spPr>
      </p:pic>
    </p:spTree>
    <p:extLst>
      <p:ext uri="{BB962C8B-B14F-4D97-AF65-F5344CB8AC3E}">
        <p14:creationId xmlns:p14="http://schemas.microsoft.com/office/powerpoint/2010/main" val="97273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48D7-8310-4A49-9727-C968B831225F}"/>
              </a:ext>
            </a:extLst>
          </p:cNvPr>
          <p:cNvSpPr>
            <a:spLocks noGrp="1"/>
          </p:cNvSpPr>
          <p:nvPr>
            <p:ph idx="1"/>
          </p:nvPr>
        </p:nvSpPr>
        <p:spPr>
          <a:xfrm>
            <a:off x="677333" y="379828"/>
            <a:ext cx="10942581" cy="6274190"/>
          </a:xfrm>
        </p:spPr>
        <p:txBody>
          <a:bodyPr>
            <a:normAutofit/>
          </a:bodyPr>
          <a:lstStyle/>
          <a:p>
            <a:endParaRPr lang="en-US" dirty="0"/>
          </a:p>
          <a:p>
            <a:endParaRPr lang="en-US" dirty="0"/>
          </a:p>
          <a:p>
            <a:endParaRPr lang="en-US" dirty="0">
              <a:latin typeface="Verdana" panose="020B0604030504040204" pitchFamily="34" charset="0"/>
              <a:ea typeface="Verdana" panose="020B0604030504040204" pitchFamily="34" charset="0"/>
            </a:endParaRPr>
          </a:p>
          <a:p>
            <a:pPr marL="0" indent="0">
              <a:buNone/>
            </a:pPr>
            <a:endParaRPr lang="en-US"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Many modern languages use both processes. They are first compiled into a lower</a:t>
            </a:r>
          </a:p>
          <a:p>
            <a:r>
              <a:rPr lang="en-US" dirty="0">
                <a:latin typeface="Verdana" panose="020B0604030504040204" pitchFamily="34" charset="0"/>
                <a:ea typeface="Verdana" panose="020B0604030504040204" pitchFamily="34" charset="0"/>
              </a:rPr>
              <a:t>level language, called </a:t>
            </a:r>
            <a:r>
              <a:rPr lang="en-US" b="1" dirty="0">
                <a:latin typeface="Verdana" panose="020B0604030504040204" pitchFamily="34" charset="0"/>
                <a:ea typeface="Verdana" panose="020B0604030504040204" pitchFamily="34" charset="0"/>
              </a:rPr>
              <a:t>byte code</a:t>
            </a:r>
            <a:r>
              <a:rPr lang="en-US" dirty="0">
                <a:latin typeface="Verdana" panose="020B0604030504040204" pitchFamily="34" charset="0"/>
                <a:ea typeface="Verdana" panose="020B0604030504040204" pitchFamily="34" charset="0"/>
              </a:rPr>
              <a:t>, and then interpreted by a program called </a:t>
            </a:r>
            <a:r>
              <a:rPr lang="en-US" b="1" dirty="0">
                <a:latin typeface="Verdana" panose="020B0604030504040204" pitchFamily="34" charset="0"/>
                <a:ea typeface="Verdana" panose="020B0604030504040204" pitchFamily="34" charset="0"/>
              </a:rPr>
              <a:t>a virtual machine. </a:t>
            </a:r>
            <a:r>
              <a:rPr lang="en-US" dirty="0">
                <a:latin typeface="Verdana" panose="020B0604030504040204" pitchFamily="34" charset="0"/>
                <a:ea typeface="Verdana" panose="020B0604030504040204" pitchFamily="34" charset="0"/>
              </a:rPr>
              <a:t>Python uses both processes, but because of the way programmers interact with it, it is usually considered an interpreted language</a:t>
            </a:r>
          </a:p>
          <a:p>
            <a:r>
              <a:rPr lang="en-US" dirty="0">
                <a:latin typeface="Verdana" panose="020B0604030504040204" pitchFamily="34" charset="0"/>
                <a:ea typeface="Verdana" panose="020B0604030504040204" pitchFamily="34" charset="0"/>
              </a:rPr>
              <a:t>----------------------------------------------------------------------------------------------------</a:t>
            </a:r>
          </a:p>
          <a:p>
            <a:pPr marL="0" indent="0">
              <a:buNone/>
            </a:pPr>
            <a:endParaRPr lang="en-US" sz="1800" b="0" i="0" u="none" strike="noStrike" baseline="0" dirty="0">
              <a:solidFill>
                <a:srgbClr val="000000"/>
              </a:solidFill>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There are two ways to use the Python interpreter: </a:t>
            </a:r>
            <a:r>
              <a:rPr lang="en-US" sz="1800" b="1" u="none" strike="noStrike" baseline="0" dirty="0">
                <a:solidFill>
                  <a:schemeClr val="accent4"/>
                </a:solidFill>
                <a:latin typeface="Verdana" panose="020B0604030504040204" pitchFamily="34" charset="0"/>
                <a:ea typeface="Verdana" panose="020B0604030504040204" pitchFamily="34" charset="0"/>
              </a:rPr>
              <a:t>shell mode and script mode</a:t>
            </a:r>
            <a:r>
              <a:rPr lang="en-US" sz="1800" b="0" i="0" u="none" strike="noStrike" baseline="0" dirty="0">
                <a:solidFill>
                  <a:srgbClr val="000000"/>
                </a:solidFill>
                <a:latin typeface="Verdana" panose="020B0604030504040204" pitchFamily="34" charset="0"/>
                <a:ea typeface="Verdana" panose="020B0604030504040204" pitchFamily="34" charset="0"/>
              </a:rPr>
              <a:t>. </a:t>
            </a:r>
          </a:p>
          <a:p>
            <a:r>
              <a:rPr lang="en-US" sz="1800" b="0" i="0" u="none" strike="noStrike" baseline="0" dirty="0">
                <a:solidFill>
                  <a:srgbClr val="000000"/>
                </a:solidFill>
                <a:latin typeface="Verdana" panose="020B0604030504040204" pitchFamily="34" charset="0"/>
                <a:ea typeface="Verdana" panose="020B0604030504040204" pitchFamily="34" charset="0"/>
              </a:rPr>
              <a:t>In shell mode, you type Python statements into the </a:t>
            </a:r>
            <a:r>
              <a:rPr lang="en-US" sz="1800" b="1" i="0" u="none" strike="noStrike" baseline="0" dirty="0">
                <a:solidFill>
                  <a:srgbClr val="000000"/>
                </a:solidFill>
                <a:latin typeface="Verdana" panose="020B0604030504040204" pitchFamily="34" charset="0"/>
                <a:ea typeface="Verdana" panose="020B0604030504040204" pitchFamily="34" charset="0"/>
              </a:rPr>
              <a:t>Python shell </a:t>
            </a:r>
            <a:r>
              <a:rPr lang="en-US" sz="1800" b="0" i="0" u="none" strike="noStrike" baseline="0" dirty="0">
                <a:solidFill>
                  <a:srgbClr val="000000"/>
                </a:solidFill>
                <a:latin typeface="Verdana" panose="020B0604030504040204" pitchFamily="34" charset="0"/>
                <a:ea typeface="Verdana" panose="020B0604030504040204" pitchFamily="34" charset="0"/>
              </a:rPr>
              <a:t>and the interpreter immediately prints the result. 	</a:t>
            </a:r>
          </a:p>
          <a:p>
            <a:endParaRPr lang="en-US" sz="1800" b="0" i="0" u="none" strike="noStrike" baseline="0" dirty="0">
              <a:latin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1532002-6784-454F-9A6D-F009B8B2272E}"/>
              </a:ext>
            </a:extLst>
          </p:cNvPr>
          <p:cNvPicPr>
            <a:picLocks noChangeAspect="1"/>
          </p:cNvPicPr>
          <p:nvPr/>
        </p:nvPicPr>
        <p:blipFill>
          <a:blip r:embed="rId2"/>
          <a:stretch>
            <a:fillRect/>
          </a:stretch>
        </p:blipFill>
        <p:spPr>
          <a:xfrm>
            <a:off x="1409773" y="799733"/>
            <a:ext cx="6924675" cy="1038225"/>
          </a:xfrm>
          <a:prstGeom prst="rect">
            <a:avLst/>
          </a:prstGeom>
        </p:spPr>
      </p:pic>
    </p:spTree>
    <p:extLst>
      <p:ext uri="{BB962C8B-B14F-4D97-AF65-F5344CB8AC3E}">
        <p14:creationId xmlns:p14="http://schemas.microsoft.com/office/powerpoint/2010/main" val="328855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CCC335-44F0-4282-B790-DBCED460F3FF}"/>
              </a:ext>
            </a:extLst>
          </p:cNvPr>
          <p:cNvSpPr>
            <a:spLocks noGrp="1"/>
          </p:cNvSpPr>
          <p:nvPr>
            <p:ph idx="1"/>
          </p:nvPr>
        </p:nvSpPr>
        <p:spPr>
          <a:xfrm>
            <a:off x="803943" y="444331"/>
            <a:ext cx="11026986" cy="6237823"/>
          </a:xfrm>
        </p:spPr>
        <p:txBody>
          <a:bodyPr/>
          <a:lstStyle/>
          <a:p>
            <a:r>
              <a:rPr lang="en-US" sz="1800" b="0" i="0" u="none" strike="noStrike" baseline="0" dirty="0">
                <a:solidFill>
                  <a:srgbClr val="000000"/>
                </a:solidFill>
                <a:latin typeface="Verdana" panose="020B0604030504040204" pitchFamily="34" charset="0"/>
                <a:ea typeface="Verdana" panose="020B0604030504040204" pitchFamily="34" charset="0"/>
              </a:rPr>
              <a:t>In this course, we will be using an IDE (Integrated Development Environment) called IDLE. When you first start IDLE it will open an interpreter window.1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endParaRPr lang="en-US" sz="1800" b="0" i="0" u="none" strike="noStrike" baseline="0" dirty="0">
              <a:latin typeface="Verdana" panose="020B0604030504040204" pitchFamily="34" charset="0"/>
              <a:ea typeface="Verdana" panose="020B0604030504040204" pitchFamily="34" charset="0"/>
            </a:endParaRPr>
          </a:p>
          <a:p>
            <a:r>
              <a:rPr lang="en-US" sz="1800" b="0" i="0" u="none" strike="noStrike" baseline="0" dirty="0">
                <a:solidFill>
                  <a:srgbClr val="000000"/>
                </a:solidFill>
                <a:latin typeface="Verdana" panose="020B0604030504040204" pitchFamily="34" charset="0"/>
                <a:ea typeface="Verdana" panose="020B0604030504040204" pitchFamily="34" charset="0"/>
              </a:rPr>
              <a:t>The first few lines identify the version of Python being used as well as a few other messages; you can safely ignore the lines about the firewall. Next there is a line identifying the version of IDLE. The last line starts with &gt;&gt;&gt;, which is the </a:t>
            </a:r>
            <a:r>
              <a:rPr lang="en-US" sz="1800" b="1" i="0" u="none" strike="noStrike" baseline="0" dirty="0">
                <a:solidFill>
                  <a:srgbClr val="000000"/>
                </a:solidFill>
                <a:latin typeface="Verdana" panose="020B0604030504040204" pitchFamily="34" charset="0"/>
                <a:ea typeface="Verdana" panose="020B0604030504040204" pitchFamily="34" charset="0"/>
              </a:rPr>
              <a:t>Python prompt</a:t>
            </a:r>
            <a:r>
              <a:rPr lang="en-US" sz="1800" b="0" i="0" u="none" strike="noStrike" baseline="0" dirty="0">
                <a:solidFill>
                  <a:srgbClr val="000000"/>
                </a:solidFill>
                <a:latin typeface="Verdana" panose="020B0604030504040204" pitchFamily="34" charset="0"/>
                <a:ea typeface="Verdana" panose="020B0604030504040204" pitchFamily="34" charset="0"/>
              </a:rPr>
              <a:t>. The interpreter uses the prompt to indicate that it is ready for instructions. </a:t>
            </a:r>
          </a:p>
          <a:p>
            <a:r>
              <a:rPr lang="en-US" sz="1800" b="0" i="0" u="none" strike="noStrike" baseline="0" dirty="0">
                <a:solidFill>
                  <a:srgbClr val="000000"/>
                </a:solidFill>
                <a:latin typeface="Verdana" panose="020B0604030504040204" pitchFamily="34" charset="0"/>
                <a:ea typeface="Verdana" panose="020B0604030504040204" pitchFamily="34" charset="0"/>
              </a:rPr>
              <a:t>If we type print 1 + 1 the interpreter will reply 2 and give us another prompt.2 </a:t>
            </a:r>
          </a:p>
          <a:p>
            <a:r>
              <a:rPr lang="en-US" sz="1800" b="0" i="0" u="none" strike="noStrike" baseline="0" dirty="0">
                <a:solidFill>
                  <a:srgbClr val="000000"/>
                </a:solidFill>
                <a:latin typeface="Verdana" panose="020B0604030504040204" pitchFamily="34" charset="0"/>
                <a:ea typeface="Verdana" panose="020B0604030504040204" pitchFamily="34" charset="0"/>
              </a:rPr>
              <a:t>	</a:t>
            </a:r>
          </a:p>
          <a:p>
            <a:endParaRPr lang="en-US" dirty="0"/>
          </a:p>
        </p:txBody>
      </p:sp>
      <p:pic>
        <p:nvPicPr>
          <p:cNvPr id="5" name="Picture 4">
            <a:extLst>
              <a:ext uri="{FF2B5EF4-FFF2-40B4-BE49-F238E27FC236}">
                <a16:creationId xmlns:a16="http://schemas.microsoft.com/office/drawing/2014/main" id="{0E35E18B-4771-4AB6-9A74-DF7D85092C7B}"/>
              </a:ext>
            </a:extLst>
          </p:cNvPr>
          <p:cNvPicPr>
            <a:picLocks noChangeAspect="1"/>
          </p:cNvPicPr>
          <p:nvPr/>
        </p:nvPicPr>
        <p:blipFill>
          <a:blip r:embed="rId2"/>
          <a:stretch>
            <a:fillRect/>
          </a:stretch>
        </p:blipFill>
        <p:spPr>
          <a:xfrm>
            <a:off x="1949400" y="3429000"/>
            <a:ext cx="7110193" cy="1593166"/>
          </a:xfrm>
          <a:prstGeom prst="rect">
            <a:avLst/>
          </a:prstGeom>
        </p:spPr>
      </p:pic>
    </p:spTree>
    <p:extLst>
      <p:ext uri="{BB962C8B-B14F-4D97-AF65-F5344CB8AC3E}">
        <p14:creationId xmlns:p14="http://schemas.microsoft.com/office/powerpoint/2010/main" val="1724131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4121</Words>
  <Application>Microsoft Office PowerPoint</Application>
  <PresentationFormat>Widescreen</PresentationFormat>
  <Paragraphs>325</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Times New Roman</vt:lpstr>
      <vt:lpstr>Trebuchet MS</vt:lpstr>
      <vt:lpstr>Verdana</vt:lpstr>
      <vt:lpstr>Wingdings</vt:lpstr>
      <vt:lpstr>Wingdings 3</vt:lpstr>
      <vt:lpstr>Facet</vt:lpstr>
      <vt:lpstr>PYTHON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dc:title>
  <dc:creator>Ajay Pashankar</dc:creator>
  <cp:lastModifiedBy>Bharath Kumar N</cp:lastModifiedBy>
  <cp:revision>22</cp:revision>
  <dcterms:created xsi:type="dcterms:W3CDTF">2020-07-22T11:37:22Z</dcterms:created>
  <dcterms:modified xsi:type="dcterms:W3CDTF">2025-09-28T10:53:35Z</dcterms:modified>
  <cp:contentStatus/>
</cp:coreProperties>
</file>