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handoutMasterIdLst>
    <p:handoutMasterId r:id="rId42"/>
  </p:handoutMasterIdLst>
  <p:sldIdLst>
    <p:sldId id="256" r:id="rId6"/>
    <p:sldId id="278" r:id="rId7"/>
    <p:sldId id="266" r:id="rId8"/>
    <p:sldId id="259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8" r:id="rId38"/>
    <p:sldId id="307" r:id="rId39"/>
    <p:sldId id="309" r:id="rId40"/>
    <p:sldId id="26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80"/>
    <a:srgbClr val="FFDF7D"/>
    <a:srgbClr val="66B3E4"/>
    <a:srgbClr val="ECECEC"/>
    <a:srgbClr val="7FA3BF"/>
    <a:srgbClr val="595959"/>
    <a:srgbClr val="F9F0E0"/>
    <a:srgbClr val="F2F7FA"/>
    <a:srgbClr val="E7E2CA"/>
    <a:srgbClr val="E1E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0EA10B1E-4FA2-D72F-F444-DB648FFEB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1147" b="4270"/>
          <a:stretch/>
        </p:blipFill>
        <p:spPr>
          <a:xfrm>
            <a:off x="-28124" y="0"/>
            <a:ext cx="12220123" cy="6858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/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5390740"/>
            <a:ext cx="8937171" cy="33207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0" dirty="0"/>
              <a:t>May,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76CF0EE8-1D27-DB0B-D74F-2627C320CB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0E2AFA92-4A8A-D692-CB16-A5351C9E5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62"/>
            <a:ext cx="5760164" cy="4106844"/>
          </a:xfrm>
          <a:prstGeom prst="rect">
            <a:avLst/>
          </a:prstGeom>
        </p:spPr>
      </p:pic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773A9ED4-9BDF-42B0-B98D-5F105B1AC1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46042" y="961005"/>
            <a:ext cx="8911647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dirty="0">
                <a:solidFill>
                  <a:srgbClr val="595959"/>
                </a:solidFill>
                <a:latin typeface="+mj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edit Master text styles</a:t>
            </a:r>
          </a:p>
          <a:p>
            <a:pPr marL="10287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Second level</a:t>
            </a:r>
          </a:p>
          <a:p>
            <a:pPr marL="154305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 err="1"/>
              <a:t>fsdfdasfdsafasdfsdfa</a:t>
            </a:r>
            <a:endParaRPr lang="en-US" dirty="0"/>
          </a:p>
          <a:p>
            <a:pPr marL="285750" lvl="2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Third level</a:t>
            </a:r>
          </a:p>
          <a:p>
            <a:pPr marL="285750" lvl="3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Fourth level</a:t>
            </a:r>
          </a:p>
          <a:p>
            <a:pPr marL="285750" lvl="4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763F4705-5885-9139-7C1E-5E2F720F7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916254B-43C5-9C82-7FF6-BC881992F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70154DA-9096-81F4-B455-E3499A1BD4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379A390-F031-B6A4-9699-D7473C203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bold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B00E7C7-88E6-A7F9-7356-C605C6E380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EF438032-1F77-BBEA-C7C7-8ED95C652F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FA6A43-0AD4-BED3-13C7-0AF5B9BB3FF3}"/>
              </a:ext>
            </a:extLst>
          </p:cNvPr>
          <p:cNvSpPr txBox="1"/>
          <p:nvPr userDrawn="1"/>
        </p:nvSpPr>
        <p:spPr>
          <a:xfrm>
            <a:off x="3048000" y="6423303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spc="50" baseline="0" dirty="0" err="1">
                <a:solidFill>
                  <a:srgbClr val="595959"/>
                </a:solidFill>
                <a:effectLst/>
                <a:latin typeface="Frutiger 45 Light" pitchFamily="2" charset="0"/>
              </a:rPr>
              <a:t>LTIMindtree</a:t>
            </a:r>
            <a:r>
              <a:rPr lang="en-US" sz="1000" b="0" i="0" spc="50" baseline="0" dirty="0">
                <a:solidFill>
                  <a:srgbClr val="595959"/>
                </a:solidFill>
                <a:effectLst/>
                <a:latin typeface="Frutiger 45 Light" pitchFamily="2" charset="0"/>
              </a:rPr>
              <a:t> Limited is a subsidiary of Larsen &amp; Toubro Limited</a:t>
            </a:r>
            <a:endParaRPr lang="en-US" sz="1000" b="0" kern="1200" spc="50" baseline="0" dirty="0">
              <a:solidFill>
                <a:srgbClr val="595959"/>
              </a:solidFill>
              <a:latin typeface="Frutiger 45 Light" pitchFamily="2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C452BF-B975-E66F-DD59-26D7F10461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7D409DF-402A-DD18-BFCE-8888573143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12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2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2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2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38F9EE4-1525-DA32-B6BF-F9D4E4DA0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BAEB0E49-39B0-037C-0357-6C4472DC15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7F8B13B-8E7C-F321-BF83-177D747B1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B593DD1-E696-84F5-997E-395CB4B340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A6A7051-5A82-D471-602E-39E158F6B1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3242" y="1508588"/>
            <a:ext cx="5864980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242" y="4388313"/>
            <a:ext cx="58649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21F3B-DFDD-3880-4A59-92315D909E94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| Privileged and Confidential 2025</a:t>
            </a:r>
            <a:endParaRPr lang="en-IN" sz="1000" dirty="0">
              <a:solidFill>
                <a:schemeClr val="bg2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7DD45-CE2E-85E8-642D-93DED37DD3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0D37EA21-4965-A1A5-EFE5-F1DB9D9A9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EF8A07F5-F0F3-56A0-B462-8A048CE694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4DD8A8A8-2642-F3FA-DCC7-296A6B23D3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| Privileged and Confidential 2025</a:t>
            </a: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66" r:id="rId4"/>
    <p:sldLayoutId id="2147483665" r:id="rId5"/>
    <p:sldLayoutId id="2147483651" r:id="rId6"/>
    <p:sldLayoutId id="2147483660" r:id="rId7"/>
    <p:sldLayoutId id="2147483652" r:id="rId8"/>
    <p:sldLayoutId id="2147483653" r:id="rId9"/>
    <p:sldLayoutId id="2147483654" r:id="rId10"/>
    <p:sldLayoutId id="2147483658" r:id="rId11"/>
    <p:sldLayoutId id="2147483656" r:id="rId12"/>
    <p:sldLayoutId id="2147483657" r:id="rId13"/>
    <p:sldLayoutId id="2147483664" r:id="rId14"/>
    <p:sldLayoutId id="2147483663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E82882D-F3C1-4C31-B151-940483136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891" y="3338921"/>
            <a:ext cx="8937171" cy="757130"/>
          </a:xfrm>
        </p:spPr>
        <p:txBody>
          <a:bodyPr/>
          <a:lstStyle/>
          <a:p>
            <a:r>
              <a:rPr lang="en-US" dirty="0">
                <a:latin typeface="Frutiger LT Pro 55 Roman" panose="020B0602020204020204"/>
              </a:rPr>
              <a:t>Linux </a:t>
            </a:r>
          </a:p>
        </p:txBody>
      </p:sp>
    </p:spTree>
    <p:extLst>
      <p:ext uri="{BB962C8B-B14F-4D97-AF65-F5344CB8AC3E}">
        <p14:creationId xmlns:p14="http://schemas.microsoft.com/office/powerpoint/2010/main" val="24583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34D6C6-0916-20B8-96B0-B05959799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 Init/Systemd Process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EC81-06FD-200B-4B5D-DC960C7DF51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Init (older systems)</a:t>
            </a:r>
            <a:r>
              <a:rPr lang="en-US" sz="1600" b="0" dirty="0"/>
              <a:t> or </a:t>
            </a:r>
            <a:r>
              <a:rPr lang="en-US" sz="1600" dirty="0"/>
              <a:t>Systemd (modern systems)</a:t>
            </a:r>
            <a:r>
              <a:rPr lang="en-US" sz="1600" b="0" dirty="0"/>
              <a:t> is the first user-space process.</a:t>
            </a:r>
          </a:p>
          <a:p>
            <a:r>
              <a:rPr lang="en-US" sz="1600" b="0" dirty="0"/>
              <a:t>Responsibilities:</a:t>
            </a:r>
          </a:p>
          <a:p>
            <a:pPr lvl="1"/>
            <a:r>
              <a:rPr lang="en-US" sz="1600" dirty="0"/>
              <a:t>Manage services and daemons.</a:t>
            </a:r>
          </a:p>
          <a:p>
            <a:pPr lvl="1"/>
            <a:r>
              <a:rPr lang="en-US" sz="1600" dirty="0"/>
              <a:t>Set up system targets (multi-user, graphical).</a:t>
            </a:r>
          </a:p>
          <a:p>
            <a:pPr lvl="1"/>
            <a:r>
              <a:rPr lang="en-US" sz="1600" dirty="0"/>
              <a:t>Handle logging and dependencies.</a:t>
            </a:r>
          </a:p>
          <a:p>
            <a:r>
              <a:rPr lang="en-US" sz="1600" dirty="0"/>
              <a:t>Commands to check </a:t>
            </a:r>
            <a:r>
              <a:rPr lang="en-US" sz="1600" dirty="0" err="1"/>
              <a:t>systemd</a:t>
            </a:r>
            <a:r>
              <a:rPr lang="en-US" sz="1600" dirty="0"/>
              <a:t> status:</a:t>
            </a:r>
          </a:p>
          <a:p>
            <a:pPr lvl="1"/>
            <a:r>
              <a:rPr lang="en-US" sz="1600" b="0" dirty="0" err="1"/>
              <a:t>Systemctl</a:t>
            </a:r>
            <a:r>
              <a:rPr lang="en-US" sz="1600" b="0" dirty="0"/>
              <a:t> status</a:t>
            </a:r>
          </a:p>
          <a:p>
            <a:pPr lvl="1"/>
            <a:r>
              <a:rPr lang="en-US" sz="1600" dirty="0" err="1"/>
              <a:t>Systemctl</a:t>
            </a:r>
            <a:r>
              <a:rPr lang="en-US" sz="1600" dirty="0"/>
              <a:t> </a:t>
            </a:r>
            <a:r>
              <a:rPr lang="en-US" sz="1600" dirty="0" err="1"/>
              <a:t>listunits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91702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BC8248-4C48-E8AC-F491-51ECB8E79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 Final Stage – User Space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A345-A05B-1090-2A1B-9013C08496F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z="1600" b="0" dirty="0"/>
              <a:t>After systemd completes initialization:</a:t>
            </a:r>
          </a:p>
          <a:p>
            <a:pPr lvl="1"/>
            <a:r>
              <a:rPr lang="en-US" sz="1600" dirty="0"/>
              <a:t>Login prompt is displayed (CLI or GUI).</a:t>
            </a:r>
          </a:p>
          <a:p>
            <a:pPr lvl="1"/>
            <a:r>
              <a:rPr lang="en-US" sz="1600" dirty="0"/>
              <a:t>User can log in and start using the system.</a:t>
            </a:r>
          </a:p>
          <a:p>
            <a:r>
              <a:rPr lang="en-US" sz="1600" b="0" dirty="0"/>
              <a:t>Services like networking, display manager, and background daemons are now active.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68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65F51-1658-6EE6-4CBB-35278333D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6ADB-0506-FD90-ED43-C7FC926B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utiger LT Pro 55 Roman" panose="020B0602020204020204"/>
              </a:rPr>
              <a:t>Linux Usage Basics</a:t>
            </a:r>
          </a:p>
        </p:txBody>
      </p:sp>
    </p:spTree>
    <p:extLst>
      <p:ext uri="{BB962C8B-B14F-4D97-AF65-F5344CB8AC3E}">
        <p14:creationId xmlns:p14="http://schemas.microsoft.com/office/powerpoint/2010/main" val="390559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978267-9F8A-76FE-F996-43465540AC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 to Linux Usage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2BD5-128D-D9B3-4BDE-74D1A96A172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en-US" sz="1800" b="0" dirty="0"/>
              <a:t>Linux is a command-line driven OS, though GUIs are available.</a:t>
            </a:r>
          </a:p>
          <a:p>
            <a:r>
              <a:rPr lang="en-US" sz="1800" b="0" dirty="0"/>
              <a:t>Most tasks are performed via the </a:t>
            </a:r>
            <a:r>
              <a:rPr lang="en-US" sz="1800" dirty="0"/>
              <a:t>Terminal</a:t>
            </a:r>
            <a:r>
              <a:rPr lang="en-US" sz="1800" b="0" dirty="0"/>
              <a:t>.</a:t>
            </a:r>
          </a:p>
          <a:p>
            <a:r>
              <a:rPr lang="en-US" sz="1800" b="0" dirty="0"/>
              <a:t>Case-sensitive file and command names.</a:t>
            </a:r>
          </a:p>
          <a:p>
            <a:r>
              <a:rPr lang="en-US" sz="1800" b="0" dirty="0"/>
              <a:t>Everything is treated as a </a:t>
            </a:r>
            <a:r>
              <a:rPr lang="en-US" sz="1800" dirty="0"/>
              <a:t>file</a:t>
            </a:r>
            <a:r>
              <a:rPr lang="en-US" sz="1800" b="0" dirty="0"/>
              <a:t>, including devices.</a:t>
            </a:r>
          </a:p>
          <a:p>
            <a:r>
              <a:rPr lang="en-US" sz="1800" b="0" dirty="0"/>
              <a:t>Root user has full administrative privileges.</a:t>
            </a:r>
          </a:p>
          <a:p>
            <a:r>
              <a:rPr lang="en-US" sz="1800" b="0" dirty="0"/>
              <a:t>Common shells: </a:t>
            </a:r>
            <a:r>
              <a:rPr lang="en-US" sz="1800" dirty="0"/>
              <a:t>Bash</a:t>
            </a:r>
            <a:r>
              <a:rPr lang="en-US" sz="1800" b="0" dirty="0"/>
              <a:t>, </a:t>
            </a:r>
            <a:r>
              <a:rPr lang="en-US" sz="1800" dirty="0"/>
              <a:t>Zsh</a:t>
            </a:r>
            <a:r>
              <a:rPr lang="en-US" sz="1800" b="0" dirty="0"/>
              <a:t>, </a:t>
            </a:r>
            <a:r>
              <a:rPr lang="en-US" sz="1800" dirty="0"/>
              <a:t>Fish</a:t>
            </a:r>
            <a:r>
              <a:rPr lang="en-US" sz="1800" b="0" dirty="0"/>
              <a:t>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6163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987FD2-57C7-3F7D-EFF9-A73A40A3BF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Basic File &amp; Directory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B399-B5FD-4BB1-4F49-6B3BCD97EE5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z="1800" b="0" dirty="0"/>
              <a:t>pwd – Print current working directory.</a:t>
            </a:r>
          </a:p>
          <a:p>
            <a:r>
              <a:rPr lang="en-US" sz="1800" b="0" dirty="0"/>
              <a:t>ls – List files and directories.</a:t>
            </a:r>
          </a:p>
          <a:p>
            <a:r>
              <a:rPr lang="en-US" sz="1800" b="0" dirty="0"/>
              <a:t>cd – Change directory.</a:t>
            </a:r>
          </a:p>
          <a:p>
            <a:r>
              <a:rPr lang="en-US" sz="1800" b="0" dirty="0"/>
              <a:t>mkdir – Create a new directory.</a:t>
            </a:r>
          </a:p>
          <a:p>
            <a:r>
              <a:rPr lang="en-US" sz="1800" b="0" dirty="0"/>
              <a:t>rm – Remove files or directories.</a:t>
            </a:r>
          </a:p>
          <a:p>
            <a:r>
              <a:rPr lang="en-US" sz="1800" b="0" dirty="0"/>
              <a:t>cp / mv – Copy or move files.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64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602FE8-C245-57DF-A7E0-937CB6D72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 File Permissions &amp; Ownership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31CB-AB28-AA81-6018-F78F4D66F74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en-US" sz="1800" b="0" dirty="0"/>
              <a:t>chmod – Change file permissions.</a:t>
            </a:r>
          </a:p>
          <a:p>
            <a:r>
              <a:rPr lang="en-US" sz="1800" b="0" dirty="0"/>
              <a:t>chown – Change file ownership.</a:t>
            </a:r>
          </a:p>
          <a:p>
            <a:r>
              <a:rPr lang="en-US" sz="1800" b="0" dirty="0"/>
              <a:t>Permission types: </a:t>
            </a:r>
            <a:r>
              <a:rPr lang="en-US" sz="1800" dirty="0"/>
              <a:t>read (r), write (w), execute (x)</a:t>
            </a:r>
            <a:r>
              <a:rPr lang="en-US" sz="1800" b="0" dirty="0"/>
              <a:t>.</a:t>
            </a:r>
          </a:p>
          <a:p>
            <a:r>
              <a:rPr lang="en-US" sz="1800" b="0" dirty="0"/>
              <a:t>Users: </a:t>
            </a:r>
            <a:r>
              <a:rPr lang="en-US" sz="1800" dirty="0"/>
              <a:t>owner, group, others</a:t>
            </a:r>
            <a:r>
              <a:rPr lang="en-US" sz="1800" b="0" dirty="0"/>
              <a:t>.</a:t>
            </a:r>
          </a:p>
          <a:p>
            <a:r>
              <a:rPr lang="en-US" sz="1800" b="0" dirty="0"/>
              <a:t>Use ls -l to view permissions.</a:t>
            </a:r>
          </a:p>
          <a:p>
            <a:r>
              <a:rPr lang="en-US" sz="1800" b="0" dirty="0"/>
              <a:t>Numeric mode: chmod 755 filename.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95302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59E7C6-8DB3-B75B-0511-45B003997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Package Management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EEEF8-92B0-6321-3E2E-717842A07AF9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IN" sz="1600" b="0" dirty="0"/>
              <a:t>Debian-based: apt, dpkg.</a:t>
            </a:r>
          </a:p>
          <a:p>
            <a:r>
              <a:rPr lang="en-IN" sz="1600" b="0" dirty="0"/>
              <a:t>Red Hat-based: yum, dnf, rpm.</a:t>
            </a:r>
          </a:p>
          <a:p>
            <a:r>
              <a:rPr lang="en-IN" sz="1600" b="0" dirty="0"/>
              <a:t>sudo apt update &amp;&amp; sudo apt upgrade – Update system.</a:t>
            </a:r>
          </a:p>
          <a:p>
            <a:r>
              <a:rPr lang="en-IN" sz="1600" b="0" dirty="0"/>
              <a:t>apt install &lt;package&gt; – Install software.</a:t>
            </a:r>
          </a:p>
          <a:p>
            <a:r>
              <a:rPr lang="en-IN" sz="1600" b="0" dirty="0"/>
              <a:t>apt remove &lt;package&gt; – Uninstall software.</a:t>
            </a:r>
          </a:p>
          <a:p>
            <a:r>
              <a:rPr lang="en-IN" sz="1600" b="0" dirty="0"/>
              <a:t>Repositories contain verified packages.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146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D1D02B-5998-DD78-4DAF-865F79950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User &amp; Process Management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DC293-C1DF-2674-4E00-2544E57BD623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en-IN" sz="1800" b="0" dirty="0"/>
              <a:t>adduser / useradd – Create new user.</a:t>
            </a:r>
          </a:p>
          <a:p>
            <a:r>
              <a:rPr lang="en-IN" sz="1800" b="0" dirty="0"/>
              <a:t>passwd – Set or change password.</a:t>
            </a:r>
          </a:p>
          <a:p>
            <a:r>
              <a:rPr lang="en-IN" sz="1800" b="0" dirty="0"/>
              <a:t>ps – View running processes.</a:t>
            </a:r>
          </a:p>
          <a:p>
            <a:r>
              <a:rPr lang="en-IN" sz="1800" b="0" dirty="0"/>
              <a:t>top / htop – Monitor system performance.</a:t>
            </a:r>
          </a:p>
          <a:p>
            <a:r>
              <a:rPr lang="en-IN" sz="1800" b="0" dirty="0"/>
              <a:t>kill &lt;PID&gt; – Terminate a process.</a:t>
            </a:r>
          </a:p>
          <a:p>
            <a:r>
              <a:rPr lang="en-IN" sz="1800" b="0" dirty="0"/>
              <a:t>whoami / id – Show current user info.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42294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B90F6-709D-B774-2D5C-E00E28F24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AB00-FB6A-1E50-D34B-A3EF17EB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utiger LT Pro 55 Roman" panose="020B0602020204020204"/>
              </a:rPr>
              <a:t>Linux </a:t>
            </a:r>
            <a:r>
              <a:rPr lang="en-US" dirty="0" err="1">
                <a:latin typeface="Frutiger LT Pro 55 Roman" panose="020B0602020204020204"/>
              </a:rPr>
              <a:t>FileSystem</a:t>
            </a:r>
            <a:endParaRPr lang="en-US" dirty="0">
              <a:latin typeface="Frutiger LT Pro 55 Roman" panose="020B06020202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653268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1A7D7B-81C2-18C0-9CAD-A38F0A3DE2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 to Linux File System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CF3E1-F16E-C840-F01B-ADEC46D155E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z="1800" b="0" dirty="0"/>
              <a:t>Linux uses a </a:t>
            </a:r>
            <a:r>
              <a:rPr lang="en-US" sz="1800" dirty="0"/>
              <a:t>hierarchical directory structure</a:t>
            </a:r>
            <a:r>
              <a:rPr lang="en-US" sz="1800" b="0" dirty="0"/>
              <a:t>.</a:t>
            </a:r>
          </a:p>
          <a:p>
            <a:r>
              <a:rPr lang="en-US" sz="1800" b="0" dirty="0"/>
              <a:t>Everything is treated as a </a:t>
            </a:r>
            <a:r>
              <a:rPr lang="en-US" sz="1800" dirty="0"/>
              <a:t>file</a:t>
            </a:r>
            <a:r>
              <a:rPr lang="en-US" sz="1800" b="0" dirty="0"/>
              <a:t> (including devices and processes).</a:t>
            </a:r>
          </a:p>
          <a:p>
            <a:r>
              <a:rPr lang="en-US" sz="1800" b="0" dirty="0"/>
              <a:t>Root directory / is the starting point of all paths.</a:t>
            </a:r>
          </a:p>
          <a:p>
            <a:r>
              <a:rPr lang="en-US" sz="1800" b="0" dirty="0"/>
              <a:t>No drive letters (like C:\ in Windows); all partitions are mounted under /.</a:t>
            </a:r>
          </a:p>
          <a:p>
            <a:r>
              <a:rPr lang="en-US" sz="1800" b="0" dirty="0"/>
              <a:t>Supports multiple file systems: </a:t>
            </a:r>
            <a:r>
              <a:rPr lang="en-US" sz="1800" dirty="0"/>
              <a:t>ext4</a:t>
            </a:r>
            <a:r>
              <a:rPr lang="en-US" sz="1800" b="0" dirty="0"/>
              <a:t>, </a:t>
            </a:r>
            <a:r>
              <a:rPr lang="en-US" sz="1800" dirty="0"/>
              <a:t>xfs</a:t>
            </a:r>
            <a:r>
              <a:rPr lang="en-US" sz="1800" b="0" dirty="0"/>
              <a:t>, </a:t>
            </a:r>
            <a:r>
              <a:rPr lang="en-US" sz="1800" dirty="0"/>
              <a:t>btrfs</a:t>
            </a:r>
            <a:r>
              <a:rPr lang="en-US" sz="1800" b="0" dirty="0"/>
              <a:t>, etc.</a:t>
            </a:r>
          </a:p>
          <a:p>
            <a:r>
              <a:rPr lang="en-US" sz="1800" b="0" dirty="0"/>
              <a:t>Case-sensitive file names.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502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5E760-D56C-66A8-BB73-A297422836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Agenda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BDC53E1-6CFA-1A52-40EA-3BFE8996B2F3}"/>
              </a:ext>
            </a:extLst>
          </p:cNvPr>
          <p:cNvGraphicFramePr>
            <a:graphicFrameLocks noGrp="1"/>
          </p:cNvGraphicFramePr>
          <p:nvPr>
            <p:ph idx="15"/>
            <p:extLst>
              <p:ext uri="{D42A27DB-BD31-4B8C-83A1-F6EECF244321}">
                <p14:modId xmlns:p14="http://schemas.microsoft.com/office/powerpoint/2010/main" val="2820967580"/>
              </p:ext>
            </p:extLst>
          </p:nvPr>
        </p:nvGraphicFramePr>
        <p:xfrm>
          <a:off x="654626" y="1822450"/>
          <a:ext cx="10920846" cy="33730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40282">
                  <a:extLst>
                    <a:ext uri="{9D8B030D-6E8A-4147-A177-3AD203B41FA5}">
                      <a16:colId xmlns:a16="http://schemas.microsoft.com/office/drawing/2014/main" val="550118528"/>
                    </a:ext>
                  </a:extLst>
                </a:gridCol>
                <a:gridCol w="3640282">
                  <a:extLst>
                    <a:ext uri="{9D8B030D-6E8A-4147-A177-3AD203B41FA5}">
                      <a16:colId xmlns:a16="http://schemas.microsoft.com/office/drawing/2014/main" val="2379963157"/>
                    </a:ext>
                  </a:extLst>
                </a:gridCol>
                <a:gridCol w="3640282">
                  <a:extLst>
                    <a:ext uri="{9D8B030D-6E8A-4147-A177-3AD203B41FA5}">
                      <a16:colId xmlns:a16="http://schemas.microsoft.com/office/drawing/2014/main" val="1792331241"/>
                    </a:ext>
                  </a:extLst>
                </a:gridCol>
              </a:tblGrid>
              <a:tr h="674601">
                <a:tc>
                  <a:txBody>
                    <a:bodyPr/>
                    <a:lstStyle/>
                    <a:p>
                      <a:r>
                        <a:rPr lang="en-US" sz="1600" b="1" dirty="0"/>
                        <a:t>Subject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Session 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Speakers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482392"/>
                  </a:ext>
                </a:extLst>
              </a:tr>
              <a:tr h="674601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95959"/>
                          </a:solidFill>
                          <a:effectLst/>
                        </a:rPr>
                        <a:t>Lorem Ipsum is simply dummy text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95959"/>
                          </a:solidFill>
                          <a:effectLst/>
                        </a:rPr>
                        <a:t>Lorem Ipsum | Time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 Doe, Designation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742171"/>
                  </a:ext>
                </a:extLst>
              </a:tr>
              <a:tr h="674601"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</a:rPr>
                        <a:t>Lorem Ipsum is simply dummy text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95959"/>
                          </a:solidFill>
                          <a:effectLst/>
                        </a:rPr>
                        <a:t>Lorem Ipsum | Time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John Doe, Designation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259296"/>
                  </a:ext>
                </a:extLst>
              </a:tr>
              <a:tr h="674601"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</a:rPr>
                        <a:t>Lorem Ipsum is simply dummy text 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95959"/>
                          </a:solidFill>
                          <a:effectLst/>
                        </a:rPr>
                        <a:t>Lorem Ipsum | Time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John Doe, Designation</a:t>
                      </a:r>
                    </a:p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024785"/>
                  </a:ext>
                </a:extLst>
              </a:tr>
              <a:tr h="674601">
                <a:tc>
                  <a:txBody>
                    <a:bodyPr/>
                    <a:lstStyle/>
                    <a:p>
                      <a:r>
                        <a:rPr kumimoji="0" lang="en-US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</a:rPr>
                        <a:t>Lorem Ipsum is simply dummy text 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595959"/>
                          </a:solidFill>
                          <a:effectLst/>
                        </a:rPr>
                        <a:t>Lorem Ipsum | Time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John Doe, Designation</a:t>
                      </a:r>
                    </a:p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654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30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9FF28-6803-BE8C-E9B2-DA95D3A5F2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Key Directories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48542-65BF-18AD-9AFF-94ABF869F19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en-IN" sz="2000" b="0" dirty="0"/>
              <a:t>/bin – Essential user binaries (e.g., ls, cp, mv).</a:t>
            </a:r>
          </a:p>
          <a:p>
            <a:r>
              <a:rPr lang="en-IN" sz="2000" b="0" dirty="0"/>
              <a:t>/etc – Configuration files.</a:t>
            </a:r>
          </a:p>
          <a:p>
            <a:r>
              <a:rPr lang="en-IN" sz="2000" b="0" dirty="0"/>
              <a:t>/home – User directories.</a:t>
            </a:r>
          </a:p>
          <a:p>
            <a:r>
              <a:rPr lang="en-IN" sz="2000" b="0" dirty="0"/>
              <a:t>/var – Variable data (logs, mail, spool).</a:t>
            </a:r>
          </a:p>
          <a:p>
            <a:r>
              <a:rPr lang="en-IN" sz="2000" b="0" dirty="0"/>
              <a:t>/usr – Secondary hierarchy for user programs.</a:t>
            </a:r>
          </a:p>
          <a:p>
            <a:r>
              <a:rPr lang="en-IN" sz="2000" b="0" dirty="0"/>
              <a:t>/root – Home directory for the root user.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06077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3DC931-D950-A581-4668-BF9F4F46E1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/>
              <a:t> </a:t>
            </a:r>
            <a:r>
              <a:rPr lang="en-IN" b="0" i="1" dirty="0"/>
              <a:t>Understanding File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67C7-9634-708B-BB26-476DAB06153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en-IN" sz="1800" b="0" dirty="0"/>
              <a:t>Regular files: text, binary, scripts.</a:t>
            </a:r>
          </a:p>
          <a:p>
            <a:r>
              <a:rPr lang="en-IN" sz="1800" b="0" dirty="0"/>
              <a:t>Directories: containers for files.</a:t>
            </a:r>
          </a:p>
          <a:p>
            <a:r>
              <a:rPr lang="en-IN" sz="1800" b="0" dirty="0"/>
              <a:t>Symbolic links: shortcuts to other files.</a:t>
            </a:r>
          </a:p>
          <a:p>
            <a:r>
              <a:rPr lang="en-IN" sz="1800" b="0" dirty="0"/>
              <a:t>Device files: represent hardware (e.g., /dev/sda).</a:t>
            </a:r>
          </a:p>
          <a:p>
            <a:r>
              <a:rPr lang="en-IN" sz="1800" b="0" dirty="0"/>
              <a:t>Named pipes and sockets: for inter-process communication.</a:t>
            </a:r>
          </a:p>
          <a:p>
            <a:r>
              <a:rPr lang="en-IN" sz="1800" b="0" dirty="0"/>
              <a:t>Use ls -l to view file types and permissions.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0060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ADCC47-E125-16AD-9C83-1BD2CBDC52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1" dirty="0"/>
              <a:t>Mounting and Managing File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0D2C3-0F29-47C1-7BA5-1B1EAA050F3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IN" sz="1800" dirty="0"/>
              <a:t>Mounting</a:t>
            </a:r>
            <a:r>
              <a:rPr lang="en-IN" sz="1800" b="0" dirty="0"/>
              <a:t>: attaching a file system to a directory.</a:t>
            </a:r>
          </a:p>
          <a:p>
            <a:r>
              <a:rPr lang="en-IN" sz="1800" b="0" dirty="0"/>
              <a:t>mount and umount commands.</a:t>
            </a:r>
          </a:p>
          <a:p>
            <a:r>
              <a:rPr lang="en-IN" sz="1800" b="0" dirty="0"/>
              <a:t>/etc/fstab – configuration file for auto-mounting.</a:t>
            </a:r>
          </a:p>
          <a:p>
            <a:r>
              <a:rPr lang="en-IN" sz="1800" b="0" dirty="0"/>
              <a:t>Disk partitions: managed using fdisk, parted.</a:t>
            </a:r>
          </a:p>
          <a:p>
            <a:r>
              <a:rPr lang="en-IN" sz="1800" b="0" dirty="0"/>
              <a:t>File system check: fsck.</a:t>
            </a:r>
          </a:p>
          <a:p>
            <a:r>
              <a:rPr lang="en-IN" sz="1800" b="0" dirty="0"/>
              <a:t>Format partitions: mkfs.ext4, mkfs.xfs.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830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44ED62-1993-2335-4DF5-88713EB2CB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1" dirty="0"/>
              <a:t>Controlling Access to Files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18AE-4B4B-5255-15F0-45F02535158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z="1800" b="0" dirty="0"/>
              <a:t>Each file has an </a:t>
            </a:r>
            <a:r>
              <a:rPr lang="en-US" sz="1800" dirty="0"/>
              <a:t>owner</a:t>
            </a:r>
            <a:r>
              <a:rPr lang="en-US" sz="1800" b="0" dirty="0"/>
              <a:t>, </a:t>
            </a:r>
            <a:r>
              <a:rPr lang="en-US" sz="1800" dirty="0"/>
              <a:t>group</a:t>
            </a:r>
            <a:r>
              <a:rPr lang="en-US" sz="1800" b="0" dirty="0"/>
              <a:t>, and </a:t>
            </a:r>
            <a:r>
              <a:rPr lang="en-US" sz="1800" dirty="0"/>
              <a:t>others</a:t>
            </a:r>
            <a:r>
              <a:rPr lang="en-US" sz="1800" b="0" dirty="0"/>
              <a:t>.</a:t>
            </a:r>
          </a:p>
          <a:p>
            <a:r>
              <a:rPr lang="en-US" sz="1800" b="0" dirty="0"/>
              <a:t>Permissions: </a:t>
            </a:r>
            <a:r>
              <a:rPr lang="en-US" sz="1800" dirty="0"/>
              <a:t>read (r), write (w), execute (x)</a:t>
            </a:r>
            <a:r>
              <a:rPr lang="en-US" sz="1800" b="0" dirty="0"/>
              <a:t>.</a:t>
            </a:r>
          </a:p>
          <a:p>
            <a:r>
              <a:rPr lang="en-US" sz="1800" b="0" dirty="0"/>
              <a:t>Use chmod to change permissions.</a:t>
            </a:r>
          </a:p>
          <a:p>
            <a:r>
              <a:rPr lang="en-US" sz="1800" b="0" dirty="0"/>
              <a:t>Use chown to change ownership.</a:t>
            </a:r>
          </a:p>
          <a:p>
            <a:r>
              <a:rPr lang="en-US" sz="1800" b="0" dirty="0"/>
              <a:t>umask defines default permission settings.</a:t>
            </a:r>
          </a:p>
          <a:p>
            <a:r>
              <a:rPr lang="en-US" sz="1800" b="0" dirty="0"/>
              <a:t>Example: chmod 755 script.sh gives full access to owner, read/execute to others.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814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83940-7614-2226-D6BB-4D3244B8E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3D19-1FE9-268E-B8C4-259D6B65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utiger LT Pro 55 Roman" panose="020B0602020204020204"/>
              </a:rPr>
              <a:t>Linux Bind</a:t>
            </a:r>
          </a:p>
        </p:txBody>
      </p:sp>
    </p:spTree>
    <p:extLst>
      <p:ext uri="{BB962C8B-B14F-4D97-AF65-F5344CB8AC3E}">
        <p14:creationId xmlns:p14="http://schemas.microsoft.com/office/powerpoint/2010/main" val="1945652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BF73EE-1515-1A46-7A75-108380F89A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Introduction to BIND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0C70-3514-0009-F643-8E0C14BFA07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z="1800" b="0" dirty="0"/>
              <a:t>BIND stands for </a:t>
            </a:r>
            <a:r>
              <a:rPr lang="en-US" sz="1800" dirty="0"/>
              <a:t>Berkeley Internet Name Domain</a:t>
            </a:r>
            <a:r>
              <a:rPr lang="en-US" sz="1800" b="0" dirty="0"/>
              <a:t>.</a:t>
            </a:r>
          </a:p>
          <a:p>
            <a:r>
              <a:rPr lang="en-US" sz="1800" b="0" dirty="0"/>
              <a:t>It is the most widely used </a:t>
            </a:r>
            <a:r>
              <a:rPr lang="en-US" sz="1800" dirty="0"/>
              <a:t>DNS server software</a:t>
            </a:r>
            <a:r>
              <a:rPr lang="en-US" sz="1800" b="0" dirty="0"/>
              <a:t>.</a:t>
            </a:r>
          </a:p>
          <a:p>
            <a:r>
              <a:rPr lang="en-US" sz="1800" b="0" dirty="0"/>
              <a:t>Converts </a:t>
            </a:r>
            <a:r>
              <a:rPr lang="en-US" sz="1800" dirty="0"/>
              <a:t>domain names</a:t>
            </a:r>
            <a:r>
              <a:rPr lang="en-US" sz="1800" b="0" dirty="0"/>
              <a:t> to </a:t>
            </a:r>
            <a:r>
              <a:rPr lang="en-US" sz="1800" dirty="0"/>
              <a:t>IP addresses</a:t>
            </a:r>
            <a:r>
              <a:rPr lang="en-US" sz="1800" b="0" dirty="0"/>
              <a:t> (forward lookup).</a:t>
            </a:r>
          </a:p>
          <a:p>
            <a:r>
              <a:rPr lang="en-US" sz="1800" b="0" dirty="0"/>
              <a:t>Also supports </a:t>
            </a:r>
            <a:r>
              <a:rPr lang="en-US" sz="1800" dirty="0"/>
              <a:t>reverse DNS</a:t>
            </a:r>
            <a:r>
              <a:rPr lang="en-US" sz="1800" b="0" dirty="0"/>
              <a:t> (IP to domain name).</a:t>
            </a:r>
          </a:p>
          <a:p>
            <a:r>
              <a:rPr lang="en-US" sz="1800" b="0" dirty="0"/>
              <a:t>Commonly used in enterprise and hosting environments.</a:t>
            </a:r>
          </a:p>
          <a:p>
            <a:r>
              <a:rPr lang="en-US" sz="1800" b="0" dirty="0"/>
              <a:t>Configuration files are located in /etc/named/ or /etc/bind/.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113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14F609-B316-CFEC-8712-C790BAC087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Key Components of BIND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A1CC-4C92-9667-FAEF-354B54EDCD65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IN" sz="1800" dirty="0"/>
              <a:t>named</a:t>
            </a:r>
            <a:r>
              <a:rPr lang="en-IN" sz="1800" b="0" dirty="0"/>
              <a:t>: Main daemon that runs the DNS server.</a:t>
            </a:r>
          </a:p>
          <a:p>
            <a:r>
              <a:rPr lang="en-IN" sz="1800" dirty="0"/>
              <a:t>Zone files</a:t>
            </a:r>
            <a:r>
              <a:rPr lang="en-IN" sz="1800" b="0" dirty="0"/>
              <a:t>: Define DNS records for domains.</a:t>
            </a:r>
          </a:p>
          <a:p>
            <a:r>
              <a:rPr lang="en-IN" sz="1800" dirty="0"/>
              <a:t>named.conf</a:t>
            </a:r>
            <a:r>
              <a:rPr lang="en-IN" sz="1800" b="0" dirty="0"/>
              <a:t>: Main configuration file.</a:t>
            </a:r>
          </a:p>
          <a:p>
            <a:r>
              <a:rPr lang="en-IN" sz="1800" dirty="0"/>
              <a:t>Forward zone</a:t>
            </a:r>
            <a:r>
              <a:rPr lang="en-IN" sz="1800" b="0" dirty="0"/>
              <a:t>: Maps domain names to IPs.</a:t>
            </a:r>
          </a:p>
          <a:p>
            <a:r>
              <a:rPr lang="en-IN" sz="1800" dirty="0"/>
              <a:t>Reverse zone</a:t>
            </a:r>
            <a:r>
              <a:rPr lang="en-IN" sz="1800" b="0" dirty="0"/>
              <a:t>: Maps IPs to domain names.</a:t>
            </a:r>
          </a:p>
          <a:p>
            <a:r>
              <a:rPr lang="en-IN" sz="1800" dirty="0"/>
              <a:t>Record types</a:t>
            </a:r>
            <a:r>
              <a:rPr lang="en-IN" sz="1800" b="0" dirty="0"/>
              <a:t>: A, AAAA, MX, CNAME, NS, PTR.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538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703D62-722F-A379-CB31-F959F130B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1" dirty="0"/>
              <a:t>Basic BIND Configuration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9ABC-E802-1C80-5857-2ECB590F9FE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sz="1800" b="0" dirty="0"/>
              <a:t>Install BIND: sudo apt install bind9 or yum install bind.</a:t>
            </a:r>
          </a:p>
          <a:p>
            <a:pPr>
              <a:buFont typeface="+mj-lt"/>
              <a:buAutoNum type="arabicPeriod"/>
            </a:pPr>
            <a:r>
              <a:rPr lang="en-IN" sz="1800" b="0" dirty="0"/>
              <a:t>Edit named.conf to define zones.</a:t>
            </a:r>
          </a:p>
          <a:p>
            <a:pPr>
              <a:buFont typeface="+mj-lt"/>
              <a:buAutoNum type="arabicPeriod"/>
            </a:pPr>
            <a:r>
              <a:rPr lang="en-IN" sz="1800" b="0" dirty="0"/>
              <a:t>Create zone files in /var/named/ or /etc/bind/zones/.</a:t>
            </a:r>
          </a:p>
          <a:p>
            <a:pPr>
              <a:buFont typeface="+mj-lt"/>
              <a:buAutoNum type="arabicPeriod"/>
            </a:pPr>
            <a:r>
              <a:rPr lang="en-IN" sz="1800" b="0" dirty="0"/>
              <a:t>Define records (A, MX, NS, etc.) in zone files.</a:t>
            </a:r>
          </a:p>
          <a:p>
            <a:pPr>
              <a:buFont typeface="+mj-lt"/>
              <a:buAutoNum type="arabicPeriod"/>
            </a:pPr>
            <a:r>
              <a:rPr lang="en-IN" sz="1800" b="0" dirty="0"/>
              <a:t>Set correct file permissions.</a:t>
            </a:r>
          </a:p>
          <a:p>
            <a:pPr>
              <a:buFont typeface="+mj-lt"/>
              <a:buAutoNum type="arabicPeriod"/>
            </a:pPr>
            <a:r>
              <a:rPr lang="en-IN" sz="1800" b="0" dirty="0"/>
              <a:t>Restart service: systemctl restart named or bind9.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345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E64CF6-E8AE-D0EA-985C-D2C616F1E2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1" dirty="0"/>
              <a:t>Managing and Verifying BIND Setup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5093-2559-FAF6-D005-255149A90A3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IN" sz="2000" b="0" dirty="0"/>
              <a:t>Use dig or nslookup to test DNS queries.</a:t>
            </a:r>
          </a:p>
          <a:p>
            <a:r>
              <a:rPr lang="en-IN" sz="2000" b="0" dirty="0"/>
              <a:t>Check logs: /var/log/messages or /var/log/syslog.</a:t>
            </a:r>
          </a:p>
          <a:p>
            <a:r>
              <a:rPr lang="en-IN" sz="2000" b="0" dirty="0"/>
              <a:t>Validate zone files: named-checkzone and named-checkconf.</a:t>
            </a:r>
          </a:p>
          <a:p>
            <a:r>
              <a:rPr lang="en-IN" sz="2000" b="0" dirty="0"/>
              <a:t>Ensure firewall allows DNS traffic (port 53).</a:t>
            </a:r>
          </a:p>
          <a:p>
            <a:r>
              <a:rPr lang="en-IN" sz="2000" b="0" dirty="0"/>
              <a:t>Monitor service: systemctl status named.</a:t>
            </a:r>
          </a:p>
          <a:p>
            <a:r>
              <a:rPr lang="en-IN" sz="2000" b="0" dirty="0"/>
              <a:t>Use rndc for remote control and debugging.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720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FFA5E-3203-ECDE-9CB2-E9FBD7F24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58AB-25CF-CC81-097F-7CC8A67F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utiger LT Pro 55 Roman" panose="020B0602020204020204"/>
              </a:rPr>
              <a:t>Linux Apache</a:t>
            </a:r>
          </a:p>
        </p:txBody>
      </p:sp>
    </p:spTree>
    <p:extLst>
      <p:ext uri="{BB962C8B-B14F-4D97-AF65-F5344CB8AC3E}">
        <p14:creationId xmlns:p14="http://schemas.microsoft.com/office/powerpoint/2010/main" val="283858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B80A-D70A-4B7A-A8FF-3344D283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utiger LT Pro 55 Roman" panose="020B0602020204020204"/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1173898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A15F50-182F-5AE3-FA73-40A59FBA1E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Introduction to Apache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A4E6-E1C4-C92B-8361-186F01505C3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sz="1800" b="0" dirty="0"/>
              <a:t>Apache is an </a:t>
            </a:r>
            <a:r>
              <a:rPr lang="en-US" sz="1800" dirty="0"/>
              <a:t>open-source HTTP server</a:t>
            </a:r>
            <a:r>
              <a:rPr lang="en-US" sz="1800" b="0" dirty="0"/>
              <a:t> developed by the Apache Software Foundation.</a:t>
            </a:r>
          </a:p>
          <a:p>
            <a:r>
              <a:rPr lang="en-US" sz="1800" b="0" dirty="0"/>
              <a:t>It is one of the most widely used web servers globally.</a:t>
            </a:r>
          </a:p>
          <a:p>
            <a:r>
              <a:rPr lang="en-US" sz="1800" b="0" dirty="0"/>
              <a:t>Supports </a:t>
            </a:r>
            <a:r>
              <a:rPr lang="en-US" sz="1800" dirty="0"/>
              <a:t>static and dynamic content</a:t>
            </a:r>
            <a:r>
              <a:rPr lang="en-US" sz="1800" b="0" dirty="0"/>
              <a:t> (PHP, CGI, etc.).</a:t>
            </a:r>
          </a:p>
          <a:p>
            <a:r>
              <a:rPr lang="en-US" sz="1800" b="0" dirty="0"/>
              <a:t>Highly configurable and modular.</a:t>
            </a:r>
          </a:p>
          <a:p>
            <a:r>
              <a:rPr lang="en-US" sz="1800" b="0" dirty="0"/>
              <a:t>Cross-platform: works on Linux, Windows, macOS.</a:t>
            </a:r>
          </a:p>
          <a:p>
            <a:r>
              <a:rPr lang="en-US" sz="1800" b="0" dirty="0"/>
              <a:t>Default port: </a:t>
            </a:r>
            <a:r>
              <a:rPr lang="en-US" sz="1800" dirty="0"/>
              <a:t>80 (HTTP)</a:t>
            </a:r>
            <a:r>
              <a:rPr lang="en-US" sz="1800" b="0" dirty="0"/>
              <a:t> and </a:t>
            </a:r>
            <a:r>
              <a:rPr lang="en-US" sz="1800" dirty="0"/>
              <a:t>443 (HTTPS)</a:t>
            </a:r>
            <a:r>
              <a:rPr lang="en-US" sz="1800" b="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492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697C7C-18C0-AA61-FA7B-D21DB5268D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Installing Apache on Linux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802C-27F2-A8F7-FC9C-722634A4DEF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Debian or Ubuntu</a:t>
            </a:r>
          </a:p>
          <a:p>
            <a:pPr lvl="1"/>
            <a:r>
              <a:rPr lang="en-US" sz="1800" dirty="0"/>
              <a:t>Apt update</a:t>
            </a:r>
          </a:p>
          <a:p>
            <a:pPr lvl="1"/>
            <a:r>
              <a:rPr lang="en-US" sz="1800" dirty="0"/>
              <a:t>Apt install apache2</a:t>
            </a:r>
          </a:p>
          <a:p>
            <a:r>
              <a:rPr lang="en-US" sz="1800" dirty="0"/>
              <a:t>Red Hat/</a:t>
            </a:r>
            <a:r>
              <a:rPr lang="en-US" sz="1800" dirty="0" err="1"/>
              <a:t>CentOs</a:t>
            </a:r>
            <a:endParaRPr lang="en-US" sz="1800" dirty="0"/>
          </a:p>
          <a:p>
            <a:pPr lvl="1"/>
            <a:r>
              <a:rPr lang="en-US" sz="1800" dirty="0"/>
              <a:t>Yum install httpd</a:t>
            </a:r>
          </a:p>
          <a:p>
            <a:r>
              <a:rPr lang="en-US" sz="1800" dirty="0"/>
              <a:t>Start the service:</a:t>
            </a:r>
          </a:p>
          <a:p>
            <a:pPr lvl="1"/>
            <a:r>
              <a:rPr lang="en-US" sz="1800" dirty="0" err="1"/>
              <a:t>Systemctl</a:t>
            </a:r>
            <a:r>
              <a:rPr lang="en-US" sz="1800" dirty="0"/>
              <a:t> start apache2</a:t>
            </a:r>
          </a:p>
          <a:p>
            <a:r>
              <a:rPr lang="en-US" sz="1800" dirty="0"/>
              <a:t>Enable on boot:</a:t>
            </a:r>
          </a:p>
          <a:p>
            <a:pPr lvl="1"/>
            <a:r>
              <a:rPr lang="en-US" sz="1800" dirty="0" err="1"/>
              <a:t>Systemctl</a:t>
            </a:r>
            <a:r>
              <a:rPr lang="en-US" sz="1800" dirty="0"/>
              <a:t> enable apache2</a:t>
            </a:r>
          </a:p>
          <a:p>
            <a:pPr lvl="1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66049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2C69FE-405E-7F7B-1D57-4A2AB2D26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Apache Configuration Files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C936-1E39-BCC1-A102-A6916E7E7E3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b="0" dirty="0"/>
              <a:t>Main config file: /</a:t>
            </a:r>
            <a:r>
              <a:rPr lang="en-US" b="0" dirty="0" err="1"/>
              <a:t>etc</a:t>
            </a:r>
            <a:r>
              <a:rPr lang="en-US" b="0" dirty="0"/>
              <a:t>/apache2/apache2.conf or /</a:t>
            </a:r>
            <a:r>
              <a:rPr lang="en-US" b="0" dirty="0" err="1"/>
              <a:t>etc</a:t>
            </a:r>
            <a:r>
              <a:rPr lang="en-US" b="0" dirty="0"/>
              <a:t>/httpd/conf/</a:t>
            </a:r>
            <a:r>
              <a:rPr lang="en-US" b="0" dirty="0" err="1"/>
              <a:t>httpd.conf</a:t>
            </a:r>
            <a:r>
              <a:rPr lang="en-US" b="0" dirty="0"/>
              <a:t>.</a:t>
            </a:r>
          </a:p>
          <a:p>
            <a:r>
              <a:rPr lang="en-US" dirty="0" err="1"/>
              <a:t>DocumentRoot</a:t>
            </a:r>
            <a:r>
              <a:rPr lang="en-US" b="0" dirty="0"/>
              <a:t>: Default directory for web files (e.g., /var/www/html).</a:t>
            </a:r>
          </a:p>
          <a:p>
            <a:r>
              <a:rPr lang="en-US" dirty="0"/>
              <a:t>Virtual Hosts</a:t>
            </a:r>
            <a:r>
              <a:rPr lang="en-US" b="0" dirty="0"/>
              <a:t>: Host multiple websites on one server.</a:t>
            </a:r>
          </a:p>
          <a:p>
            <a:r>
              <a:rPr lang="en-US" b="0" dirty="0"/>
              <a:t>Config files for sites: /</a:t>
            </a:r>
            <a:r>
              <a:rPr lang="en-US" b="0" dirty="0" err="1"/>
              <a:t>etc</a:t>
            </a:r>
            <a:r>
              <a:rPr lang="en-US" b="0" dirty="0"/>
              <a:t>/apache2/sites-available/ and sites-enabled/.</a:t>
            </a:r>
          </a:p>
          <a:p>
            <a:r>
              <a:rPr lang="en-US" b="0" dirty="0"/>
              <a:t>Use a2ensite and a2dissite to enable/disable sites.</a:t>
            </a:r>
          </a:p>
          <a:p>
            <a:r>
              <a:rPr lang="en-US" b="0" dirty="0"/>
              <a:t>Restart Apache after changes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682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387830-5D36-67EB-BC48-302FBF7A8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Hosting a Website with Apache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0894-679E-E482-0DB1-9DCF52C1585F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IN" sz="1800" b="0" dirty="0"/>
              <a:t>Place HTML files in /var/www/html/.</a:t>
            </a:r>
          </a:p>
          <a:p>
            <a:r>
              <a:rPr lang="en-IN" sz="1800" b="0" dirty="0"/>
              <a:t>Set correct permissions</a:t>
            </a:r>
          </a:p>
          <a:p>
            <a:r>
              <a:rPr lang="en-US" sz="1800" b="0" dirty="0"/>
              <a:t>Access via browser: http://&lt;server-ip&gt;/</a:t>
            </a:r>
          </a:p>
          <a:p>
            <a:r>
              <a:rPr lang="en-US" sz="1800" b="0" dirty="0"/>
              <a:t>Use .htaccess for directory-level configurations.</a:t>
            </a:r>
          </a:p>
          <a:p>
            <a:r>
              <a:rPr lang="en-US" sz="1800" b="0" dirty="0"/>
              <a:t>Enable modules like mod_rewrite for URL rewriting.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080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6E960E-ED07-AB9E-FBF6-ABAE18470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 Monitoring &amp; Security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E2A6C-A879-5447-019B-6272821B6D0C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>
            <a:normAutofit/>
          </a:bodyPr>
          <a:lstStyle/>
          <a:p>
            <a:r>
              <a:rPr lang="en-IN" sz="1800" b="0" dirty="0"/>
              <a:t>Check status:</a:t>
            </a:r>
          </a:p>
          <a:p>
            <a:r>
              <a:rPr lang="en-IN" sz="1800" b="0" dirty="0" err="1"/>
              <a:t>Systemctl</a:t>
            </a:r>
            <a:r>
              <a:rPr lang="en-IN" sz="1800" b="0" dirty="0"/>
              <a:t> status apache2</a:t>
            </a:r>
          </a:p>
          <a:p>
            <a:r>
              <a:rPr lang="en-IN" sz="1800" b="0" dirty="0"/>
              <a:t>View logs:</a:t>
            </a:r>
          </a:p>
          <a:p>
            <a:pPr lvl="1"/>
            <a:r>
              <a:rPr lang="en-IN" sz="1800" dirty="0"/>
              <a:t>Access log: /var/log/apache2/access.log</a:t>
            </a:r>
          </a:p>
          <a:p>
            <a:pPr lvl="1"/>
            <a:r>
              <a:rPr lang="en-IN" sz="1800" dirty="0"/>
              <a:t>Error log: /var/log/apache2/error.log</a:t>
            </a:r>
          </a:p>
          <a:p>
            <a:r>
              <a:rPr lang="en-IN" sz="1800" b="0" dirty="0"/>
              <a:t>Secure with SSL (Let's Encrypt):</a:t>
            </a:r>
          </a:p>
          <a:p>
            <a:r>
              <a:rPr lang="en-IN" sz="1800" b="0" dirty="0"/>
              <a:t>Install </a:t>
            </a:r>
            <a:r>
              <a:rPr lang="en-IN" sz="1800" b="0" dirty="0" err="1"/>
              <a:t>certbot</a:t>
            </a:r>
            <a:r>
              <a:rPr lang="en-IN" sz="1800" b="0" dirty="0"/>
              <a:t> python3-cerbot-apache</a:t>
            </a:r>
          </a:p>
          <a:p>
            <a:r>
              <a:rPr lang="en-IN" sz="1800" b="0" dirty="0" err="1"/>
              <a:t>Certbot</a:t>
            </a:r>
            <a:r>
              <a:rPr lang="en-IN" sz="1800" b="0" dirty="0"/>
              <a:t> –</a:t>
            </a:r>
            <a:r>
              <a:rPr lang="en-IN" sz="1800" b="0" dirty="0" err="1"/>
              <a:t>apache</a:t>
            </a:r>
            <a:endParaRPr lang="en-IN" sz="1800" b="0" dirty="0"/>
          </a:p>
          <a:p>
            <a:r>
              <a:rPr lang="en-US" sz="1800" b="0" dirty="0"/>
              <a:t>Disable unused modules for performance and security.</a:t>
            </a:r>
          </a:p>
          <a:p>
            <a:pPr marL="0" indent="0">
              <a:buNone/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837098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C6F43-8801-ED94-E195-A2FAE567D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BE0125-4358-B97C-3DA6-72E795CC6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675" y="2420473"/>
            <a:ext cx="3601189" cy="1326174"/>
          </a:xfrm>
        </p:spPr>
        <p:txBody>
          <a:bodyPr/>
          <a:lstStyle/>
          <a:p>
            <a:r>
              <a:rPr lang="en-US" sz="7200" dirty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1017903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B2B9B-DFAC-0E48-FC1D-B5B0DA45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435" y="2765913"/>
            <a:ext cx="6692605" cy="1326174"/>
          </a:xfrm>
        </p:spPr>
        <p:txBody>
          <a:bodyPr/>
          <a:lstStyle/>
          <a:p>
            <a:pPr algn="ctr"/>
            <a:r>
              <a:rPr lang="en-US" sz="8800" dirty="0"/>
              <a:t>Thank You </a:t>
            </a:r>
            <a:r>
              <a:rPr lang="en-US" sz="8800" dirty="0">
                <a:sym typeface="Wingdings" panose="05000000000000000000" pitchFamily="2" charset="2"/>
              </a:rPr>
              <a:t>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8550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51BC80-65E0-41C8-63BE-744D31076D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 spcCol="274320">
            <a:normAutofit fontScale="25000" lnSpcReduction="20000"/>
          </a:bodyPr>
          <a:lstStyle/>
          <a:p>
            <a:r>
              <a:rPr lang="en-IN" sz="7200" dirty="0"/>
              <a:t>What is Linux?</a:t>
            </a:r>
            <a:endParaRPr lang="en-IN" sz="7200" b="0" dirty="0"/>
          </a:p>
          <a:p>
            <a:pPr lvl="1"/>
            <a:r>
              <a:rPr lang="en-IN" sz="7200" dirty="0"/>
              <a:t>Open-source operating system based on UNIX.</a:t>
            </a:r>
          </a:p>
          <a:p>
            <a:pPr lvl="1"/>
            <a:r>
              <a:rPr lang="en-IN" sz="7200" dirty="0"/>
              <a:t>Popular distributions: Ubuntu, Fedora, CentOS, Debian.</a:t>
            </a:r>
          </a:p>
          <a:p>
            <a:r>
              <a:rPr lang="en-IN" sz="7200" dirty="0"/>
              <a:t>Why Install Linux?</a:t>
            </a:r>
            <a:endParaRPr lang="en-IN" sz="7200" b="0" dirty="0"/>
          </a:p>
          <a:p>
            <a:pPr lvl="1"/>
            <a:r>
              <a:rPr lang="en-IN" sz="7200" dirty="0"/>
              <a:t>Stability, security, and flexibility.</a:t>
            </a:r>
          </a:p>
          <a:p>
            <a:pPr lvl="1"/>
            <a:r>
              <a:rPr lang="en-IN" sz="7200" dirty="0"/>
              <a:t>Ideal for servers, development, and learning environments.</a:t>
            </a:r>
          </a:p>
          <a:p>
            <a:r>
              <a:rPr lang="en-IN" sz="7200" dirty="0"/>
              <a:t>Installation Methods:</a:t>
            </a:r>
            <a:endParaRPr lang="en-IN" sz="7200" b="0" dirty="0"/>
          </a:p>
          <a:p>
            <a:pPr lvl="1"/>
            <a:r>
              <a:rPr lang="en-IN" sz="7200" b="1" dirty="0"/>
              <a:t>Live USB/DVD</a:t>
            </a:r>
            <a:r>
              <a:rPr lang="en-IN" sz="7200" dirty="0"/>
              <a:t>: Boot and install from removable media.</a:t>
            </a:r>
          </a:p>
          <a:p>
            <a:pPr lvl="1"/>
            <a:r>
              <a:rPr lang="en-IN" sz="7200" b="1" dirty="0"/>
              <a:t>Virtual Machine</a:t>
            </a:r>
            <a:r>
              <a:rPr lang="en-IN" sz="7200" dirty="0"/>
              <a:t>: Use tools like VirtualBox or VMware.</a:t>
            </a:r>
          </a:p>
          <a:p>
            <a:pPr lvl="1"/>
            <a:r>
              <a:rPr lang="en-IN" sz="7200" b="1" dirty="0"/>
              <a:t>Dual Boot</a:t>
            </a:r>
            <a:r>
              <a:rPr lang="en-IN" sz="7200" dirty="0"/>
              <a:t>: Install alongside Windows or another OS.</a:t>
            </a:r>
          </a:p>
          <a:p>
            <a:r>
              <a:rPr lang="en-IN" sz="7200" dirty="0"/>
              <a:t>System Requirements:</a:t>
            </a:r>
            <a:endParaRPr lang="en-IN" sz="7200" b="0" dirty="0"/>
          </a:p>
          <a:p>
            <a:pPr lvl="1"/>
            <a:r>
              <a:rPr lang="en-IN" sz="7200" dirty="0"/>
              <a:t>Minimum: 2 GB RAM, 20 GB disk space.</a:t>
            </a:r>
          </a:p>
          <a:p>
            <a:pPr lvl="1"/>
            <a:r>
              <a:rPr lang="en-IN" sz="7200" dirty="0"/>
              <a:t>Recommended: 4+ GB RAM, 40+ GB disk space.</a:t>
            </a:r>
          </a:p>
          <a:p>
            <a:pPr marL="0" indent="0" algn="just">
              <a:lnSpc>
                <a:spcPts val="2500"/>
              </a:lnSpc>
              <a:buNone/>
            </a:pPr>
            <a:endParaRPr lang="en-US" sz="2000" b="0" dirty="0">
              <a:solidFill>
                <a:srgbClr val="595959"/>
              </a:solidFill>
              <a:latin typeface="+mn-lt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E3B9C0-D4F4-BC78-C228-3D3A088EDB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99726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3DE24-3EA5-EE1F-B237-A8748E681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16AF5C-CE8B-0CB1-DB49-72DA718F31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0598" y="1293812"/>
            <a:ext cx="11125199" cy="2978005"/>
          </a:xfrm>
        </p:spPr>
        <p:txBody>
          <a:bodyPr numCol="1" spcCol="274320">
            <a:noAutofit/>
          </a:bodyPr>
          <a:lstStyle/>
          <a:p>
            <a:r>
              <a:rPr lang="en-IN" sz="1600" dirty="0"/>
              <a:t>Download ISO File</a:t>
            </a:r>
            <a:endParaRPr lang="en-IN" sz="1600" b="0" dirty="0"/>
          </a:p>
          <a:p>
            <a:pPr lvl="1"/>
            <a:r>
              <a:rPr lang="en-IN" sz="1600" dirty="0"/>
              <a:t>Get the official image from the distribution’s website.</a:t>
            </a:r>
          </a:p>
          <a:p>
            <a:r>
              <a:rPr lang="en-IN" sz="1600" dirty="0"/>
              <a:t>Create Bootable Media</a:t>
            </a:r>
            <a:endParaRPr lang="en-IN" sz="1600" b="0" dirty="0"/>
          </a:p>
          <a:p>
            <a:pPr lvl="1"/>
            <a:r>
              <a:rPr lang="en-IN" sz="1600" dirty="0"/>
              <a:t>Use tools like Rufus (Windows) or dd (Linux/Mac).</a:t>
            </a:r>
          </a:p>
          <a:p>
            <a:r>
              <a:rPr lang="en-IN" sz="1600" dirty="0"/>
              <a:t>Boot from USB/DVD</a:t>
            </a:r>
            <a:endParaRPr lang="en-IN" sz="1600" b="0" dirty="0"/>
          </a:p>
          <a:p>
            <a:pPr lvl="1"/>
            <a:r>
              <a:rPr lang="en-IN" sz="1600" dirty="0"/>
              <a:t>Change boot order in BIOS/UEFI settings.</a:t>
            </a:r>
          </a:p>
          <a:p>
            <a:r>
              <a:rPr lang="en-IN" sz="1600" dirty="0"/>
              <a:t>Start Installation Wizard</a:t>
            </a:r>
            <a:endParaRPr lang="en-IN" sz="1600" b="0" dirty="0"/>
          </a:p>
          <a:p>
            <a:pPr lvl="1"/>
            <a:r>
              <a:rPr lang="en-IN" sz="1600" dirty="0"/>
              <a:t>Choose language, keyboard layout, and time zone.</a:t>
            </a:r>
          </a:p>
          <a:p>
            <a:r>
              <a:rPr lang="en-IN" sz="1600" dirty="0"/>
              <a:t>Partition the Disk</a:t>
            </a:r>
            <a:endParaRPr lang="en-IN" sz="1600" b="0" dirty="0"/>
          </a:p>
          <a:p>
            <a:pPr lvl="1"/>
            <a:r>
              <a:rPr lang="en-IN" sz="1600" dirty="0"/>
              <a:t>Automatic or manual setup (swap, root /, home /home).</a:t>
            </a:r>
          </a:p>
          <a:p>
            <a:r>
              <a:rPr lang="en-IN" sz="1600" dirty="0"/>
              <a:t>Create User Account</a:t>
            </a:r>
            <a:endParaRPr lang="en-IN" sz="1600" b="0" dirty="0"/>
          </a:p>
          <a:p>
            <a:pPr lvl="1"/>
            <a:r>
              <a:rPr lang="en-IN" sz="1600" dirty="0"/>
              <a:t>Set username and password.</a:t>
            </a:r>
          </a:p>
          <a:p>
            <a:r>
              <a:rPr lang="en-IN" sz="1600" dirty="0"/>
              <a:t>Install &amp; Reboot</a:t>
            </a:r>
            <a:endParaRPr lang="en-IN" sz="1600" b="0" dirty="0"/>
          </a:p>
          <a:p>
            <a:pPr lvl="1"/>
            <a:r>
              <a:rPr lang="en-IN" sz="1600" dirty="0"/>
              <a:t>Finalize installation and restart into Linux.</a:t>
            </a:r>
          </a:p>
          <a:p>
            <a:pPr marL="0" indent="0" algn="just">
              <a:lnSpc>
                <a:spcPts val="2500"/>
              </a:lnSpc>
              <a:buNone/>
            </a:pPr>
            <a:endParaRPr lang="en-US" sz="1800" b="0" dirty="0">
              <a:solidFill>
                <a:srgbClr val="595959"/>
              </a:solidFill>
              <a:latin typeface="+mn-lt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E1DAFD-473A-B445-98E5-613963F97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Installation Process</a:t>
            </a:r>
          </a:p>
        </p:txBody>
      </p:sp>
    </p:spTree>
    <p:extLst>
      <p:ext uri="{BB962C8B-B14F-4D97-AF65-F5344CB8AC3E}">
        <p14:creationId xmlns:p14="http://schemas.microsoft.com/office/powerpoint/2010/main" val="404548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FB033-A89F-35F2-A59D-12B5F76A7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B97C-84F6-64AF-16E4-FFE6B370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rutiger LT Pro 55 Roman" panose="020B0602020204020204"/>
              </a:rPr>
              <a:t>Booting Process</a:t>
            </a:r>
          </a:p>
        </p:txBody>
      </p:sp>
    </p:spTree>
    <p:extLst>
      <p:ext uri="{BB962C8B-B14F-4D97-AF65-F5344CB8AC3E}">
        <p14:creationId xmlns:p14="http://schemas.microsoft.com/office/powerpoint/2010/main" val="391555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F7310-13EC-9880-E509-AABD1247F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A39540-0874-4F4C-FCEE-D96C89E33E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 spcCol="274320">
            <a:normAutofit/>
          </a:bodyPr>
          <a:lstStyle/>
          <a:p>
            <a:r>
              <a:rPr lang="en-US" sz="1600" b="0" dirty="0"/>
              <a:t>The booting process is the sequence of steps the system follows to start the operating system.</a:t>
            </a:r>
          </a:p>
          <a:p>
            <a:pPr marL="0" indent="0">
              <a:buNone/>
            </a:pPr>
            <a:endParaRPr lang="en-US" sz="1600" b="0" dirty="0"/>
          </a:p>
          <a:p>
            <a:r>
              <a:rPr lang="en-US" sz="1600" dirty="0"/>
              <a:t>Main Stages:</a:t>
            </a:r>
            <a:endParaRPr lang="en-US" sz="1600" b="0" dirty="0"/>
          </a:p>
          <a:p>
            <a:pPr lvl="1"/>
            <a:r>
              <a:rPr lang="en-US" sz="1600" dirty="0"/>
              <a:t>BIOS/UEFI Initialization</a:t>
            </a:r>
          </a:p>
          <a:p>
            <a:pPr lvl="1"/>
            <a:r>
              <a:rPr lang="en-US" sz="1600" dirty="0"/>
              <a:t>Bootloader Execution (GRUB)</a:t>
            </a:r>
          </a:p>
          <a:p>
            <a:pPr lvl="1"/>
            <a:r>
              <a:rPr lang="en-US" sz="1600" dirty="0"/>
              <a:t>Kernel Loading</a:t>
            </a:r>
          </a:p>
          <a:p>
            <a:pPr lvl="1"/>
            <a:r>
              <a:rPr lang="en-US" sz="1600" dirty="0"/>
              <a:t>Init/Systemd Execution</a:t>
            </a:r>
          </a:p>
          <a:p>
            <a:pPr lvl="1"/>
            <a:r>
              <a:rPr lang="en-US" sz="1600" dirty="0"/>
              <a:t>User Space Initialization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72583F2-6DEF-B01C-4B3B-BF389544C4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Booting Sequence</a:t>
            </a:r>
          </a:p>
        </p:txBody>
      </p:sp>
    </p:spTree>
    <p:extLst>
      <p:ext uri="{BB962C8B-B14F-4D97-AF65-F5344CB8AC3E}">
        <p14:creationId xmlns:p14="http://schemas.microsoft.com/office/powerpoint/2010/main" val="90408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148ED-4844-0463-BC91-421276B21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28EDDB-AD12-E84F-9B03-5A427AC721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 spcCol="274320">
            <a:normAutofit/>
          </a:bodyPr>
          <a:lstStyle/>
          <a:p>
            <a:r>
              <a:rPr lang="en-IN" sz="1600" dirty="0"/>
              <a:t>BIOS/UEFI:</a:t>
            </a:r>
            <a:endParaRPr lang="en-IN" sz="1600" b="0" dirty="0"/>
          </a:p>
          <a:p>
            <a:pPr lvl="1"/>
            <a:r>
              <a:rPr lang="en-IN" sz="1600" dirty="0"/>
              <a:t>Performs POST (Power-On Self Test).</a:t>
            </a:r>
          </a:p>
          <a:p>
            <a:pPr lvl="1"/>
            <a:r>
              <a:rPr lang="en-IN" sz="1600" dirty="0"/>
              <a:t>Detects hardware and selects boot device.</a:t>
            </a:r>
          </a:p>
          <a:p>
            <a:r>
              <a:rPr lang="en-IN" sz="1600" dirty="0"/>
              <a:t>Bootloader (GRUB):</a:t>
            </a:r>
            <a:endParaRPr lang="en-IN" sz="1600" b="0" dirty="0"/>
          </a:p>
          <a:p>
            <a:pPr lvl="1"/>
            <a:r>
              <a:rPr lang="en-IN" sz="1600" dirty="0"/>
              <a:t>GRUB = GNU GRUB (GRand Unified Bootloader).</a:t>
            </a:r>
          </a:p>
          <a:p>
            <a:pPr lvl="1"/>
            <a:r>
              <a:rPr lang="en-IN" sz="1600" dirty="0"/>
              <a:t>Loads from MBR or EFI partition.</a:t>
            </a:r>
          </a:p>
          <a:p>
            <a:pPr lvl="1"/>
            <a:r>
              <a:rPr lang="en-IN" sz="1600" dirty="0"/>
              <a:t>Displays boot menu and loads selected kernel.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E3159BF-FEE4-CA9B-2E7F-327583628A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BIOS/UEFI and Bootloader</a:t>
            </a:r>
          </a:p>
        </p:txBody>
      </p:sp>
    </p:spTree>
    <p:extLst>
      <p:ext uri="{BB962C8B-B14F-4D97-AF65-F5344CB8AC3E}">
        <p14:creationId xmlns:p14="http://schemas.microsoft.com/office/powerpoint/2010/main" val="363345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570D24-50F0-D58A-3577-CF825E341A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b="0" dirty="0"/>
              <a:t>The kernel is the core of the OS.</a:t>
            </a:r>
          </a:p>
          <a:p>
            <a:r>
              <a:rPr lang="en-US" sz="1600" b="0" dirty="0"/>
              <a:t>GRUB loads the kernel and initrd (initial RAM disk).</a:t>
            </a:r>
          </a:p>
          <a:p>
            <a:r>
              <a:rPr lang="en-US" sz="1600" b="0" dirty="0"/>
              <a:t>Kernel:</a:t>
            </a:r>
          </a:p>
          <a:p>
            <a:pPr lvl="1"/>
            <a:r>
              <a:rPr lang="en-US" sz="1600" dirty="0"/>
              <a:t>Initializes hardware drivers.</a:t>
            </a:r>
          </a:p>
          <a:p>
            <a:pPr lvl="1"/>
            <a:r>
              <a:rPr lang="en-US" sz="1600" dirty="0"/>
              <a:t>Mounts the root file system.</a:t>
            </a:r>
          </a:p>
          <a:p>
            <a:pPr lvl="1"/>
            <a:r>
              <a:rPr lang="en-US" sz="1600" dirty="0"/>
              <a:t>Starts the first process (init or systemd).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60B60-5EB5-16A7-1049-1C0EA825A0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Kernel Loading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24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M">
      <a:dk1>
        <a:srgbClr val="595959"/>
      </a:dk1>
      <a:lt1>
        <a:srgbClr val="FFFFFF"/>
      </a:lt1>
      <a:dk2>
        <a:srgbClr val="000000"/>
      </a:dk2>
      <a:lt2>
        <a:srgbClr val="FFFFFF"/>
      </a:lt2>
      <a:accent1>
        <a:srgbClr val="BCD9F3"/>
      </a:accent1>
      <a:accent2>
        <a:srgbClr val="97C4EC"/>
      </a:accent2>
      <a:accent3>
        <a:srgbClr val="60A5E2"/>
      </a:accent3>
      <a:accent4>
        <a:srgbClr val="EF7C00"/>
      </a:accent4>
      <a:accent5>
        <a:srgbClr val="C8CA05"/>
      </a:accent5>
      <a:accent6>
        <a:srgbClr val="33682B"/>
      </a:accent6>
      <a:hlink>
        <a:srgbClr val="64B3E3"/>
      </a:hlink>
      <a:folHlink>
        <a:srgbClr val="004683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sFor_Spectra.potx" id="{D243AE31-2911-4724-A6B0-9DF4D975FB8C}" vid="{DF7EB32A-31C2-4AB8-91DF-BF0AD935D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8563cb8-e9e3-40d4-951f-126d0c29510d">QUMXH5H4ZXKS-875811578-11</_dlc_DocId>
    <_dlc_DocIdUrl xmlns="88563cb8-e9e3-40d4-951f-126d0c29510d">
      <Url>https://mindtreeonline.sharepoint.com/sites/LTIMindtree-Corporate-Templates/_layouts/15/DocIdRedir.aspx?ID=QUMXH5H4ZXKS-875811578-11</Url>
      <Description>QUMXH5H4ZXKS-875811578-11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668FDB297BA418F5A6539855E71B7" ma:contentTypeVersion="3" ma:contentTypeDescription="Create a new document." ma:contentTypeScope="" ma:versionID="4294c225a3417baf4b70885d580e1778">
  <xsd:schema xmlns:xsd="http://www.w3.org/2001/XMLSchema" xmlns:xs="http://www.w3.org/2001/XMLSchema" xmlns:p="http://schemas.microsoft.com/office/2006/metadata/properties" xmlns:ns2="88563cb8-e9e3-40d4-951f-126d0c29510d" xmlns:ns3="dc0ddbac-d92f-4135-ae82-46af643a22eb" targetNamespace="http://schemas.microsoft.com/office/2006/metadata/properties" ma:root="true" ma:fieldsID="4f00704ce9a2416b2cdaa5d136de8e77" ns2:_="" ns3:_="">
    <xsd:import namespace="88563cb8-e9e3-40d4-951f-126d0c29510d"/>
    <xsd:import namespace="dc0ddbac-d92f-4135-ae82-46af643a22e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63cb8-e9e3-40d4-951f-126d0c2951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ddbac-d92f-4135-ae82-46af643a2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474493-4661-4534-A819-8424B96FDD6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55CB52-33A3-4B47-8C1D-0EE24875E3DC}">
  <ds:schemaRefs>
    <ds:schemaRef ds:uri="http://schemas.microsoft.com/office/2006/metadata/properties"/>
    <ds:schemaRef ds:uri="http://schemas.microsoft.com/office/infopath/2007/PartnerControls"/>
    <ds:schemaRef ds:uri="88563cb8-e9e3-40d4-951f-126d0c29510d"/>
  </ds:schemaRefs>
</ds:datastoreItem>
</file>

<file path=customXml/itemProps4.xml><?xml version="1.0" encoding="utf-8"?>
<ds:datastoreItem xmlns:ds="http://schemas.openxmlformats.org/officeDocument/2006/customXml" ds:itemID="{BACBCD0B-8E49-473F-9B37-931C1D238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63cb8-e9e3-40d4-951f-126d0c29510d"/>
    <ds:schemaRef ds:uri="dc0ddbac-d92f-4135-ae82-46af643a2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1634</Words>
  <Application>Microsoft Office PowerPoint</Application>
  <PresentationFormat>Widescreen</PresentationFormat>
  <Paragraphs>230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Frutiger 45 bold</vt:lpstr>
      <vt:lpstr>Frutiger 45 Light</vt:lpstr>
      <vt:lpstr>Frutiger LT Pro 45 Light</vt:lpstr>
      <vt:lpstr>Frutiger LT Pro 55 Roman</vt:lpstr>
      <vt:lpstr>Symbol</vt:lpstr>
      <vt:lpstr>Wingdings</vt:lpstr>
      <vt:lpstr>Office Theme</vt:lpstr>
      <vt:lpstr>Linux </vt:lpstr>
      <vt:lpstr>PowerPoint Presentation</vt:lpstr>
      <vt:lpstr>Installation</vt:lpstr>
      <vt:lpstr>PowerPoint Presentation</vt:lpstr>
      <vt:lpstr>PowerPoint Presentation</vt:lpstr>
      <vt:lpstr>Booting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Linux Usage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Linux FileSystem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Linux Bind</vt:lpstr>
      <vt:lpstr>PowerPoint Presentation</vt:lpstr>
      <vt:lpstr>PowerPoint Presentation</vt:lpstr>
      <vt:lpstr>PowerPoint Presentation</vt:lpstr>
      <vt:lpstr>PowerPoint Presentation</vt:lpstr>
      <vt:lpstr>Linux Apache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Queries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LTIMindtree PowerPoint Template_Download Source Sans Pro Font</dc:title>
  <dc:creator>Payal Gahlot</dc:creator>
  <cp:lastModifiedBy>Bharath Kumar N (IN43180)</cp:lastModifiedBy>
  <cp:revision>105</cp:revision>
  <dcterms:created xsi:type="dcterms:W3CDTF">2022-10-14T05:48:11Z</dcterms:created>
  <dcterms:modified xsi:type="dcterms:W3CDTF">2025-09-21T05:49:54Z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0x0101001EE668FDB297BA418F5A6539855E71B7</vt:lpwstr>
  </property>
  <property fmtid="{D5CDD505-2E9C-101B-9397-08002B2CF9AE}" pid="3" name="_dlc_DocIdItemGuid">
    <vt:lpwstr>36da67c7-b504-4aea-865b-0e87cedc899d</vt:lpwstr>
  </property>
</Properties>
</file>