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58"/>
  </p:handoutMasterIdLst>
  <p:sldIdLst>
    <p:sldId id="266" r:id="rId6"/>
    <p:sldId id="267" r:id="rId7"/>
    <p:sldId id="259"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1" r:id="rId23"/>
    <p:sldId id="283" r:id="rId24"/>
    <p:sldId id="284" r:id="rId25"/>
    <p:sldId id="295" r:id="rId26"/>
    <p:sldId id="285" r:id="rId27"/>
    <p:sldId id="286" r:id="rId28"/>
    <p:sldId id="297" r:id="rId29"/>
    <p:sldId id="289" r:id="rId30"/>
    <p:sldId id="290" r:id="rId31"/>
    <p:sldId id="293" r:id="rId32"/>
    <p:sldId id="294" r:id="rId33"/>
    <p:sldId id="298" r:id="rId34"/>
    <p:sldId id="299" r:id="rId35"/>
    <p:sldId id="300" r:id="rId36"/>
    <p:sldId id="301" r:id="rId37"/>
    <p:sldId id="302" r:id="rId38"/>
    <p:sldId id="303" r:id="rId39"/>
    <p:sldId id="305" r:id="rId40"/>
    <p:sldId id="307" r:id="rId41"/>
    <p:sldId id="308" r:id="rId42"/>
    <p:sldId id="309" r:id="rId43"/>
    <p:sldId id="310" r:id="rId44"/>
    <p:sldId id="306" r:id="rId45"/>
    <p:sldId id="304" r:id="rId46"/>
    <p:sldId id="311" r:id="rId47"/>
    <p:sldId id="312" r:id="rId48"/>
    <p:sldId id="313" r:id="rId49"/>
    <p:sldId id="314" r:id="rId50"/>
    <p:sldId id="315" r:id="rId51"/>
    <p:sldId id="316" r:id="rId52"/>
    <p:sldId id="317" r:id="rId53"/>
    <p:sldId id="318" r:id="rId54"/>
    <p:sldId id="319" r:id="rId55"/>
    <p:sldId id="320" r:id="rId56"/>
    <p:sldId id="26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80"/>
    <a:srgbClr val="FFDF7D"/>
    <a:srgbClr val="66B3E4"/>
    <a:srgbClr val="ECECEC"/>
    <a:srgbClr val="7FA3BF"/>
    <a:srgbClr val="595959"/>
    <a:srgbClr val="F9F0E0"/>
    <a:srgbClr val="F2F7FA"/>
    <a:srgbClr val="E7E2CA"/>
    <a:srgbClr val="E1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C3A41F-1EC0-4F2B-B333-4AD66D2269A8}" v="612" dt="2025-10-08T14:58:44.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umar N (IN43180)" userId="63ed61a5-e48d-4bfc-bd76-add8cb76bdff" providerId="ADAL" clId="{0B7A055E-38A2-481E-A53A-F7D88EA89822}"/>
    <pc:docChg chg="undo redo custSel addSld delSld modSld sldOrd">
      <pc:chgData name="Bharath Kumar N (IN43180)" userId="63ed61a5-e48d-4bfc-bd76-add8cb76bdff" providerId="ADAL" clId="{0B7A055E-38A2-481E-A53A-F7D88EA89822}" dt="2025-10-08T14:58:44.323" v="625" actId="1076"/>
      <pc:docMkLst>
        <pc:docMk/>
      </pc:docMkLst>
      <pc:sldChg chg="modSp mod">
        <pc:chgData name="Bharath Kumar N (IN43180)" userId="63ed61a5-e48d-4bfc-bd76-add8cb76bdff" providerId="ADAL" clId="{0B7A055E-38A2-481E-A53A-F7D88EA89822}" dt="2025-10-08T14:58:44.323" v="625" actId="1076"/>
        <pc:sldMkLst>
          <pc:docMk/>
          <pc:sldMk cId="1173898788" sldId="266"/>
        </pc:sldMkLst>
        <pc:spChg chg="mod">
          <ac:chgData name="Bharath Kumar N (IN43180)" userId="63ed61a5-e48d-4bfc-bd76-add8cb76bdff" providerId="ADAL" clId="{0B7A055E-38A2-481E-A53A-F7D88EA89822}" dt="2025-10-08T14:57:32.974" v="566" actId="1076"/>
          <ac:spMkLst>
            <pc:docMk/>
            <pc:sldMk cId="1173898788" sldId="266"/>
            <ac:spMk id="2" creationId="{F515B80A-D70A-4B7A-A8FF-3344D2838AE0}"/>
          </ac:spMkLst>
        </pc:spChg>
        <pc:spChg chg="mod">
          <ac:chgData name="Bharath Kumar N (IN43180)" userId="63ed61a5-e48d-4bfc-bd76-add8cb76bdff" providerId="ADAL" clId="{0B7A055E-38A2-481E-A53A-F7D88EA89822}" dt="2025-10-08T14:58:44.323" v="625" actId="1076"/>
          <ac:spMkLst>
            <pc:docMk/>
            <pc:sldMk cId="1173898788" sldId="266"/>
            <ac:spMk id="3" creationId="{3051CA9D-CD97-4AE9-AD41-4CA59F2CA257}"/>
          </ac:spMkLst>
        </pc:spChg>
      </pc:sldChg>
      <pc:sldChg chg="modSp mod">
        <pc:chgData name="Bharath Kumar N (IN43180)" userId="63ed61a5-e48d-4bfc-bd76-add8cb76bdff" providerId="ADAL" clId="{0B7A055E-38A2-481E-A53A-F7D88EA89822}" dt="2025-10-08T14:25:33.758" v="15" actId="20577"/>
        <pc:sldMkLst>
          <pc:docMk/>
          <pc:sldMk cId="2340000954" sldId="303"/>
        </pc:sldMkLst>
        <pc:spChg chg="mod">
          <ac:chgData name="Bharath Kumar N (IN43180)" userId="63ed61a5-e48d-4bfc-bd76-add8cb76bdff" providerId="ADAL" clId="{0B7A055E-38A2-481E-A53A-F7D88EA89822}" dt="2025-10-08T14:25:33.758" v="15" actId="20577"/>
          <ac:spMkLst>
            <pc:docMk/>
            <pc:sldMk cId="2340000954" sldId="303"/>
            <ac:spMk id="2" creationId="{D0E09C52-FE3B-755A-9D96-943F844C7708}"/>
          </ac:spMkLst>
        </pc:spChg>
      </pc:sldChg>
      <pc:sldChg chg="modSp mod">
        <pc:chgData name="Bharath Kumar N (IN43180)" userId="63ed61a5-e48d-4bfc-bd76-add8cb76bdff" providerId="ADAL" clId="{0B7A055E-38A2-481E-A53A-F7D88EA89822}" dt="2025-10-08T14:38:37.617" v="173" actId="20577"/>
        <pc:sldMkLst>
          <pc:docMk/>
          <pc:sldMk cId="82068420" sldId="304"/>
        </pc:sldMkLst>
        <pc:spChg chg="mod">
          <ac:chgData name="Bharath Kumar N (IN43180)" userId="63ed61a5-e48d-4bfc-bd76-add8cb76bdff" providerId="ADAL" clId="{0B7A055E-38A2-481E-A53A-F7D88EA89822}" dt="2025-10-08T14:38:37.617" v="173" actId="20577"/>
          <ac:spMkLst>
            <pc:docMk/>
            <pc:sldMk cId="82068420" sldId="304"/>
            <ac:spMk id="3" creationId="{F8D18A3C-3CA6-C4A8-3D93-806657CA8329}"/>
          </ac:spMkLst>
        </pc:spChg>
      </pc:sldChg>
      <pc:sldChg chg="modSp new mod">
        <pc:chgData name="Bharath Kumar N (IN43180)" userId="63ed61a5-e48d-4bfc-bd76-add8cb76bdff" providerId="ADAL" clId="{0B7A055E-38A2-481E-A53A-F7D88EA89822}" dt="2025-10-08T14:28:05.003" v="69" actId="6549"/>
        <pc:sldMkLst>
          <pc:docMk/>
          <pc:sldMk cId="3490876759" sldId="305"/>
        </pc:sldMkLst>
        <pc:spChg chg="mod">
          <ac:chgData name="Bharath Kumar N (IN43180)" userId="63ed61a5-e48d-4bfc-bd76-add8cb76bdff" providerId="ADAL" clId="{0B7A055E-38A2-481E-A53A-F7D88EA89822}" dt="2025-10-08T14:26:48.129" v="52" actId="20577"/>
          <ac:spMkLst>
            <pc:docMk/>
            <pc:sldMk cId="3490876759" sldId="305"/>
            <ac:spMk id="2" creationId="{A0E72BD1-3A16-14C6-21E8-08895ED41E9B}"/>
          </ac:spMkLst>
        </pc:spChg>
        <pc:spChg chg="mod">
          <ac:chgData name="Bharath Kumar N (IN43180)" userId="63ed61a5-e48d-4bfc-bd76-add8cb76bdff" providerId="ADAL" clId="{0B7A055E-38A2-481E-A53A-F7D88EA89822}" dt="2025-10-08T14:28:05.003" v="69" actId="6549"/>
          <ac:spMkLst>
            <pc:docMk/>
            <pc:sldMk cId="3490876759" sldId="305"/>
            <ac:spMk id="3" creationId="{778800C5-5F51-0EC7-B398-17119F1A4EEE}"/>
          </ac:spMkLst>
        </pc:spChg>
      </pc:sldChg>
      <pc:sldChg chg="modSp add mod ord">
        <pc:chgData name="Bharath Kumar N (IN43180)" userId="63ed61a5-e48d-4bfc-bd76-add8cb76bdff" providerId="ADAL" clId="{0B7A055E-38A2-481E-A53A-F7D88EA89822}" dt="2025-10-08T14:37:04.163" v="172" actId="20577"/>
        <pc:sldMkLst>
          <pc:docMk/>
          <pc:sldMk cId="2841162341" sldId="306"/>
        </pc:sldMkLst>
        <pc:spChg chg="mod">
          <ac:chgData name="Bharath Kumar N (IN43180)" userId="63ed61a5-e48d-4bfc-bd76-add8cb76bdff" providerId="ADAL" clId="{0B7A055E-38A2-481E-A53A-F7D88EA89822}" dt="2025-10-08T14:37:04.163" v="172" actId="20577"/>
          <ac:spMkLst>
            <pc:docMk/>
            <pc:sldMk cId="2841162341" sldId="306"/>
            <ac:spMk id="2" creationId="{8B9736A5-4ED9-DF3D-1344-F54CCE56818A}"/>
          </ac:spMkLst>
        </pc:spChg>
      </pc:sldChg>
      <pc:sldChg chg="addSp delSp modSp new mod">
        <pc:chgData name="Bharath Kumar N (IN43180)" userId="63ed61a5-e48d-4bfc-bd76-add8cb76bdff" providerId="ADAL" clId="{0B7A055E-38A2-481E-A53A-F7D88EA89822}" dt="2025-10-08T14:29:46.442" v="101" actId="20577"/>
        <pc:sldMkLst>
          <pc:docMk/>
          <pc:sldMk cId="1423352860" sldId="307"/>
        </pc:sldMkLst>
        <pc:spChg chg="mod">
          <ac:chgData name="Bharath Kumar N (IN43180)" userId="63ed61a5-e48d-4bfc-bd76-add8cb76bdff" providerId="ADAL" clId="{0B7A055E-38A2-481E-A53A-F7D88EA89822}" dt="2025-10-08T14:29:46.442" v="101" actId="20577"/>
          <ac:spMkLst>
            <pc:docMk/>
            <pc:sldMk cId="1423352860" sldId="307"/>
            <ac:spMk id="2" creationId="{8AB7D37D-10BC-C2B3-C891-B3D4C2385C0E}"/>
          </ac:spMkLst>
        </pc:spChg>
        <pc:spChg chg="add del">
          <ac:chgData name="Bharath Kumar N (IN43180)" userId="63ed61a5-e48d-4bfc-bd76-add8cb76bdff" providerId="ADAL" clId="{0B7A055E-38A2-481E-A53A-F7D88EA89822}" dt="2025-10-08T14:29:18.976" v="77" actId="22"/>
          <ac:spMkLst>
            <pc:docMk/>
            <pc:sldMk cId="1423352860" sldId="307"/>
            <ac:spMk id="3" creationId="{8690AA96-AF98-7F7E-4DCF-9E10F70D9A35}"/>
          </ac:spMkLst>
        </pc:spChg>
        <pc:spChg chg="add">
          <ac:chgData name="Bharath Kumar N (IN43180)" userId="63ed61a5-e48d-4bfc-bd76-add8cb76bdff" providerId="ADAL" clId="{0B7A055E-38A2-481E-A53A-F7D88EA89822}" dt="2025-10-08T14:28:46.335" v="74"/>
          <ac:spMkLst>
            <pc:docMk/>
            <pc:sldMk cId="1423352860" sldId="307"/>
            <ac:spMk id="4" creationId="{4A819485-277B-B969-9177-844A89CFA329}"/>
          </ac:spMkLst>
        </pc:spChg>
        <pc:spChg chg="add mod">
          <ac:chgData name="Bharath Kumar N (IN43180)" userId="63ed61a5-e48d-4bfc-bd76-add8cb76bdff" providerId="ADAL" clId="{0B7A055E-38A2-481E-A53A-F7D88EA89822}" dt="2025-10-08T14:28:51.302" v="76"/>
          <ac:spMkLst>
            <pc:docMk/>
            <pc:sldMk cId="1423352860" sldId="307"/>
            <ac:spMk id="5" creationId="{169F3A40-06A8-81E1-F887-87E7483D8D78}"/>
          </ac:spMkLst>
        </pc:spChg>
        <pc:picChg chg="add mod ord modCrop">
          <ac:chgData name="Bharath Kumar N (IN43180)" userId="63ed61a5-e48d-4bfc-bd76-add8cb76bdff" providerId="ADAL" clId="{0B7A055E-38A2-481E-A53A-F7D88EA89822}" dt="2025-10-08T14:29:34.467" v="82" actId="14100"/>
          <ac:picMkLst>
            <pc:docMk/>
            <pc:sldMk cId="1423352860" sldId="307"/>
            <ac:picMk id="7" creationId="{B921C7D3-A26C-F315-E5E4-8124140B7360}"/>
          </ac:picMkLst>
        </pc:picChg>
      </pc:sldChg>
      <pc:sldChg chg="addSp delSp modSp new mod">
        <pc:chgData name="Bharath Kumar N (IN43180)" userId="63ed61a5-e48d-4bfc-bd76-add8cb76bdff" providerId="ADAL" clId="{0B7A055E-38A2-481E-A53A-F7D88EA89822}" dt="2025-10-08T14:30:56.687" v="111" actId="14100"/>
        <pc:sldMkLst>
          <pc:docMk/>
          <pc:sldMk cId="1785644587" sldId="308"/>
        </pc:sldMkLst>
        <pc:spChg chg="mod">
          <ac:chgData name="Bharath Kumar N (IN43180)" userId="63ed61a5-e48d-4bfc-bd76-add8cb76bdff" providerId="ADAL" clId="{0B7A055E-38A2-481E-A53A-F7D88EA89822}" dt="2025-10-08T14:30:16.844" v="104" actId="5793"/>
          <ac:spMkLst>
            <pc:docMk/>
            <pc:sldMk cId="1785644587" sldId="308"/>
            <ac:spMk id="2" creationId="{9DE20CC2-2104-FF35-7FCC-663EDD653078}"/>
          </ac:spMkLst>
        </pc:spChg>
        <pc:spChg chg="del mod">
          <ac:chgData name="Bharath Kumar N (IN43180)" userId="63ed61a5-e48d-4bfc-bd76-add8cb76bdff" providerId="ADAL" clId="{0B7A055E-38A2-481E-A53A-F7D88EA89822}" dt="2025-10-08T14:30:30.796" v="106"/>
          <ac:spMkLst>
            <pc:docMk/>
            <pc:sldMk cId="1785644587" sldId="308"/>
            <ac:spMk id="3" creationId="{28636574-70E7-5EC9-1822-7B8664FD26B7}"/>
          </ac:spMkLst>
        </pc:spChg>
        <pc:graphicFrameChg chg="add mod modGraphic">
          <ac:chgData name="Bharath Kumar N (IN43180)" userId="63ed61a5-e48d-4bfc-bd76-add8cb76bdff" providerId="ADAL" clId="{0B7A055E-38A2-481E-A53A-F7D88EA89822}" dt="2025-10-08T14:30:56.687" v="111" actId="14100"/>
          <ac:graphicFrameMkLst>
            <pc:docMk/>
            <pc:sldMk cId="1785644587" sldId="308"/>
            <ac:graphicFrameMk id="4" creationId="{75C8E3F8-9B25-5F20-222F-FD0B99A02D78}"/>
          </ac:graphicFrameMkLst>
        </pc:graphicFrameChg>
      </pc:sldChg>
      <pc:sldChg chg="addSp delSp modSp new mod">
        <pc:chgData name="Bharath Kumar N (IN43180)" userId="63ed61a5-e48d-4bfc-bd76-add8cb76bdff" providerId="ADAL" clId="{0B7A055E-38A2-481E-A53A-F7D88EA89822}" dt="2025-10-08T14:32:09.803" v="125" actId="14100"/>
        <pc:sldMkLst>
          <pc:docMk/>
          <pc:sldMk cId="208593301" sldId="309"/>
        </pc:sldMkLst>
        <pc:spChg chg="mod">
          <ac:chgData name="Bharath Kumar N (IN43180)" userId="63ed61a5-e48d-4bfc-bd76-add8cb76bdff" providerId="ADAL" clId="{0B7A055E-38A2-481E-A53A-F7D88EA89822}" dt="2025-10-08T14:31:13.810" v="114"/>
          <ac:spMkLst>
            <pc:docMk/>
            <pc:sldMk cId="208593301" sldId="309"/>
            <ac:spMk id="2" creationId="{368D4C93-6A75-42F4-DA5E-843CDC6ADA00}"/>
          </ac:spMkLst>
        </pc:spChg>
        <pc:spChg chg="del">
          <ac:chgData name="Bharath Kumar N (IN43180)" userId="63ed61a5-e48d-4bfc-bd76-add8cb76bdff" providerId="ADAL" clId="{0B7A055E-38A2-481E-A53A-F7D88EA89822}" dt="2025-10-08T14:31:35.699" v="115" actId="22"/>
          <ac:spMkLst>
            <pc:docMk/>
            <pc:sldMk cId="208593301" sldId="309"/>
            <ac:spMk id="3" creationId="{575BA4FE-3655-F756-6D48-5FAE9C2BAE2D}"/>
          </ac:spMkLst>
        </pc:spChg>
        <pc:spChg chg="add mod">
          <ac:chgData name="Bharath Kumar N (IN43180)" userId="63ed61a5-e48d-4bfc-bd76-add8cb76bdff" providerId="ADAL" clId="{0B7A055E-38A2-481E-A53A-F7D88EA89822}" dt="2025-10-08T14:32:04.308" v="123" actId="14100"/>
          <ac:spMkLst>
            <pc:docMk/>
            <pc:sldMk cId="208593301" sldId="309"/>
            <ac:spMk id="7" creationId="{7B3ACC0E-66B1-5F34-8536-88D4A4DE787C}"/>
          </ac:spMkLst>
        </pc:spChg>
        <pc:picChg chg="add del mod ord">
          <ac:chgData name="Bharath Kumar N (IN43180)" userId="63ed61a5-e48d-4bfc-bd76-add8cb76bdff" providerId="ADAL" clId="{0B7A055E-38A2-481E-A53A-F7D88EA89822}" dt="2025-10-08T14:31:58.437" v="120" actId="478"/>
          <ac:picMkLst>
            <pc:docMk/>
            <pc:sldMk cId="208593301" sldId="309"/>
            <ac:picMk id="5" creationId="{F5B1992E-CEDB-4EAF-FD9F-93621A3C4DC5}"/>
          </ac:picMkLst>
        </pc:picChg>
        <pc:picChg chg="add mod">
          <ac:chgData name="Bharath Kumar N (IN43180)" userId="63ed61a5-e48d-4bfc-bd76-add8cb76bdff" providerId="ADAL" clId="{0B7A055E-38A2-481E-A53A-F7D88EA89822}" dt="2025-10-08T14:32:09.803" v="125" actId="14100"/>
          <ac:picMkLst>
            <pc:docMk/>
            <pc:sldMk cId="208593301" sldId="309"/>
            <ac:picMk id="9" creationId="{247807F0-A1DC-FF51-6568-1F58D72C6E12}"/>
          </ac:picMkLst>
        </pc:picChg>
      </pc:sldChg>
      <pc:sldChg chg="addSp delSp modSp new mod">
        <pc:chgData name="Bharath Kumar N (IN43180)" userId="63ed61a5-e48d-4bfc-bd76-add8cb76bdff" providerId="ADAL" clId="{0B7A055E-38A2-481E-A53A-F7D88EA89822}" dt="2025-10-08T14:35:01.480" v="132" actId="255"/>
        <pc:sldMkLst>
          <pc:docMk/>
          <pc:sldMk cId="1920062424" sldId="310"/>
        </pc:sldMkLst>
        <pc:spChg chg="mod">
          <ac:chgData name="Bharath Kumar N (IN43180)" userId="63ed61a5-e48d-4bfc-bd76-add8cb76bdff" providerId="ADAL" clId="{0B7A055E-38A2-481E-A53A-F7D88EA89822}" dt="2025-10-08T14:34:36.005" v="130"/>
          <ac:spMkLst>
            <pc:docMk/>
            <pc:sldMk cId="1920062424" sldId="310"/>
            <ac:spMk id="2" creationId="{C1B9544E-3AAA-ACE9-6BEC-AC72083C0DB5}"/>
          </ac:spMkLst>
        </pc:spChg>
        <pc:spChg chg="mod">
          <ac:chgData name="Bharath Kumar N (IN43180)" userId="63ed61a5-e48d-4bfc-bd76-add8cb76bdff" providerId="ADAL" clId="{0B7A055E-38A2-481E-A53A-F7D88EA89822}" dt="2025-10-08T14:35:01.480" v="132" actId="255"/>
          <ac:spMkLst>
            <pc:docMk/>
            <pc:sldMk cId="1920062424" sldId="310"/>
            <ac:spMk id="3" creationId="{65C93024-68BD-713D-193D-CB8FFD1984FF}"/>
          </ac:spMkLst>
        </pc:spChg>
        <pc:spChg chg="add del">
          <ac:chgData name="Bharath Kumar N (IN43180)" userId="63ed61a5-e48d-4bfc-bd76-add8cb76bdff" providerId="ADAL" clId="{0B7A055E-38A2-481E-A53A-F7D88EA89822}" dt="2025-10-08T14:34:34.177" v="128" actId="22"/>
          <ac:spMkLst>
            <pc:docMk/>
            <pc:sldMk cId="1920062424" sldId="310"/>
            <ac:spMk id="5" creationId="{B1FFBB0D-C3CB-8FC7-BFB1-A549BF700478}"/>
          </ac:spMkLst>
        </pc:spChg>
      </pc:sldChg>
      <pc:sldChg chg="addSp modSp new mod">
        <pc:chgData name="Bharath Kumar N (IN43180)" userId="63ed61a5-e48d-4bfc-bd76-add8cb76bdff" providerId="ADAL" clId="{0B7A055E-38A2-481E-A53A-F7D88EA89822}" dt="2025-10-08T14:41:34.969" v="226" actId="1076"/>
        <pc:sldMkLst>
          <pc:docMk/>
          <pc:sldMk cId="943973070" sldId="311"/>
        </pc:sldMkLst>
        <pc:spChg chg="mod">
          <ac:chgData name="Bharath Kumar N (IN43180)" userId="63ed61a5-e48d-4bfc-bd76-add8cb76bdff" providerId="ADAL" clId="{0B7A055E-38A2-481E-A53A-F7D88EA89822}" dt="2025-10-08T14:40:29.877" v="207" actId="20577"/>
          <ac:spMkLst>
            <pc:docMk/>
            <pc:sldMk cId="943973070" sldId="311"/>
            <ac:spMk id="2" creationId="{E4F4A687-5099-B0DC-6929-512F672EF8BC}"/>
          </ac:spMkLst>
        </pc:spChg>
        <pc:spChg chg="mod">
          <ac:chgData name="Bharath Kumar N (IN43180)" userId="63ed61a5-e48d-4bfc-bd76-add8cb76bdff" providerId="ADAL" clId="{0B7A055E-38A2-481E-A53A-F7D88EA89822}" dt="2025-10-08T14:41:08.045" v="219" actId="21"/>
          <ac:spMkLst>
            <pc:docMk/>
            <pc:sldMk cId="943973070" sldId="311"/>
            <ac:spMk id="3" creationId="{DAB0C58C-D38D-0CDE-DD75-998FDFAD6BAF}"/>
          </ac:spMkLst>
        </pc:spChg>
        <pc:spChg chg="add mod">
          <ac:chgData name="Bharath Kumar N (IN43180)" userId="63ed61a5-e48d-4bfc-bd76-add8cb76bdff" providerId="ADAL" clId="{0B7A055E-38A2-481E-A53A-F7D88EA89822}" dt="2025-10-08T14:41:34.969" v="226" actId="1076"/>
          <ac:spMkLst>
            <pc:docMk/>
            <pc:sldMk cId="943973070" sldId="311"/>
            <ac:spMk id="4" creationId="{DCA92315-CD7E-8BCF-A9BC-BFB622A6B1E4}"/>
          </ac:spMkLst>
        </pc:spChg>
      </pc:sldChg>
      <pc:sldChg chg="modSp add mod">
        <pc:chgData name="Bharath Kumar N (IN43180)" userId="63ed61a5-e48d-4bfc-bd76-add8cb76bdff" providerId="ADAL" clId="{0B7A055E-38A2-481E-A53A-F7D88EA89822}" dt="2025-10-08T14:42:45.981" v="247" actId="20577"/>
        <pc:sldMkLst>
          <pc:docMk/>
          <pc:sldMk cId="1967157467" sldId="312"/>
        </pc:sldMkLst>
        <pc:spChg chg="mod">
          <ac:chgData name="Bharath Kumar N (IN43180)" userId="63ed61a5-e48d-4bfc-bd76-add8cb76bdff" providerId="ADAL" clId="{0B7A055E-38A2-481E-A53A-F7D88EA89822}" dt="2025-10-08T14:42:45.981" v="247" actId="20577"/>
          <ac:spMkLst>
            <pc:docMk/>
            <pc:sldMk cId="1967157467" sldId="312"/>
            <ac:spMk id="2" creationId="{6324631C-7561-DAA8-B3D9-E3A24D413741}"/>
          </ac:spMkLst>
        </pc:spChg>
      </pc:sldChg>
      <pc:sldChg chg="addSp modSp new mod">
        <pc:chgData name="Bharath Kumar N (IN43180)" userId="63ed61a5-e48d-4bfc-bd76-add8cb76bdff" providerId="ADAL" clId="{0B7A055E-38A2-481E-A53A-F7D88EA89822}" dt="2025-10-08T14:49:13.647" v="304" actId="1076"/>
        <pc:sldMkLst>
          <pc:docMk/>
          <pc:sldMk cId="2143519418" sldId="313"/>
        </pc:sldMkLst>
        <pc:spChg chg="mod">
          <ac:chgData name="Bharath Kumar N (IN43180)" userId="63ed61a5-e48d-4bfc-bd76-add8cb76bdff" providerId="ADAL" clId="{0B7A055E-38A2-481E-A53A-F7D88EA89822}" dt="2025-10-08T14:42:56.510" v="252"/>
          <ac:spMkLst>
            <pc:docMk/>
            <pc:sldMk cId="2143519418" sldId="313"/>
            <ac:spMk id="2" creationId="{1F4C7421-BBD4-B22E-B890-F5382101749E}"/>
          </ac:spMkLst>
        </pc:spChg>
        <pc:spChg chg="mod">
          <ac:chgData name="Bharath Kumar N (IN43180)" userId="63ed61a5-e48d-4bfc-bd76-add8cb76bdff" providerId="ADAL" clId="{0B7A055E-38A2-481E-A53A-F7D88EA89822}" dt="2025-10-08T14:49:13.647" v="304" actId="1076"/>
          <ac:spMkLst>
            <pc:docMk/>
            <pc:sldMk cId="2143519418" sldId="313"/>
            <ac:spMk id="3" creationId="{904347DE-8A68-E36A-A5C3-2ABC11C4851F}"/>
          </ac:spMkLst>
        </pc:spChg>
        <pc:picChg chg="add mod">
          <ac:chgData name="Bharath Kumar N (IN43180)" userId="63ed61a5-e48d-4bfc-bd76-add8cb76bdff" providerId="ADAL" clId="{0B7A055E-38A2-481E-A53A-F7D88EA89822}" dt="2025-10-08T14:48:50.773" v="295" actId="1076"/>
          <ac:picMkLst>
            <pc:docMk/>
            <pc:sldMk cId="2143519418" sldId="313"/>
            <ac:picMk id="4098" creationId="{B297150A-A3B8-9509-8453-130315282E0C}"/>
          </ac:picMkLst>
        </pc:picChg>
      </pc:sldChg>
      <pc:sldChg chg="new del">
        <pc:chgData name="Bharath Kumar N (IN43180)" userId="63ed61a5-e48d-4bfc-bd76-add8cb76bdff" providerId="ADAL" clId="{0B7A055E-38A2-481E-A53A-F7D88EA89822}" dt="2025-10-08T14:42:51.210" v="249" actId="680"/>
        <pc:sldMkLst>
          <pc:docMk/>
          <pc:sldMk cId="2524051142" sldId="313"/>
        </pc:sldMkLst>
      </pc:sldChg>
      <pc:sldChg chg="addSp delSp modSp new mod">
        <pc:chgData name="Bharath Kumar N (IN43180)" userId="63ed61a5-e48d-4bfc-bd76-add8cb76bdff" providerId="ADAL" clId="{0B7A055E-38A2-481E-A53A-F7D88EA89822}" dt="2025-10-08T14:45:18.181" v="281" actId="255"/>
        <pc:sldMkLst>
          <pc:docMk/>
          <pc:sldMk cId="2370618501" sldId="314"/>
        </pc:sldMkLst>
        <pc:spChg chg="mod">
          <ac:chgData name="Bharath Kumar N (IN43180)" userId="63ed61a5-e48d-4bfc-bd76-add8cb76bdff" providerId="ADAL" clId="{0B7A055E-38A2-481E-A53A-F7D88EA89822}" dt="2025-10-08T14:44:37.711" v="277" actId="20577"/>
          <ac:spMkLst>
            <pc:docMk/>
            <pc:sldMk cId="2370618501" sldId="314"/>
            <ac:spMk id="2" creationId="{87C8C3D8-6D37-8427-CA37-DE08E13B960E}"/>
          </ac:spMkLst>
        </pc:spChg>
        <pc:spChg chg="del">
          <ac:chgData name="Bharath Kumar N (IN43180)" userId="63ed61a5-e48d-4bfc-bd76-add8cb76bdff" providerId="ADAL" clId="{0B7A055E-38A2-481E-A53A-F7D88EA89822}" dt="2025-10-08T14:44:26.719" v="261"/>
          <ac:spMkLst>
            <pc:docMk/>
            <pc:sldMk cId="2370618501" sldId="314"/>
            <ac:spMk id="3" creationId="{D35A230E-9E11-40DD-3F2E-6B4F84446C31}"/>
          </ac:spMkLst>
        </pc:spChg>
        <pc:graphicFrameChg chg="add mod modGraphic">
          <ac:chgData name="Bharath Kumar N (IN43180)" userId="63ed61a5-e48d-4bfc-bd76-add8cb76bdff" providerId="ADAL" clId="{0B7A055E-38A2-481E-A53A-F7D88EA89822}" dt="2025-10-08T14:45:18.181" v="281" actId="255"/>
          <ac:graphicFrameMkLst>
            <pc:docMk/>
            <pc:sldMk cId="2370618501" sldId="314"/>
            <ac:graphicFrameMk id="4" creationId="{3B69B079-9970-8316-B1CB-4E79EE18876D}"/>
          </ac:graphicFrameMkLst>
        </pc:graphicFrameChg>
      </pc:sldChg>
      <pc:sldChg chg="modSp new mod">
        <pc:chgData name="Bharath Kumar N (IN43180)" userId="63ed61a5-e48d-4bfc-bd76-add8cb76bdff" providerId="ADAL" clId="{0B7A055E-38A2-481E-A53A-F7D88EA89822}" dt="2025-10-08T14:46:40.445" v="288" actId="255"/>
        <pc:sldMkLst>
          <pc:docMk/>
          <pc:sldMk cId="3323508706" sldId="315"/>
        </pc:sldMkLst>
        <pc:spChg chg="mod">
          <ac:chgData name="Bharath Kumar N (IN43180)" userId="63ed61a5-e48d-4bfc-bd76-add8cb76bdff" providerId="ADAL" clId="{0B7A055E-38A2-481E-A53A-F7D88EA89822}" dt="2025-10-08T14:46:08.527" v="284"/>
          <ac:spMkLst>
            <pc:docMk/>
            <pc:sldMk cId="3323508706" sldId="315"/>
            <ac:spMk id="2" creationId="{B116EC0D-0187-9572-BC46-77717C901236}"/>
          </ac:spMkLst>
        </pc:spChg>
        <pc:spChg chg="mod">
          <ac:chgData name="Bharath Kumar N (IN43180)" userId="63ed61a5-e48d-4bfc-bd76-add8cb76bdff" providerId="ADAL" clId="{0B7A055E-38A2-481E-A53A-F7D88EA89822}" dt="2025-10-08T14:46:40.445" v="288" actId="255"/>
          <ac:spMkLst>
            <pc:docMk/>
            <pc:sldMk cId="3323508706" sldId="315"/>
            <ac:spMk id="3" creationId="{83F1EA0F-3060-3903-4969-F781A3AD0269}"/>
          </ac:spMkLst>
        </pc:spChg>
      </pc:sldChg>
      <pc:sldChg chg="modSp add mod">
        <pc:chgData name="Bharath Kumar N (IN43180)" userId="63ed61a5-e48d-4bfc-bd76-add8cb76bdff" providerId="ADAL" clId="{0B7A055E-38A2-481E-A53A-F7D88EA89822}" dt="2025-10-08T14:50:11.863" v="308"/>
        <pc:sldMkLst>
          <pc:docMk/>
          <pc:sldMk cId="2195821256" sldId="316"/>
        </pc:sldMkLst>
        <pc:spChg chg="mod">
          <ac:chgData name="Bharath Kumar N (IN43180)" userId="63ed61a5-e48d-4bfc-bd76-add8cb76bdff" providerId="ADAL" clId="{0B7A055E-38A2-481E-A53A-F7D88EA89822}" dt="2025-10-08T14:50:11.863" v="308"/>
          <ac:spMkLst>
            <pc:docMk/>
            <pc:sldMk cId="2195821256" sldId="316"/>
            <ac:spMk id="2" creationId="{B7B3A0C9-BD51-CBBA-9F0A-D6CA425E0DEC}"/>
          </ac:spMkLst>
        </pc:spChg>
      </pc:sldChg>
      <pc:sldChg chg="modSp new mod">
        <pc:chgData name="Bharath Kumar N (IN43180)" userId="63ed61a5-e48d-4bfc-bd76-add8cb76bdff" providerId="ADAL" clId="{0B7A055E-38A2-481E-A53A-F7D88EA89822}" dt="2025-10-08T14:55:03.436" v="433"/>
        <pc:sldMkLst>
          <pc:docMk/>
          <pc:sldMk cId="2960868132" sldId="317"/>
        </pc:sldMkLst>
        <pc:spChg chg="mod">
          <ac:chgData name="Bharath Kumar N (IN43180)" userId="63ed61a5-e48d-4bfc-bd76-add8cb76bdff" providerId="ADAL" clId="{0B7A055E-38A2-481E-A53A-F7D88EA89822}" dt="2025-10-08T14:55:03.436" v="433"/>
          <ac:spMkLst>
            <pc:docMk/>
            <pc:sldMk cId="2960868132" sldId="317"/>
            <ac:spMk id="2" creationId="{539E41AE-2E20-5F27-E8A6-FF04FC6FA3F4}"/>
          </ac:spMkLst>
        </pc:spChg>
        <pc:spChg chg="mod">
          <ac:chgData name="Bharath Kumar N (IN43180)" userId="63ed61a5-e48d-4bfc-bd76-add8cb76bdff" providerId="ADAL" clId="{0B7A055E-38A2-481E-A53A-F7D88EA89822}" dt="2025-10-08T14:51:56.103" v="338" actId="255"/>
          <ac:spMkLst>
            <pc:docMk/>
            <pc:sldMk cId="2960868132" sldId="317"/>
            <ac:spMk id="3" creationId="{6C770295-FF8F-7E83-AC35-E12A62CAAB5B}"/>
          </ac:spMkLst>
        </pc:spChg>
      </pc:sldChg>
      <pc:sldChg chg="modSp new mod">
        <pc:chgData name="Bharath Kumar N (IN43180)" userId="63ed61a5-e48d-4bfc-bd76-add8cb76bdff" providerId="ADAL" clId="{0B7A055E-38A2-481E-A53A-F7D88EA89822}" dt="2025-10-08T14:53:08.533" v="400" actId="20577"/>
        <pc:sldMkLst>
          <pc:docMk/>
          <pc:sldMk cId="1641659783" sldId="318"/>
        </pc:sldMkLst>
        <pc:spChg chg="mod">
          <ac:chgData name="Bharath Kumar N (IN43180)" userId="63ed61a5-e48d-4bfc-bd76-add8cb76bdff" providerId="ADAL" clId="{0B7A055E-38A2-481E-A53A-F7D88EA89822}" dt="2025-10-08T14:53:08.533" v="400" actId="20577"/>
          <ac:spMkLst>
            <pc:docMk/>
            <pc:sldMk cId="1641659783" sldId="318"/>
            <ac:spMk id="2" creationId="{A084DF5D-E790-69C5-4B01-720B78E38E12}"/>
          </ac:spMkLst>
        </pc:spChg>
        <pc:spChg chg="mod">
          <ac:chgData name="Bharath Kumar N (IN43180)" userId="63ed61a5-e48d-4bfc-bd76-add8cb76bdff" providerId="ADAL" clId="{0B7A055E-38A2-481E-A53A-F7D88EA89822}" dt="2025-10-08T14:52:32.557" v="354" actId="15"/>
          <ac:spMkLst>
            <pc:docMk/>
            <pc:sldMk cId="1641659783" sldId="318"/>
            <ac:spMk id="3" creationId="{96B08922-A037-B98C-1CF7-BB7EB0DE43C1}"/>
          </ac:spMkLst>
        </pc:spChg>
      </pc:sldChg>
      <pc:sldChg chg="modSp new mod">
        <pc:chgData name="Bharath Kumar N (IN43180)" userId="63ed61a5-e48d-4bfc-bd76-add8cb76bdff" providerId="ADAL" clId="{0B7A055E-38A2-481E-A53A-F7D88EA89822}" dt="2025-10-08T14:53:56.910" v="415" actId="15"/>
        <pc:sldMkLst>
          <pc:docMk/>
          <pc:sldMk cId="3675764807" sldId="319"/>
        </pc:sldMkLst>
        <pc:spChg chg="mod">
          <ac:chgData name="Bharath Kumar N (IN43180)" userId="63ed61a5-e48d-4bfc-bd76-add8cb76bdff" providerId="ADAL" clId="{0B7A055E-38A2-481E-A53A-F7D88EA89822}" dt="2025-10-08T14:52:56.006" v="372"/>
          <ac:spMkLst>
            <pc:docMk/>
            <pc:sldMk cId="3675764807" sldId="319"/>
            <ac:spMk id="2" creationId="{73A1FADF-9C6C-4D49-DEF5-D4DA44BB0ECF}"/>
          </ac:spMkLst>
        </pc:spChg>
        <pc:spChg chg="mod">
          <ac:chgData name="Bharath Kumar N (IN43180)" userId="63ed61a5-e48d-4bfc-bd76-add8cb76bdff" providerId="ADAL" clId="{0B7A055E-38A2-481E-A53A-F7D88EA89822}" dt="2025-10-08T14:53:56.910" v="415" actId="15"/>
          <ac:spMkLst>
            <pc:docMk/>
            <pc:sldMk cId="3675764807" sldId="319"/>
            <ac:spMk id="3" creationId="{0F8E9B24-4BC2-2EB4-DC07-DD8EBB8FDF69}"/>
          </ac:spMkLst>
        </pc:spChg>
      </pc:sldChg>
      <pc:sldChg chg="modSp new mod">
        <pc:chgData name="Bharath Kumar N (IN43180)" userId="63ed61a5-e48d-4bfc-bd76-add8cb76bdff" providerId="ADAL" clId="{0B7A055E-38A2-481E-A53A-F7D88EA89822}" dt="2025-10-08T14:54:45.021" v="431" actId="15"/>
        <pc:sldMkLst>
          <pc:docMk/>
          <pc:sldMk cId="522349916" sldId="320"/>
        </pc:sldMkLst>
        <pc:spChg chg="mod">
          <ac:chgData name="Bharath Kumar N (IN43180)" userId="63ed61a5-e48d-4bfc-bd76-add8cb76bdff" providerId="ADAL" clId="{0B7A055E-38A2-481E-A53A-F7D88EA89822}" dt="2025-10-08T14:54:15.577" v="419"/>
          <ac:spMkLst>
            <pc:docMk/>
            <pc:sldMk cId="522349916" sldId="320"/>
            <ac:spMk id="2" creationId="{59F069C8-20DD-43B5-86C5-24C160735A39}"/>
          </ac:spMkLst>
        </pc:spChg>
        <pc:spChg chg="mod">
          <ac:chgData name="Bharath Kumar N (IN43180)" userId="63ed61a5-e48d-4bfc-bd76-add8cb76bdff" providerId="ADAL" clId="{0B7A055E-38A2-481E-A53A-F7D88EA89822}" dt="2025-10-08T14:54:45.021" v="431" actId="15"/>
          <ac:spMkLst>
            <pc:docMk/>
            <pc:sldMk cId="522349916" sldId="320"/>
            <ac:spMk id="3" creationId="{BABC8EC4-D5AA-E1CF-6849-1BE4C8AEF0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10/8/2025</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0EA10B1E-4FA2-D72F-F444-DB648FFEBB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82" t="1147" b="4270"/>
          <a:stretch/>
        </p:blipFill>
        <p:spPr>
          <a:xfrm>
            <a:off x="-28124" y="0"/>
            <a:ext cx="12220123" cy="6858000"/>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45 Light" pitchFamily="2" charset="0"/>
                <a:ea typeface="Frutiger 45 Light" pitchFamily="2" charset="0"/>
                <a:cs typeface="Calibri" panose="020F0502020204030204" pitchFamily="34" charset="0"/>
              </a:defRPr>
            </a:lvl1pPr>
          </a:lstStyle>
          <a:p>
            <a:pPr marL="0" lvl="0"/>
            <a:r>
              <a:rPr lang="en-US"/>
              <a:t>Click to edit </a:t>
            </a:r>
            <a:br>
              <a:rPr lang="en-US"/>
            </a:br>
            <a:r>
              <a:rPr lang="en-US"/>
              <a:t>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1089891" y="4473456"/>
            <a:ext cx="8937171" cy="43858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2500"/>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1089890" y="5390740"/>
            <a:ext cx="8937171" cy="332079"/>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2000"/>
              </a:lnSpc>
            </a:pPr>
            <a:r>
              <a:rPr lang="en-US" sz="1400" b="0"/>
              <a:t>May, 2025</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6CF0EE8-1D27-DB0B-D74F-2627C320CB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1646042" y="961005"/>
            <a:ext cx="8911647" cy="434975"/>
          </a:xfrm>
        </p:spPr>
        <p:txBody>
          <a:bodyPr vert="horz" lIns="91440" tIns="45720" rIns="91440" bIns="45720" rtlCol="0">
            <a:noAutofit/>
          </a:bodyPr>
          <a:lstStyle>
            <a:lvl1pPr>
              <a:defRPr lang="en-US" sz="3200" b="1" dirty="0">
                <a:solidFill>
                  <a:srgbClr val="595959"/>
                </a:solidFill>
                <a:latin typeface="+mj-lt"/>
              </a:defRPr>
            </a:lvl1pPr>
          </a:lstStyle>
          <a:p>
            <a:pPr marL="0" lvl="0" indent="0">
              <a:buFontTx/>
              <a:buNone/>
            </a:pPr>
            <a:r>
              <a:rPr lang="en-US"/>
              <a:t>Title Here</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rgbClr val="595959"/>
                </a:solidFill>
                <a:latin typeface="Frutiger 45 Light" pitchFamily="2" charset="0"/>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rgbClr val="595959"/>
                </a:solidFill>
                <a:latin typeface="Frutiger 45 Light" pitchFamily="2" charset="0"/>
              </a:defRPr>
            </a:lvl3pPr>
            <a:lvl4pPr marL="1600200" indent="-285750">
              <a:buFont typeface="Wingdings" pitchFamily="2" charset="2"/>
              <a:buChar char="§"/>
              <a:defRPr sz="1400">
                <a:solidFill>
                  <a:srgbClr val="595959"/>
                </a:solidFill>
                <a:latin typeface="Frutiger 45 Light" pitchFamily="2" charset="0"/>
              </a:defRPr>
            </a:lvl4pPr>
            <a:lvl5pPr>
              <a:buFont typeface="Wingdings" pitchFamily="2" charset="2"/>
              <a:buChar char="§"/>
              <a:defRPr sz="1400">
                <a:solidFill>
                  <a:srgbClr val="595959"/>
                </a:solidFill>
                <a:latin typeface="Frutiger 45 Light" pitchFamily="2" charset="0"/>
              </a:defRPr>
            </a:lvl5pPr>
          </a:lstStyle>
          <a:p>
            <a:pPr marL="228600" lvl="0" indent="-228600" algn="l" defTabSz="914400" rtl="0" eaLnBrk="1" latinLnBrk="0" hangingPunct="1">
              <a:lnSpc>
                <a:spcPct val="90000"/>
              </a:lnSpc>
              <a:spcBef>
                <a:spcPts val="1000"/>
              </a:spcBef>
            </a:pPr>
            <a:r>
              <a:rPr lang="en-US"/>
              <a:t>Click to edit Master text styles</a:t>
            </a:r>
          </a:p>
          <a:p>
            <a:pPr marL="1028700" lvl="2" indent="-228600" algn="l" defTabSz="914400" rtl="0" eaLnBrk="1" latinLnBrk="0" hangingPunct="1">
              <a:lnSpc>
                <a:spcPct val="90000"/>
              </a:lnSpc>
              <a:spcBef>
                <a:spcPts val="1000"/>
              </a:spcBef>
            </a:pPr>
            <a:r>
              <a:rPr lang="en-US"/>
              <a:t>Second level</a:t>
            </a:r>
          </a:p>
          <a:p>
            <a:pPr marL="1543050" lvl="3" indent="-228600" algn="l" defTabSz="914400" rtl="0" eaLnBrk="1" latinLnBrk="0" hangingPunct="1">
              <a:lnSpc>
                <a:spcPct val="90000"/>
              </a:lnSpc>
              <a:spcBef>
                <a:spcPts val="1000"/>
              </a:spcBef>
            </a:pPr>
            <a:r>
              <a:rPr lang="en-US" err="1"/>
              <a:t>fsdfdasfdsafasdfsdfa</a:t>
            </a:r>
            <a:endParaRPr lang="en-US"/>
          </a:p>
          <a:p>
            <a:pPr marL="285750" lvl="2" indent="-285750" algn="l" defTabSz="914400" rtl="0" eaLnBrk="1" latinLnBrk="0" hangingPunct="1">
              <a:lnSpc>
                <a:spcPct val="90000"/>
              </a:lnSpc>
              <a:spcBef>
                <a:spcPts val="1000"/>
              </a:spcBef>
            </a:pPr>
            <a:r>
              <a:rPr lang="en-US"/>
              <a:t>Third level</a:t>
            </a:r>
          </a:p>
          <a:p>
            <a:pPr marL="285750" lvl="3" indent="-285750" algn="l" defTabSz="914400" rtl="0" eaLnBrk="1" latinLnBrk="0" hangingPunct="1">
              <a:lnSpc>
                <a:spcPct val="90000"/>
              </a:lnSpc>
              <a:spcBef>
                <a:spcPts val="1000"/>
              </a:spcBef>
            </a:pPr>
            <a:r>
              <a:rPr lang="en-US"/>
              <a:t>Fourth level</a:t>
            </a:r>
          </a:p>
          <a:p>
            <a:pPr marL="285750" lvl="4" indent="-285750" algn="l" defTabSz="914400" rtl="0" eaLnBrk="1" latinLnBrk="0" hangingPunct="1">
              <a:lnSpc>
                <a:spcPct val="90000"/>
              </a:lnSpc>
              <a:spcBef>
                <a:spcPts val="1000"/>
              </a:spcBef>
            </a:pPr>
            <a:r>
              <a:rPr lang="en-US"/>
              <a:t>Fifth level</a:t>
            </a:r>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45 Light" pitchFamily="2" charset="0"/>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Headline goes here</a:t>
            </a:r>
            <a:br>
              <a:rPr lang="en-US"/>
            </a:br>
            <a:r>
              <a:rPr lang="en-US"/>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11" name="Picture 10" descr="Background pattern&#10;&#10;Description automatically generated">
            <a:extLst>
              <a:ext uri="{FF2B5EF4-FFF2-40B4-BE49-F238E27FC236}">
                <a16:creationId xmlns:a16="http://schemas.microsoft.com/office/drawing/2014/main" id="{763F4705-5885-9139-7C1E-5E2F720F7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pic>
        <p:nvPicPr>
          <p:cNvPr id="9" name="Picture 8" descr="Background pattern&#10;&#10;Description automatically generated">
            <a:extLst>
              <a:ext uri="{FF2B5EF4-FFF2-40B4-BE49-F238E27FC236}">
                <a16:creationId xmlns:a16="http://schemas.microsoft.com/office/drawing/2014/main" id="{7916254B-43C5-9C82-7FF6-BC881992F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5079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45 Light"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2" name="Picture 1" descr="Background pattern&#10;&#10;Description automatically generated">
            <a:extLst>
              <a:ext uri="{FF2B5EF4-FFF2-40B4-BE49-F238E27FC236}">
                <a16:creationId xmlns:a16="http://schemas.microsoft.com/office/drawing/2014/main" id="{B70154DA-9096-81F4-B455-E3499A1BD4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3288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2" name="Picture 1" descr="Background pattern&#10;&#10;Description automatically generated">
            <a:extLst>
              <a:ext uri="{FF2B5EF4-FFF2-40B4-BE49-F238E27FC236}">
                <a16:creationId xmlns:a16="http://schemas.microsoft.com/office/drawing/2014/main" id="{1379A390-F031-B6A4-9699-D7473C20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19972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45 bold"/>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2" name="Picture 1" descr="Background pattern&#10;&#10;Description automatically generated">
            <a:extLst>
              <a:ext uri="{FF2B5EF4-FFF2-40B4-BE49-F238E27FC236}">
                <a16:creationId xmlns:a16="http://schemas.microsoft.com/office/drawing/2014/main" id="{6B00E7C7-88E6-A7F9-7356-C605C6E38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1999" cy="68580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3048000" y="6423303"/>
            <a:ext cx="6096000" cy="246221"/>
          </a:xfrm>
          <a:prstGeom prst="rect">
            <a:avLst/>
          </a:prstGeom>
          <a:noFill/>
        </p:spPr>
        <p:txBody>
          <a:bodyPr wrap="square">
            <a:spAutoFit/>
          </a:bodyPr>
          <a:lstStyle/>
          <a:p>
            <a:pPr algn="ctr"/>
            <a:r>
              <a:rPr lang="en-US" sz="1000" b="0" i="0" spc="50" baseline="0" err="1">
                <a:solidFill>
                  <a:srgbClr val="595959"/>
                </a:solidFill>
                <a:effectLst/>
                <a:latin typeface="Frutiger 45 Light" pitchFamily="2" charset="0"/>
              </a:rPr>
              <a:t>LTIMindtree</a:t>
            </a:r>
            <a:r>
              <a:rPr lang="en-US" sz="1000" b="0" i="0" spc="50" baseline="0">
                <a:solidFill>
                  <a:srgbClr val="595959"/>
                </a:solidFill>
                <a:effectLst/>
                <a:latin typeface="Frutiger 45 Light" pitchFamily="2" charset="0"/>
              </a:rPr>
              <a:t> Limited is a subsidiary of Larsen &amp; Toubro Limited</a:t>
            </a:r>
            <a:endParaRPr lang="en-US" sz="1000" b="0" kern="1200" spc="50" baseline="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186036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45 Light" pitchFamily="2" charset="0"/>
              </a:defRPr>
            </a:lvl1pPr>
            <a:lvl2pPr>
              <a:defRPr sz="1200">
                <a:solidFill>
                  <a:srgbClr val="595959"/>
                </a:solidFill>
                <a:latin typeface="Frutiger 45 Light" pitchFamily="2" charset="0"/>
              </a:defRPr>
            </a:lvl2pPr>
            <a:lvl3pPr>
              <a:defRPr sz="1200">
                <a:solidFill>
                  <a:srgbClr val="595959"/>
                </a:solidFill>
                <a:latin typeface="Frutiger 45 Light" pitchFamily="2" charset="0"/>
              </a:defRPr>
            </a:lvl3pPr>
            <a:lvl4pPr>
              <a:defRPr sz="1200">
                <a:solidFill>
                  <a:srgbClr val="595959"/>
                </a:solidFill>
                <a:latin typeface="Frutiger 45 Light" pitchFamily="2" charset="0"/>
              </a:defRPr>
            </a:lvl4pPr>
            <a:lvl5pPr>
              <a:defRPr sz="12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mn-lt"/>
                <a:ea typeface="+mn-ea"/>
                <a:cs typeface="+mn-cs"/>
              </a:defRPr>
            </a:lvl1pPr>
            <a:lvl2pPr>
              <a:lnSpc>
                <a:spcPts val="1700"/>
              </a:lnSpc>
              <a:defRPr lang="en-US" sz="2000" kern="1200" dirty="0" smtClean="0">
                <a:solidFill>
                  <a:schemeClr val="tx1"/>
                </a:solidFill>
                <a:latin typeface="+mn-lt"/>
                <a:ea typeface="+mn-ea"/>
                <a:cs typeface="+mn-cs"/>
              </a:defRPr>
            </a:lvl2pPr>
            <a:lvl3pPr marL="342900" indent="-342900">
              <a:lnSpc>
                <a:spcPts val="1700"/>
              </a:lnSpc>
              <a:defRPr lang="en-US" sz="18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7" name="Picture 6" descr="Background pattern&#10;&#10;Description automatically generated">
            <a:extLst>
              <a:ext uri="{FF2B5EF4-FFF2-40B4-BE49-F238E27FC236}">
                <a16:creationId xmlns:a16="http://schemas.microsoft.com/office/drawing/2014/main" id="{438F9EE4-1525-DA32-B6BF-F9D4E4DA0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7" name="Picture 6" descr="Background pattern&#10;&#10;Description automatically generated">
            <a:extLst>
              <a:ext uri="{FF2B5EF4-FFF2-40B4-BE49-F238E27FC236}">
                <a16:creationId xmlns:a16="http://schemas.microsoft.com/office/drawing/2014/main" id="{BAEB0E49-39B0-037C-0357-6C4472DC1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7" name="Picture 6" descr="Background pattern&#10;&#10;Description automatically generated">
            <a:extLst>
              <a:ext uri="{FF2B5EF4-FFF2-40B4-BE49-F238E27FC236}">
                <a16:creationId xmlns:a16="http://schemas.microsoft.com/office/drawing/2014/main" id="{07F8B13B-8E7C-F321-BF83-177D747B1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10" name="Picture 9" descr="Background pattern&#10;&#10;Description automatically generated">
            <a:extLst>
              <a:ext uri="{FF2B5EF4-FFF2-40B4-BE49-F238E27FC236}">
                <a16:creationId xmlns:a16="http://schemas.microsoft.com/office/drawing/2014/main" id="{7B593DD1-E696-84F5-997E-395CB4B340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07888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593242" y="1508588"/>
            <a:ext cx="5864980" cy="2852737"/>
          </a:xfrm>
        </p:spPr>
        <p:txBody>
          <a:bodyPr anchor="b">
            <a:normAutofit/>
          </a:bodyPr>
          <a:lstStyle>
            <a:lvl1pPr>
              <a:defRPr lang="en-US" sz="4400" b="1" kern="1200" dirty="0">
                <a:solidFill>
                  <a:schemeClr val="bg1"/>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593242" y="4388313"/>
            <a:ext cx="5864980"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2025</a:t>
            </a:r>
            <a:endParaRPr lang="en-IN" sz="100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40612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8" name="Picture 7" descr="Background pattern&#10;&#10;Description automatically generated">
            <a:extLst>
              <a:ext uri="{FF2B5EF4-FFF2-40B4-BE49-F238E27FC236}">
                <a16:creationId xmlns:a16="http://schemas.microsoft.com/office/drawing/2014/main" id="{0D37EA21-4965-A1A5-EFE5-F1DB9D9A9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1927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pic>
        <p:nvPicPr>
          <p:cNvPr id="10" name="Picture 9" descr="Background pattern&#10;&#10;Description automatically generated">
            <a:extLst>
              <a:ext uri="{FF2B5EF4-FFF2-40B4-BE49-F238E27FC236}">
                <a16:creationId xmlns:a16="http://schemas.microsoft.com/office/drawing/2014/main" id="{4DD8A8A8-2642-F3FA-DCC7-296A6B23D3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719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2025</a:t>
            </a:r>
            <a:endParaRPr lang="en-IN" sz="100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66" r:id="rId4"/>
    <p:sldLayoutId id="2147483665" r:id="rId5"/>
    <p:sldLayoutId id="2147483651" r:id="rId6"/>
    <p:sldLayoutId id="2147483660" r:id="rId7"/>
    <p:sldLayoutId id="2147483652" r:id="rId8"/>
    <p:sldLayoutId id="2147483653" r:id="rId9"/>
    <p:sldLayoutId id="2147483654" r:id="rId10"/>
    <p:sldLayoutId id="2147483658" r:id="rId11"/>
    <p:sldLayoutId id="2147483656" r:id="rId12"/>
    <p:sldLayoutId id="2147483657" r:id="rId13"/>
    <p:sldLayoutId id="2147483664" r:id="rId14"/>
    <p:sldLayoutId id="2147483663"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terals-in-python/#:~:text=What%20is%20String%20literals"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B80A-D70A-4B7A-A8FF-3344D2838AE0}"/>
              </a:ext>
            </a:extLst>
          </p:cNvPr>
          <p:cNvSpPr>
            <a:spLocks noGrp="1"/>
          </p:cNvSpPr>
          <p:nvPr>
            <p:ph type="title"/>
          </p:nvPr>
        </p:nvSpPr>
        <p:spPr>
          <a:xfrm>
            <a:off x="2062480" y="935527"/>
            <a:ext cx="7566942" cy="1891638"/>
          </a:xfrm>
        </p:spPr>
        <p:txBody>
          <a:bodyPr/>
          <a:lstStyle/>
          <a:p>
            <a:r>
              <a:rPr lang="en-US">
                <a:solidFill>
                  <a:schemeClr val="tx2"/>
                </a:solidFill>
                <a:latin typeface="Frutiger LT Pro 55 Roman" panose="020B0602020204020204"/>
              </a:rPr>
              <a:t>Technical Presentation-2</a:t>
            </a:r>
            <a:br>
              <a:rPr lang="en-US">
                <a:solidFill>
                  <a:schemeClr val="tx2"/>
                </a:solidFill>
                <a:latin typeface="Frutiger LT Pro 55 Roman" panose="020B0602020204020204"/>
              </a:rPr>
            </a:br>
            <a:r>
              <a:rPr lang="en-US">
                <a:solidFill>
                  <a:schemeClr val="tx2"/>
                </a:solidFill>
                <a:latin typeface="Frutiger LT Pro 55 Roman" panose="020B0602020204020204"/>
              </a:rPr>
              <a:t>					Group 1</a:t>
            </a:r>
          </a:p>
        </p:txBody>
      </p:sp>
      <p:sp>
        <p:nvSpPr>
          <p:cNvPr id="3" name="Text Placeholder 2">
            <a:extLst>
              <a:ext uri="{FF2B5EF4-FFF2-40B4-BE49-F238E27FC236}">
                <a16:creationId xmlns:a16="http://schemas.microsoft.com/office/drawing/2014/main" id="{3051CA9D-CD97-4AE9-AD41-4CA59F2CA257}"/>
              </a:ext>
            </a:extLst>
          </p:cNvPr>
          <p:cNvSpPr>
            <a:spLocks noGrp="1"/>
          </p:cNvSpPr>
          <p:nvPr>
            <p:ph type="body" idx="1"/>
          </p:nvPr>
        </p:nvSpPr>
        <p:spPr>
          <a:xfrm>
            <a:off x="6327020" y="3355485"/>
            <a:ext cx="5864980" cy="3022311"/>
          </a:xfrm>
        </p:spPr>
        <p:txBody>
          <a:bodyPr>
            <a:normAutofit/>
          </a:bodyPr>
          <a:lstStyle/>
          <a:p>
            <a:r>
              <a:rPr lang="en-US">
                <a:solidFill>
                  <a:schemeClr val="tx2"/>
                </a:solidFill>
                <a:latin typeface="Frutiger LT Pro 55 Roman" panose="020B0602020204020204"/>
              </a:rPr>
              <a:t>By:</a:t>
            </a:r>
          </a:p>
          <a:p>
            <a:r>
              <a:rPr lang="en-US">
                <a:solidFill>
                  <a:schemeClr val="tx2"/>
                </a:solidFill>
                <a:latin typeface="Frutiger LT Pro 55 Roman" panose="020B0602020204020204"/>
              </a:rPr>
              <a:t>Bharath Kumar N	Aritra Sinha Roy</a:t>
            </a:r>
          </a:p>
          <a:p>
            <a:r>
              <a:rPr lang="en-US">
                <a:solidFill>
                  <a:schemeClr val="tx2"/>
                </a:solidFill>
                <a:latin typeface="Frutiger LT Pro 55 Roman" panose="020B0602020204020204"/>
              </a:rPr>
              <a:t>Sahil Cahudhary	Siddhesh </a:t>
            </a:r>
            <a:r>
              <a:rPr lang="en-US" err="1">
                <a:solidFill>
                  <a:schemeClr val="tx2"/>
                </a:solidFill>
                <a:latin typeface="Frutiger LT Pro 55 Roman" panose="020B0602020204020204"/>
              </a:rPr>
              <a:t>Kedkar</a:t>
            </a:r>
            <a:endParaRPr lang="en-US">
              <a:solidFill>
                <a:schemeClr val="tx2"/>
              </a:solidFill>
              <a:latin typeface="Frutiger LT Pro 55 Roman" panose="020B0602020204020204"/>
            </a:endParaRPr>
          </a:p>
          <a:p>
            <a:r>
              <a:rPr lang="en-US">
                <a:solidFill>
                  <a:schemeClr val="tx2"/>
                </a:solidFill>
                <a:latin typeface="Frutiger LT Pro 55 Roman" panose="020B0602020204020204"/>
              </a:rPr>
              <a:t>Titli Ghosh 		Aditya Kumar</a:t>
            </a:r>
          </a:p>
          <a:p>
            <a:r>
              <a:rPr lang="en-US">
                <a:solidFill>
                  <a:schemeClr val="tx2"/>
                </a:solidFill>
                <a:latin typeface="Frutiger LT Pro 55 Roman" panose="020B0602020204020204"/>
              </a:rPr>
              <a:t>Aakash </a:t>
            </a:r>
            <a:r>
              <a:rPr lang="en-US" err="1">
                <a:solidFill>
                  <a:schemeClr val="tx2"/>
                </a:solidFill>
                <a:latin typeface="Frutiger LT Pro 55 Roman" panose="020B0602020204020204"/>
              </a:rPr>
              <a:t>Kulthia</a:t>
            </a:r>
            <a:endParaRPr lang="en-US">
              <a:solidFill>
                <a:schemeClr val="tx2"/>
              </a:solidFill>
              <a:latin typeface="Frutiger LT Pro 55 Roman" panose="020B0602020204020204"/>
            </a:endParaRPr>
          </a:p>
          <a:p>
            <a:endParaRPr lang="en-US">
              <a:solidFill>
                <a:schemeClr val="tx2"/>
              </a:solidFill>
              <a:latin typeface="Frutiger LT Pro 55 Roman" panose="020B0602020204020204"/>
            </a:endParaRPr>
          </a:p>
        </p:txBody>
      </p:sp>
    </p:spTree>
    <p:extLst>
      <p:ext uri="{BB962C8B-B14F-4D97-AF65-F5344CB8AC3E}">
        <p14:creationId xmlns:p14="http://schemas.microsoft.com/office/powerpoint/2010/main" val="117389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78A393-EF65-0B2F-5DE5-9E3F1FF94E98}"/>
              </a:ext>
            </a:extLst>
          </p:cNvPr>
          <p:cNvSpPr>
            <a:spLocks noGrp="1"/>
          </p:cNvSpPr>
          <p:nvPr>
            <p:ph type="body" sz="quarter" idx="13"/>
          </p:nvPr>
        </p:nvSpPr>
        <p:spPr/>
        <p:txBody>
          <a:bodyPr/>
          <a:lstStyle/>
          <a:p>
            <a:pPr marL="0" indent="0">
              <a:buNone/>
            </a:pPr>
            <a:r>
              <a:rPr lang="en-US"/>
              <a:t>Indentation in looping</a:t>
            </a:r>
            <a:endParaRPr lang="en-IN"/>
          </a:p>
        </p:txBody>
      </p:sp>
      <p:sp>
        <p:nvSpPr>
          <p:cNvPr id="3" name="Content Placeholder 2">
            <a:extLst>
              <a:ext uri="{FF2B5EF4-FFF2-40B4-BE49-F238E27FC236}">
                <a16:creationId xmlns:a16="http://schemas.microsoft.com/office/drawing/2014/main" id="{AD20041E-38BF-458C-8916-241E8C690626}"/>
              </a:ext>
            </a:extLst>
          </p:cNvPr>
          <p:cNvSpPr>
            <a:spLocks noGrp="1"/>
          </p:cNvSpPr>
          <p:nvPr>
            <p:ph idx="15"/>
          </p:nvPr>
        </p:nvSpPr>
        <p:spPr/>
        <p:txBody>
          <a:bodyPr>
            <a:normAutofit/>
          </a:bodyPr>
          <a:lstStyle/>
          <a:p>
            <a:r>
              <a:rPr lang="en-US" sz="2000">
                <a:latin typeface="Arial" panose="020B0604020202020204" pitchFamily="34" charset="0"/>
                <a:cs typeface="Arial" panose="020B0604020202020204" pitchFamily="34" charset="0"/>
              </a:rPr>
              <a:t>To indicate a block of code in Python, we must indent each line of the block by the same whitespace. The two lines of code in the while loop are both indented four spaces. It is required for indicating what block of code a statement belongs to.</a:t>
            </a:r>
            <a:endParaRPr lang="en-IN"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490FB8C-62EA-BF4C-245F-FF8EEA1E5324}"/>
              </a:ext>
            </a:extLst>
          </p:cNvPr>
          <p:cNvPicPr>
            <a:picLocks noChangeAspect="1"/>
          </p:cNvPicPr>
          <p:nvPr/>
        </p:nvPicPr>
        <p:blipFill>
          <a:blip r:embed="rId2"/>
          <a:stretch>
            <a:fillRect/>
          </a:stretch>
        </p:blipFill>
        <p:spPr>
          <a:xfrm>
            <a:off x="1016326" y="3259454"/>
            <a:ext cx="4373822" cy="1977728"/>
          </a:xfrm>
          <a:prstGeom prst="rect">
            <a:avLst/>
          </a:prstGeom>
        </p:spPr>
      </p:pic>
      <p:pic>
        <p:nvPicPr>
          <p:cNvPr id="7" name="Picture 6">
            <a:extLst>
              <a:ext uri="{FF2B5EF4-FFF2-40B4-BE49-F238E27FC236}">
                <a16:creationId xmlns:a16="http://schemas.microsoft.com/office/drawing/2014/main" id="{E226913E-8791-6351-E94F-0718477B9B8D}"/>
              </a:ext>
            </a:extLst>
          </p:cNvPr>
          <p:cNvPicPr>
            <a:picLocks noChangeAspect="1"/>
          </p:cNvPicPr>
          <p:nvPr/>
        </p:nvPicPr>
        <p:blipFill>
          <a:blip r:embed="rId3"/>
          <a:stretch>
            <a:fillRect/>
          </a:stretch>
        </p:blipFill>
        <p:spPr>
          <a:xfrm>
            <a:off x="7184605" y="3259454"/>
            <a:ext cx="2392532" cy="2324819"/>
          </a:xfrm>
          <a:prstGeom prst="rect">
            <a:avLst/>
          </a:prstGeom>
        </p:spPr>
      </p:pic>
    </p:spTree>
    <p:extLst>
      <p:ext uri="{BB962C8B-B14F-4D97-AF65-F5344CB8AC3E}">
        <p14:creationId xmlns:p14="http://schemas.microsoft.com/office/powerpoint/2010/main" val="214026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9FF4E-8F23-6B6F-21BA-B1B1B981C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C6B7C-262A-C6E3-8219-9A0809A15EA8}"/>
              </a:ext>
            </a:extLst>
          </p:cNvPr>
          <p:cNvSpPr>
            <a:spLocks noGrp="1"/>
          </p:cNvSpPr>
          <p:nvPr>
            <p:ph type="title"/>
          </p:nvPr>
        </p:nvSpPr>
        <p:spPr/>
        <p:txBody>
          <a:bodyPr/>
          <a:lstStyle/>
          <a:p>
            <a:r>
              <a:rPr lang="en-IN"/>
              <a:t>Basics of Python</a:t>
            </a:r>
            <a:br>
              <a:rPr lang="en-IN"/>
            </a:br>
            <a:r>
              <a:rPr lang="en-IN"/>
              <a:t>Comment</a:t>
            </a:r>
            <a:endParaRPr lang="en-US">
              <a:latin typeface="Frutiger LT Pro 55 Roman" panose="020B0602020204020204"/>
            </a:endParaRPr>
          </a:p>
        </p:txBody>
      </p:sp>
    </p:spTree>
    <p:extLst>
      <p:ext uri="{BB962C8B-B14F-4D97-AF65-F5344CB8AC3E}">
        <p14:creationId xmlns:p14="http://schemas.microsoft.com/office/powerpoint/2010/main" val="312613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0B719-D2AC-37FF-44E0-A7201F8769FB}"/>
              </a:ext>
            </a:extLst>
          </p:cNvPr>
          <p:cNvSpPr>
            <a:spLocks noGrp="1"/>
          </p:cNvSpPr>
          <p:nvPr>
            <p:ph type="body" sz="quarter" idx="13"/>
          </p:nvPr>
        </p:nvSpPr>
        <p:spPr/>
        <p:txBody>
          <a:bodyPr/>
          <a:lstStyle/>
          <a:p>
            <a:pPr marL="0" indent="0">
              <a:buNone/>
            </a:pPr>
            <a:r>
              <a:rPr lang="en-IN"/>
              <a:t>Python Comments</a:t>
            </a:r>
          </a:p>
          <a:p>
            <a:pPr marL="0" indent="0">
              <a:buNone/>
            </a:pPr>
            <a:endParaRPr lang="en-IN"/>
          </a:p>
        </p:txBody>
      </p:sp>
      <p:sp>
        <p:nvSpPr>
          <p:cNvPr id="3" name="Content Placeholder 2">
            <a:extLst>
              <a:ext uri="{FF2B5EF4-FFF2-40B4-BE49-F238E27FC236}">
                <a16:creationId xmlns:a16="http://schemas.microsoft.com/office/drawing/2014/main" id="{F72D7A88-B2C5-5A32-425E-2424F4ED7251}"/>
              </a:ext>
            </a:extLst>
          </p:cNvPr>
          <p:cNvSpPr>
            <a:spLocks noGrp="1"/>
          </p:cNvSpPr>
          <p:nvPr>
            <p:ph idx="15"/>
          </p:nvPr>
        </p:nvSpPr>
        <p:spPr/>
        <p:txBody>
          <a:bodyPr>
            <a:normAutofit/>
          </a:bodyPr>
          <a:lstStyle/>
          <a:p>
            <a:pPr fontAlgn="base"/>
            <a:r>
              <a:rPr lang="en-US" sz="2000">
                <a:latin typeface="Arial" panose="020B0604020202020204" pitchFamily="34" charset="0"/>
                <a:cs typeface="Arial" panose="020B0604020202020204" pitchFamily="34" charset="0"/>
              </a:rPr>
              <a:t>Comments in Python</a:t>
            </a:r>
            <a:r>
              <a:rPr lang="en-US" sz="2000" b="0">
                <a:latin typeface="Arial" panose="020B0604020202020204" pitchFamily="34" charset="0"/>
                <a:cs typeface="Arial" panose="020B0604020202020204" pitchFamily="34" charset="0"/>
              </a:rPr>
              <a:t> are the lines in the code that are ignored by the interpreter during the execution of the program.</a:t>
            </a:r>
          </a:p>
          <a:p>
            <a:pPr fontAlgn="base"/>
            <a:r>
              <a:rPr lang="en-US" sz="2000" b="0">
                <a:latin typeface="Arial" panose="020B0604020202020204" pitchFamily="34" charset="0"/>
                <a:cs typeface="Arial" panose="020B0604020202020204" pitchFamily="34" charset="0"/>
              </a:rPr>
              <a:t>Comments enhance the readability of the code.</a:t>
            </a:r>
          </a:p>
          <a:p>
            <a:pPr fontAlgn="base"/>
            <a:r>
              <a:rPr lang="en-US" sz="2000" b="0">
                <a:latin typeface="Arial" panose="020B0604020202020204" pitchFamily="34" charset="0"/>
                <a:cs typeface="Arial" panose="020B0604020202020204" pitchFamily="34" charset="0"/>
              </a:rPr>
              <a:t>Comment can be used to identify functionality or structure the code-base.</a:t>
            </a:r>
          </a:p>
          <a:p>
            <a:pPr fontAlgn="base"/>
            <a:r>
              <a:rPr lang="en-US" sz="2000" b="0">
                <a:latin typeface="Arial" panose="020B0604020202020204" pitchFamily="34" charset="0"/>
                <a:cs typeface="Arial" panose="020B0604020202020204" pitchFamily="34" charset="0"/>
              </a:rPr>
              <a:t>Comment can help understanding unusual or tricky scenarios handled by the code to prevent accidental removal or changes.</a:t>
            </a:r>
          </a:p>
          <a:p>
            <a:pPr fontAlgn="base"/>
            <a:r>
              <a:rPr lang="en-US" sz="2000" b="0">
                <a:latin typeface="Arial" panose="020B0604020202020204" pitchFamily="34" charset="0"/>
                <a:cs typeface="Arial" panose="020B0604020202020204" pitchFamily="34" charset="0"/>
              </a:rPr>
              <a:t>Comments can be used to prevent executing any specific part of your code, while making changes or testing.</a:t>
            </a:r>
          </a:p>
          <a:p>
            <a:pPr marL="0" indent="0">
              <a:buNone/>
            </a:pPr>
            <a:endParaRPr lang="en-I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74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786EC4-B01E-C8A0-CD82-69B41CEC53B5}"/>
              </a:ext>
            </a:extLst>
          </p:cNvPr>
          <p:cNvSpPr>
            <a:spLocks noGrp="1"/>
          </p:cNvSpPr>
          <p:nvPr>
            <p:ph type="body" sz="quarter" idx="13"/>
          </p:nvPr>
        </p:nvSpPr>
        <p:spPr/>
        <p:txBody>
          <a:bodyPr/>
          <a:lstStyle/>
          <a:p>
            <a:pPr marL="0" indent="0">
              <a:buNone/>
            </a:pPr>
            <a:r>
              <a:rPr lang="en-US"/>
              <a:t>Types of comments</a:t>
            </a:r>
            <a:endParaRPr lang="en-IN"/>
          </a:p>
        </p:txBody>
      </p:sp>
      <p:sp>
        <p:nvSpPr>
          <p:cNvPr id="3" name="Content Placeholder 2">
            <a:extLst>
              <a:ext uri="{FF2B5EF4-FFF2-40B4-BE49-F238E27FC236}">
                <a16:creationId xmlns:a16="http://schemas.microsoft.com/office/drawing/2014/main" id="{380B9190-C00E-4ED3-8985-0122902B8243}"/>
              </a:ext>
            </a:extLst>
          </p:cNvPr>
          <p:cNvSpPr>
            <a:spLocks noGrp="1"/>
          </p:cNvSpPr>
          <p:nvPr>
            <p:ph idx="15"/>
          </p:nvPr>
        </p:nvSpPr>
        <p:spPr/>
        <p:txBody>
          <a:bodyPr/>
          <a:lstStyle/>
          <a:p>
            <a:r>
              <a:rPr lang="en-US"/>
              <a:t>Single line comments</a:t>
            </a:r>
          </a:p>
          <a:p>
            <a:r>
              <a:rPr lang="en-US" b="0"/>
              <a:t>In Python, single line comments starts with hashtag symbol </a:t>
            </a:r>
            <a:r>
              <a:rPr lang="en-US"/>
              <a:t>#.</a:t>
            </a:r>
          </a:p>
          <a:p>
            <a:pPr marL="0" indent="0">
              <a:buNone/>
            </a:pPr>
            <a:endParaRPr lang="en-US"/>
          </a:p>
          <a:p>
            <a:endParaRPr lang="en-US"/>
          </a:p>
          <a:p>
            <a:endParaRPr lang="en-US"/>
          </a:p>
          <a:p>
            <a:endParaRPr lang="en-US"/>
          </a:p>
          <a:p>
            <a:r>
              <a:rPr lang="en-US"/>
              <a:t>Multi line comments</a:t>
            </a:r>
          </a:p>
          <a:p>
            <a:pPr fontAlgn="base"/>
            <a:r>
              <a:rPr lang="en-US"/>
              <a:t>Multiline comments using multiple hashtags (#)</a:t>
            </a:r>
            <a:endParaRPr lang="en-US" b="0"/>
          </a:p>
          <a:p>
            <a:pPr lvl="1" fontAlgn="base"/>
            <a:r>
              <a:rPr lang="en-US" b="0"/>
              <a:t>We can multiple hashtags (#) to write multiline comments in Python.</a:t>
            </a:r>
          </a:p>
          <a:p>
            <a:pPr lvl="1" fontAlgn="base"/>
            <a:r>
              <a:rPr lang="en-US" b="0"/>
              <a:t> Each and every line will be considered as a single-line comment.</a:t>
            </a:r>
          </a:p>
          <a:p>
            <a:pPr fontAlgn="base"/>
            <a:r>
              <a:rPr lang="en-US"/>
              <a:t>Using String Literals as Comment</a:t>
            </a:r>
          </a:p>
          <a:p>
            <a:pPr lvl="1" fontAlgn="base"/>
            <a:r>
              <a:rPr lang="en-US" b="0"/>
              <a:t>Python ignores the </a:t>
            </a:r>
            <a:r>
              <a:rPr lang="en-US" b="0" u="sng">
                <a:hlinkClick r:id="rId2"/>
              </a:rPr>
              <a:t>string literals</a:t>
            </a:r>
            <a:r>
              <a:rPr lang="en-US" b="0"/>
              <a:t> that are not assigned to a variable.</a:t>
            </a:r>
          </a:p>
          <a:p>
            <a:pPr lvl="1" fontAlgn="base"/>
            <a:r>
              <a:rPr lang="en-US" b="0"/>
              <a:t> So, we can use these string literals as Python Comments</a:t>
            </a:r>
            <a:r>
              <a:rPr lang="en-US"/>
              <a:t>. </a:t>
            </a:r>
            <a:endParaRPr lang="en-US" b="0"/>
          </a:p>
          <a:p>
            <a:endParaRPr lang="en-US"/>
          </a:p>
          <a:p>
            <a:endParaRPr lang="en-IN"/>
          </a:p>
        </p:txBody>
      </p:sp>
      <p:pic>
        <p:nvPicPr>
          <p:cNvPr id="5" name="Picture 4">
            <a:extLst>
              <a:ext uri="{FF2B5EF4-FFF2-40B4-BE49-F238E27FC236}">
                <a16:creationId xmlns:a16="http://schemas.microsoft.com/office/drawing/2014/main" id="{EF035AD4-7975-AE71-B83C-EE902E4C549F}"/>
              </a:ext>
            </a:extLst>
          </p:cNvPr>
          <p:cNvPicPr>
            <a:picLocks noChangeAspect="1"/>
          </p:cNvPicPr>
          <p:nvPr/>
        </p:nvPicPr>
        <p:blipFill>
          <a:blip r:embed="rId3"/>
          <a:stretch>
            <a:fillRect/>
          </a:stretch>
        </p:blipFill>
        <p:spPr>
          <a:xfrm>
            <a:off x="6405980" y="2053457"/>
            <a:ext cx="3930853" cy="1266779"/>
          </a:xfrm>
          <a:prstGeom prst="rect">
            <a:avLst/>
          </a:prstGeom>
        </p:spPr>
      </p:pic>
      <p:pic>
        <p:nvPicPr>
          <p:cNvPr id="7" name="Picture 6">
            <a:extLst>
              <a:ext uri="{FF2B5EF4-FFF2-40B4-BE49-F238E27FC236}">
                <a16:creationId xmlns:a16="http://schemas.microsoft.com/office/drawing/2014/main" id="{6E31549A-37D3-5024-0A0A-44EB491BE60A}"/>
              </a:ext>
            </a:extLst>
          </p:cNvPr>
          <p:cNvPicPr>
            <a:picLocks noChangeAspect="1"/>
          </p:cNvPicPr>
          <p:nvPr/>
        </p:nvPicPr>
        <p:blipFill>
          <a:blip r:embed="rId4"/>
          <a:stretch>
            <a:fillRect/>
          </a:stretch>
        </p:blipFill>
        <p:spPr>
          <a:xfrm>
            <a:off x="6405980" y="3921463"/>
            <a:ext cx="3930853" cy="1444243"/>
          </a:xfrm>
          <a:prstGeom prst="rect">
            <a:avLst/>
          </a:prstGeom>
        </p:spPr>
      </p:pic>
    </p:spTree>
    <p:extLst>
      <p:ext uri="{BB962C8B-B14F-4D97-AF65-F5344CB8AC3E}">
        <p14:creationId xmlns:p14="http://schemas.microsoft.com/office/powerpoint/2010/main" val="255160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0D74D2-20B8-E9FB-09A1-515313932E60}"/>
              </a:ext>
            </a:extLst>
          </p:cNvPr>
          <p:cNvSpPr>
            <a:spLocks noGrp="1"/>
          </p:cNvSpPr>
          <p:nvPr>
            <p:ph type="body" sz="quarter" idx="13"/>
          </p:nvPr>
        </p:nvSpPr>
        <p:spPr/>
        <p:txBody>
          <a:bodyPr/>
          <a:lstStyle/>
          <a:p>
            <a:pPr marL="0" indent="0">
              <a:buNone/>
            </a:pPr>
            <a:r>
              <a:rPr lang="en-US"/>
              <a:t>Best Practice to Write Comments</a:t>
            </a:r>
          </a:p>
          <a:p>
            <a:pPr marL="0" indent="0">
              <a:buNone/>
            </a:pPr>
            <a:endParaRPr lang="en-IN"/>
          </a:p>
        </p:txBody>
      </p:sp>
      <p:sp>
        <p:nvSpPr>
          <p:cNvPr id="3" name="Content Placeholder 2">
            <a:extLst>
              <a:ext uri="{FF2B5EF4-FFF2-40B4-BE49-F238E27FC236}">
                <a16:creationId xmlns:a16="http://schemas.microsoft.com/office/drawing/2014/main" id="{8B94064D-981A-2207-C850-48DBC8757A43}"/>
              </a:ext>
            </a:extLst>
          </p:cNvPr>
          <p:cNvSpPr>
            <a:spLocks noGrp="1"/>
          </p:cNvSpPr>
          <p:nvPr>
            <p:ph idx="15"/>
          </p:nvPr>
        </p:nvSpPr>
        <p:spPr/>
        <p:txBody>
          <a:bodyPr>
            <a:normAutofit/>
          </a:bodyPr>
          <a:lstStyle/>
          <a:p>
            <a:pPr marL="0" indent="0" fontAlgn="base">
              <a:buNone/>
            </a:pPr>
            <a:r>
              <a:rPr lang="en-US" sz="2000" b="0">
                <a:latin typeface="Arial" panose="020B0604020202020204" pitchFamily="34" charset="0"/>
                <a:cs typeface="Arial" panose="020B0604020202020204" pitchFamily="34" charset="0"/>
              </a:rPr>
              <a:t>These are some of the tips you can follow, to make your comments effective are:</a:t>
            </a:r>
          </a:p>
          <a:p>
            <a:pPr lvl="1" fontAlgn="base"/>
            <a:r>
              <a:rPr lang="en-US" sz="2000" b="0">
                <a:latin typeface="Arial" panose="020B0604020202020204" pitchFamily="34" charset="0"/>
                <a:cs typeface="Arial" panose="020B0604020202020204" pitchFamily="34" charset="0"/>
              </a:rPr>
              <a:t>Comments should be short and precise.</a:t>
            </a:r>
          </a:p>
          <a:p>
            <a:pPr lvl="1" fontAlgn="base"/>
            <a:r>
              <a:rPr lang="en-US" sz="2000" b="0">
                <a:latin typeface="Arial" panose="020B0604020202020204" pitchFamily="34" charset="0"/>
                <a:cs typeface="Arial" panose="020B0604020202020204" pitchFamily="34" charset="0"/>
              </a:rPr>
              <a:t>Use comments only when necessary, don't clutter your code with comments.</a:t>
            </a:r>
          </a:p>
          <a:p>
            <a:pPr lvl="1" fontAlgn="base"/>
            <a:r>
              <a:rPr lang="en-US" sz="2000" b="0">
                <a:latin typeface="Arial" panose="020B0604020202020204" pitchFamily="34" charset="0"/>
                <a:cs typeface="Arial" panose="020B0604020202020204" pitchFamily="34" charset="0"/>
              </a:rPr>
              <a:t>Avoid writing generic or basic comments.</a:t>
            </a:r>
          </a:p>
          <a:p>
            <a:pPr lvl="1" fontAlgn="base"/>
            <a:r>
              <a:rPr lang="en-US" sz="2000" b="0">
                <a:latin typeface="Arial" panose="020B0604020202020204" pitchFamily="34" charset="0"/>
                <a:cs typeface="Arial" panose="020B0604020202020204" pitchFamily="34" charset="0"/>
              </a:rPr>
              <a:t>Write comments that are self explanatory.</a:t>
            </a:r>
          </a:p>
          <a:p>
            <a:endParaRPr lang="en-I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43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60F08-63FF-A951-4F4D-5D5984C58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4BB44-01C1-17C3-AFBD-4A3DDA8B9BD9}"/>
              </a:ext>
            </a:extLst>
          </p:cNvPr>
          <p:cNvSpPr>
            <a:spLocks noGrp="1"/>
          </p:cNvSpPr>
          <p:nvPr>
            <p:ph type="title"/>
          </p:nvPr>
        </p:nvSpPr>
        <p:spPr/>
        <p:txBody>
          <a:bodyPr/>
          <a:lstStyle/>
          <a:p>
            <a:r>
              <a:rPr lang="en-IN"/>
              <a:t>Basics of Python-String values</a:t>
            </a:r>
            <a:endParaRPr lang="en-US">
              <a:latin typeface="Frutiger LT Pro 55 Roman" panose="020B0602020204020204"/>
            </a:endParaRPr>
          </a:p>
        </p:txBody>
      </p:sp>
    </p:spTree>
    <p:extLst>
      <p:ext uri="{BB962C8B-B14F-4D97-AF65-F5344CB8AC3E}">
        <p14:creationId xmlns:p14="http://schemas.microsoft.com/office/powerpoint/2010/main" val="136839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8D27D6-D67F-010E-3F04-7FAA3DCC5041}"/>
              </a:ext>
            </a:extLst>
          </p:cNvPr>
          <p:cNvSpPr>
            <a:spLocks noGrp="1"/>
          </p:cNvSpPr>
          <p:nvPr>
            <p:ph type="body" sz="quarter" idx="13"/>
          </p:nvPr>
        </p:nvSpPr>
        <p:spPr/>
        <p:txBody>
          <a:bodyPr/>
          <a:lstStyle/>
          <a:p>
            <a:pPr marL="0" indent="0">
              <a:buNone/>
            </a:pPr>
            <a:r>
              <a:rPr lang="en-US"/>
              <a:t>Python String</a:t>
            </a:r>
            <a:endParaRPr lang="en-IN"/>
          </a:p>
        </p:txBody>
      </p:sp>
      <p:sp>
        <p:nvSpPr>
          <p:cNvPr id="3" name="Content Placeholder 2">
            <a:extLst>
              <a:ext uri="{FF2B5EF4-FFF2-40B4-BE49-F238E27FC236}">
                <a16:creationId xmlns:a16="http://schemas.microsoft.com/office/drawing/2014/main" id="{949E826A-0830-EBF7-8FE2-75B0E5BF4D47}"/>
              </a:ext>
            </a:extLst>
          </p:cNvPr>
          <p:cNvSpPr>
            <a:spLocks noGrp="1"/>
          </p:cNvSpPr>
          <p:nvPr>
            <p:ph idx="15"/>
          </p:nvPr>
        </p:nvSpPr>
        <p:spPr>
          <a:xfrm>
            <a:off x="533400" y="1010653"/>
            <a:ext cx="11125200" cy="5163135"/>
          </a:xfrm>
        </p:spPr>
        <p:txBody>
          <a:bodyPr>
            <a:normAutofit/>
          </a:bodyPr>
          <a:lstStyle/>
          <a:p>
            <a:r>
              <a:rPr lang="en-US" sz="2000" b="0">
                <a:latin typeface="Arial" panose="020B0604020202020204" pitchFamily="34" charset="0"/>
                <a:cs typeface="Arial" panose="020B0604020202020204" pitchFamily="34" charset="0"/>
              </a:rPr>
              <a:t>In Python, a string is a sequence of characters enclosed in quotes. It can include letters, numbers, symbols or spaces. Since Python has no separate character type, even a single character is treated as a string with length one. Strings are widely used for text handling and manipulation.</a:t>
            </a:r>
          </a:p>
          <a:p>
            <a:r>
              <a:rPr lang="en-US" sz="2000" b="0">
                <a:latin typeface="Arial" panose="020B0604020202020204" pitchFamily="34" charset="0"/>
                <a:cs typeface="Arial" panose="020B0604020202020204" pitchFamily="34" charset="0"/>
              </a:rPr>
              <a:t>A string is a sequence of characters enclosed in quotes.</a:t>
            </a:r>
          </a:p>
          <a:p>
            <a:r>
              <a:rPr lang="en-US" sz="2000" b="0">
                <a:latin typeface="Arial" panose="020B0604020202020204" pitchFamily="34" charset="0"/>
                <a:cs typeface="Arial" panose="020B0604020202020204" pitchFamily="34" charset="0"/>
              </a:rPr>
              <a:t>Can use single ('), double ("), or triple quotes (''' or """).</a:t>
            </a:r>
          </a:p>
          <a:p>
            <a:endParaRPr lang="en-IN" sz="20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57F1D59-090A-74A6-FF9B-56B193084135}"/>
              </a:ext>
            </a:extLst>
          </p:cNvPr>
          <p:cNvPicPr>
            <a:picLocks noChangeAspect="1"/>
          </p:cNvPicPr>
          <p:nvPr/>
        </p:nvPicPr>
        <p:blipFill>
          <a:blip r:embed="rId2"/>
          <a:stretch>
            <a:fillRect/>
          </a:stretch>
        </p:blipFill>
        <p:spPr>
          <a:xfrm>
            <a:off x="2731207" y="3231013"/>
            <a:ext cx="6286823" cy="2616334"/>
          </a:xfrm>
          <a:prstGeom prst="rect">
            <a:avLst/>
          </a:prstGeom>
        </p:spPr>
      </p:pic>
    </p:spTree>
    <p:extLst>
      <p:ext uri="{BB962C8B-B14F-4D97-AF65-F5344CB8AC3E}">
        <p14:creationId xmlns:p14="http://schemas.microsoft.com/office/powerpoint/2010/main" val="252524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A33DC5-8CA4-2364-2236-E08B1B688F09}"/>
              </a:ext>
            </a:extLst>
          </p:cNvPr>
          <p:cNvSpPr>
            <a:spLocks noGrp="1"/>
          </p:cNvSpPr>
          <p:nvPr>
            <p:ph type="body" sz="quarter" idx="13"/>
          </p:nvPr>
        </p:nvSpPr>
        <p:spPr/>
        <p:txBody>
          <a:bodyPr/>
          <a:lstStyle/>
          <a:p>
            <a:pPr marL="0" indent="0">
              <a:buNone/>
            </a:pPr>
            <a:r>
              <a:rPr lang="en-US"/>
              <a:t>String Immutability</a:t>
            </a:r>
            <a:endParaRPr lang="en-IN"/>
          </a:p>
        </p:txBody>
      </p:sp>
      <p:sp>
        <p:nvSpPr>
          <p:cNvPr id="3" name="Content Placeholder 2">
            <a:extLst>
              <a:ext uri="{FF2B5EF4-FFF2-40B4-BE49-F238E27FC236}">
                <a16:creationId xmlns:a16="http://schemas.microsoft.com/office/drawing/2014/main" id="{AE23E57A-94F2-7192-C11C-88AD28128BCD}"/>
              </a:ext>
            </a:extLst>
          </p:cNvPr>
          <p:cNvSpPr>
            <a:spLocks noGrp="1"/>
          </p:cNvSpPr>
          <p:nvPr>
            <p:ph idx="15"/>
          </p:nvPr>
        </p:nvSpPr>
        <p:spPr>
          <a:xfrm>
            <a:off x="533400" y="1260909"/>
            <a:ext cx="11125200" cy="4912879"/>
          </a:xfrm>
        </p:spPr>
        <p:txBody>
          <a:bodyPr>
            <a:normAutofit/>
          </a:bodyPr>
          <a:lstStyle/>
          <a:p>
            <a:r>
              <a:rPr lang="en-US" sz="2400" b="0">
                <a:latin typeface="Arial" panose="020B0604020202020204" pitchFamily="34" charset="0"/>
                <a:cs typeface="Arial" panose="020B0604020202020204" pitchFamily="34" charset="0"/>
              </a:rPr>
              <a:t>Strings are</a:t>
            </a:r>
            <a:r>
              <a:rPr lang="en-US" sz="2400">
                <a:latin typeface="Arial" panose="020B0604020202020204" pitchFamily="34" charset="0"/>
                <a:cs typeface="Arial" panose="020B0604020202020204" pitchFamily="34" charset="0"/>
              </a:rPr>
              <a:t> immutable, </a:t>
            </a:r>
            <a:r>
              <a:rPr lang="en-US" sz="2400" b="0">
                <a:latin typeface="Arial" panose="020B0604020202020204" pitchFamily="34" charset="0"/>
                <a:cs typeface="Arial" panose="020B0604020202020204" pitchFamily="34" charset="0"/>
              </a:rPr>
              <a:t>which means that they cannot be changed after they are created. If we need to manipulate strings then we can use methods like </a:t>
            </a:r>
            <a:r>
              <a:rPr lang="en-US" sz="2400">
                <a:latin typeface="Arial" panose="020B0604020202020204" pitchFamily="34" charset="0"/>
                <a:cs typeface="Arial" panose="020B0604020202020204" pitchFamily="34" charset="0"/>
              </a:rPr>
              <a:t>concatenation, slicing </a:t>
            </a:r>
            <a:r>
              <a:rPr lang="en-US" sz="2400" b="0">
                <a:latin typeface="Arial" panose="020B0604020202020204" pitchFamily="34" charset="0"/>
                <a:cs typeface="Arial" panose="020B0604020202020204" pitchFamily="34" charset="0"/>
              </a:rPr>
              <a:t>or </a:t>
            </a:r>
            <a:r>
              <a:rPr lang="en-US" sz="2400">
                <a:latin typeface="Arial" panose="020B0604020202020204" pitchFamily="34" charset="0"/>
                <a:cs typeface="Arial" panose="020B0604020202020204" pitchFamily="34" charset="0"/>
              </a:rPr>
              <a:t>formatting</a:t>
            </a:r>
            <a:r>
              <a:rPr lang="en-US" sz="2400" b="0">
                <a:latin typeface="Arial" panose="020B0604020202020204" pitchFamily="34" charset="0"/>
                <a:cs typeface="Arial" panose="020B0604020202020204" pitchFamily="34" charset="0"/>
              </a:rPr>
              <a:t> to create new strings based on original.</a:t>
            </a:r>
          </a:p>
          <a:p>
            <a:pPr marL="0" indent="0">
              <a:buNone/>
            </a:pPr>
            <a:r>
              <a:rPr lang="en-US" sz="2400">
                <a:latin typeface="Arial" panose="020B0604020202020204" pitchFamily="34" charset="0"/>
                <a:cs typeface="Arial" panose="020B0604020202020204" pitchFamily="34" charset="0"/>
              </a:rPr>
              <a:t>Example:</a:t>
            </a:r>
            <a:r>
              <a:rPr lang="en-US" sz="2400" b="0">
                <a:latin typeface="Arial" panose="020B0604020202020204" pitchFamily="34" charset="0"/>
                <a:cs typeface="Arial" panose="020B0604020202020204" pitchFamily="34" charset="0"/>
              </a:rPr>
              <a:t> In this example we are changing first character by building a new string.</a:t>
            </a:r>
            <a:endParaRPr lang="en-IN"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E6F1A1F-EB88-3CD3-C6B7-984AC0CE37C0}"/>
              </a:ext>
            </a:extLst>
          </p:cNvPr>
          <p:cNvPicPr>
            <a:picLocks noChangeAspect="1"/>
          </p:cNvPicPr>
          <p:nvPr/>
        </p:nvPicPr>
        <p:blipFill>
          <a:blip r:embed="rId2"/>
          <a:stretch>
            <a:fillRect/>
          </a:stretch>
        </p:blipFill>
        <p:spPr>
          <a:xfrm>
            <a:off x="2343419" y="3429000"/>
            <a:ext cx="6369377" cy="2197213"/>
          </a:xfrm>
          <a:prstGeom prst="rect">
            <a:avLst/>
          </a:prstGeom>
        </p:spPr>
      </p:pic>
    </p:spTree>
    <p:extLst>
      <p:ext uri="{BB962C8B-B14F-4D97-AF65-F5344CB8AC3E}">
        <p14:creationId xmlns:p14="http://schemas.microsoft.com/office/powerpoint/2010/main" val="212958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9B227C-653A-461A-2DFD-58A2F8961835}"/>
              </a:ext>
            </a:extLst>
          </p:cNvPr>
          <p:cNvSpPr>
            <a:spLocks noGrp="1"/>
          </p:cNvSpPr>
          <p:nvPr>
            <p:ph type="body" sz="quarter" idx="13"/>
          </p:nvPr>
        </p:nvSpPr>
        <p:spPr/>
        <p:txBody>
          <a:bodyPr/>
          <a:lstStyle/>
          <a:p>
            <a:pPr marL="0" indent="0">
              <a:buNone/>
            </a:pPr>
            <a:r>
              <a:rPr lang="en-US"/>
              <a:t>Operations of Strings</a:t>
            </a:r>
            <a:endParaRPr lang="en-IN"/>
          </a:p>
        </p:txBody>
      </p:sp>
      <p:graphicFrame>
        <p:nvGraphicFramePr>
          <p:cNvPr id="4" name="Content Placeholder 3">
            <a:extLst>
              <a:ext uri="{FF2B5EF4-FFF2-40B4-BE49-F238E27FC236}">
                <a16:creationId xmlns:a16="http://schemas.microsoft.com/office/drawing/2014/main" id="{BEA3AB0D-C909-75EB-ADC8-F4F7747D4159}"/>
              </a:ext>
            </a:extLst>
          </p:cNvPr>
          <p:cNvGraphicFramePr>
            <a:graphicFrameLocks noGrp="1"/>
          </p:cNvGraphicFramePr>
          <p:nvPr>
            <p:ph idx="15"/>
            <p:extLst>
              <p:ext uri="{D42A27DB-BD31-4B8C-83A1-F6EECF244321}">
                <p14:modId xmlns:p14="http://schemas.microsoft.com/office/powerpoint/2010/main" val="750607752"/>
              </p:ext>
            </p:extLst>
          </p:nvPr>
        </p:nvGraphicFramePr>
        <p:xfrm>
          <a:off x="1174282" y="1222410"/>
          <a:ext cx="9172878" cy="4827233"/>
        </p:xfrm>
        <a:graphic>
          <a:graphicData uri="http://schemas.openxmlformats.org/drawingml/2006/table">
            <a:tbl>
              <a:tblPr/>
              <a:tblGrid>
                <a:gridCol w="3057626">
                  <a:extLst>
                    <a:ext uri="{9D8B030D-6E8A-4147-A177-3AD203B41FA5}">
                      <a16:colId xmlns:a16="http://schemas.microsoft.com/office/drawing/2014/main" val="780318493"/>
                    </a:ext>
                  </a:extLst>
                </a:gridCol>
                <a:gridCol w="3057626">
                  <a:extLst>
                    <a:ext uri="{9D8B030D-6E8A-4147-A177-3AD203B41FA5}">
                      <a16:colId xmlns:a16="http://schemas.microsoft.com/office/drawing/2014/main" val="2458980512"/>
                    </a:ext>
                  </a:extLst>
                </a:gridCol>
                <a:gridCol w="3057626">
                  <a:extLst>
                    <a:ext uri="{9D8B030D-6E8A-4147-A177-3AD203B41FA5}">
                      <a16:colId xmlns:a16="http://schemas.microsoft.com/office/drawing/2014/main" val="2817583889"/>
                    </a:ext>
                  </a:extLst>
                </a:gridCol>
              </a:tblGrid>
              <a:tr h="190301">
                <a:tc>
                  <a:txBody>
                    <a:bodyPr/>
                    <a:lstStyle/>
                    <a:p>
                      <a:pPr>
                        <a:buNone/>
                      </a:pPr>
                      <a:r>
                        <a:rPr lang="en-IN" sz="1000" b="1"/>
                        <a:t>Operation</a:t>
                      </a:r>
                      <a:endParaRPr lang="en-IN" sz="1000"/>
                    </a:p>
                  </a:txBody>
                  <a:tcPr marL="50015" marR="50015" marT="25008" marB="25008" anchor="ctr">
                    <a:lnL>
                      <a:noFill/>
                    </a:lnL>
                    <a:lnR>
                      <a:noFill/>
                    </a:lnR>
                    <a:lnT>
                      <a:noFill/>
                    </a:lnT>
                    <a:lnB>
                      <a:noFill/>
                    </a:lnB>
                    <a:noFill/>
                  </a:tcPr>
                </a:tc>
                <a:tc>
                  <a:txBody>
                    <a:bodyPr/>
                    <a:lstStyle/>
                    <a:p>
                      <a:pPr>
                        <a:buNone/>
                      </a:pPr>
                      <a:r>
                        <a:rPr lang="en-IN" sz="1000" b="1"/>
                        <a:t>Syntax / Example</a:t>
                      </a:r>
                      <a:endParaRPr lang="en-IN" sz="1000"/>
                    </a:p>
                  </a:txBody>
                  <a:tcPr marL="50015" marR="50015" marT="25008" marB="25008" anchor="ctr">
                    <a:lnL>
                      <a:noFill/>
                    </a:lnL>
                    <a:lnR>
                      <a:noFill/>
                    </a:lnR>
                    <a:lnT>
                      <a:noFill/>
                    </a:lnT>
                    <a:lnB>
                      <a:noFill/>
                    </a:lnB>
                    <a:noFill/>
                  </a:tcPr>
                </a:tc>
                <a:tc>
                  <a:txBody>
                    <a:bodyPr/>
                    <a:lstStyle/>
                    <a:p>
                      <a:pPr>
                        <a:buNone/>
                      </a:pPr>
                      <a:r>
                        <a:rPr lang="en-IN" sz="1000" b="1"/>
                        <a:t>Description</a:t>
                      </a:r>
                      <a:endParaRPr lang="en-IN" sz="1000"/>
                    </a:p>
                  </a:txBody>
                  <a:tcPr marL="50015" marR="50015" marT="25008" marB="25008" anchor="ctr">
                    <a:lnL>
                      <a:noFill/>
                    </a:lnL>
                    <a:lnR>
                      <a:noFill/>
                    </a:lnR>
                    <a:lnT>
                      <a:noFill/>
                    </a:lnT>
                    <a:lnB>
                      <a:noFill/>
                    </a:lnB>
                    <a:noFill/>
                  </a:tcPr>
                </a:tc>
                <a:extLst>
                  <a:ext uri="{0D108BD9-81ED-4DB2-BD59-A6C34878D82A}">
                    <a16:rowId xmlns:a16="http://schemas.microsoft.com/office/drawing/2014/main" val="2553711820"/>
                  </a:ext>
                </a:extLst>
              </a:tr>
              <a:tr h="190301">
                <a:tc>
                  <a:txBody>
                    <a:bodyPr/>
                    <a:lstStyle/>
                    <a:p>
                      <a:pPr>
                        <a:buNone/>
                      </a:pPr>
                      <a:r>
                        <a:rPr lang="en-IN" sz="1000" b="1"/>
                        <a:t>Concatenation</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"Hello" + "World"</a:t>
                      </a:r>
                      <a:endParaRPr lang="en-IN" sz="1000"/>
                    </a:p>
                  </a:txBody>
                  <a:tcPr marL="50015" marR="50015" marT="25008" marB="25008" anchor="ctr">
                    <a:lnL>
                      <a:noFill/>
                    </a:lnL>
                    <a:lnR>
                      <a:noFill/>
                    </a:lnR>
                    <a:lnT>
                      <a:noFill/>
                    </a:lnT>
                    <a:lnB>
                      <a:noFill/>
                    </a:lnB>
                    <a:noFill/>
                  </a:tcPr>
                </a:tc>
                <a:tc>
                  <a:txBody>
                    <a:bodyPr/>
                    <a:lstStyle/>
                    <a:p>
                      <a:pPr>
                        <a:buNone/>
                      </a:pPr>
                      <a:r>
                        <a:rPr lang="en-IN" sz="1000"/>
                        <a:t>Combines two strings</a:t>
                      </a:r>
                    </a:p>
                  </a:txBody>
                  <a:tcPr marL="50015" marR="50015" marT="25008" marB="25008" anchor="ctr">
                    <a:lnL>
                      <a:noFill/>
                    </a:lnL>
                    <a:lnR>
                      <a:noFill/>
                    </a:lnR>
                    <a:lnT>
                      <a:noFill/>
                    </a:lnT>
                    <a:lnB>
                      <a:noFill/>
                    </a:lnB>
                    <a:noFill/>
                  </a:tcPr>
                </a:tc>
                <a:extLst>
                  <a:ext uri="{0D108BD9-81ED-4DB2-BD59-A6C34878D82A}">
                    <a16:rowId xmlns:a16="http://schemas.microsoft.com/office/drawing/2014/main" val="930851879"/>
                  </a:ext>
                </a:extLst>
              </a:tr>
              <a:tr h="264481">
                <a:tc>
                  <a:txBody>
                    <a:bodyPr/>
                    <a:lstStyle/>
                    <a:p>
                      <a:pPr>
                        <a:buNone/>
                      </a:pPr>
                      <a:r>
                        <a:rPr lang="en-IN" sz="1000" b="1"/>
                        <a:t>Repetition</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"Hi" * 3</a:t>
                      </a:r>
                      <a:endParaRPr lang="en-IN" sz="1000"/>
                    </a:p>
                  </a:txBody>
                  <a:tcPr marL="50015" marR="50015" marT="25008" marB="25008" anchor="ctr">
                    <a:lnL>
                      <a:noFill/>
                    </a:lnL>
                    <a:lnR>
                      <a:noFill/>
                    </a:lnR>
                    <a:lnT>
                      <a:noFill/>
                    </a:lnT>
                    <a:lnB>
                      <a:noFill/>
                    </a:lnB>
                    <a:noFill/>
                  </a:tcPr>
                </a:tc>
                <a:tc>
                  <a:txBody>
                    <a:bodyPr/>
                    <a:lstStyle/>
                    <a:p>
                      <a:pPr>
                        <a:buNone/>
                      </a:pPr>
                      <a:r>
                        <a:rPr lang="en-US" sz="1000"/>
                        <a:t>Repeats the string multiple times</a:t>
                      </a:r>
                    </a:p>
                  </a:txBody>
                  <a:tcPr marL="50015" marR="50015" marT="25008" marB="25008" anchor="ctr">
                    <a:lnL>
                      <a:noFill/>
                    </a:lnL>
                    <a:lnR>
                      <a:noFill/>
                    </a:lnR>
                    <a:lnT>
                      <a:noFill/>
                    </a:lnT>
                    <a:lnB>
                      <a:noFill/>
                    </a:lnB>
                    <a:noFill/>
                  </a:tcPr>
                </a:tc>
                <a:extLst>
                  <a:ext uri="{0D108BD9-81ED-4DB2-BD59-A6C34878D82A}">
                    <a16:rowId xmlns:a16="http://schemas.microsoft.com/office/drawing/2014/main" val="4115354455"/>
                  </a:ext>
                </a:extLst>
              </a:tr>
              <a:tr h="279902">
                <a:tc>
                  <a:txBody>
                    <a:bodyPr/>
                    <a:lstStyle/>
                    <a:p>
                      <a:pPr>
                        <a:buNone/>
                      </a:pPr>
                      <a:r>
                        <a:rPr lang="en-IN" sz="1000" b="1"/>
                        <a:t>Indexing</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text[0]</a:t>
                      </a:r>
                      <a:endParaRPr lang="en-IN" sz="1000"/>
                    </a:p>
                  </a:txBody>
                  <a:tcPr marL="50015" marR="50015" marT="25008" marB="25008" anchor="ctr">
                    <a:lnL>
                      <a:noFill/>
                    </a:lnL>
                    <a:lnR>
                      <a:noFill/>
                    </a:lnR>
                    <a:lnT>
                      <a:noFill/>
                    </a:lnT>
                    <a:lnB>
                      <a:noFill/>
                    </a:lnB>
                    <a:noFill/>
                  </a:tcPr>
                </a:tc>
                <a:tc>
                  <a:txBody>
                    <a:bodyPr/>
                    <a:lstStyle/>
                    <a:p>
                      <a:pPr>
                        <a:buNone/>
                      </a:pPr>
                      <a:r>
                        <a:rPr lang="en-US" sz="1000"/>
                        <a:t>Accesses character at a specific position</a:t>
                      </a:r>
                    </a:p>
                  </a:txBody>
                  <a:tcPr marL="50015" marR="50015" marT="25008" marB="25008" anchor="ctr">
                    <a:lnL>
                      <a:noFill/>
                    </a:lnL>
                    <a:lnR>
                      <a:noFill/>
                    </a:lnR>
                    <a:lnT>
                      <a:noFill/>
                    </a:lnT>
                    <a:lnB>
                      <a:noFill/>
                    </a:lnB>
                    <a:noFill/>
                  </a:tcPr>
                </a:tc>
                <a:extLst>
                  <a:ext uri="{0D108BD9-81ED-4DB2-BD59-A6C34878D82A}">
                    <a16:rowId xmlns:a16="http://schemas.microsoft.com/office/drawing/2014/main" val="1105270575"/>
                  </a:ext>
                </a:extLst>
              </a:tr>
              <a:tr h="264481">
                <a:tc>
                  <a:txBody>
                    <a:bodyPr/>
                    <a:lstStyle/>
                    <a:p>
                      <a:pPr>
                        <a:buNone/>
                      </a:pPr>
                      <a:r>
                        <a:rPr lang="en-IN" sz="1000" b="1"/>
                        <a:t>Slicing</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text[1:4]</a:t>
                      </a:r>
                      <a:endParaRPr lang="en-IN" sz="1000"/>
                    </a:p>
                  </a:txBody>
                  <a:tcPr marL="50015" marR="50015" marT="25008" marB="25008" anchor="ctr">
                    <a:lnL>
                      <a:noFill/>
                    </a:lnL>
                    <a:lnR>
                      <a:noFill/>
                    </a:lnR>
                    <a:lnT>
                      <a:noFill/>
                    </a:lnT>
                    <a:lnB>
                      <a:noFill/>
                    </a:lnB>
                    <a:noFill/>
                  </a:tcPr>
                </a:tc>
                <a:tc>
                  <a:txBody>
                    <a:bodyPr/>
                    <a:lstStyle/>
                    <a:p>
                      <a:pPr>
                        <a:buNone/>
                      </a:pPr>
                      <a:r>
                        <a:rPr lang="en-US" sz="1000"/>
                        <a:t>Extracts substring from index 1 to 3</a:t>
                      </a:r>
                    </a:p>
                  </a:txBody>
                  <a:tcPr marL="50015" marR="50015" marT="25008" marB="25008" anchor="ctr">
                    <a:lnL>
                      <a:noFill/>
                    </a:lnL>
                    <a:lnR>
                      <a:noFill/>
                    </a:lnR>
                    <a:lnT>
                      <a:noFill/>
                    </a:lnT>
                    <a:lnB>
                      <a:noFill/>
                    </a:lnB>
                    <a:noFill/>
                  </a:tcPr>
                </a:tc>
                <a:extLst>
                  <a:ext uri="{0D108BD9-81ED-4DB2-BD59-A6C34878D82A}">
                    <a16:rowId xmlns:a16="http://schemas.microsoft.com/office/drawing/2014/main" val="2238225709"/>
                  </a:ext>
                </a:extLst>
              </a:tr>
              <a:tr h="279902">
                <a:tc>
                  <a:txBody>
                    <a:bodyPr/>
                    <a:lstStyle/>
                    <a:p>
                      <a:pPr>
                        <a:buNone/>
                      </a:pPr>
                      <a:r>
                        <a:rPr lang="en-IN" sz="1000" b="1"/>
                        <a:t>Length</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len(text)</a:t>
                      </a:r>
                      <a:endParaRPr lang="en-IN" sz="1000"/>
                    </a:p>
                  </a:txBody>
                  <a:tcPr marL="50015" marR="50015" marT="25008" marB="25008" anchor="ctr">
                    <a:lnL>
                      <a:noFill/>
                    </a:lnL>
                    <a:lnR>
                      <a:noFill/>
                    </a:lnR>
                    <a:lnT>
                      <a:noFill/>
                    </a:lnT>
                    <a:lnB>
                      <a:noFill/>
                    </a:lnB>
                    <a:noFill/>
                  </a:tcPr>
                </a:tc>
                <a:tc>
                  <a:txBody>
                    <a:bodyPr/>
                    <a:lstStyle/>
                    <a:p>
                      <a:pPr>
                        <a:buNone/>
                      </a:pPr>
                      <a:r>
                        <a:rPr lang="en-US" sz="1000"/>
                        <a:t>Returns number of characters in the string</a:t>
                      </a:r>
                    </a:p>
                  </a:txBody>
                  <a:tcPr marL="50015" marR="50015" marT="25008" marB="25008" anchor="ctr">
                    <a:lnL>
                      <a:noFill/>
                    </a:lnL>
                    <a:lnR>
                      <a:noFill/>
                    </a:lnR>
                    <a:lnT>
                      <a:noFill/>
                    </a:lnT>
                    <a:lnB>
                      <a:noFill/>
                    </a:lnB>
                    <a:noFill/>
                  </a:tcPr>
                </a:tc>
                <a:extLst>
                  <a:ext uri="{0D108BD9-81ED-4DB2-BD59-A6C34878D82A}">
                    <a16:rowId xmlns:a16="http://schemas.microsoft.com/office/drawing/2014/main" val="1044004223"/>
                  </a:ext>
                </a:extLst>
              </a:tr>
              <a:tr h="264481">
                <a:tc>
                  <a:txBody>
                    <a:bodyPr/>
                    <a:lstStyle/>
                    <a:p>
                      <a:pPr>
                        <a:buNone/>
                      </a:pPr>
                      <a:r>
                        <a:rPr lang="en-IN" sz="1000" b="1"/>
                        <a:t>Uppercase</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text.upper()</a:t>
                      </a:r>
                      <a:endParaRPr lang="en-IN" sz="1000"/>
                    </a:p>
                  </a:txBody>
                  <a:tcPr marL="50015" marR="50015" marT="25008" marB="25008" anchor="ctr">
                    <a:lnL>
                      <a:noFill/>
                    </a:lnL>
                    <a:lnR>
                      <a:noFill/>
                    </a:lnR>
                    <a:lnT>
                      <a:noFill/>
                    </a:lnT>
                    <a:lnB>
                      <a:noFill/>
                    </a:lnB>
                    <a:noFill/>
                  </a:tcPr>
                </a:tc>
                <a:tc>
                  <a:txBody>
                    <a:bodyPr/>
                    <a:lstStyle/>
                    <a:p>
                      <a:pPr>
                        <a:buNone/>
                      </a:pPr>
                      <a:r>
                        <a:rPr lang="en-US" sz="1000"/>
                        <a:t>Converts all characters to uppercase</a:t>
                      </a:r>
                    </a:p>
                  </a:txBody>
                  <a:tcPr marL="50015" marR="50015" marT="25008" marB="25008" anchor="ctr">
                    <a:lnL>
                      <a:noFill/>
                    </a:lnL>
                    <a:lnR>
                      <a:noFill/>
                    </a:lnR>
                    <a:lnT>
                      <a:noFill/>
                    </a:lnT>
                    <a:lnB>
                      <a:noFill/>
                    </a:lnB>
                    <a:noFill/>
                  </a:tcPr>
                </a:tc>
                <a:extLst>
                  <a:ext uri="{0D108BD9-81ED-4DB2-BD59-A6C34878D82A}">
                    <a16:rowId xmlns:a16="http://schemas.microsoft.com/office/drawing/2014/main" val="392806928"/>
                  </a:ext>
                </a:extLst>
              </a:tr>
              <a:tr h="264481">
                <a:tc>
                  <a:txBody>
                    <a:bodyPr/>
                    <a:lstStyle/>
                    <a:p>
                      <a:pPr>
                        <a:buNone/>
                      </a:pPr>
                      <a:r>
                        <a:rPr lang="en-IN" sz="1000" b="1"/>
                        <a:t>Lowercase</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text.lower()</a:t>
                      </a:r>
                      <a:endParaRPr lang="en-IN" sz="1000"/>
                    </a:p>
                  </a:txBody>
                  <a:tcPr marL="50015" marR="50015" marT="25008" marB="25008" anchor="ctr">
                    <a:lnL>
                      <a:noFill/>
                    </a:lnL>
                    <a:lnR>
                      <a:noFill/>
                    </a:lnR>
                    <a:lnT>
                      <a:noFill/>
                    </a:lnT>
                    <a:lnB>
                      <a:noFill/>
                    </a:lnB>
                    <a:noFill/>
                  </a:tcPr>
                </a:tc>
                <a:tc>
                  <a:txBody>
                    <a:bodyPr/>
                    <a:lstStyle/>
                    <a:p>
                      <a:pPr>
                        <a:buNone/>
                      </a:pPr>
                      <a:r>
                        <a:rPr lang="en-US" sz="1000"/>
                        <a:t>Converts all characters to lowercase</a:t>
                      </a:r>
                    </a:p>
                  </a:txBody>
                  <a:tcPr marL="50015" marR="50015" marT="25008" marB="25008" anchor="ctr">
                    <a:lnL>
                      <a:noFill/>
                    </a:lnL>
                    <a:lnR>
                      <a:noFill/>
                    </a:lnR>
                    <a:lnT>
                      <a:noFill/>
                    </a:lnT>
                    <a:lnB>
                      <a:noFill/>
                    </a:lnB>
                    <a:noFill/>
                  </a:tcPr>
                </a:tc>
                <a:extLst>
                  <a:ext uri="{0D108BD9-81ED-4DB2-BD59-A6C34878D82A}">
                    <a16:rowId xmlns:a16="http://schemas.microsoft.com/office/drawing/2014/main" val="384224770"/>
                  </a:ext>
                </a:extLst>
              </a:tr>
              <a:tr h="279902">
                <a:tc>
                  <a:txBody>
                    <a:bodyPr/>
                    <a:lstStyle/>
                    <a:p>
                      <a:pPr>
                        <a:buNone/>
                      </a:pPr>
                      <a:r>
                        <a:rPr lang="en-IN" sz="1000" b="1"/>
                        <a:t>Strip</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text.strip()</a:t>
                      </a:r>
                      <a:endParaRPr lang="en-IN" sz="1000"/>
                    </a:p>
                  </a:txBody>
                  <a:tcPr marL="50015" marR="50015" marT="25008" marB="25008" anchor="ctr">
                    <a:lnL>
                      <a:noFill/>
                    </a:lnL>
                    <a:lnR>
                      <a:noFill/>
                    </a:lnR>
                    <a:lnT>
                      <a:noFill/>
                    </a:lnT>
                    <a:lnB>
                      <a:noFill/>
                    </a:lnB>
                    <a:noFill/>
                  </a:tcPr>
                </a:tc>
                <a:tc>
                  <a:txBody>
                    <a:bodyPr/>
                    <a:lstStyle/>
                    <a:p>
                      <a:pPr>
                        <a:buNone/>
                      </a:pPr>
                      <a:r>
                        <a:rPr lang="en-US" sz="1000"/>
                        <a:t>Removes leading and trailing whitespace</a:t>
                      </a:r>
                    </a:p>
                  </a:txBody>
                  <a:tcPr marL="50015" marR="50015" marT="25008" marB="25008" anchor="ctr">
                    <a:lnL>
                      <a:noFill/>
                    </a:lnL>
                    <a:lnR>
                      <a:noFill/>
                    </a:lnR>
                    <a:lnT>
                      <a:noFill/>
                    </a:lnT>
                    <a:lnB>
                      <a:noFill/>
                    </a:lnB>
                    <a:noFill/>
                  </a:tcPr>
                </a:tc>
                <a:extLst>
                  <a:ext uri="{0D108BD9-81ED-4DB2-BD59-A6C34878D82A}">
                    <a16:rowId xmlns:a16="http://schemas.microsoft.com/office/drawing/2014/main" val="3926277168"/>
                  </a:ext>
                </a:extLst>
              </a:tr>
              <a:tr h="264481">
                <a:tc>
                  <a:txBody>
                    <a:bodyPr/>
                    <a:lstStyle/>
                    <a:p>
                      <a:pPr>
                        <a:buNone/>
                      </a:pPr>
                      <a:r>
                        <a:rPr lang="en-IN" sz="1000" b="1"/>
                        <a:t>Replace</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text.replace("a", "b")</a:t>
                      </a:r>
                      <a:endParaRPr lang="en-IN" sz="1000"/>
                    </a:p>
                  </a:txBody>
                  <a:tcPr marL="50015" marR="50015" marT="25008" marB="25008" anchor="ctr">
                    <a:lnL>
                      <a:noFill/>
                    </a:lnL>
                    <a:lnR>
                      <a:noFill/>
                    </a:lnR>
                    <a:lnT>
                      <a:noFill/>
                    </a:lnT>
                    <a:lnB>
                      <a:noFill/>
                    </a:lnB>
                    <a:noFill/>
                  </a:tcPr>
                </a:tc>
                <a:tc>
                  <a:txBody>
                    <a:bodyPr/>
                    <a:lstStyle/>
                    <a:p>
                      <a:pPr>
                        <a:buNone/>
                      </a:pPr>
                      <a:r>
                        <a:rPr lang="en-IN" sz="1000"/>
                        <a:t>Replaces substring with another</a:t>
                      </a:r>
                    </a:p>
                  </a:txBody>
                  <a:tcPr marL="50015" marR="50015" marT="25008" marB="25008" anchor="ctr">
                    <a:lnL>
                      <a:noFill/>
                    </a:lnL>
                    <a:lnR>
                      <a:noFill/>
                    </a:lnR>
                    <a:lnT>
                      <a:noFill/>
                    </a:lnT>
                    <a:lnB>
                      <a:noFill/>
                    </a:lnB>
                    <a:noFill/>
                  </a:tcPr>
                </a:tc>
                <a:extLst>
                  <a:ext uri="{0D108BD9-81ED-4DB2-BD59-A6C34878D82A}">
                    <a16:rowId xmlns:a16="http://schemas.microsoft.com/office/drawing/2014/main" val="3984684386"/>
                  </a:ext>
                </a:extLst>
              </a:tr>
              <a:tr h="264481">
                <a:tc>
                  <a:txBody>
                    <a:bodyPr/>
                    <a:lstStyle/>
                    <a:p>
                      <a:pPr>
                        <a:buNone/>
                      </a:pPr>
                      <a:r>
                        <a:rPr lang="en-IN" sz="1000" b="1"/>
                        <a:t>Split</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text.split()</a:t>
                      </a:r>
                      <a:endParaRPr lang="en-IN" sz="1000"/>
                    </a:p>
                  </a:txBody>
                  <a:tcPr marL="50015" marR="50015" marT="25008" marB="25008" anchor="ctr">
                    <a:lnL>
                      <a:noFill/>
                    </a:lnL>
                    <a:lnR>
                      <a:noFill/>
                    </a:lnR>
                    <a:lnT>
                      <a:noFill/>
                    </a:lnT>
                    <a:lnB>
                      <a:noFill/>
                    </a:lnB>
                    <a:noFill/>
                  </a:tcPr>
                </a:tc>
                <a:tc>
                  <a:txBody>
                    <a:bodyPr/>
                    <a:lstStyle/>
                    <a:p>
                      <a:pPr>
                        <a:buNone/>
                      </a:pPr>
                      <a:r>
                        <a:rPr lang="en-US" sz="1000"/>
                        <a:t>Splits string into a list of words</a:t>
                      </a:r>
                    </a:p>
                  </a:txBody>
                  <a:tcPr marL="50015" marR="50015" marT="25008" marB="25008" anchor="ctr">
                    <a:lnL>
                      <a:noFill/>
                    </a:lnL>
                    <a:lnR>
                      <a:noFill/>
                    </a:lnR>
                    <a:lnT>
                      <a:noFill/>
                    </a:lnT>
                    <a:lnB>
                      <a:noFill/>
                    </a:lnB>
                    <a:noFill/>
                  </a:tcPr>
                </a:tc>
                <a:extLst>
                  <a:ext uri="{0D108BD9-81ED-4DB2-BD59-A6C34878D82A}">
                    <a16:rowId xmlns:a16="http://schemas.microsoft.com/office/drawing/2014/main" val="1492137237"/>
                  </a:ext>
                </a:extLst>
              </a:tr>
              <a:tr h="378081">
                <a:tc>
                  <a:txBody>
                    <a:bodyPr/>
                    <a:lstStyle/>
                    <a:p>
                      <a:pPr>
                        <a:buNone/>
                      </a:pPr>
                      <a:r>
                        <a:rPr lang="en-IN" sz="1000" b="1"/>
                        <a:t>Join</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 ".join(list_of_words)</a:t>
                      </a:r>
                      <a:endParaRPr lang="en-IN" sz="1000"/>
                    </a:p>
                  </a:txBody>
                  <a:tcPr marL="50015" marR="50015" marT="25008" marB="25008" anchor="ctr">
                    <a:lnL>
                      <a:noFill/>
                    </a:lnL>
                    <a:lnR>
                      <a:noFill/>
                    </a:lnR>
                    <a:lnT>
                      <a:noFill/>
                    </a:lnT>
                    <a:lnB>
                      <a:noFill/>
                    </a:lnB>
                    <a:noFill/>
                  </a:tcPr>
                </a:tc>
                <a:tc>
                  <a:txBody>
                    <a:bodyPr/>
                    <a:lstStyle/>
                    <a:p>
                      <a:pPr>
                        <a:buNone/>
                      </a:pPr>
                      <a:r>
                        <a:rPr lang="en-US" sz="1000"/>
                        <a:t>Joins list elements into a single string</a:t>
                      </a:r>
                    </a:p>
                  </a:txBody>
                  <a:tcPr marL="50015" marR="50015" marT="25008" marB="25008" anchor="ctr">
                    <a:lnL>
                      <a:noFill/>
                    </a:lnL>
                    <a:lnR>
                      <a:noFill/>
                    </a:lnR>
                    <a:lnT>
                      <a:noFill/>
                    </a:lnT>
                    <a:lnB>
                      <a:noFill/>
                    </a:lnB>
                    <a:noFill/>
                  </a:tcPr>
                </a:tc>
                <a:extLst>
                  <a:ext uri="{0D108BD9-81ED-4DB2-BD59-A6C34878D82A}">
                    <a16:rowId xmlns:a16="http://schemas.microsoft.com/office/drawing/2014/main" val="1984739520"/>
                  </a:ext>
                </a:extLst>
              </a:tr>
              <a:tr h="264481">
                <a:tc>
                  <a:txBody>
                    <a:bodyPr/>
                    <a:lstStyle/>
                    <a:p>
                      <a:pPr>
                        <a:buNone/>
                      </a:pPr>
                      <a:r>
                        <a:rPr lang="en-IN" sz="1000" b="1"/>
                        <a:t>Find</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text.find("word")</a:t>
                      </a:r>
                      <a:endParaRPr lang="en-IN" sz="1000"/>
                    </a:p>
                  </a:txBody>
                  <a:tcPr marL="50015" marR="50015" marT="25008" marB="25008" anchor="ctr">
                    <a:lnL>
                      <a:noFill/>
                    </a:lnL>
                    <a:lnR>
                      <a:noFill/>
                    </a:lnR>
                    <a:lnT>
                      <a:noFill/>
                    </a:lnT>
                    <a:lnB>
                      <a:noFill/>
                    </a:lnB>
                    <a:noFill/>
                  </a:tcPr>
                </a:tc>
                <a:tc>
                  <a:txBody>
                    <a:bodyPr/>
                    <a:lstStyle/>
                    <a:p>
                      <a:pPr>
                        <a:buNone/>
                      </a:pPr>
                      <a:r>
                        <a:rPr lang="en-US" sz="1000"/>
                        <a:t>Returns index of first occurrence</a:t>
                      </a:r>
                    </a:p>
                  </a:txBody>
                  <a:tcPr marL="50015" marR="50015" marT="25008" marB="25008" anchor="ctr">
                    <a:lnL>
                      <a:noFill/>
                    </a:lnL>
                    <a:lnR>
                      <a:noFill/>
                    </a:lnR>
                    <a:lnT>
                      <a:noFill/>
                    </a:lnT>
                    <a:lnB>
                      <a:noFill/>
                    </a:lnB>
                    <a:noFill/>
                  </a:tcPr>
                </a:tc>
                <a:extLst>
                  <a:ext uri="{0D108BD9-81ED-4DB2-BD59-A6C34878D82A}">
                    <a16:rowId xmlns:a16="http://schemas.microsoft.com/office/drawing/2014/main" val="3803079616"/>
                  </a:ext>
                </a:extLst>
              </a:tr>
              <a:tr h="264481">
                <a:tc>
                  <a:txBody>
                    <a:bodyPr/>
                    <a:lstStyle/>
                    <a:p>
                      <a:pPr>
                        <a:buNone/>
                      </a:pPr>
                      <a:r>
                        <a:rPr lang="en-IN" sz="1000" b="1"/>
                        <a:t>Count</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text.count("a")</a:t>
                      </a:r>
                      <a:endParaRPr lang="en-IN" sz="1000"/>
                    </a:p>
                  </a:txBody>
                  <a:tcPr marL="50015" marR="50015" marT="25008" marB="25008" anchor="ctr">
                    <a:lnL>
                      <a:noFill/>
                    </a:lnL>
                    <a:lnR>
                      <a:noFill/>
                    </a:lnR>
                    <a:lnT>
                      <a:noFill/>
                    </a:lnT>
                    <a:lnB>
                      <a:noFill/>
                    </a:lnB>
                    <a:noFill/>
                  </a:tcPr>
                </a:tc>
                <a:tc>
                  <a:txBody>
                    <a:bodyPr/>
                    <a:lstStyle/>
                    <a:p>
                      <a:pPr>
                        <a:buNone/>
                      </a:pPr>
                      <a:r>
                        <a:rPr lang="en-US" sz="1000"/>
                        <a:t>Counts occurrences of a substring</a:t>
                      </a:r>
                    </a:p>
                  </a:txBody>
                  <a:tcPr marL="50015" marR="50015" marT="25008" marB="25008" anchor="ctr">
                    <a:lnL>
                      <a:noFill/>
                    </a:lnL>
                    <a:lnR>
                      <a:noFill/>
                    </a:lnR>
                    <a:lnT>
                      <a:noFill/>
                    </a:lnT>
                    <a:lnB>
                      <a:noFill/>
                    </a:lnB>
                    <a:noFill/>
                  </a:tcPr>
                </a:tc>
                <a:extLst>
                  <a:ext uri="{0D108BD9-81ED-4DB2-BD59-A6C34878D82A}">
                    <a16:rowId xmlns:a16="http://schemas.microsoft.com/office/drawing/2014/main" val="3303539389"/>
                  </a:ext>
                </a:extLst>
              </a:tr>
              <a:tr h="279902">
                <a:tc>
                  <a:txBody>
                    <a:bodyPr/>
                    <a:lstStyle/>
                    <a:p>
                      <a:pPr>
                        <a:buNone/>
                      </a:pPr>
                      <a:r>
                        <a:rPr lang="en-IN" sz="1000" b="1"/>
                        <a:t>Startswith</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text.startswith("Hello")</a:t>
                      </a:r>
                      <a:endParaRPr lang="en-IN" sz="1000"/>
                    </a:p>
                  </a:txBody>
                  <a:tcPr marL="50015" marR="50015" marT="25008" marB="25008" anchor="ctr">
                    <a:lnL>
                      <a:noFill/>
                    </a:lnL>
                    <a:lnR>
                      <a:noFill/>
                    </a:lnR>
                    <a:lnT>
                      <a:noFill/>
                    </a:lnT>
                    <a:lnB>
                      <a:noFill/>
                    </a:lnB>
                    <a:noFill/>
                  </a:tcPr>
                </a:tc>
                <a:tc>
                  <a:txBody>
                    <a:bodyPr/>
                    <a:lstStyle/>
                    <a:p>
                      <a:pPr>
                        <a:buNone/>
                      </a:pPr>
                      <a:r>
                        <a:rPr lang="en-US" sz="1000"/>
                        <a:t>Checks if string starts with given substring</a:t>
                      </a:r>
                    </a:p>
                  </a:txBody>
                  <a:tcPr marL="50015" marR="50015" marT="25008" marB="25008" anchor="ctr">
                    <a:lnL>
                      <a:noFill/>
                    </a:lnL>
                    <a:lnR>
                      <a:noFill/>
                    </a:lnR>
                    <a:lnT>
                      <a:noFill/>
                    </a:lnT>
                    <a:lnB>
                      <a:noFill/>
                    </a:lnB>
                    <a:noFill/>
                  </a:tcPr>
                </a:tc>
                <a:extLst>
                  <a:ext uri="{0D108BD9-81ED-4DB2-BD59-A6C34878D82A}">
                    <a16:rowId xmlns:a16="http://schemas.microsoft.com/office/drawing/2014/main" val="3144246133"/>
                  </a:ext>
                </a:extLst>
              </a:tr>
              <a:tr h="279902">
                <a:tc>
                  <a:txBody>
                    <a:bodyPr/>
                    <a:lstStyle/>
                    <a:p>
                      <a:pPr>
                        <a:buNone/>
                      </a:pPr>
                      <a:r>
                        <a:rPr lang="en-IN" sz="1000" b="1"/>
                        <a:t>Endswith</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text.endswith("World")</a:t>
                      </a:r>
                      <a:endParaRPr lang="en-IN" sz="1000"/>
                    </a:p>
                  </a:txBody>
                  <a:tcPr marL="50015" marR="50015" marT="25008" marB="25008" anchor="ctr">
                    <a:lnL>
                      <a:noFill/>
                    </a:lnL>
                    <a:lnR>
                      <a:noFill/>
                    </a:lnR>
                    <a:lnT>
                      <a:noFill/>
                    </a:lnT>
                    <a:lnB>
                      <a:noFill/>
                    </a:lnB>
                    <a:noFill/>
                  </a:tcPr>
                </a:tc>
                <a:tc>
                  <a:txBody>
                    <a:bodyPr/>
                    <a:lstStyle/>
                    <a:p>
                      <a:pPr>
                        <a:buNone/>
                      </a:pPr>
                      <a:r>
                        <a:rPr lang="en-US" sz="1000"/>
                        <a:t>Checks if string ends with given substring</a:t>
                      </a:r>
                    </a:p>
                  </a:txBody>
                  <a:tcPr marL="50015" marR="50015" marT="25008" marB="25008" anchor="ctr">
                    <a:lnL>
                      <a:noFill/>
                    </a:lnL>
                    <a:lnR>
                      <a:noFill/>
                    </a:lnR>
                    <a:lnT>
                      <a:noFill/>
                    </a:lnT>
                    <a:lnB>
                      <a:noFill/>
                    </a:lnB>
                    <a:noFill/>
                  </a:tcPr>
                </a:tc>
                <a:extLst>
                  <a:ext uri="{0D108BD9-81ED-4DB2-BD59-A6C34878D82A}">
                    <a16:rowId xmlns:a16="http://schemas.microsoft.com/office/drawing/2014/main" val="1819289064"/>
                  </a:ext>
                </a:extLst>
              </a:tr>
              <a:tr h="264481">
                <a:tc>
                  <a:txBody>
                    <a:bodyPr/>
                    <a:lstStyle/>
                    <a:p>
                      <a:pPr>
                        <a:buNone/>
                      </a:pPr>
                      <a:r>
                        <a:rPr lang="en-IN" sz="1000" b="1"/>
                        <a:t>Isdigit</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text.isdigit()</a:t>
                      </a:r>
                      <a:endParaRPr lang="en-IN" sz="1000"/>
                    </a:p>
                  </a:txBody>
                  <a:tcPr marL="50015" marR="50015" marT="25008" marB="25008" anchor="ctr">
                    <a:lnL>
                      <a:noFill/>
                    </a:lnL>
                    <a:lnR>
                      <a:noFill/>
                    </a:lnR>
                    <a:lnT>
                      <a:noFill/>
                    </a:lnT>
                    <a:lnB>
                      <a:noFill/>
                    </a:lnB>
                    <a:noFill/>
                  </a:tcPr>
                </a:tc>
                <a:tc>
                  <a:txBody>
                    <a:bodyPr/>
                    <a:lstStyle/>
                    <a:p>
                      <a:pPr>
                        <a:buNone/>
                      </a:pPr>
                      <a:r>
                        <a:rPr lang="en-US" sz="1000"/>
                        <a:t>Checks if string contains only digits</a:t>
                      </a:r>
                    </a:p>
                  </a:txBody>
                  <a:tcPr marL="50015" marR="50015" marT="25008" marB="25008" anchor="ctr">
                    <a:lnL>
                      <a:noFill/>
                    </a:lnL>
                    <a:lnR>
                      <a:noFill/>
                    </a:lnR>
                    <a:lnT>
                      <a:noFill/>
                    </a:lnT>
                    <a:lnB>
                      <a:noFill/>
                    </a:lnB>
                    <a:noFill/>
                  </a:tcPr>
                </a:tc>
                <a:extLst>
                  <a:ext uri="{0D108BD9-81ED-4DB2-BD59-A6C34878D82A}">
                    <a16:rowId xmlns:a16="http://schemas.microsoft.com/office/drawing/2014/main" val="558267397"/>
                  </a:ext>
                </a:extLst>
              </a:tr>
              <a:tr h="264481">
                <a:tc>
                  <a:txBody>
                    <a:bodyPr/>
                    <a:lstStyle/>
                    <a:p>
                      <a:pPr>
                        <a:buNone/>
                      </a:pPr>
                      <a:r>
                        <a:rPr lang="en-IN" sz="1000" b="1"/>
                        <a:t>Isalpha</a:t>
                      </a:r>
                      <a:endParaRPr lang="en-IN" sz="1000"/>
                    </a:p>
                  </a:txBody>
                  <a:tcPr marL="50015" marR="50015" marT="25008" marB="25008" anchor="ctr">
                    <a:lnL>
                      <a:noFill/>
                    </a:lnL>
                    <a:lnR>
                      <a:noFill/>
                    </a:lnR>
                    <a:lnT>
                      <a:noFill/>
                    </a:lnT>
                    <a:lnB>
                      <a:noFill/>
                    </a:lnB>
                    <a:noFill/>
                  </a:tcPr>
                </a:tc>
                <a:tc>
                  <a:txBody>
                    <a:bodyPr/>
                    <a:lstStyle/>
                    <a:p>
                      <a:pPr>
                        <a:buNone/>
                      </a:pPr>
                      <a:r>
                        <a:rPr lang="en-IN" sz="1000">
                          <a:latin typeface="Courier New" panose="02070309020205020404" pitchFamily="49" charset="0"/>
                        </a:rPr>
                        <a:t>text.isalpha()</a:t>
                      </a:r>
                      <a:endParaRPr lang="en-IN" sz="1000"/>
                    </a:p>
                  </a:txBody>
                  <a:tcPr marL="50015" marR="50015" marT="25008" marB="25008" anchor="ctr">
                    <a:lnL>
                      <a:noFill/>
                    </a:lnL>
                    <a:lnR>
                      <a:noFill/>
                    </a:lnR>
                    <a:lnT>
                      <a:noFill/>
                    </a:lnT>
                    <a:lnB>
                      <a:noFill/>
                    </a:lnB>
                    <a:noFill/>
                  </a:tcPr>
                </a:tc>
                <a:tc>
                  <a:txBody>
                    <a:bodyPr/>
                    <a:lstStyle/>
                    <a:p>
                      <a:pPr>
                        <a:buNone/>
                      </a:pPr>
                      <a:r>
                        <a:rPr lang="en-US" sz="1000"/>
                        <a:t>Checks if string contains only letters</a:t>
                      </a:r>
                    </a:p>
                  </a:txBody>
                  <a:tcPr marL="50015" marR="50015" marT="25008" marB="25008" anchor="ctr">
                    <a:lnL>
                      <a:noFill/>
                    </a:lnL>
                    <a:lnR>
                      <a:noFill/>
                    </a:lnR>
                    <a:lnT>
                      <a:noFill/>
                    </a:lnT>
                    <a:lnB>
                      <a:noFill/>
                    </a:lnB>
                    <a:noFill/>
                  </a:tcPr>
                </a:tc>
                <a:extLst>
                  <a:ext uri="{0D108BD9-81ED-4DB2-BD59-A6C34878D82A}">
                    <a16:rowId xmlns:a16="http://schemas.microsoft.com/office/drawing/2014/main" val="2027826644"/>
                  </a:ext>
                </a:extLst>
              </a:tr>
            </a:tbl>
          </a:graphicData>
        </a:graphic>
      </p:graphicFrame>
    </p:spTree>
    <p:extLst>
      <p:ext uri="{BB962C8B-B14F-4D97-AF65-F5344CB8AC3E}">
        <p14:creationId xmlns:p14="http://schemas.microsoft.com/office/powerpoint/2010/main" val="212021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5F060-583E-BD41-E292-C30499B4ED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71432-E0A7-C49E-01A8-A8EAB8187308}"/>
              </a:ext>
            </a:extLst>
          </p:cNvPr>
          <p:cNvSpPr>
            <a:spLocks noGrp="1"/>
          </p:cNvSpPr>
          <p:nvPr>
            <p:ph type="title"/>
          </p:nvPr>
        </p:nvSpPr>
        <p:spPr/>
        <p:txBody>
          <a:bodyPr/>
          <a:lstStyle/>
          <a:p>
            <a:r>
              <a:rPr lang="en-IN"/>
              <a:t>Introduction to data structure</a:t>
            </a:r>
            <a:endParaRPr lang="en-US">
              <a:latin typeface="Frutiger LT Pro 55 Roman" panose="020B0602020204020204"/>
            </a:endParaRPr>
          </a:p>
        </p:txBody>
      </p:sp>
    </p:spTree>
    <p:extLst>
      <p:ext uri="{BB962C8B-B14F-4D97-AF65-F5344CB8AC3E}">
        <p14:creationId xmlns:p14="http://schemas.microsoft.com/office/powerpoint/2010/main" val="8706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EB69A-48E0-631B-BC89-6119A79D1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FB246-045E-12C4-8C11-72CFD26D9746}"/>
              </a:ext>
            </a:extLst>
          </p:cNvPr>
          <p:cNvSpPr>
            <a:spLocks noGrp="1"/>
          </p:cNvSpPr>
          <p:nvPr>
            <p:ph type="title"/>
          </p:nvPr>
        </p:nvSpPr>
        <p:spPr/>
        <p:txBody>
          <a:bodyPr/>
          <a:lstStyle/>
          <a:p>
            <a:r>
              <a:rPr lang="en-IN"/>
              <a:t>What,Why &amp; How to use Python</a:t>
            </a:r>
            <a:endParaRPr lang="en-US">
              <a:latin typeface="Frutiger LT Pro 55 Roman" panose="020B0602020204020204"/>
            </a:endParaRPr>
          </a:p>
        </p:txBody>
      </p:sp>
    </p:spTree>
    <p:extLst>
      <p:ext uri="{BB962C8B-B14F-4D97-AF65-F5344CB8AC3E}">
        <p14:creationId xmlns:p14="http://schemas.microsoft.com/office/powerpoint/2010/main" val="375465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5E48BA-E949-803A-2ED3-CBC4B5FC87BB}"/>
              </a:ext>
            </a:extLst>
          </p:cNvPr>
          <p:cNvSpPr>
            <a:spLocks noGrp="1"/>
          </p:cNvSpPr>
          <p:nvPr>
            <p:ph type="body" sz="quarter" idx="13"/>
          </p:nvPr>
        </p:nvSpPr>
        <p:spPr/>
        <p:txBody>
          <a:bodyPr/>
          <a:lstStyle/>
          <a:p>
            <a:pPr marL="0" indent="0">
              <a:buNone/>
            </a:pPr>
            <a:r>
              <a:rPr lang="en-IN"/>
              <a:t>Python Data Structures</a:t>
            </a:r>
          </a:p>
          <a:p>
            <a:pPr marL="0" indent="0">
              <a:buNone/>
            </a:pPr>
            <a:endParaRPr lang="en-IN"/>
          </a:p>
        </p:txBody>
      </p:sp>
      <p:sp>
        <p:nvSpPr>
          <p:cNvPr id="3" name="Content Placeholder 2">
            <a:extLst>
              <a:ext uri="{FF2B5EF4-FFF2-40B4-BE49-F238E27FC236}">
                <a16:creationId xmlns:a16="http://schemas.microsoft.com/office/drawing/2014/main" id="{DD850829-A332-3E51-29CD-B7F96EC8C44B}"/>
              </a:ext>
            </a:extLst>
          </p:cNvPr>
          <p:cNvSpPr>
            <a:spLocks noGrp="1"/>
          </p:cNvSpPr>
          <p:nvPr>
            <p:ph idx="15"/>
          </p:nvPr>
        </p:nvSpPr>
        <p:spPr>
          <a:xfrm>
            <a:off x="533400" y="1168400"/>
            <a:ext cx="11125200" cy="5005388"/>
          </a:xfrm>
        </p:spPr>
        <p:txBody>
          <a:bodyPr>
            <a:normAutofit/>
          </a:bodyPr>
          <a:lstStyle/>
          <a:p>
            <a:r>
              <a:rPr lang="en-US" sz="2000">
                <a:latin typeface="Arial" panose="020B0604020202020204" pitchFamily="34" charset="0"/>
                <a:cs typeface="Arial" panose="020B0604020202020204" pitchFamily="34" charset="0"/>
              </a:rPr>
              <a:t>Data Structures</a:t>
            </a:r>
            <a:r>
              <a:rPr lang="en-US" sz="2000" b="0">
                <a:latin typeface="Arial" panose="020B0604020202020204" pitchFamily="34" charset="0"/>
                <a:cs typeface="Arial" panose="020B0604020202020204" pitchFamily="34" charset="0"/>
              </a:rPr>
              <a:t> are a way of organizing data so that it can be accessed more efficiently depending upon the situation. Data Structures are fundamentals of any programming language around which a program is built. Python helps to learn the fundamental of these data structures in a simpler way as compared to other programming languages.</a:t>
            </a:r>
          </a:p>
          <a:p>
            <a:pPr marL="0" indent="0">
              <a:buNone/>
            </a:pPr>
            <a:endParaRPr lang="en-US" sz="2000"/>
          </a:p>
          <a:p>
            <a:pPr marL="0" indent="0">
              <a:buNone/>
            </a:pPr>
            <a:endParaRPr lang="en-US" sz="2000"/>
          </a:p>
          <a:p>
            <a:pPr marL="0" indent="0">
              <a:buNone/>
            </a:pPr>
            <a:r>
              <a:rPr lang="en-US" sz="2000"/>
              <a:t> </a:t>
            </a:r>
            <a:endParaRPr lang="en-IN" sz="200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2B0060A-D9AB-6835-4C6D-3754F3DBF03E}"/>
              </a:ext>
            </a:extLst>
          </p:cNvPr>
          <p:cNvGraphicFramePr>
            <a:graphicFrameLocks noGrp="1"/>
          </p:cNvGraphicFramePr>
          <p:nvPr>
            <p:extLst>
              <p:ext uri="{D42A27DB-BD31-4B8C-83A1-F6EECF244321}">
                <p14:modId xmlns:p14="http://schemas.microsoft.com/office/powerpoint/2010/main" val="706905302"/>
              </p:ext>
            </p:extLst>
          </p:nvPr>
        </p:nvGraphicFramePr>
        <p:xfrm>
          <a:off x="1402079" y="3349360"/>
          <a:ext cx="8127999" cy="1737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1022307414"/>
                    </a:ext>
                  </a:extLst>
                </a:gridCol>
                <a:gridCol w="2709333">
                  <a:extLst>
                    <a:ext uri="{9D8B030D-6E8A-4147-A177-3AD203B41FA5}">
                      <a16:colId xmlns:a16="http://schemas.microsoft.com/office/drawing/2014/main" val="109004483"/>
                    </a:ext>
                  </a:extLst>
                </a:gridCol>
                <a:gridCol w="2709333">
                  <a:extLst>
                    <a:ext uri="{9D8B030D-6E8A-4147-A177-3AD203B41FA5}">
                      <a16:colId xmlns:a16="http://schemas.microsoft.com/office/drawing/2014/main" val="2278281208"/>
                    </a:ext>
                  </a:extLst>
                </a:gridCol>
              </a:tblGrid>
              <a:tr h="590974">
                <a:tc>
                  <a:txBody>
                    <a:bodyPr/>
                    <a:lstStyle/>
                    <a:p>
                      <a:pPr marL="0" indent="0" algn="ctr">
                        <a:buFont typeface="Arial" panose="020B0604020202020204" pitchFamily="34" charset="0"/>
                        <a:buNone/>
                      </a:pPr>
                      <a:r>
                        <a:rPr lang="en-US" sz="1800"/>
                        <a:t>List</a:t>
                      </a:r>
                    </a:p>
                    <a:p>
                      <a:pPr marL="0" indent="0" algn="ctr">
                        <a:buFont typeface="Arial" panose="020B0604020202020204" pitchFamily="34" charset="0"/>
                        <a:buNone/>
                      </a:pPr>
                      <a:r>
                        <a:rPr lang="en-US" sz="1800"/>
                        <a:t>Tuple</a:t>
                      </a:r>
                    </a:p>
                    <a:p>
                      <a:pPr marL="0" indent="0" algn="ctr">
                        <a:buFont typeface="Arial" panose="020B0604020202020204" pitchFamily="34" charset="0"/>
                        <a:buNone/>
                      </a:pPr>
                      <a:r>
                        <a:rPr lang="en-US" sz="1800"/>
                        <a:t>Set</a:t>
                      </a:r>
                    </a:p>
                    <a:p>
                      <a:pPr marL="0" indent="0" algn="ctr">
                        <a:buFont typeface="Arial" panose="020B0604020202020204" pitchFamily="34" charset="0"/>
                        <a:buNone/>
                      </a:pPr>
                      <a:r>
                        <a:rPr lang="en-US" sz="1800"/>
                        <a:t>Dictionary</a:t>
                      </a:r>
                    </a:p>
                    <a:p>
                      <a:pPr marL="0" indent="0" algn="ctr">
                        <a:buFont typeface="Arial" panose="020B0604020202020204" pitchFamily="34" charset="0"/>
                        <a:buNone/>
                      </a:pPr>
                      <a:endParaRPr lang="en-IN"/>
                    </a:p>
                  </a:txBody>
                  <a:tcPr/>
                </a:tc>
                <a:tc>
                  <a:txBody>
                    <a:bodyPr/>
                    <a:lstStyle/>
                    <a:p>
                      <a:pPr marL="0" indent="0" algn="ctr">
                        <a:buFont typeface="Arial" panose="020B0604020202020204" pitchFamily="34" charset="0"/>
                        <a:buNone/>
                      </a:pPr>
                      <a:r>
                        <a:rPr lang="en-US"/>
                        <a:t>deque</a:t>
                      </a:r>
                    </a:p>
                    <a:p>
                      <a:pPr marL="0" indent="0" algn="ctr">
                        <a:buFont typeface="Arial" panose="020B0604020202020204" pitchFamily="34" charset="0"/>
                        <a:buNone/>
                      </a:pPr>
                      <a:r>
                        <a:rPr lang="en-US"/>
                        <a:t>Counter</a:t>
                      </a:r>
                    </a:p>
                    <a:p>
                      <a:pPr marL="0" indent="0" algn="ctr">
                        <a:buFont typeface="Arial" panose="020B0604020202020204" pitchFamily="34" charset="0"/>
                        <a:buNone/>
                      </a:pPr>
                      <a:r>
                        <a:rPr lang="en-US" err="1"/>
                        <a:t>OrderedDict</a:t>
                      </a:r>
                      <a:endParaRPr lang="en-US"/>
                    </a:p>
                    <a:p>
                      <a:pPr marL="0" indent="0" algn="ctr">
                        <a:buFont typeface="Arial" panose="020B0604020202020204" pitchFamily="34" charset="0"/>
                        <a:buNone/>
                      </a:pPr>
                      <a:r>
                        <a:rPr lang="en-US" err="1"/>
                        <a:t>defaultdict</a:t>
                      </a:r>
                      <a:endParaRPr lang="en-US"/>
                    </a:p>
                    <a:p>
                      <a:pPr marL="0" indent="0" algn="ctr">
                        <a:buFont typeface="Arial" panose="020B0604020202020204" pitchFamily="34" charset="0"/>
                        <a:buNone/>
                      </a:pPr>
                      <a:r>
                        <a:rPr lang="en-US" err="1"/>
                        <a:t>namedtuple</a:t>
                      </a:r>
                      <a:endParaRPr lang="en-US"/>
                    </a:p>
                    <a:p>
                      <a:pPr marL="0" indent="0" algn="ctr">
                        <a:buFont typeface="Arial" panose="020B0604020202020204" pitchFamily="34" charset="0"/>
                        <a:buNone/>
                      </a:pPr>
                      <a:endParaRPr lang="en-IN"/>
                    </a:p>
                  </a:txBody>
                  <a:tcPr/>
                </a:tc>
                <a:tc>
                  <a:txBody>
                    <a:bodyPr/>
                    <a:lstStyle/>
                    <a:p>
                      <a:pPr marL="0" indent="0" algn="ctr">
                        <a:buFont typeface="Arial" panose="020B0604020202020204" pitchFamily="34" charset="0"/>
                        <a:buNone/>
                      </a:pPr>
                      <a:r>
                        <a:rPr lang="en-IN"/>
                        <a:t>Queue </a:t>
                      </a:r>
                      <a:r>
                        <a:rPr lang="en-IN" err="1"/>
                        <a:t>LifoQueue</a:t>
                      </a:r>
                      <a:r>
                        <a:rPr lang="en-IN"/>
                        <a:t> </a:t>
                      </a:r>
                      <a:r>
                        <a:rPr lang="en-IN" err="1"/>
                        <a:t>PriorityQueue</a:t>
                      </a:r>
                      <a:endParaRPr lang="en-IN"/>
                    </a:p>
                    <a:p>
                      <a:pPr marL="0" indent="0" algn="ctr">
                        <a:buFont typeface="Arial" panose="020B0604020202020204" pitchFamily="34" charset="0"/>
                        <a:buNone/>
                      </a:pPr>
                      <a:r>
                        <a:rPr lang="en-IN"/>
                        <a:t>heap (min-heap)</a:t>
                      </a:r>
                    </a:p>
                    <a:p>
                      <a:pPr marL="0" indent="0" algn="ctr">
                        <a:buFont typeface="Arial" panose="020B0604020202020204" pitchFamily="34" charset="0"/>
                        <a:buNone/>
                      </a:pPr>
                      <a:r>
                        <a:rPr lang="en-IN"/>
                        <a:t>array</a:t>
                      </a:r>
                    </a:p>
                  </a:txBody>
                  <a:tcPr/>
                </a:tc>
                <a:extLst>
                  <a:ext uri="{0D108BD9-81ED-4DB2-BD59-A6C34878D82A}">
                    <a16:rowId xmlns:a16="http://schemas.microsoft.com/office/drawing/2014/main" val="3468743159"/>
                  </a:ext>
                </a:extLst>
              </a:tr>
            </a:tbl>
          </a:graphicData>
        </a:graphic>
      </p:graphicFrame>
      <p:graphicFrame>
        <p:nvGraphicFramePr>
          <p:cNvPr id="5" name="Table 4">
            <a:extLst>
              <a:ext uri="{FF2B5EF4-FFF2-40B4-BE49-F238E27FC236}">
                <a16:creationId xmlns:a16="http://schemas.microsoft.com/office/drawing/2014/main" id="{D41BD2CB-4999-E0A0-3E25-FD3CEDAF5723}"/>
              </a:ext>
            </a:extLst>
          </p:cNvPr>
          <p:cNvGraphicFramePr>
            <a:graphicFrameLocks noGrp="1"/>
          </p:cNvGraphicFramePr>
          <p:nvPr>
            <p:extLst>
              <p:ext uri="{D42A27DB-BD31-4B8C-83A1-F6EECF244321}">
                <p14:modId xmlns:p14="http://schemas.microsoft.com/office/powerpoint/2010/main" val="2063112781"/>
              </p:ext>
            </p:extLst>
          </p:nvPr>
        </p:nvGraphicFramePr>
        <p:xfrm>
          <a:off x="1402079" y="2709280"/>
          <a:ext cx="8127999" cy="64008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194581456"/>
                    </a:ext>
                  </a:extLst>
                </a:gridCol>
                <a:gridCol w="2709333">
                  <a:extLst>
                    <a:ext uri="{9D8B030D-6E8A-4147-A177-3AD203B41FA5}">
                      <a16:colId xmlns:a16="http://schemas.microsoft.com/office/drawing/2014/main" val="2864623294"/>
                    </a:ext>
                  </a:extLst>
                </a:gridCol>
                <a:gridCol w="2709333">
                  <a:extLst>
                    <a:ext uri="{9D8B030D-6E8A-4147-A177-3AD203B41FA5}">
                      <a16:colId xmlns:a16="http://schemas.microsoft.com/office/drawing/2014/main" val="5883331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t>Built-in:                           </a:t>
                      </a:r>
                    </a:p>
                    <a:p>
                      <a:pPr algn="ctr"/>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t>Collection module:</a:t>
                      </a:r>
                    </a:p>
                    <a:p>
                      <a:pPr algn="ctr"/>
                      <a:endParaRPr lang="en-IN"/>
                    </a:p>
                  </a:txBody>
                  <a:tcPr/>
                </a:tc>
                <a:tc>
                  <a:txBody>
                    <a:bodyPr/>
                    <a:lstStyle/>
                    <a:p>
                      <a:pPr algn="ctr"/>
                      <a:r>
                        <a:rPr lang="en-US"/>
                        <a:t>Others</a:t>
                      </a:r>
                      <a:endParaRPr lang="en-IN"/>
                    </a:p>
                  </a:txBody>
                  <a:tcPr/>
                </a:tc>
                <a:extLst>
                  <a:ext uri="{0D108BD9-81ED-4DB2-BD59-A6C34878D82A}">
                    <a16:rowId xmlns:a16="http://schemas.microsoft.com/office/drawing/2014/main" val="1961126034"/>
                  </a:ext>
                </a:extLst>
              </a:tr>
            </a:tbl>
          </a:graphicData>
        </a:graphic>
      </p:graphicFrame>
    </p:spTree>
    <p:extLst>
      <p:ext uri="{BB962C8B-B14F-4D97-AF65-F5344CB8AC3E}">
        <p14:creationId xmlns:p14="http://schemas.microsoft.com/office/powerpoint/2010/main" val="266334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B44D3-DC22-4EE4-A4FE-54669369A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08605-D185-43CD-7214-AA9D6CEF46DD}"/>
              </a:ext>
            </a:extLst>
          </p:cNvPr>
          <p:cNvSpPr>
            <a:spLocks noGrp="1"/>
          </p:cNvSpPr>
          <p:nvPr>
            <p:ph type="title"/>
          </p:nvPr>
        </p:nvSpPr>
        <p:spPr/>
        <p:txBody>
          <a:bodyPr/>
          <a:lstStyle/>
          <a:p>
            <a:r>
              <a:rPr lang="en-IN"/>
              <a:t>Data structure - List</a:t>
            </a:r>
            <a:endParaRPr lang="en-US">
              <a:latin typeface="Frutiger LT Pro 55 Roman" panose="020B0602020204020204"/>
            </a:endParaRPr>
          </a:p>
        </p:txBody>
      </p:sp>
    </p:spTree>
    <p:extLst>
      <p:ext uri="{BB962C8B-B14F-4D97-AF65-F5344CB8AC3E}">
        <p14:creationId xmlns:p14="http://schemas.microsoft.com/office/powerpoint/2010/main" val="44187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87546B-6D31-F839-97DC-2E85BED15A65}"/>
              </a:ext>
            </a:extLst>
          </p:cNvPr>
          <p:cNvSpPr>
            <a:spLocks noGrp="1"/>
          </p:cNvSpPr>
          <p:nvPr>
            <p:ph type="body" sz="quarter" idx="13"/>
          </p:nvPr>
        </p:nvSpPr>
        <p:spPr/>
        <p:txBody>
          <a:bodyPr/>
          <a:lstStyle/>
          <a:p>
            <a:pPr marL="0" indent="0">
              <a:buNone/>
            </a:pPr>
            <a:r>
              <a:rPr lang="en-US"/>
              <a:t>Lists</a:t>
            </a:r>
            <a:endParaRPr lang="en-IN"/>
          </a:p>
        </p:txBody>
      </p:sp>
      <p:sp>
        <p:nvSpPr>
          <p:cNvPr id="3" name="Content Placeholder 2">
            <a:extLst>
              <a:ext uri="{FF2B5EF4-FFF2-40B4-BE49-F238E27FC236}">
                <a16:creationId xmlns:a16="http://schemas.microsoft.com/office/drawing/2014/main" id="{393D8F3A-D556-2B03-4BE8-CC91880334D6}"/>
              </a:ext>
            </a:extLst>
          </p:cNvPr>
          <p:cNvSpPr>
            <a:spLocks noGrp="1"/>
          </p:cNvSpPr>
          <p:nvPr>
            <p:ph idx="15"/>
          </p:nvPr>
        </p:nvSpPr>
        <p:spPr>
          <a:xfrm>
            <a:off x="533400" y="1209040"/>
            <a:ext cx="11125200" cy="4964748"/>
          </a:xfrm>
        </p:spPr>
        <p:txBody>
          <a:bodyPr>
            <a:normAutofit/>
          </a:bodyPr>
          <a:lstStyle/>
          <a:p>
            <a:r>
              <a:rPr lang="en-US" sz="2000">
                <a:latin typeface="Arial" panose="020B0604020202020204" pitchFamily="34" charset="0"/>
                <a:cs typeface="Arial" panose="020B0604020202020204" pitchFamily="34" charset="0"/>
              </a:rPr>
              <a:t>Python Lists are just like the arrays, declared in other languages which is an ordered collection of data. It is very flexible as the items in a list do not need to be of the same type.</a:t>
            </a:r>
          </a:p>
        </p:txBody>
      </p:sp>
      <p:pic>
        <p:nvPicPr>
          <p:cNvPr id="5" name="Picture 4">
            <a:extLst>
              <a:ext uri="{FF2B5EF4-FFF2-40B4-BE49-F238E27FC236}">
                <a16:creationId xmlns:a16="http://schemas.microsoft.com/office/drawing/2014/main" id="{EA48C0C9-D3B5-51F8-EDC7-F4F81C817754}"/>
              </a:ext>
            </a:extLst>
          </p:cNvPr>
          <p:cNvPicPr>
            <a:picLocks noChangeAspect="1"/>
          </p:cNvPicPr>
          <p:nvPr/>
        </p:nvPicPr>
        <p:blipFill>
          <a:blip r:embed="rId2"/>
          <a:stretch>
            <a:fillRect/>
          </a:stretch>
        </p:blipFill>
        <p:spPr>
          <a:xfrm>
            <a:off x="2595716" y="2584098"/>
            <a:ext cx="6350326" cy="1943200"/>
          </a:xfrm>
          <a:prstGeom prst="rect">
            <a:avLst/>
          </a:prstGeom>
        </p:spPr>
      </p:pic>
    </p:spTree>
    <p:extLst>
      <p:ext uri="{BB962C8B-B14F-4D97-AF65-F5344CB8AC3E}">
        <p14:creationId xmlns:p14="http://schemas.microsoft.com/office/powerpoint/2010/main" val="2534390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3E0FA-4B07-6C42-F25E-27DBB279E30B}"/>
              </a:ext>
            </a:extLst>
          </p:cNvPr>
          <p:cNvSpPr>
            <a:spLocks noGrp="1"/>
          </p:cNvSpPr>
          <p:nvPr>
            <p:ph type="body" sz="quarter" idx="13"/>
          </p:nvPr>
        </p:nvSpPr>
        <p:spPr/>
        <p:txBody>
          <a:bodyPr/>
          <a:lstStyle/>
          <a:p>
            <a:pPr marL="0" indent="0">
              <a:buNone/>
            </a:pPr>
            <a:r>
              <a:rPr lang="en-US"/>
              <a:t>Operations of List </a:t>
            </a:r>
            <a:endParaRPr lang="en-IN"/>
          </a:p>
        </p:txBody>
      </p:sp>
      <p:graphicFrame>
        <p:nvGraphicFramePr>
          <p:cNvPr id="4" name="Content Placeholder 3">
            <a:extLst>
              <a:ext uri="{FF2B5EF4-FFF2-40B4-BE49-F238E27FC236}">
                <a16:creationId xmlns:a16="http://schemas.microsoft.com/office/drawing/2014/main" id="{19E41AD2-C2FA-A654-C535-7B30ED951864}"/>
              </a:ext>
            </a:extLst>
          </p:cNvPr>
          <p:cNvGraphicFramePr>
            <a:graphicFrameLocks noGrp="1"/>
          </p:cNvGraphicFramePr>
          <p:nvPr>
            <p:ph idx="15"/>
            <p:extLst>
              <p:ext uri="{D42A27DB-BD31-4B8C-83A1-F6EECF244321}">
                <p14:modId xmlns:p14="http://schemas.microsoft.com/office/powerpoint/2010/main" val="2968301696"/>
              </p:ext>
            </p:extLst>
          </p:nvPr>
        </p:nvGraphicFramePr>
        <p:xfrm>
          <a:off x="1573343" y="1380611"/>
          <a:ext cx="8647617" cy="4351344"/>
        </p:xfrm>
        <a:graphic>
          <a:graphicData uri="http://schemas.openxmlformats.org/drawingml/2006/table">
            <a:tbl>
              <a:tblPr/>
              <a:tblGrid>
                <a:gridCol w="2882539">
                  <a:extLst>
                    <a:ext uri="{9D8B030D-6E8A-4147-A177-3AD203B41FA5}">
                      <a16:colId xmlns:a16="http://schemas.microsoft.com/office/drawing/2014/main" val="1894213948"/>
                    </a:ext>
                  </a:extLst>
                </a:gridCol>
                <a:gridCol w="2882539">
                  <a:extLst>
                    <a:ext uri="{9D8B030D-6E8A-4147-A177-3AD203B41FA5}">
                      <a16:colId xmlns:a16="http://schemas.microsoft.com/office/drawing/2014/main" val="1968461628"/>
                    </a:ext>
                  </a:extLst>
                </a:gridCol>
                <a:gridCol w="2882539">
                  <a:extLst>
                    <a:ext uri="{9D8B030D-6E8A-4147-A177-3AD203B41FA5}">
                      <a16:colId xmlns:a16="http://schemas.microsoft.com/office/drawing/2014/main" val="2125208812"/>
                    </a:ext>
                  </a:extLst>
                </a:gridCol>
              </a:tblGrid>
              <a:tr h="226044">
                <a:tc>
                  <a:txBody>
                    <a:bodyPr/>
                    <a:lstStyle/>
                    <a:p>
                      <a:pPr>
                        <a:buNone/>
                      </a:pPr>
                      <a:r>
                        <a:rPr lang="en-IN" sz="1100" b="1"/>
                        <a:t>Operation</a:t>
                      </a:r>
                      <a:endParaRPr lang="en-IN" sz="1100"/>
                    </a:p>
                  </a:txBody>
                  <a:tcPr marL="56511" marR="56511" marT="28255" marB="28255" anchor="ctr">
                    <a:lnL>
                      <a:noFill/>
                    </a:lnL>
                    <a:lnR>
                      <a:noFill/>
                    </a:lnR>
                    <a:lnT>
                      <a:noFill/>
                    </a:lnT>
                    <a:lnB>
                      <a:noFill/>
                    </a:lnB>
                    <a:noFill/>
                  </a:tcPr>
                </a:tc>
                <a:tc>
                  <a:txBody>
                    <a:bodyPr/>
                    <a:lstStyle/>
                    <a:p>
                      <a:pPr>
                        <a:buNone/>
                      </a:pPr>
                      <a:r>
                        <a:rPr lang="en-IN" sz="1100" b="1"/>
                        <a:t>Syntax / Method</a:t>
                      </a:r>
                      <a:endParaRPr lang="en-IN" sz="1100"/>
                    </a:p>
                  </a:txBody>
                  <a:tcPr marL="56511" marR="56511" marT="28255" marB="28255" anchor="ctr">
                    <a:lnL>
                      <a:noFill/>
                    </a:lnL>
                    <a:lnR>
                      <a:noFill/>
                    </a:lnR>
                    <a:lnT>
                      <a:noFill/>
                    </a:lnT>
                    <a:lnB>
                      <a:noFill/>
                    </a:lnB>
                    <a:noFill/>
                  </a:tcPr>
                </a:tc>
                <a:tc>
                  <a:txBody>
                    <a:bodyPr/>
                    <a:lstStyle/>
                    <a:p>
                      <a:pPr>
                        <a:buNone/>
                      </a:pPr>
                      <a:r>
                        <a:rPr lang="en-IN" sz="1100" b="1"/>
                        <a:t>Description</a:t>
                      </a:r>
                      <a:endParaRPr lang="en-IN" sz="1100"/>
                    </a:p>
                  </a:txBody>
                  <a:tcPr marL="56511" marR="56511" marT="28255" marB="28255" anchor="ctr">
                    <a:lnL>
                      <a:noFill/>
                    </a:lnL>
                    <a:lnR>
                      <a:noFill/>
                    </a:lnR>
                    <a:lnT>
                      <a:noFill/>
                    </a:lnT>
                    <a:lnB>
                      <a:noFill/>
                    </a:lnB>
                    <a:noFill/>
                  </a:tcPr>
                </a:tc>
                <a:extLst>
                  <a:ext uri="{0D108BD9-81ED-4DB2-BD59-A6C34878D82A}">
                    <a16:rowId xmlns:a16="http://schemas.microsoft.com/office/drawing/2014/main" val="2943278789"/>
                  </a:ext>
                </a:extLst>
              </a:tr>
              <a:tr h="226044">
                <a:tc>
                  <a:txBody>
                    <a:bodyPr/>
                    <a:lstStyle/>
                    <a:p>
                      <a:pPr>
                        <a:buNone/>
                      </a:pPr>
                      <a:r>
                        <a:rPr lang="en-IN" sz="1100"/>
                        <a:t>Create a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 = [1, 2, 3]</a:t>
                      </a:r>
                      <a:endParaRPr lang="en-IN" sz="1100"/>
                    </a:p>
                  </a:txBody>
                  <a:tcPr marL="56511" marR="56511" marT="28255" marB="28255" anchor="ctr">
                    <a:lnL>
                      <a:noFill/>
                    </a:lnL>
                    <a:lnR>
                      <a:noFill/>
                    </a:lnR>
                    <a:lnT>
                      <a:noFill/>
                    </a:lnT>
                    <a:lnB>
                      <a:noFill/>
                    </a:lnB>
                    <a:noFill/>
                  </a:tcPr>
                </a:tc>
                <a:tc>
                  <a:txBody>
                    <a:bodyPr/>
                    <a:lstStyle/>
                    <a:p>
                      <a:pPr>
                        <a:buNone/>
                      </a:pPr>
                      <a:r>
                        <a:rPr lang="en-IN" sz="1100"/>
                        <a:t>Initializes a list</a:t>
                      </a:r>
                    </a:p>
                  </a:txBody>
                  <a:tcPr marL="56511" marR="56511" marT="28255" marB="28255" anchor="ctr">
                    <a:lnL>
                      <a:noFill/>
                    </a:lnL>
                    <a:lnR>
                      <a:noFill/>
                    </a:lnR>
                    <a:lnT>
                      <a:noFill/>
                    </a:lnT>
                    <a:lnB>
                      <a:noFill/>
                    </a:lnB>
                    <a:noFill/>
                  </a:tcPr>
                </a:tc>
                <a:extLst>
                  <a:ext uri="{0D108BD9-81ED-4DB2-BD59-A6C34878D82A}">
                    <a16:rowId xmlns:a16="http://schemas.microsoft.com/office/drawing/2014/main" val="2975088598"/>
                  </a:ext>
                </a:extLst>
              </a:tr>
              <a:tr h="226044">
                <a:tc>
                  <a:txBody>
                    <a:bodyPr/>
                    <a:lstStyle/>
                    <a:p>
                      <a:pPr>
                        <a:buNone/>
                      </a:pPr>
                      <a:r>
                        <a:rPr lang="en-IN" sz="1100"/>
                        <a:t>Access element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my_list[0]</a:t>
                      </a:r>
                      <a:endParaRPr lang="en-IN" sz="1100"/>
                    </a:p>
                  </a:txBody>
                  <a:tcPr marL="56511" marR="56511" marT="28255" marB="28255" anchor="ctr">
                    <a:lnL>
                      <a:noFill/>
                    </a:lnL>
                    <a:lnR>
                      <a:noFill/>
                    </a:lnR>
                    <a:lnT>
                      <a:noFill/>
                    </a:lnT>
                    <a:lnB>
                      <a:noFill/>
                    </a:lnB>
                    <a:noFill/>
                  </a:tcPr>
                </a:tc>
                <a:tc>
                  <a:txBody>
                    <a:bodyPr/>
                    <a:lstStyle/>
                    <a:p>
                      <a:pPr>
                        <a:buNone/>
                      </a:pPr>
                      <a:r>
                        <a:rPr lang="en-IN" sz="1100"/>
                        <a:t>Gets the first element</a:t>
                      </a:r>
                    </a:p>
                  </a:txBody>
                  <a:tcPr marL="56511" marR="56511" marT="28255" marB="28255" anchor="ctr">
                    <a:lnL>
                      <a:noFill/>
                    </a:lnL>
                    <a:lnR>
                      <a:noFill/>
                    </a:lnR>
                    <a:lnT>
                      <a:noFill/>
                    </a:lnT>
                    <a:lnB>
                      <a:noFill/>
                    </a:lnB>
                    <a:noFill/>
                  </a:tcPr>
                </a:tc>
                <a:extLst>
                  <a:ext uri="{0D108BD9-81ED-4DB2-BD59-A6C34878D82A}">
                    <a16:rowId xmlns:a16="http://schemas.microsoft.com/office/drawing/2014/main" val="4249109736"/>
                  </a:ext>
                </a:extLst>
              </a:tr>
              <a:tr h="226044">
                <a:tc>
                  <a:txBody>
                    <a:bodyPr/>
                    <a:lstStyle/>
                    <a:p>
                      <a:pPr>
                        <a:buNone/>
                      </a:pPr>
                      <a:r>
                        <a:rPr lang="en-IN" sz="1100"/>
                        <a:t>Modify element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my_list[1] = 10</a:t>
                      </a:r>
                      <a:endParaRPr lang="en-IN" sz="1100"/>
                    </a:p>
                  </a:txBody>
                  <a:tcPr marL="56511" marR="56511" marT="28255" marB="28255" anchor="ctr">
                    <a:lnL>
                      <a:noFill/>
                    </a:lnL>
                    <a:lnR>
                      <a:noFill/>
                    </a:lnR>
                    <a:lnT>
                      <a:noFill/>
                    </a:lnT>
                    <a:lnB>
                      <a:noFill/>
                    </a:lnB>
                    <a:noFill/>
                  </a:tcPr>
                </a:tc>
                <a:tc>
                  <a:txBody>
                    <a:bodyPr/>
                    <a:lstStyle/>
                    <a:p>
                      <a:pPr>
                        <a:buNone/>
                      </a:pPr>
                      <a:r>
                        <a:rPr lang="en-IN" sz="1100"/>
                        <a:t>Changes the second element</a:t>
                      </a:r>
                    </a:p>
                  </a:txBody>
                  <a:tcPr marL="56511" marR="56511" marT="28255" marB="28255" anchor="ctr">
                    <a:lnL>
                      <a:noFill/>
                    </a:lnL>
                    <a:lnR>
                      <a:noFill/>
                    </a:lnR>
                    <a:lnT>
                      <a:noFill/>
                    </a:lnT>
                    <a:lnB>
                      <a:noFill/>
                    </a:lnB>
                    <a:noFill/>
                  </a:tcPr>
                </a:tc>
                <a:extLst>
                  <a:ext uri="{0D108BD9-81ED-4DB2-BD59-A6C34878D82A}">
                    <a16:rowId xmlns:a16="http://schemas.microsoft.com/office/drawing/2014/main" val="3648215950"/>
                  </a:ext>
                </a:extLst>
              </a:tr>
              <a:tr h="226044">
                <a:tc>
                  <a:txBody>
                    <a:bodyPr/>
                    <a:lstStyle/>
                    <a:p>
                      <a:pPr>
                        <a:buNone/>
                      </a:pPr>
                      <a:r>
                        <a:rPr lang="en-IN" sz="1100"/>
                        <a:t>Append element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my_list.append(4)</a:t>
                      </a:r>
                      <a:endParaRPr lang="en-IN" sz="1100"/>
                    </a:p>
                  </a:txBody>
                  <a:tcPr marL="56511" marR="56511" marT="28255" marB="28255" anchor="ctr">
                    <a:lnL>
                      <a:noFill/>
                    </a:lnL>
                    <a:lnR>
                      <a:noFill/>
                    </a:lnR>
                    <a:lnT>
                      <a:noFill/>
                    </a:lnT>
                    <a:lnB>
                      <a:noFill/>
                    </a:lnB>
                    <a:noFill/>
                  </a:tcPr>
                </a:tc>
                <a:tc>
                  <a:txBody>
                    <a:bodyPr/>
                    <a:lstStyle/>
                    <a:p>
                      <a:pPr>
                        <a:buNone/>
                      </a:pPr>
                      <a:r>
                        <a:rPr lang="en-US" sz="1100"/>
                        <a:t>Adds to the end of the list</a:t>
                      </a:r>
                    </a:p>
                  </a:txBody>
                  <a:tcPr marL="56511" marR="56511" marT="28255" marB="28255" anchor="ctr">
                    <a:lnL>
                      <a:noFill/>
                    </a:lnL>
                    <a:lnR>
                      <a:noFill/>
                    </a:lnR>
                    <a:lnT>
                      <a:noFill/>
                    </a:lnT>
                    <a:lnB>
                      <a:noFill/>
                    </a:lnB>
                    <a:noFill/>
                  </a:tcPr>
                </a:tc>
                <a:extLst>
                  <a:ext uri="{0D108BD9-81ED-4DB2-BD59-A6C34878D82A}">
                    <a16:rowId xmlns:a16="http://schemas.microsoft.com/office/drawing/2014/main" val="1334019819"/>
                  </a:ext>
                </a:extLst>
              </a:tr>
              <a:tr h="226044">
                <a:tc>
                  <a:txBody>
                    <a:bodyPr/>
                    <a:lstStyle/>
                    <a:p>
                      <a:pPr>
                        <a:buNone/>
                      </a:pPr>
                      <a:r>
                        <a:rPr lang="en-IN" sz="1100"/>
                        <a:t>Insert element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my_list.insert(1, 99)</a:t>
                      </a:r>
                      <a:endParaRPr lang="en-IN" sz="1100"/>
                    </a:p>
                  </a:txBody>
                  <a:tcPr marL="56511" marR="56511" marT="28255" marB="28255" anchor="ctr">
                    <a:lnL>
                      <a:noFill/>
                    </a:lnL>
                    <a:lnR>
                      <a:noFill/>
                    </a:lnR>
                    <a:lnT>
                      <a:noFill/>
                    </a:lnT>
                    <a:lnB>
                      <a:noFill/>
                    </a:lnB>
                    <a:noFill/>
                  </a:tcPr>
                </a:tc>
                <a:tc>
                  <a:txBody>
                    <a:bodyPr/>
                    <a:lstStyle/>
                    <a:p>
                      <a:pPr>
                        <a:buNone/>
                      </a:pPr>
                      <a:r>
                        <a:rPr lang="en-US" sz="1100"/>
                        <a:t>Inserts at a specific index</a:t>
                      </a:r>
                    </a:p>
                  </a:txBody>
                  <a:tcPr marL="56511" marR="56511" marT="28255" marB="28255" anchor="ctr">
                    <a:lnL>
                      <a:noFill/>
                    </a:lnL>
                    <a:lnR>
                      <a:noFill/>
                    </a:lnR>
                    <a:lnT>
                      <a:noFill/>
                    </a:lnT>
                    <a:lnB>
                      <a:noFill/>
                    </a:lnB>
                    <a:noFill/>
                  </a:tcPr>
                </a:tc>
                <a:extLst>
                  <a:ext uri="{0D108BD9-81ED-4DB2-BD59-A6C34878D82A}">
                    <a16:rowId xmlns:a16="http://schemas.microsoft.com/office/drawing/2014/main" val="2965050566"/>
                  </a:ext>
                </a:extLst>
              </a:tr>
              <a:tr h="226044">
                <a:tc>
                  <a:txBody>
                    <a:bodyPr/>
                    <a:lstStyle/>
                    <a:p>
                      <a:pPr>
                        <a:buNone/>
                      </a:pPr>
                      <a:r>
                        <a:rPr lang="en-IN" sz="1100"/>
                        <a:t>Remove by value</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my_list.remove(99)</a:t>
                      </a:r>
                      <a:endParaRPr lang="en-IN" sz="1100"/>
                    </a:p>
                  </a:txBody>
                  <a:tcPr marL="56511" marR="56511" marT="28255" marB="28255" anchor="ctr">
                    <a:lnL>
                      <a:noFill/>
                    </a:lnL>
                    <a:lnR>
                      <a:noFill/>
                    </a:lnR>
                    <a:lnT>
                      <a:noFill/>
                    </a:lnT>
                    <a:lnB>
                      <a:noFill/>
                    </a:lnB>
                    <a:noFill/>
                  </a:tcPr>
                </a:tc>
                <a:tc>
                  <a:txBody>
                    <a:bodyPr/>
                    <a:lstStyle/>
                    <a:p>
                      <a:pPr>
                        <a:buNone/>
                      </a:pPr>
                      <a:r>
                        <a:rPr lang="en-US" sz="1100"/>
                        <a:t>Removes first occurrence of value</a:t>
                      </a:r>
                    </a:p>
                  </a:txBody>
                  <a:tcPr marL="56511" marR="56511" marT="28255" marB="28255" anchor="ctr">
                    <a:lnL>
                      <a:noFill/>
                    </a:lnL>
                    <a:lnR>
                      <a:noFill/>
                    </a:lnR>
                    <a:lnT>
                      <a:noFill/>
                    </a:lnT>
                    <a:lnB>
                      <a:noFill/>
                    </a:lnB>
                    <a:noFill/>
                  </a:tcPr>
                </a:tc>
                <a:extLst>
                  <a:ext uri="{0D108BD9-81ED-4DB2-BD59-A6C34878D82A}">
                    <a16:rowId xmlns:a16="http://schemas.microsoft.com/office/drawing/2014/main" val="1608881685"/>
                  </a:ext>
                </a:extLst>
              </a:tr>
              <a:tr h="395576">
                <a:tc>
                  <a:txBody>
                    <a:bodyPr/>
                    <a:lstStyle/>
                    <a:p>
                      <a:pPr>
                        <a:buNone/>
                      </a:pPr>
                      <a:r>
                        <a:rPr lang="en-IN" sz="1100"/>
                        <a:t>Remove by index</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my_list.pop(1)</a:t>
                      </a:r>
                      <a:endParaRPr lang="en-IN" sz="1100"/>
                    </a:p>
                  </a:txBody>
                  <a:tcPr marL="56511" marR="56511" marT="28255" marB="28255" anchor="ctr">
                    <a:lnL>
                      <a:noFill/>
                    </a:lnL>
                    <a:lnR>
                      <a:noFill/>
                    </a:lnR>
                    <a:lnT>
                      <a:noFill/>
                    </a:lnT>
                    <a:lnB>
                      <a:noFill/>
                    </a:lnB>
                    <a:noFill/>
                  </a:tcPr>
                </a:tc>
                <a:tc>
                  <a:txBody>
                    <a:bodyPr/>
                    <a:lstStyle/>
                    <a:p>
                      <a:pPr>
                        <a:buNone/>
                      </a:pPr>
                      <a:r>
                        <a:rPr lang="en-US" sz="1100"/>
                        <a:t>Removes and returns element at index</a:t>
                      </a:r>
                    </a:p>
                  </a:txBody>
                  <a:tcPr marL="56511" marR="56511" marT="28255" marB="28255" anchor="ctr">
                    <a:lnL>
                      <a:noFill/>
                    </a:lnL>
                    <a:lnR>
                      <a:noFill/>
                    </a:lnR>
                    <a:lnT>
                      <a:noFill/>
                    </a:lnT>
                    <a:lnB>
                      <a:noFill/>
                    </a:lnB>
                    <a:noFill/>
                  </a:tcPr>
                </a:tc>
                <a:extLst>
                  <a:ext uri="{0D108BD9-81ED-4DB2-BD59-A6C34878D82A}">
                    <a16:rowId xmlns:a16="http://schemas.microsoft.com/office/drawing/2014/main" val="1342070344"/>
                  </a:ext>
                </a:extLst>
              </a:tr>
              <a:tr h="226044">
                <a:tc>
                  <a:txBody>
                    <a:bodyPr/>
                    <a:lstStyle/>
                    <a:p>
                      <a:pPr>
                        <a:buNone/>
                      </a:pPr>
                      <a:r>
                        <a:rPr lang="en-IN" sz="1100"/>
                        <a:t>Length of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len(my_list)</a:t>
                      </a:r>
                      <a:endParaRPr lang="en-IN" sz="1100"/>
                    </a:p>
                  </a:txBody>
                  <a:tcPr marL="56511" marR="56511" marT="28255" marB="28255" anchor="ctr">
                    <a:lnL>
                      <a:noFill/>
                    </a:lnL>
                    <a:lnR>
                      <a:noFill/>
                    </a:lnR>
                    <a:lnT>
                      <a:noFill/>
                    </a:lnT>
                    <a:lnB>
                      <a:noFill/>
                    </a:lnB>
                    <a:noFill/>
                  </a:tcPr>
                </a:tc>
                <a:tc>
                  <a:txBody>
                    <a:bodyPr/>
                    <a:lstStyle/>
                    <a:p>
                      <a:pPr>
                        <a:buNone/>
                      </a:pPr>
                      <a:r>
                        <a:rPr lang="en-IN" sz="1100"/>
                        <a:t>Returns number of elements</a:t>
                      </a:r>
                    </a:p>
                  </a:txBody>
                  <a:tcPr marL="56511" marR="56511" marT="28255" marB="28255" anchor="ctr">
                    <a:lnL>
                      <a:noFill/>
                    </a:lnL>
                    <a:lnR>
                      <a:noFill/>
                    </a:lnR>
                    <a:lnT>
                      <a:noFill/>
                    </a:lnT>
                    <a:lnB>
                      <a:noFill/>
                    </a:lnB>
                    <a:noFill/>
                  </a:tcPr>
                </a:tc>
                <a:extLst>
                  <a:ext uri="{0D108BD9-81ED-4DB2-BD59-A6C34878D82A}">
                    <a16:rowId xmlns:a16="http://schemas.microsoft.com/office/drawing/2014/main" val="1676911097"/>
                  </a:ext>
                </a:extLst>
              </a:tr>
              <a:tr h="226044">
                <a:tc>
                  <a:txBody>
                    <a:bodyPr/>
                    <a:lstStyle/>
                    <a:p>
                      <a:pPr>
                        <a:buNone/>
                      </a:pPr>
                      <a:r>
                        <a:rPr lang="en-IN" sz="1100"/>
                        <a:t>Sort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my_list.sort()</a:t>
                      </a:r>
                      <a:endParaRPr lang="en-IN" sz="1100"/>
                    </a:p>
                  </a:txBody>
                  <a:tcPr marL="56511" marR="56511" marT="28255" marB="28255" anchor="ctr">
                    <a:lnL>
                      <a:noFill/>
                    </a:lnL>
                    <a:lnR>
                      <a:noFill/>
                    </a:lnR>
                    <a:lnT>
                      <a:noFill/>
                    </a:lnT>
                    <a:lnB>
                      <a:noFill/>
                    </a:lnB>
                    <a:noFill/>
                  </a:tcPr>
                </a:tc>
                <a:tc>
                  <a:txBody>
                    <a:bodyPr/>
                    <a:lstStyle/>
                    <a:p>
                      <a:pPr>
                        <a:buNone/>
                      </a:pPr>
                      <a:r>
                        <a:rPr lang="en-US" sz="1100"/>
                        <a:t>Sorts the list in ascending order</a:t>
                      </a:r>
                    </a:p>
                  </a:txBody>
                  <a:tcPr marL="56511" marR="56511" marT="28255" marB="28255" anchor="ctr">
                    <a:lnL>
                      <a:noFill/>
                    </a:lnL>
                    <a:lnR>
                      <a:noFill/>
                    </a:lnR>
                    <a:lnT>
                      <a:noFill/>
                    </a:lnT>
                    <a:lnB>
                      <a:noFill/>
                    </a:lnB>
                    <a:noFill/>
                  </a:tcPr>
                </a:tc>
                <a:extLst>
                  <a:ext uri="{0D108BD9-81ED-4DB2-BD59-A6C34878D82A}">
                    <a16:rowId xmlns:a16="http://schemas.microsoft.com/office/drawing/2014/main" val="2779855347"/>
                  </a:ext>
                </a:extLst>
              </a:tr>
              <a:tr h="226044">
                <a:tc>
                  <a:txBody>
                    <a:bodyPr/>
                    <a:lstStyle/>
                    <a:p>
                      <a:pPr>
                        <a:buNone/>
                      </a:pPr>
                      <a:r>
                        <a:rPr lang="en-IN" sz="1100"/>
                        <a:t>Reverse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my_list.reverse()</a:t>
                      </a:r>
                      <a:endParaRPr lang="en-IN" sz="1100"/>
                    </a:p>
                  </a:txBody>
                  <a:tcPr marL="56511" marR="56511" marT="28255" marB="28255" anchor="ctr">
                    <a:lnL>
                      <a:noFill/>
                    </a:lnL>
                    <a:lnR>
                      <a:noFill/>
                    </a:lnR>
                    <a:lnT>
                      <a:noFill/>
                    </a:lnT>
                    <a:lnB>
                      <a:noFill/>
                    </a:lnB>
                    <a:noFill/>
                  </a:tcPr>
                </a:tc>
                <a:tc>
                  <a:txBody>
                    <a:bodyPr/>
                    <a:lstStyle/>
                    <a:p>
                      <a:pPr>
                        <a:buNone/>
                      </a:pPr>
                      <a:r>
                        <a:rPr lang="en-IN" sz="1100"/>
                        <a:t>Reverses the list</a:t>
                      </a:r>
                    </a:p>
                  </a:txBody>
                  <a:tcPr marL="56511" marR="56511" marT="28255" marB="28255" anchor="ctr">
                    <a:lnL>
                      <a:noFill/>
                    </a:lnL>
                    <a:lnR>
                      <a:noFill/>
                    </a:lnR>
                    <a:lnT>
                      <a:noFill/>
                    </a:lnT>
                    <a:lnB>
                      <a:noFill/>
                    </a:lnB>
                    <a:noFill/>
                  </a:tcPr>
                </a:tc>
                <a:extLst>
                  <a:ext uri="{0D108BD9-81ED-4DB2-BD59-A6C34878D82A}">
                    <a16:rowId xmlns:a16="http://schemas.microsoft.com/office/drawing/2014/main" val="168679558"/>
                  </a:ext>
                </a:extLst>
              </a:tr>
              <a:tr h="226044">
                <a:tc>
                  <a:txBody>
                    <a:bodyPr/>
                    <a:lstStyle/>
                    <a:p>
                      <a:pPr>
                        <a:buNone/>
                      </a:pPr>
                      <a:r>
                        <a:rPr lang="en-IN" sz="1100"/>
                        <a:t>Slice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my_list[1:3]</a:t>
                      </a:r>
                      <a:endParaRPr lang="en-IN" sz="1100"/>
                    </a:p>
                  </a:txBody>
                  <a:tcPr marL="56511" marR="56511" marT="28255" marB="28255" anchor="ctr">
                    <a:lnL>
                      <a:noFill/>
                    </a:lnL>
                    <a:lnR>
                      <a:noFill/>
                    </a:lnR>
                    <a:lnT>
                      <a:noFill/>
                    </a:lnT>
                    <a:lnB>
                      <a:noFill/>
                    </a:lnB>
                    <a:noFill/>
                  </a:tcPr>
                </a:tc>
                <a:tc>
                  <a:txBody>
                    <a:bodyPr/>
                    <a:lstStyle/>
                    <a:p>
                      <a:pPr>
                        <a:buNone/>
                      </a:pPr>
                      <a:r>
                        <a:rPr lang="en-US" sz="1100"/>
                        <a:t>Gets a sublist from index 1 to 2</a:t>
                      </a:r>
                    </a:p>
                  </a:txBody>
                  <a:tcPr marL="56511" marR="56511" marT="28255" marB="28255" anchor="ctr">
                    <a:lnL>
                      <a:noFill/>
                    </a:lnL>
                    <a:lnR>
                      <a:noFill/>
                    </a:lnR>
                    <a:lnT>
                      <a:noFill/>
                    </a:lnT>
                    <a:lnB>
                      <a:noFill/>
                    </a:lnB>
                    <a:noFill/>
                  </a:tcPr>
                </a:tc>
                <a:extLst>
                  <a:ext uri="{0D108BD9-81ED-4DB2-BD59-A6C34878D82A}">
                    <a16:rowId xmlns:a16="http://schemas.microsoft.com/office/drawing/2014/main" val="1648519379"/>
                  </a:ext>
                </a:extLst>
              </a:tr>
              <a:tr h="226044">
                <a:tc>
                  <a:txBody>
                    <a:bodyPr/>
                    <a:lstStyle/>
                    <a:p>
                      <a:pPr>
                        <a:buNone/>
                      </a:pPr>
                      <a:r>
                        <a:rPr lang="en-IN" sz="1100"/>
                        <a:t>Check existence</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4 in my_list</a:t>
                      </a:r>
                      <a:endParaRPr lang="en-IN" sz="1100"/>
                    </a:p>
                  </a:txBody>
                  <a:tcPr marL="56511" marR="56511" marT="28255" marB="28255" anchor="ctr">
                    <a:lnL>
                      <a:noFill/>
                    </a:lnL>
                    <a:lnR>
                      <a:noFill/>
                    </a:lnR>
                    <a:lnT>
                      <a:noFill/>
                    </a:lnT>
                    <a:lnB>
                      <a:noFill/>
                    </a:lnB>
                    <a:noFill/>
                  </a:tcPr>
                </a:tc>
                <a:tc>
                  <a:txBody>
                    <a:bodyPr/>
                    <a:lstStyle/>
                    <a:p>
                      <a:pPr>
                        <a:buNone/>
                      </a:pPr>
                      <a:r>
                        <a:rPr lang="en-US" sz="1100"/>
                        <a:t>Returns </a:t>
                      </a:r>
                      <a:r>
                        <a:rPr lang="en-US" sz="1100">
                          <a:latin typeface="Courier New" panose="02070309020205020404" pitchFamily="49" charset="0"/>
                        </a:rPr>
                        <a:t>True</a:t>
                      </a:r>
                      <a:r>
                        <a:rPr lang="en-US" sz="1100"/>
                        <a:t> if 4 is in the list</a:t>
                      </a:r>
                    </a:p>
                  </a:txBody>
                  <a:tcPr marL="56511" marR="56511" marT="28255" marB="28255" anchor="ctr">
                    <a:lnL>
                      <a:noFill/>
                    </a:lnL>
                    <a:lnR>
                      <a:noFill/>
                    </a:lnR>
                    <a:lnT>
                      <a:noFill/>
                    </a:lnT>
                    <a:lnB>
                      <a:noFill/>
                    </a:lnB>
                    <a:noFill/>
                  </a:tcPr>
                </a:tc>
                <a:extLst>
                  <a:ext uri="{0D108BD9-81ED-4DB2-BD59-A6C34878D82A}">
                    <a16:rowId xmlns:a16="http://schemas.microsoft.com/office/drawing/2014/main" val="3694298769"/>
                  </a:ext>
                </a:extLst>
              </a:tr>
              <a:tr h="226044">
                <a:tc>
                  <a:txBody>
                    <a:bodyPr/>
                    <a:lstStyle/>
                    <a:p>
                      <a:pPr>
                        <a:buNone/>
                      </a:pPr>
                      <a:r>
                        <a:rPr lang="en-IN" sz="1100"/>
                        <a:t>Loop through list</a:t>
                      </a:r>
                    </a:p>
                  </a:txBody>
                  <a:tcPr marL="56511" marR="56511" marT="28255" marB="28255" anchor="ctr">
                    <a:lnL>
                      <a:noFill/>
                    </a:lnL>
                    <a:lnR>
                      <a:noFill/>
                    </a:lnR>
                    <a:lnT>
                      <a:noFill/>
                    </a:lnT>
                    <a:lnB>
                      <a:noFill/>
                    </a:lnB>
                    <a:noFill/>
                  </a:tcPr>
                </a:tc>
                <a:tc>
                  <a:txBody>
                    <a:bodyPr/>
                    <a:lstStyle/>
                    <a:p>
                      <a:pPr>
                        <a:buNone/>
                      </a:pPr>
                      <a:r>
                        <a:rPr lang="en-US" sz="1100">
                          <a:latin typeface="Courier New" panose="02070309020205020404" pitchFamily="49" charset="0"/>
                        </a:rPr>
                        <a:t>for x in my_list:</a:t>
                      </a:r>
                      <a:endParaRPr lang="en-US" sz="1100"/>
                    </a:p>
                  </a:txBody>
                  <a:tcPr marL="56511" marR="56511" marT="28255" marB="28255" anchor="ctr">
                    <a:lnL>
                      <a:noFill/>
                    </a:lnL>
                    <a:lnR>
                      <a:noFill/>
                    </a:lnR>
                    <a:lnT>
                      <a:noFill/>
                    </a:lnT>
                    <a:lnB>
                      <a:noFill/>
                    </a:lnB>
                    <a:noFill/>
                  </a:tcPr>
                </a:tc>
                <a:tc>
                  <a:txBody>
                    <a:bodyPr/>
                    <a:lstStyle/>
                    <a:p>
                      <a:pPr>
                        <a:buNone/>
                      </a:pPr>
                      <a:r>
                        <a:rPr lang="en-IN" sz="1100"/>
                        <a:t>Iterates over each element</a:t>
                      </a:r>
                    </a:p>
                  </a:txBody>
                  <a:tcPr marL="56511" marR="56511" marT="28255" marB="28255" anchor="ctr">
                    <a:lnL>
                      <a:noFill/>
                    </a:lnL>
                    <a:lnR>
                      <a:noFill/>
                    </a:lnR>
                    <a:lnT>
                      <a:noFill/>
                    </a:lnT>
                    <a:lnB>
                      <a:noFill/>
                    </a:lnB>
                    <a:noFill/>
                  </a:tcPr>
                </a:tc>
                <a:extLst>
                  <a:ext uri="{0D108BD9-81ED-4DB2-BD59-A6C34878D82A}">
                    <a16:rowId xmlns:a16="http://schemas.microsoft.com/office/drawing/2014/main" val="1291966828"/>
                  </a:ext>
                </a:extLst>
              </a:tr>
              <a:tr h="395576">
                <a:tc>
                  <a:txBody>
                    <a:bodyPr/>
                    <a:lstStyle/>
                    <a:p>
                      <a:pPr>
                        <a:buNone/>
                      </a:pPr>
                      <a:r>
                        <a:rPr lang="en-IN" sz="1100"/>
                        <a:t>List comprehension</a:t>
                      </a:r>
                    </a:p>
                  </a:txBody>
                  <a:tcPr marL="56511" marR="56511" marT="28255" marB="28255" anchor="ctr">
                    <a:lnL>
                      <a:noFill/>
                    </a:lnL>
                    <a:lnR>
                      <a:noFill/>
                    </a:lnR>
                    <a:lnT>
                      <a:noFill/>
                    </a:lnT>
                    <a:lnB>
                      <a:noFill/>
                    </a:lnB>
                    <a:noFill/>
                  </a:tcPr>
                </a:tc>
                <a:tc>
                  <a:txBody>
                    <a:bodyPr/>
                    <a:lstStyle/>
                    <a:p>
                      <a:pPr>
                        <a:buNone/>
                      </a:pPr>
                      <a:r>
                        <a:rPr lang="en-US" sz="1100">
                          <a:latin typeface="Courier New" panose="02070309020205020404" pitchFamily="49" charset="0"/>
                        </a:rPr>
                        <a:t>[x*2 for x in my_list]</a:t>
                      </a:r>
                      <a:endParaRPr lang="en-US" sz="1100"/>
                    </a:p>
                  </a:txBody>
                  <a:tcPr marL="56511" marR="56511" marT="28255" marB="28255" anchor="ctr">
                    <a:lnL>
                      <a:noFill/>
                    </a:lnL>
                    <a:lnR>
                      <a:noFill/>
                    </a:lnR>
                    <a:lnT>
                      <a:noFill/>
                    </a:lnT>
                    <a:lnB>
                      <a:noFill/>
                    </a:lnB>
                    <a:noFill/>
                  </a:tcPr>
                </a:tc>
                <a:tc>
                  <a:txBody>
                    <a:bodyPr/>
                    <a:lstStyle/>
                    <a:p>
                      <a:pPr>
                        <a:buNone/>
                      </a:pPr>
                      <a:r>
                        <a:rPr lang="en-US" sz="1100"/>
                        <a:t>Creates a new list with modified elements</a:t>
                      </a:r>
                    </a:p>
                  </a:txBody>
                  <a:tcPr marL="56511" marR="56511" marT="28255" marB="28255" anchor="ctr">
                    <a:lnL>
                      <a:noFill/>
                    </a:lnL>
                    <a:lnR>
                      <a:noFill/>
                    </a:lnR>
                    <a:lnT>
                      <a:noFill/>
                    </a:lnT>
                    <a:lnB>
                      <a:noFill/>
                    </a:lnB>
                    <a:noFill/>
                  </a:tcPr>
                </a:tc>
                <a:extLst>
                  <a:ext uri="{0D108BD9-81ED-4DB2-BD59-A6C34878D82A}">
                    <a16:rowId xmlns:a16="http://schemas.microsoft.com/office/drawing/2014/main" val="3068458688"/>
                  </a:ext>
                </a:extLst>
              </a:tr>
              <a:tr h="226044">
                <a:tc>
                  <a:txBody>
                    <a:bodyPr/>
                    <a:lstStyle/>
                    <a:p>
                      <a:pPr>
                        <a:buNone/>
                      </a:pPr>
                      <a:r>
                        <a:rPr lang="en-IN" sz="1100"/>
                        <a:t>Clear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my_list.clear()</a:t>
                      </a:r>
                      <a:endParaRPr lang="en-IN" sz="1100"/>
                    </a:p>
                  </a:txBody>
                  <a:tcPr marL="56511" marR="56511" marT="28255" marB="28255" anchor="ctr">
                    <a:lnL>
                      <a:noFill/>
                    </a:lnL>
                    <a:lnR>
                      <a:noFill/>
                    </a:lnR>
                    <a:lnT>
                      <a:noFill/>
                    </a:lnT>
                    <a:lnB>
                      <a:noFill/>
                    </a:lnB>
                    <a:noFill/>
                  </a:tcPr>
                </a:tc>
                <a:tc>
                  <a:txBody>
                    <a:bodyPr/>
                    <a:lstStyle/>
                    <a:p>
                      <a:pPr>
                        <a:buNone/>
                      </a:pPr>
                      <a:r>
                        <a:rPr lang="en-IN" sz="1100"/>
                        <a:t>Removes all elements</a:t>
                      </a:r>
                    </a:p>
                  </a:txBody>
                  <a:tcPr marL="56511" marR="56511" marT="28255" marB="28255" anchor="ctr">
                    <a:lnL>
                      <a:noFill/>
                    </a:lnL>
                    <a:lnR>
                      <a:noFill/>
                    </a:lnR>
                    <a:lnT>
                      <a:noFill/>
                    </a:lnT>
                    <a:lnB>
                      <a:noFill/>
                    </a:lnB>
                    <a:noFill/>
                  </a:tcPr>
                </a:tc>
                <a:extLst>
                  <a:ext uri="{0D108BD9-81ED-4DB2-BD59-A6C34878D82A}">
                    <a16:rowId xmlns:a16="http://schemas.microsoft.com/office/drawing/2014/main" val="1998071733"/>
                  </a:ext>
                </a:extLst>
              </a:tr>
              <a:tr h="395576">
                <a:tc>
                  <a:txBody>
                    <a:bodyPr/>
                    <a:lstStyle/>
                    <a:p>
                      <a:pPr>
                        <a:buNone/>
                      </a:pPr>
                      <a:r>
                        <a:rPr lang="en-IN" sz="1100"/>
                        <a:t>Copy list</a:t>
                      </a:r>
                    </a:p>
                  </a:txBody>
                  <a:tcPr marL="56511" marR="56511" marT="28255" marB="28255" anchor="ctr">
                    <a:lnL>
                      <a:noFill/>
                    </a:lnL>
                    <a:lnR>
                      <a:noFill/>
                    </a:lnR>
                    <a:lnT>
                      <a:noFill/>
                    </a:lnT>
                    <a:lnB>
                      <a:noFill/>
                    </a:lnB>
                    <a:noFill/>
                  </a:tcPr>
                </a:tc>
                <a:tc>
                  <a:txBody>
                    <a:bodyPr/>
                    <a:lstStyle/>
                    <a:p>
                      <a:pPr>
                        <a:buNone/>
                      </a:pPr>
                      <a:r>
                        <a:rPr lang="en-IN" sz="1100">
                          <a:latin typeface="Courier New" panose="02070309020205020404" pitchFamily="49" charset="0"/>
                        </a:rPr>
                        <a:t>copy_list = my_list.copy()</a:t>
                      </a:r>
                      <a:endParaRPr lang="en-IN" sz="1100"/>
                    </a:p>
                  </a:txBody>
                  <a:tcPr marL="56511" marR="56511" marT="28255" marB="28255" anchor="ctr">
                    <a:lnL>
                      <a:noFill/>
                    </a:lnL>
                    <a:lnR>
                      <a:noFill/>
                    </a:lnR>
                    <a:lnT>
                      <a:noFill/>
                    </a:lnT>
                    <a:lnB>
                      <a:noFill/>
                    </a:lnB>
                    <a:noFill/>
                  </a:tcPr>
                </a:tc>
                <a:tc>
                  <a:txBody>
                    <a:bodyPr/>
                    <a:lstStyle/>
                    <a:p>
                      <a:pPr>
                        <a:buNone/>
                      </a:pPr>
                      <a:r>
                        <a:rPr lang="en-IN" sz="1100"/>
                        <a:t>Creates a shallow copy</a:t>
                      </a:r>
                    </a:p>
                  </a:txBody>
                  <a:tcPr marL="56511" marR="56511" marT="28255" marB="28255" anchor="ctr">
                    <a:lnL>
                      <a:noFill/>
                    </a:lnL>
                    <a:lnR>
                      <a:noFill/>
                    </a:lnR>
                    <a:lnT>
                      <a:noFill/>
                    </a:lnT>
                    <a:lnB>
                      <a:noFill/>
                    </a:lnB>
                    <a:noFill/>
                  </a:tcPr>
                </a:tc>
                <a:extLst>
                  <a:ext uri="{0D108BD9-81ED-4DB2-BD59-A6C34878D82A}">
                    <a16:rowId xmlns:a16="http://schemas.microsoft.com/office/drawing/2014/main" val="4056435849"/>
                  </a:ext>
                </a:extLst>
              </a:tr>
            </a:tbl>
          </a:graphicData>
        </a:graphic>
      </p:graphicFrame>
    </p:spTree>
    <p:extLst>
      <p:ext uri="{BB962C8B-B14F-4D97-AF65-F5344CB8AC3E}">
        <p14:creationId xmlns:p14="http://schemas.microsoft.com/office/powerpoint/2010/main" val="1612699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F9F39-D0A3-12FA-35FB-1580FAD2A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203BC-6ED3-1271-30A8-D32DA46518D4}"/>
              </a:ext>
            </a:extLst>
          </p:cNvPr>
          <p:cNvSpPr>
            <a:spLocks noGrp="1"/>
          </p:cNvSpPr>
          <p:nvPr>
            <p:ph type="title"/>
          </p:nvPr>
        </p:nvSpPr>
        <p:spPr/>
        <p:txBody>
          <a:bodyPr/>
          <a:lstStyle/>
          <a:p>
            <a:r>
              <a:rPr lang="en-IN"/>
              <a:t>Data structure - Tuple</a:t>
            </a:r>
            <a:endParaRPr lang="en-US">
              <a:latin typeface="Frutiger LT Pro 55 Roman" panose="020B0602020204020204"/>
            </a:endParaRPr>
          </a:p>
        </p:txBody>
      </p:sp>
    </p:spTree>
    <p:extLst>
      <p:ext uri="{BB962C8B-B14F-4D97-AF65-F5344CB8AC3E}">
        <p14:creationId xmlns:p14="http://schemas.microsoft.com/office/powerpoint/2010/main" val="3542401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27723-8EC7-E2A9-01B3-DCB8EDD1F763}"/>
              </a:ext>
            </a:extLst>
          </p:cNvPr>
          <p:cNvSpPr>
            <a:spLocks noGrp="1"/>
          </p:cNvSpPr>
          <p:nvPr>
            <p:ph type="body" sz="quarter" idx="13"/>
          </p:nvPr>
        </p:nvSpPr>
        <p:spPr/>
        <p:txBody>
          <a:bodyPr/>
          <a:lstStyle/>
          <a:p>
            <a:pPr marL="0" indent="0">
              <a:buNone/>
            </a:pPr>
            <a:r>
              <a:rPr lang="en-US"/>
              <a:t>Tuple</a:t>
            </a:r>
            <a:endParaRPr lang="en-IN"/>
          </a:p>
        </p:txBody>
      </p:sp>
      <p:sp>
        <p:nvSpPr>
          <p:cNvPr id="3" name="Content Placeholder 2">
            <a:extLst>
              <a:ext uri="{FF2B5EF4-FFF2-40B4-BE49-F238E27FC236}">
                <a16:creationId xmlns:a16="http://schemas.microsoft.com/office/drawing/2014/main" id="{A4D67D7E-05D6-C4FC-A40F-863954612A28}"/>
              </a:ext>
            </a:extLst>
          </p:cNvPr>
          <p:cNvSpPr>
            <a:spLocks noGrp="1"/>
          </p:cNvSpPr>
          <p:nvPr>
            <p:ph idx="15"/>
          </p:nvPr>
        </p:nvSpPr>
        <p:spPr>
          <a:xfrm>
            <a:off x="533400" y="1310640"/>
            <a:ext cx="11125200" cy="4863148"/>
          </a:xfrm>
        </p:spPr>
        <p:txBody>
          <a:bodyPr>
            <a:normAutofit/>
          </a:bodyPr>
          <a:lstStyle/>
          <a:p>
            <a:pPr marL="0" indent="0">
              <a:buNone/>
            </a:pPr>
            <a:r>
              <a:rPr lang="en-US" sz="2000" b="0">
                <a:latin typeface="Arial" panose="020B0604020202020204" pitchFamily="34" charset="0"/>
                <a:cs typeface="Arial" panose="020B0604020202020204" pitchFamily="34" charset="0"/>
              </a:rPr>
              <a:t>Tuple is a collection of Python objects much like a list but Tuples are immutable in nature i.e. the elements in the tuple cannot be added or removed once created. Just like a List, a Tuple can also contain elements of various types.</a:t>
            </a:r>
            <a:endParaRPr lang="en-IN"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C21D5EB-B1F9-0180-9DDF-D30EA745DF5D}"/>
              </a:ext>
            </a:extLst>
          </p:cNvPr>
          <p:cNvPicPr>
            <a:picLocks noChangeAspect="1"/>
          </p:cNvPicPr>
          <p:nvPr/>
        </p:nvPicPr>
        <p:blipFill>
          <a:blip r:embed="rId2"/>
          <a:stretch>
            <a:fillRect/>
          </a:stretch>
        </p:blipFill>
        <p:spPr>
          <a:xfrm>
            <a:off x="827325" y="2827622"/>
            <a:ext cx="5532835" cy="1896778"/>
          </a:xfrm>
          <a:prstGeom prst="rect">
            <a:avLst/>
          </a:prstGeom>
        </p:spPr>
      </p:pic>
      <p:pic>
        <p:nvPicPr>
          <p:cNvPr id="7" name="Picture 6">
            <a:extLst>
              <a:ext uri="{FF2B5EF4-FFF2-40B4-BE49-F238E27FC236}">
                <a16:creationId xmlns:a16="http://schemas.microsoft.com/office/drawing/2014/main" id="{0B5D52A2-4913-7795-0DC6-9C6E97C2D97B}"/>
              </a:ext>
            </a:extLst>
          </p:cNvPr>
          <p:cNvPicPr>
            <a:picLocks noChangeAspect="1"/>
          </p:cNvPicPr>
          <p:nvPr/>
        </p:nvPicPr>
        <p:blipFill>
          <a:blip r:embed="rId3"/>
          <a:stretch>
            <a:fillRect/>
          </a:stretch>
        </p:blipFill>
        <p:spPr>
          <a:xfrm>
            <a:off x="6850299" y="3041155"/>
            <a:ext cx="4894892" cy="1114285"/>
          </a:xfrm>
          <a:prstGeom prst="rect">
            <a:avLst/>
          </a:prstGeom>
        </p:spPr>
      </p:pic>
    </p:spTree>
    <p:extLst>
      <p:ext uri="{BB962C8B-B14F-4D97-AF65-F5344CB8AC3E}">
        <p14:creationId xmlns:p14="http://schemas.microsoft.com/office/powerpoint/2010/main" val="710032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66A1FC-4A03-B3DB-2827-866CEF22D8FC}"/>
              </a:ext>
            </a:extLst>
          </p:cNvPr>
          <p:cNvSpPr>
            <a:spLocks noGrp="1"/>
          </p:cNvSpPr>
          <p:nvPr>
            <p:ph type="body" sz="quarter" idx="13"/>
          </p:nvPr>
        </p:nvSpPr>
        <p:spPr/>
        <p:txBody>
          <a:bodyPr/>
          <a:lstStyle/>
          <a:p>
            <a:pPr marL="0" indent="0">
              <a:buNone/>
            </a:pPr>
            <a:r>
              <a:rPr lang="en-US"/>
              <a:t>Operations in Tuple</a:t>
            </a:r>
            <a:endParaRPr lang="en-IN"/>
          </a:p>
        </p:txBody>
      </p:sp>
      <p:graphicFrame>
        <p:nvGraphicFramePr>
          <p:cNvPr id="4" name="Content Placeholder 3">
            <a:extLst>
              <a:ext uri="{FF2B5EF4-FFF2-40B4-BE49-F238E27FC236}">
                <a16:creationId xmlns:a16="http://schemas.microsoft.com/office/drawing/2014/main" id="{4FAED4FF-1B03-787C-2414-0DBE328791AA}"/>
              </a:ext>
            </a:extLst>
          </p:cNvPr>
          <p:cNvGraphicFramePr>
            <a:graphicFrameLocks noGrp="1"/>
          </p:cNvGraphicFramePr>
          <p:nvPr>
            <p:ph idx="15"/>
            <p:extLst>
              <p:ext uri="{D42A27DB-BD31-4B8C-83A1-F6EECF244321}">
                <p14:modId xmlns:p14="http://schemas.microsoft.com/office/powerpoint/2010/main" val="1562477969"/>
              </p:ext>
            </p:extLst>
          </p:nvPr>
        </p:nvGraphicFramePr>
        <p:xfrm>
          <a:off x="1056640" y="1584960"/>
          <a:ext cx="9835710" cy="4725441"/>
        </p:xfrm>
        <a:graphic>
          <a:graphicData uri="http://schemas.openxmlformats.org/drawingml/2006/table">
            <a:tbl>
              <a:tblPr/>
              <a:tblGrid>
                <a:gridCol w="3278570">
                  <a:extLst>
                    <a:ext uri="{9D8B030D-6E8A-4147-A177-3AD203B41FA5}">
                      <a16:colId xmlns:a16="http://schemas.microsoft.com/office/drawing/2014/main" val="320046057"/>
                    </a:ext>
                  </a:extLst>
                </a:gridCol>
                <a:gridCol w="3278570">
                  <a:extLst>
                    <a:ext uri="{9D8B030D-6E8A-4147-A177-3AD203B41FA5}">
                      <a16:colId xmlns:a16="http://schemas.microsoft.com/office/drawing/2014/main" val="2274531572"/>
                    </a:ext>
                  </a:extLst>
                </a:gridCol>
                <a:gridCol w="3278570">
                  <a:extLst>
                    <a:ext uri="{9D8B030D-6E8A-4147-A177-3AD203B41FA5}">
                      <a16:colId xmlns:a16="http://schemas.microsoft.com/office/drawing/2014/main" val="2370768349"/>
                    </a:ext>
                  </a:extLst>
                </a:gridCol>
              </a:tblGrid>
              <a:tr h="331497">
                <a:tc>
                  <a:txBody>
                    <a:bodyPr/>
                    <a:lstStyle/>
                    <a:p>
                      <a:pPr>
                        <a:buNone/>
                      </a:pPr>
                      <a:r>
                        <a:rPr lang="en-IN" sz="1600" b="1"/>
                        <a:t>Operation</a:t>
                      </a:r>
                      <a:endParaRPr lang="en-IN" sz="1600"/>
                    </a:p>
                  </a:txBody>
                  <a:tcPr marL="80580" marR="80580" marT="40290" marB="40290" anchor="ctr">
                    <a:lnL>
                      <a:noFill/>
                    </a:lnL>
                    <a:lnR>
                      <a:noFill/>
                    </a:lnR>
                    <a:lnT>
                      <a:noFill/>
                    </a:lnT>
                    <a:lnB>
                      <a:noFill/>
                    </a:lnB>
                    <a:noFill/>
                  </a:tcPr>
                </a:tc>
                <a:tc>
                  <a:txBody>
                    <a:bodyPr/>
                    <a:lstStyle/>
                    <a:p>
                      <a:pPr>
                        <a:buNone/>
                      </a:pPr>
                      <a:r>
                        <a:rPr lang="en-IN" sz="1600" b="1"/>
                        <a:t>Syntax / Method</a:t>
                      </a:r>
                      <a:endParaRPr lang="en-IN" sz="1600"/>
                    </a:p>
                  </a:txBody>
                  <a:tcPr marL="80580" marR="80580" marT="40290" marB="40290" anchor="ctr">
                    <a:lnL>
                      <a:noFill/>
                    </a:lnL>
                    <a:lnR>
                      <a:noFill/>
                    </a:lnR>
                    <a:lnT>
                      <a:noFill/>
                    </a:lnT>
                    <a:lnB>
                      <a:noFill/>
                    </a:lnB>
                    <a:noFill/>
                  </a:tcPr>
                </a:tc>
                <a:tc>
                  <a:txBody>
                    <a:bodyPr/>
                    <a:lstStyle/>
                    <a:p>
                      <a:pPr>
                        <a:buNone/>
                      </a:pPr>
                      <a:r>
                        <a:rPr lang="en-IN" sz="1600" b="1"/>
                        <a:t>Description</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2763282383"/>
                  </a:ext>
                </a:extLst>
              </a:tr>
              <a:tr h="331497">
                <a:tc>
                  <a:txBody>
                    <a:bodyPr/>
                    <a:lstStyle/>
                    <a:p>
                      <a:pPr>
                        <a:buNone/>
                      </a:pPr>
                      <a:r>
                        <a:rPr lang="en-IN" sz="1600"/>
                        <a:t>Create a tuple</a:t>
                      </a:r>
                    </a:p>
                  </a:txBody>
                  <a:tcPr marL="80580" marR="80580" marT="40290" marB="40290" anchor="ctr">
                    <a:lnL>
                      <a:noFill/>
                    </a:lnL>
                    <a:lnR>
                      <a:noFill/>
                    </a:lnR>
                    <a:lnT>
                      <a:noFill/>
                    </a:lnT>
                    <a:lnB>
                      <a:noFill/>
                    </a:lnB>
                    <a:noFill/>
                  </a:tcPr>
                </a:tc>
                <a:tc>
                  <a:txBody>
                    <a:bodyPr/>
                    <a:lstStyle/>
                    <a:p>
                      <a:pPr>
                        <a:buNone/>
                      </a:pPr>
                      <a:r>
                        <a:rPr lang="en-US" sz="1600">
                          <a:latin typeface="Courier New" panose="02070309020205020404" pitchFamily="49" charset="0"/>
                        </a:rPr>
                        <a:t>my_tuple = (1, 2, 3)</a:t>
                      </a:r>
                      <a:endParaRPr lang="en-US" sz="1600"/>
                    </a:p>
                  </a:txBody>
                  <a:tcPr marL="80580" marR="80580" marT="40290" marB="40290" anchor="ctr">
                    <a:lnL>
                      <a:noFill/>
                    </a:lnL>
                    <a:lnR>
                      <a:noFill/>
                    </a:lnR>
                    <a:lnT>
                      <a:noFill/>
                    </a:lnT>
                    <a:lnB>
                      <a:noFill/>
                    </a:lnB>
                    <a:noFill/>
                  </a:tcPr>
                </a:tc>
                <a:tc>
                  <a:txBody>
                    <a:bodyPr/>
                    <a:lstStyle/>
                    <a:p>
                      <a:pPr>
                        <a:buNone/>
                      </a:pPr>
                      <a:r>
                        <a:rPr lang="en-IN" sz="1600"/>
                        <a:t>Initializes a tuple</a:t>
                      </a:r>
                    </a:p>
                  </a:txBody>
                  <a:tcPr marL="80580" marR="80580" marT="40290" marB="40290" anchor="ctr">
                    <a:lnL>
                      <a:noFill/>
                    </a:lnL>
                    <a:lnR>
                      <a:noFill/>
                    </a:lnR>
                    <a:lnT>
                      <a:noFill/>
                    </a:lnT>
                    <a:lnB>
                      <a:noFill/>
                    </a:lnB>
                    <a:noFill/>
                  </a:tcPr>
                </a:tc>
                <a:extLst>
                  <a:ext uri="{0D108BD9-81ED-4DB2-BD59-A6C34878D82A}">
                    <a16:rowId xmlns:a16="http://schemas.microsoft.com/office/drawing/2014/main" val="1629231742"/>
                  </a:ext>
                </a:extLst>
              </a:tr>
              <a:tr h="331497">
                <a:tc>
                  <a:txBody>
                    <a:bodyPr/>
                    <a:lstStyle/>
                    <a:p>
                      <a:pPr>
                        <a:buNone/>
                      </a:pPr>
                      <a:r>
                        <a:rPr lang="en-IN" sz="1600"/>
                        <a:t>Access element</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my_tuple[0]</a:t>
                      </a:r>
                      <a:endParaRPr lang="en-IN" sz="1600"/>
                    </a:p>
                  </a:txBody>
                  <a:tcPr marL="80580" marR="80580" marT="40290" marB="40290" anchor="ctr">
                    <a:lnL>
                      <a:noFill/>
                    </a:lnL>
                    <a:lnR>
                      <a:noFill/>
                    </a:lnR>
                    <a:lnT>
                      <a:noFill/>
                    </a:lnT>
                    <a:lnB>
                      <a:noFill/>
                    </a:lnB>
                    <a:noFill/>
                  </a:tcPr>
                </a:tc>
                <a:tc>
                  <a:txBody>
                    <a:bodyPr/>
                    <a:lstStyle/>
                    <a:p>
                      <a:pPr>
                        <a:buNone/>
                      </a:pPr>
                      <a:r>
                        <a:rPr lang="en-IN" sz="1600"/>
                        <a:t>Gets the first element</a:t>
                      </a:r>
                    </a:p>
                  </a:txBody>
                  <a:tcPr marL="80580" marR="80580" marT="40290" marB="40290" anchor="ctr">
                    <a:lnL>
                      <a:noFill/>
                    </a:lnL>
                    <a:lnR>
                      <a:noFill/>
                    </a:lnR>
                    <a:lnT>
                      <a:noFill/>
                    </a:lnT>
                    <a:lnB>
                      <a:noFill/>
                    </a:lnB>
                    <a:noFill/>
                  </a:tcPr>
                </a:tc>
                <a:extLst>
                  <a:ext uri="{0D108BD9-81ED-4DB2-BD59-A6C34878D82A}">
                    <a16:rowId xmlns:a16="http://schemas.microsoft.com/office/drawing/2014/main" val="1907049932"/>
                  </a:ext>
                </a:extLst>
              </a:tr>
              <a:tr h="331497">
                <a:tc>
                  <a:txBody>
                    <a:bodyPr/>
                    <a:lstStyle/>
                    <a:p>
                      <a:pPr>
                        <a:buNone/>
                      </a:pPr>
                      <a:r>
                        <a:rPr lang="en-IN" sz="1600"/>
                        <a:t>Slice tuple</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my_tuple[1:3]</a:t>
                      </a:r>
                      <a:endParaRPr lang="en-IN" sz="1600"/>
                    </a:p>
                  </a:txBody>
                  <a:tcPr marL="80580" marR="80580" marT="40290" marB="40290" anchor="ctr">
                    <a:lnL>
                      <a:noFill/>
                    </a:lnL>
                    <a:lnR>
                      <a:noFill/>
                    </a:lnR>
                    <a:lnT>
                      <a:noFill/>
                    </a:lnT>
                    <a:lnB>
                      <a:noFill/>
                    </a:lnB>
                    <a:noFill/>
                  </a:tcPr>
                </a:tc>
                <a:tc>
                  <a:txBody>
                    <a:bodyPr/>
                    <a:lstStyle/>
                    <a:p>
                      <a:pPr>
                        <a:buNone/>
                      </a:pPr>
                      <a:r>
                        <a:rPr lang="en-US" sz="1600"/>
                        <a:t>Gets a sub-tuple from index 1 to 2</a:t>
                      </a:r>
                    </a:p>
                  </a:txBody>
                  <a:tcPr marL="80580" marR="80580" marT="40290" marB="40290" anchor="ctr">
                    <a:lnL>
                      <a:noFill/>
                    </a:lnL>
                    <a:lnR>
                      <a:noFill/>
                    </a:lnR>
                    <a:lnT>
                      <a:noFill/>
                    </a:lnT>
                    <a:lnB>
                      <a:noFill/>
                    </a:lnB>
                    <a:noFill/>
                  </a:tcPr>
                </a:tc>
                <a:extLst>
                  <a:ext uri="{0D108BD9-81ED-4DB2-BD59-A6C34878D82A}">
                    <a16:rowId xmlns:a16="http://schemas.microsoft.com/office/drawing/2014/main" val="1171656868"/>
                  </a:ext>
                </a:extLst>
              </a:tr>
              <a:tr h="331497">
                <a:tc>
                  <a:txBody>
                    <a:bodyPr/>
                    <a:lstStyle/>
                    <a:p>
                      <a:pPr>
                        <a:buNone/>
                      </a:pPr>
                      <a:r>
                        <a:rPr lang="en-IN" sz="1600"/>
                        <a:t>Length of tuple</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len(my_tuple)</a:t>
                      </a:r>
                      <a:endParaRPr lang="en-IN" sz="1600"/>
                    </a:p>
                  </a:txBody>
                  <a:tcPr marL="80580" marR="80580" marT="40290" marB="40290" anchor="ctr">
                    <a:lnL>
                      <a:noFill/>
                    </a:lnL>
                    <a:lnR>
                      <a:noFill/>
                    </a:lnR>
                    <a:lnT>
                      <a:noFill/>
                    </a:lnT>
                    <a:lnB>
                      <a:noFill/>
                    </a:lnB>
                    <a:noFill/>
                  </a:tcPr>
                </a:tc>
                <a:tc>
                  <a:txBody>
                    <a:bodyPr/>
                    <a:lstStyle/>
                    <a:p>
                      <a:pPr>
                        <a:buNone/>
                      </a:pPr>
                      <a:r>
                        <a:rPr lang="en-IN" sz="1600"/>
                        <a:t>Returns number of elements</a:t>
                      </a:r>
                    </a:p>
                  </a:txBody>
                  <a:tcPr marL="80580" marR="80580" marT="40290" marB="40290" anchor="ctr">
                    <a:lnL>
                      <a:noFill/>
                    </a:lnL>
                    <a:lnR>
                      <a:noFill/>
                    </a:lnR>
                    <a:lnT>
                      <a:noFill/>
                    </a:lnT>
                    <a:lnB>
                      <a:noFill/>
                    </a:lnB>
                    <a:noFill/>
                  </a:tcPr>
                </a:tc>
                <a:extLst>
                  <a:ext uri="{0D108BD9-81ED-4DB2-BD59-A6C34878D82A}">
                    <a16:rowId xmlns:a16="http://schemas.microsoft.com/office/drawing/2014/main" val="1380191747"/>
                  </a:ext>
                </a:extLst>
              </a:tr>
              <a:tr h="331497">
                <a:tc>
                  <a:txBody>
                    <a:bodyPr/>
                    <a:lstStyle/>
                    <a:p>
                      <a:pPr>
                        <a:buNone/>
                      </a:pPr>
                      <a:r>
                        <a:rPr lang="en-IN" sz="1600"/>
                        <a:t>Loop through tuple</a:t>
                      </a:r>
                    </a:p>
                  </a:txBody>
                  <a:tcPr marL="80580" marR="80580" marT="40290" marB="40290" anchor="ctr">
                    <a:lnL>
                      <a:noFill/>
                    </a:lnL>
                    <a:lnR>
                      <a:noFill/>
                    </a:lnR>
                    <a:lnT>
                      <a:noFill/>
                    </a:lnT>
                    <a:lnB>
                      <a:noFill/>
                    </a:lnB>
                    <a:noFill/>
                  </a:tcPr>
                </a:tc>
                <a:tc>
                  <a:txBody>
                    <a:bodyPr/>
                    <a:lstStyle/>
                    <a:p>
                      <a:pPr>
                        <a:buNone/>
                      </a:pPr>
                      <a:r>
                        <a:rPr lang="en-US" sz="1600">
                          <a:latin typeface="Courier New" panose="02070309020205020404" pitchFamily="49" charset="0"/>
                        </a:rPr>
                        <a:t>for x in my_tuple:</a:t>
                      </a:r>
                      <a:endParaRPr lang="en-US" sz="1600"/>
                    </a:p>
                  </a:txBody>
                  <a:tcPr marL="80580" marR="80580" marT="40290" marB="40290" anchor="ctr">
                    <a:lnL>
                      <a:noFill/>
                    </a:lnL>
                    <a:lnR>
                      <a:noFill/>
                    </a:lnR>
                    <a:lnT>
                      <a:noFill/>
                    </a:lnT>
                    <a:lnB>
                      <a:noFill/>
                    </a:lnB>
                    <a:noFill/>
                  </a:tcPr>
                </a:tc>
                <a:tc>
                  <a:txBody>
                    <a:bodyPr/>
                    <a:lstStyle/>
                    <a:p>
                      <a:pPr>
                        <a:buNone/>
                      </a:pPr>
                      <a:r>
                        <a:rPr lang="en-IN" sz="1600"/>
                        <a:t>Iterates over each element</a:t>
                      </a:r>
                    </a:p>
                  </a:txBody>
                  <a:tcPr marL="80580" marR="80580" marT="40290" marB="40290" anchor="ctr">
                    <a:lnL>
                      <a:noFill/>
                    </a:lnL>
                    <a:lnR>
                      <a:noFill/>
                    </a:lnR>
                    <a:lnT>
                      <a:noFill/>
                    </a:lnT>
                    <a:lnB>
                      <a:noFill/>
                    </a:lnB>
                    <a:noFill/>
                  </a:tcPr>
                </a:tc>
                <a:extLst>
                  <a:ext uri="{0D108BD9-81ED-4DB2-BD59-A6C34878D82A}">
                    <a16:rowId xmlns:a16="http://schemas.microsoft.com/office/drawing/2014/main" val="3570702301"/>
                  </a:ext>
                </a:extLst>
              </a:tr>
              <a:tr h="331497">
                <a:tc>
                  <a:txBody>
                    <a:bodyPr/>
                    <a:lstStyle/>
                    <a:p>
                      <a:pPr>
                        <a:buNone/>
                      </a:pPr>
                      <a:r>
                        <a:rPr lang="en-IN" sz="1600"/>
                        <a:t>Check existence</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2 in my_tuple</a:t>
                      </a:r>
                      <a:endParaRPr lang="en-IN" sz="1600"/>
                    </a:p>
                  </a:txBody>
                  <a:tcPr marL="80580" marR="80580" marT="40290" marB="40290" anchor="ctr">
                    <a:lnL>
                      <a:noFill/>
                    </a:lnL>
                    <a:lnR>
                      <a:noFill/>
                    </a:lnR>
                    <a:lnT>
                      <a:noFill/>
                    </a:lnT>
                    <a:lnB>
                      <a:noFill/>
                    </a:lnB>
                    <a:noFill/>
                  </a:tcPr>
                </a:tc>
                <a:tc>
                  <a:txBody>
                    <a:bodyPr/>
                    <a:lstStyle/>
                    <a:p>
                      <a:pPr>
                        <a:buNone/>
                      </a:pPr>
                      <a:r>
                        <a:rPr lang="en-US" sz="1600"/>
                        <a:t>Returns </a:t>
                      </a:r>
                      <a:r>
                        <a:rPr lang="en-US" sz="1600">
                          <a:latin typeface="Courier New" panose="02070309020205020404" pitchFamily="49" charset="0"/>
                        </a:rPr>
                        <a:t>True</a:t>
                      </a:r>
                      <a:r>
                        <a:rPr lang="en-US" sz="1600"/>
                        <a:t> if 2 is in the tuple</a:t>
                      </a:r>
                    </a:p>
                  </a:txBody>
                  <a:tcPr marL="80580" marR="80580" marT="40290" marB="40290" anchor="ctr">
                    <a:lnL>
                      <a:noFill/>
                    </a:lnL>
                    <a:lnR>
                      <a:noFill/>
                    </a:lnR>
                    <a:lnT>
                      <a:noFill/>
                    </a:lnT>
                    <a:lnB>
                      <a:noFill/>
                    </a:lnB>
                    <a:noFill/>
                  </a:tcPr>
                </a:tc>
                <a:extLst>
                  <a:ext uri="{0D108BD9-81ED-4DB2-BD59-A6C34878D82A}">
                    <a16:rowId xmlns:a16="http://schemas.microsoft.com/office/drawing/2014/main" val="3611802204"/>
                  </a:ext>
                </a:extLst>
              </a:tr>
              <a:tr h="331497">
                <a:tc>
                  <a:txBody>
                    <a:bodyPr/>
                    <a:lstStyle/>
                    <a:p>
                      <a:pPr>
                        <a:buNone/>
                      </a:pPr>
                      <a:r>
                        <a:rPr lang="en-IN" sz="1600"/>
                        <a:t>Count occurrences</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my_tuple.count(2)</a:t>
                      </a:r>
                      <a:endParaRPr lang="en-IN" sz="1600"/>
                    </a:p>
                  </a:txBody>
                  <a:tcPr marL="80580" marR="80580" marT="40290" marB="40290" anchor="ctr">
                    <a:lnL>
                      <a:noFill/>
                    </a:lnL>
                    <a:lnR>
                      <a:noFill/>
                    </a:lnR>
                    <a:lnT>
                      <a:noFill/>
                    </a:lnT>
                    <a:lnB>
                      <a:noFill/>
                    </a:lnB>
                    <a:noFill/>
                  </a:tcPr>
                </a:tc>
                <a:tc>
                  <a:txBody>
                    <a:bodyPr/>
                    <a:lstStyle/>
                    <a:p>
                      <a:pPr>
                        <a:buNone/>
                      </a:pPr>
                      <a:r>
                        <a:rPr lang="en-US" sz="1600"/>
                        <a:t>Counts how many times 2 appears</a:t>
                      </a:r>
                    </a:p>
                  </a:txBody>
                  <a:tcPr marL="80580" marR="80580" marT="40290" marB="40290" anchor="ctr">
                    <a:lnL>
                      <a:noFill/>
                    </a:lnL>
                    <a:lnR>
                      <a:noFill/>
                    </a:lnR>
                    <a:lnT>
                      <a:noFill/>
                    </a:lnT>
                    <a:lnB>
                      <a:noFill/>
                    </a:lnB>
                    <a:noFill/>
                  </a:tcPr>
                </a:tc>
                <a:extLst>
                  <a:ext uri="{0D108BD9-81ED-4DB2-BD59-A6C34878D82A}">
                    <a16:rowId xmlns:a16="http://schemas.microsoft.com/office/drawing/2014/main" val="973624548"/>
                  </a:ext>
                </a:extLst>
              </a:tr>
              <a:tr h="580656">
                <a:tc>
                  <a:txBody>
                    <a:bodyPr/>
                    <a:lstStyle/>
                    <a:p>
                      <a:pPr>
                        <a:buNone/>
                      </a:pPr>
                      <a:r>
                        <a:rPr lang="en-IN" sz="1600"/>
                        <a:t>Find index</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my_tuple.index(2)</a:t>
                      </a:r>
                      <a:endParaRPr lang="en-IN" sz="1600"/>
                    </a:p>
                  </a:txBody>
                  <a:tcPr marL="80580" marR="80580" marT="40290" marB="40290" anchor="ctr">
                    <a:lnL>
                      <a:noFill/>
                    </a:lnL>
                    <a:lnR>
                      <a:noFill/>
                    </a:lnR>
                    <a:lnT>
                      <a:noFill/>
                    </a:lnT>
                    <a:lnB>
                      <a:noFill/>
                    </a:lnB>
                    <a:noFill/>
                  </a:tcPr>
                </a:tc>
                <a:tc>
                  <a:txBody>
                    <a:bodyPr/>
                    <a:lstStyle/>
                    <a:p>
                      <a:pPr>
                        <a:buNone/>
                      </a:pPr>
                      <a:r>
                        <a:rPr lang="en-US" sz="1600"/>
                        <a:t>Returns the index of first occurrence of 2</a:t>
                      </a:r>
                    </a:p>
                  </a:txBody>
                  <a:tcPr marL="80580" marR="80580" marT="40290" marB="40290" anchor="ctr">
                    <a:lnL>
                      <a:noFill/>
                    </a:lnL>
                    <a:lnR>
                      <a:noFill/>
                    </a:lnR>
                    <a:lnT>
                      <a:noFill/>
                    </a:lnT>
                    <a:lnB>
                      <a:noFill/>
                    </a:lnB>
                    <a:noFill/>
                  </a:tcPr>
                </a:tc>
                <a:extLst>
                  <a:ext uri="{0D108BD9-81ED-4DB2-BD59-A6C34878D82A}">
                    <a16:rowId xmlns:a16="http://schemas.microsoft.com/office/drawing/2014/main" val="724988862"/>
                  </a:ext>
                </a:extLst>
              </a:tr>
              <a:tr h="580656">
                <a:tc>
                  <a:txBody>
                    <a:bodyPr/>
                    <a:lstStyle/>
                    <a:p>
                      <a:pPr>
                        <a:buNone/>
                      </a:pPr>
                      <a:r>
                        <a:rPr lang="en-IN" sz="1600"/>
                        <a:t>Nested tuples</a:t>
                      </a:r>
                    </a:p>
                  </a:txBody>
                  <a:tcPr marL="80580" marR="80580" marT="40290" marB="40290" anchor="ctr">
                    <a:lnL>
                      <a:noFill/>
                    </a:lnL>
                    <a:lnR>
                      <a:noFill/>
                    </a:lnR>
                    <a:lnT>
                      <a:noFill/>
                    </a:lnT>
                    <a:lnB>
                      <a:noFill/>
                    </a:lnB>
                    <a:noFill/>
                  </a:tcPr>
                </a:tc>
                <a:tc>
                  <a:txBody>
                    <a:bodyPr/>
                    <a:lstStyle/>
                    <a:p>
                      <a:pPr>
                        <a:buNone/>
                      </a:pPr>
                      <a:r>
                        <a:rPr lang="nb-NO" sz="1600">
                          <a:latin typeface="Courier New" panose="02070309020205020404" pitchFamily="49" charset="0"/>
                        </a:rPr>
                        <a:t>nested = ((1, 2), (3, 4))</a:t>
                      </a:r>
                      <a:endParaRPr lang="nb-NO" sz="1600"/>
                    </a:p>
                  </a:txBody>
                  <a:tcPr marL="80580" marR="80580" marT="40290" marB="40290" anchor="ctr">
                    <a:lnL>
                      <a:noFill/>
                    </a:lnL>
                    <a:lnR>
                      <a:noFill/>
                    </a:lnR>
                    <a:lnT>
                      <a:noFill/>
                    </a:lnT>
                    <a:lnB>
                      <a:noFill/>
                    </a:lnB>
                    <a:noFill/>
                  </a:tcPr>
                </a:tc>
                <a:tc>
                  <a:txBody>
                    <a:bodyPr/>
                    <a:lstStyle/>
                    <a:p>
                      <a:pPr>
                        <a:buNone/>
                      </a:pPr>
                      <a:r>
                        <a:rPr lang="en-US" sz="1600"/>
                        <a:t>Tuples can contain other tuples</a:t>
                      </a:r>
                    </a:p>
                  </a:txBody>
                  <a:tcPr marL="80580" marR="80580" marT="40290" marB="40290" anchor="ctr">
                    <a:lnL>
                      <a:noFill/>
                    </a:lnL>
                    <a:lnR>
                      <a:noFill/>
                    </a:lnR>
                    <a:lnT>
                      <a:noFill/>
                    </a:lnT>
                    <a:lnB>
                      <a:noFill/>
                    </a:lnB>
                    <a:noFill/>
                  </a:tcPr>
                </a:tc>
                <a:extLst>
                  <a:ext uri="{0D108BD9-81ED-4DB2-BD59-A6C34878D82A}">
                    <a16:rowId xmlns:a16="http://schemas.microsoft.com/office/drawing/2014/main" val="1099849271"/>
                  </a:ext>
                </a:extLst>
              </a:tr>
              <a:tr h="331497">
                <a:tc>
                  <a:txBody>
                    <a:bodyPr/>
                    <a:lstStyle/>
                    <a:p>
                      <a:pPr>
                        <a:buNone/>
                      </a:pPr>
                      <a:r>
                        <a:rPr lang="en-IN" sz="1600"/>
                        <a:t>Tuple unpacking</a:t>
                      </a:r>
                    </a:p>
                  </a:txBody>
                  <a:tcPr marL="80580" marR="80580" marT="40290" marB="40290" anchor="ctr">
                    <a:lnL>
                      <a:noFill/>
                    </a:lnL>
                    <a:lnR>
                      <a:noFill/>
                    </a:lnR>
                    <a:lnT>
                      <a:noFill/>
                    </a:lnT>
                    <a:lnB>
                      <a:noFill/>
                    </a:lnB>
                    <a:noFill/>
                  </a:tcPr>
                </a:tc>
                <a:tc>
                  <a:txBody>
                    <a:bodyPr/>
                    <a:lstStyle/>
                    <a:p>
                      <a:pPr>
                        <a:buNone/>
                      </a:pPr>
                      <a:r>
                        <a:rPr lang="en-US" sz="1600">
                          <a:latin typeface="Courier New" panose="02070309020205020404" pitchFamily="49" charset="0"/>
                        </a:rPr>
                        <a:t>a, b, c = my_tuple</a:t>
                      </a:r>
                      <a:endParaRPr lang="en-US" sz="1600"/>
                    </a:p>
                  </a:txBody>
                  <a:tcPr marL="80580" marR="80580" marT="40290" marB="40290" anchor="ctr">
                    <a:lnL>
                      <a:noFill/>
                    </a:lnL>
                    <a:lnR>
                      <a:noFill/>
                    </a:lnR>
                    <a:lnT>
                      <a:noFill/>
                    </a:lnT>
                    <a:lnB>
                      <a:noFill/>
                    </a:lnB>
                    <a:noFill/>
                  </a:tcPr>
                </a:tc>
                <a:tc>
                  <a:txBody>
                    <a:bodyPr/>
                    <a:lstStyle/>
                    <a:p>
                      <a:pPr>
                        <a:buNone/>
                      </a:pPr>
                      <a:r>
                        <a:rPr lang="en-US" sz="1600"/>
                        <a:t>Assigns tuple elements to variables</a:t>
                      </a:r>
                    </a:p>
                  </a:txBody>
                  <a:tcPr marL="80580" marR="80580" marT="40290" marB="40290" anchor="ctr">
                    <a:lnL>
                      <a:noFill/>
                    </a:lnL>
                    <a:lnR>
                      <a:noFill/>
                    </a:lnR>
                    <a:lnT>
                      <a:noFill/>
                    </a:lnT>
                    <a:lnB>
                      <a:noFill/>
                    </a:lnB>
                    <a:noFill/>
                  </a:tcPr>
                </a:tc>
                <a:extLst>
                  <a:ext uri="{0D108BD9-81ED-4DB2-BD59-A6C34878D82A}">
                    <a16:rowId xmlns:a16="http://schemas.microsoft.com/office/drawing/2014/main" val="751920339"/>
                  </a:ext>
                </a:extLst>
              </a:tr>
              <a:tr h="580656">
                <a:tc>
                  <a:txBody>
                    <a:bodyPr/>
                    <a:lstStyle/>
                    <a:p>
                      <a:pPr>
                        <a:buNone/>
                      </a:pPr>
                      <a:r>
                        <a:rPr lang="en-IN" sz="1600"/>
                        <a:t>Immutable nature</a:t>
                      </a:r>
                    </a:p>
                  </a:txBody>
                  <a:tcPr marL="80580" marR="80580" marT="40290" marB="40290" anchor="ctr">
                    <a:lnL>
                      <a:noFill/>
                    </a:lnL>
                    <a:lnR>
                      <a:noFill/>
                    </a:lnR>
                    <a:lnT>
                      <a:noFill/>
                    </a:lnT>
                    <a:lnB>
                      <a:noFill/>
                    </a:lnB>
                    <a:noFill/>
                  </a:tcPr>
                </a:tc>
                <a:tc>
                  <a:txBody>
                    <a:bodyPr/>
                    <a:lstStyle/>
                    <a:p>
                      <a:pPr>
                        <a:buNone/>
                      </a:pPr>
                      <a:r>
                        <a:rPr lang="en-IN" sz="1600">
                          <a:latin typeface="Courier New" panose="02070309020205020404" pitchFamily="49" charset="0"/>
                        </a:rPr>
                        <a:t>my_tuple[0] = 10</a:t>
                      </a:r>
                      <a:r>
                        <a:rPr lang="en-IN" sz="1600"/>
                        <a:t> ❌</a:t>
                      </a:r>
                    </a:p>
                  </a:txBody>
                  <a:tcPr marL="80580" marR="80580" marT="40290" marB="40290" anchor="ctr">
                    <a:lnL>
                      <a:noFill/>
                    </a:lnL>
                    <a:lnR>
                      <a:noFill/>
                    </a:lnR>
                    <a:lnT>
                      <a:noFill/>
                    </a:lnT>
                    <a:lnB>
                      <a:noFill/>
                    </a:lnB>
                    <a:noFill/>
                  </a:tcPr>
                </a:tc>
                <a:tc>
                  <a:txBody>
                    <a:bodyPr/>
                    <a:lstStyle/>
                    <a:p>
                      <a:pPr>
                        <a:buNone/>
                      </a:pPr>
                      <a:r>
                        <a:rPr lang="en-US" sz="1600"/>
                        <a:t>Tuples cannot be modified after creation</a:t>
                      </a:r>
                    </a:p>
                  </a:txBody>
                  <a:tcPr marL="80580" marR="80580" marT="40290" marB="40290" anchor="ctr">
                    <a:lnL>
                      <a:noFill/>
                    </a:lnL>
                    <a:lnR>
                      <a:noFill/>
                    </a:lnR>
                    <a:lnT>
                      <a:noFill/>
                    </a:lnT>
                    <a:lnB>
                      <a:noFill/>
                    </a:lnB>
                    <a:noFill/>
                  </a:tcPr>
                </a:tc>
                <a:extLst>
                  <a:ext uri="{0D108BD9-81ED-4DB2-BD59-A6C34878D82A}">
                    <a16:rowId xmlns:a16="http://schemas.microsoft.com/office/drawing/2014/main" val="2850651022"/>
                  </a:ext>
                </a:extLst>
              </a:tr>
            </a:tbl>
          </a:graphicData>
        </a:graphic>
      </p:graphicFrame>
    </p:spTree>
    <p:extLst>
      <p:ext uri="{BB962C8B-B14F-4D97-AF65-F5344CB8AC3E}">
        <p14:creationId xmlns:p14="http://schemas.microsoft.com/office/powerpoint/2010/main" val="2892438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8F5987-0F38-3300-318D-2CACF52FA34D}"/>
              </a:ext>
            </a:extLst>
          </p:cNvPr>
          <p:cNvSpPr>
            <a:spLocks noGrp="1"/>
          </p:cNvSpPr>
          <p:nvPr>
            <p:ph type="body" sz="quarter" idx="13"/>
          </p:nvPr>
        </p:nvSpPr>
        <p:spPr/>
        <p:txBody>
          <a:bodyPr/>
          <a:lstStyle/>
          <a:p>
            <a:pPr marL="0" indent="0">
              <a:buNone/>
            </a:pPr>
            <a:r>
              <a:rPr lang="en-US"/>
              <a:t>Other libraries</a:t>
            </a:r>
            <a:endParaRPr lang="en-IN"/>
          </a:p>
        </p:txBody>
      </p:sp>
      <p:graphicFrame>
        <p:nvGraphicFramePr>
          <p:cNvPr id="4" name="Content Placeholder 3">
            <a:extLst>
              <a:ext uri="{FF2B5EF4-FFF2-40B4-BE49-F238E27FC236}">
                <a16:creationId xmlns:a16="http://schemas.microsoft.com/office/drawing/2014/main" id="{6E6DC5FE-3C19-B379-B778-ECE75873D21D}"/>
              </a:ext>
            </a:extLst>
          </p:cNvPr>
          <p:cNvGraphicFramePr>
            <a:graphicFrameLocks noGrp="1"/>
          </p:cNvGraphicFramePr>
          <p:nvPr>
            <p:ph idx="15"/>
            <p:extLst>
              <p:ext uri="{D42A27DB-BD31-4B8C-83A1-F6EECF244321}">
                <p14:modId xmlns:p14="http://schemas.microsoft.com/office/powerpoint/2010/main" val="2161781901"/>
              </p:ext>
            </p:extLst>
          </p:nvPr>
        </p:nvGraphicFramePr>
        <p:xfrm>
          <a:off x="1226634" y="1302380"/>
          <a:ext cx="9255510" cy="4413847"/>
        </p:xfrm>
        <a:graphic>
          <a:graphicData uri="http://schemas.openxmlformats.org/drawingml/2006/table">
            <a:tbl>
              <a:tblPr/>
              <a:tblGrid>
                <a:gridCol w="3085170">
                  <a:extLst>
                    <a:ext uri="{9D8B030D-6E8A-4147-A177-3AD203B41FA5}">
                      <a16:colId xmlns:a16="http://schemas.microsoft.com/office/drawing/2014/main" val="3657653758"/>
                    </a:ext>
                  </a:extLst>
                </a:gridCol>
                <a:gridCol w="3085170">
                  <a:extLst>
                    <a:ext uri="{9D8B030D-6E8A-4147-A177-3AD203B41FA5}">
                      <a16:colId xmlns:a16="http://schemas.microsoft.com/office/drawing/2014/main" val="3389170682"/>
                    </a:ext>
                  </a:extLst>
                </a:gridCol>
                <a:gridCol w="3085170">
                  <a:extLst>
                    <a:ext uri="{9D8B030D-6E8A-4147-A177-3AD203B41FA5}">
                      <a16:colId xmlns:a16="http://schemas.microsoft.com/office/drawing/2014/main" val="861794594"/>
                    </a:ext>
                  </a:extLst>
                </a:gridCol>
              </a:tblGrid>
              <a:tr h="217567">
                <a:tc>
                  <a:txBody>
                    <a:bodyPr/>
                    <a:lstStyle/>
                    <a:p>
                      <a:pPr>
                        <a:buNone/>
                      </a:pPr>
                      <a:r>
                        <a:rPr lang="en-IN" sz="1100" b="1"/>
                        <a:t>Data Structure</a:t>
                      </a:r>
                      <a:endParaRPr lang="en-IN" sz="1100"/>
                    </a:p>
                  </a:txBody>
                  <a:tcPr marL="54392" marR="54392" marT="27196" marB="27196" anchor="ctr">
                    <a:lnL>
                      <a:noFill/>
                    </a:lnL>
                    <a:lnR>
                      <a:noFill/>
                    </a:lnR>
                    <a:lnT>
                      <a:noFill/>
                    </a:lnT>
                    <a:lnB>
                      <a:noFill/>
                    </a:lnB>
                    <a:noFill/>
                  </a:tcPr>
                </a:tc>
                <a:tc>
                  <a:txBody>
                    <a:bodyPr/>
                    <a:lstStyle/>
                    <a:p>
                      <a:pPr>
                        <a:buNone/>
                      </a:pPr>
                      <a:r>
                        <a:rPr lang="en-IN" sz="1100" b="1"/>
                        <a:t>Module</a:t>
                      </a:r>
                      <a:endParaRPr lang="en-IN" sz="1100"/>
                    </a:p>
                  </a:txBody>
                  <a:tcPr marL="54392" marR="54392" marT="27196" marB="27196" anchor="ctr">
                    <a:lnL>
                      <a:noFill/>
                    </a:lnL>
                    <a:lnR>
                      <a:noFill/>
                    </a:lnR>
                    <a:lnT>
                      <a:noFill/>
                    </a:lnT>
                    <a:lnB>
                      <a:noFill/>
                    </a:lnB>
                    <a:noFill/>
                  </a:tcPr>
                </a:tc>
                <a:tc>
                  <a:txBody>
                    <a:bodyPr/>
                    <a:lstStyle/>
                    <a:p>
                      <a:pPr>
                        <a:buNone/>
                      </a:pPr>
                      <a:r>
                        <a:rPr lang="en-IN" sz="1100" b="1"/>
                        <a:t>Purpose / Use Case</a:t>
                      </a:r>
                      <a:endParaRPr lang="en-IN" sz="1100"/>
                    </a:p>
                  </a:txBody>
                  <a:tcPr marL="54392" marR="54392" marT="27196" marB="27196" anchor="ctr">
                    <a:lnL>
                      <a:noFill/>
                    </a:lnL>
                    <a:lnR>
                      <a:noFill/>
                    </a:lnR>
                    <a:lnT>
                      <a:noFill/>
                    </a:lnT>
                    <a:lnB>
                      <a:noFill/>
                    </a:lnB>
                    <a:noFill/>
                  </a:tcPr>
                </a:tc>
                <a:extLst>
                  <a:ext uri="{0D108BD9-81ED-4DB2-BD59-A6C34878D82A}">
                    <a16:rowId xmlns:a16="http://schemas.microsoft.com/office/drawing/2014/main" val="2262657770"/>
                  </a:ext>
                </a:extLst>
              </a:tr>
              <a:tr h="543917">
                <a:tc>
                  <a:txBody>
                    <a:bodyPr/>
                    <a:lstStyle/>
                    <a:p>
                      <a:pPr>
                        <a:buNone/>
                      </a:pPr>
                      <a:r>
                        <a:rPr lang="en-IN" sz="1100">
                          <a:latin typeface="Courier New" panose="02070309020205020404" pitchFamily="49" charset="0"/>
                        </a:rPr>
                        <a:t>deque</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collections</a:t>
                      </a:r>
                      <a:endParaRPr lang="en-IN" sz="1100"/>
                    </a:p>
                  </a:txBody>
                  <a:tcPr marL="54392" marR="54392" marT="27196" marB="27196" anchor="ctr">
                    <a:lnL>
                      <a:noFill/>
                    </a:lnL>
                    <a:lnR>
                      <a:noFill/>
                    </a:lnR>
                    <a:lnT>
                      <a:noFill/>
                    </a:lnT>
                    <a:lnB>
                      <a:noFill/>
                    </a:lnB>
                    <a:noFill/>
                  </a:tcPr>
                </a:tc>
                <a:tc>
                  <a:txBody>
                    <a:bodyPr/>
                    <a:lstStyle/>
                    <a:p>
                      <a:pPr>
                        <a:buNone/>
                      </a:pPr>
                      <a:r>
                        <a:rPr lang="en-US" sz="1100"/>
                        <a:t>Double-ended queue for fast appends/pops from both ends. Ideal for stacks and queues.</a:t>
                      </a:r>
                    </a:p>
                  </a:txBody>
                  <a:tcPr marL="54392" marR="54392" marT="27196" marB="27196" anchor="ctr">
                    <a:lnL>
                      <a:noFill/>
                    </a:lnL>
                    <a:lnR>
                      <a:noFill/>
                    </a:lnR>
                    <a:lnT>
                      <a:noFill/>
                    </a:lnT>
                    <a:lnB>
                      <a:noFill/>
                    </a:lnB>
                    <a:noFill/>
                  </a:tcPr>
                </a:tc>
                <a:extLst>
                  <a:ext uri="{0D108BD9-81ED-4DB2-BD59-A6C34878D82A}">
                    <a16:rowId xmlns:a16="http://schemas.microsoft.com/office/drawing/2014/main" val="1664896824"/>
                  </a:ext>
                </a:extLst>
              </a:tr>
              <a:tr h="543917">
                <a:tc>
                  <a:txBody>
                    <a:bodyPr/>
                    <a:lstStyle/>
                    <a:p>
                      <a:pPr>
                        <a:buNone/>
                      </a:pPr>
                      <a:r>
                        <a:rPr lang="en-IN" sz="1100">
                          <a:latin typeface="Courier New" panose="02070309020205020404" pitchFamily="49" charset="0"/>
                        </a:rPr>
                        <a:t>Counter</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collections</a:t>
                      </a:r>
                      <a:endParaRPr lang="en-IN" sz="1100"/>
                    </a:p>
                  </a:txBody>
                  <a:tcPr marL="54392" marR="54392" marT="27196" marB="27196" anchor="ctr">
                    <a:lnL>
                      <a:noFill/>
                    </a:lnL>
                    <a:lnR>
                      <a:noFill/>
                    </a:lnR>
                    <a:lnT>
                      <a:noFill/>
                    </a:lnT>
                    <a:lnB>
                      <a:noFill/>
                    </a:lnB>
                    <a:noFill/>
                  </a:tcPr>
                </a:tc>
                <a:tc>
                  <a:txBody>
                    <a:bodyPr/>
                    <a:lstStyle/>
                    <a:p>
                      <a:pPr>
                        <a:buNone/>
                      </a:pPr>
                      <a:r>
                        <a:rPr lang="en-US" sz="1100"/>
                        <a:t>Counts frequency of elements in an iterable. Great for statistics and histograms.</a:t>
                      </a:r>
                    </a:p>
                  </a:txBody>
                  <a:tcPr marL="54392" marR="54392" marT="27196" marB="27196" anchor="ctr">
                    <a:lnL>
                      <a:noFill/>
                    </a:lnL>
                    <a:lnR>
                      <a:noFill/>
                    </a:lnR>
                    <a:lnT>
                      <a:noFill/>
                    </a:lnT>
                    <a:lnB>
                      <a:noFill/>
                    </a:lnB>
                    <a:noFill/>
                  </a:tcPr>
                </a:tc>
                <a:extLst>
                  <a:ext uri="{0D108BD9-81ED-4DB2-BD59-A6C34878D82A}">
                    <a16:rowId xmlns:a16="http://schemas.microsoft.com/office/drawing/2014/main" val="4293828796"/>
                  </a:ext>
                </a:extLst>
              </a:tr>
              <a:tr h="380742">
                <a:tc>
                  <a:txBody>
                    <a:bodyPr/>
                    <a:lstStyle/>
                    <a:p>
                      <a:pPr>
                        <a:buNone/>
                      </a:pPr>
                      <a:r>
                        <a:rPr lang="en-IN" sz="1100">
                          <a:latin typeface="Courier New" panose="02070309020205020404" pitchFamily="49" charset="0"/>
                        </a:rPr>
                        <a:t>OrderedDict</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collections</a:t>
                      </a:r>
                      <a:endParaRPr lang="en-IN" sz="1100"/>
                    </a:p>
                  </a:txBody>
                  <a:tcPr marL="54392" marR="54392" marT="27196" marB="27196" anchor="ctr">
                    <a:lnL>
                      <a:noFill/>
                    </a:lnL>
                    <a:lnR>
                      <a:noFill/>
                    </a:lnR>
                    <a:lnT>
                      <a:noFill/>
                    </a:lnT>
                    <a:lnB>
                      <a:noFill/>
                    </a:lnB>
                    <a:noFill/>
                  </a:tcPr>
                </a:tc>
                <a:tc>
                  <a:txBody>
                    <a:bodyPr/>
                    <a:lstStyle/>
                    <a:p>
                      <a:pPr>
                        <a:buNone/>
                      </a:pPr>
                      <a:r>
                        <a:rPr lang="en-US" sz="1100"/>
                        <a:t>Dictionary that remembers insertion order (before Python 3.7).</a:t>
                      </a:r>
                    </a:p>
                  </a:txBody>
                  <a:tcPr marL="54392" marR="54392" marT="27196" marB="27196" anchor="ctr">
                    <a:lnL>
                      <a:noFill/>
                    </a:lnL>
                    <a:lnR>
                      <a:noFill/>
                    </a:lnR>
                    <a:lnT>
                      <a:noFill/>
                    </a:lnT>
                    <a:lnB>
                      <a:noFill/>
                    </a:lnB>
                    <a:noFill/>
                  </a:tcPr>
                </a:tc>
                <a:extLst>
                  <a:ext uri="{0D108BD9-81ED-4DB2-BD59-A6C34878D82A}">
                    <a16:rowId xmlns:a16="http://schemas.microsoft.com/office/drawing/2014/main" val="1910532034"/>
                  </a:ext>
                </a:extLst>
              </a:tr>
              <a:tr h="380742">
                <a:tc>
                  <a:txBody>
                    <a:bodyPr/>
                    <a:lstStyle/>
                    <a:p>
                      <a:pPr>
                        <a:buNone/>
                      </a:pPr>
                      <a:r>
                        <a:rPr lang="en-IN" sz="1100">
                          <a:latin typeface="Courier New" panose="02070309020205020404" pitchFamily="49" charset="0"/>
                        </a:rPr>
                        <a:t>defaultdict</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collections</a:t>
                      </a:r>
                      <a:endParaRPr lang="en-IN" sz="1100"/>
                    </a:p>
                  </a:txBody>
                  <a:tcPr marL="54392" marR="54392" marT="27196" marB="27196" anchor="ctr">
                    <a:lnL>
                      <a:noFill/>
                    </a:lnL>
                    <a:lnR>
                      <a:noFill/>
                    </a:lnR>
                    <a:lnT>
                      <a:noFill/>
                    </a:lnT>
                    <a:lnB>
                      <a:noFill/>
                    </a:lnB>
                    <a:noFill/>
                  </a:tcPr>
                </a:tc>
                <a:tc>
                  <a:txBody>
                    <a:bodyPr/>
                    <a:lstStyle/>
                    <a:p>
                      <a:pPr>
                        <a:buNone/>
                      </a:pPr>
                      <a:r>
                        <a:rPr lang="en-US" sz="1100"/>
                        <a:t>Dictionary with default values for missing keys. Avoids </a:t>
                      </a:r>
                      <a:r>
                        <a:rPr lang="en-US" sz="1100">
                          <a:latin typeface="Courier New" panose="02070309020205020404" pitchFamily="49" charset="0"/>
                        </a:rPr>
                        <a:t>KeyError</a:t>
                      </a:r>
                      <a:r>
                        <a:rPr lang="en-US" sz="1100"/>
                        <a:t>.</a:t>
                      </a:r>
                    </a:p>
                  </a:txBody>
                  <a:tcPr marL="54392" marR="54392" marT="27196" marB="27196" anchor="ctr">
                    <a:lnL>
                      <a:noFill/>
                    </a:lnL>
                    <a:lnR>
                      <a:noFill/>
                    </a:lnR>
                    <a:lnT>
                      <a:noFill/>
                    </a:lnT>
                    <a:lnB>
                      <a:noFill/>
                    </a:lnB>
                    <a:noFill/>
                  </a:tcPr>
                </a:tc>
                <a:extLst>
                  <a:ext uri="{0D108BD9-81ED-4DB2-BD59-A6C34878D82A}">
                    <a16:rowId xmlns:a16="http://schemas.microsoft.com/office/drawing/2014/main" val="4141780217"/>
                  </a:ext>
                </a:extLst>
              </a:tr>
              <a:tr h="380742">
                <a:tc>
                  <a:txBody>
                    <a:bodyPr/>
                    <a:lstStyle/>
                    <a:p>
                      <a:pPr>
                        <a:buNone/>
                      </a:pPr>
                      <a:r>
                        <a:rPr lang="en-IN" sz="1100">
                          <a:latin typeface="Courier New" panose="02070309020205020404" pitchFamily="49" charset="0"/>
                        </a:rPr>
                        <a:t>namedtuple</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collections</a:t>
                      </a:r>
                      <a:endParaRPr lang="en-IN" sz="1100"/>
                    </a:p>
                  </a:txBody>
                  <a:tcPr marL="54392" marR="54392" marT="27196" marB="27196" anchor="ctr">
                    <a:lnL>
                      <a:noFill/>
                    </a:lnL>
                    <a:lnR>
                      <a:noFill/>
                    </a:lnR>
                    <a:lnT>
                      <a:noFill/>
                    </a:lnT>
                    <a:lnB>
                      <a:noFill/>
                    </a:lnB>
                    <a:noFill/>
                  </a:tcPr>
                </a:tc>
                <a:tc>
                  <a:txBody>
                    <a:bodyPr/>
                    <a:lstStyle/>
                    <a:p>
                      <a:pPr>
                        <a:buNone/>
                      </a:pPr>
                      <a:r>
                        <a:rPr lang="en-US" sz="1100"/>
                        <a:t>Tuple with named fields. Improves readability and access by name.</a:t>
                      </a:r>
                    </a:p>
                  </a:txBody>
                  <a:tcPr marL="54392" marR="54392" marT="27196" marB="27196" anchor="ctr">
                    <a:lnL>
                      <a:noFill/>
                    </a:lnL>
                    <a:lnR>
                      <a:noFill/>
                    </a:lnR>
                    <a:lnT>
                      <a:noFill/>
                    </a:lnT>
                    <a:lnB>
                      <a:noFill/>
                    </a:lnB>
                    <a:noFill/>
                  </a:tcPr>
                </a:tc>
                <a:extLst>
                  <a:ext uri="{0D108BD9-81ED-4DB2-BD59-A6C34878D82A}">
                    <a16:rowId xmlns:a16="http://schemas.microsoft.com/office/drawing/2014/main" val="3876944323"/>
                  </a:ext>
                </a:extLst>
              </a:tr>
              <a:tr h="543917">
                <a:tc>
                  <a:txBody>
                    <a:bodyPr/>
                    <a:lstStyle/>
                    <a:p>
                      <a:pPr>
                        <a:buNone/>
                      </a:pPr>
                      <a:r>
                        <a:rPr lang="en-IN" sz="1100">
                          <a:latin typeface="Courier New" panose="02070309020205020404" pitchFamily="49" charset="0"/>
                        </a:rPr>
                        <a:t>array</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array</a:t>
                      </a:r>
                      <a:endParaRPr lang="en-IN" sz="1100"/>
                    </a:p>
                  </a:txBody>
                  <a:tcPr marL="54392" marR="54392" marT="27196" marB="27196" anchor="ctr">
                    <a:lnL>
                      <a:noFill/>
                    </a:lnL>
                    <a:lnR>
                      <a:noFill/>
                    </a:lnR>
                    <a:lnT>
                      <a:noFill/>
                    </a:lnT>
                    <a:lnB>
                      <a:noFill/>
                    </a:lnB>
                    <a:noFill/>
                  </a:tcPr>
                </a:tc>
                <a:tc>
                  <a:txBody>
                    <a:bodyPr/>
                    <a:lstStyle/>
                    <a:p>
                      <a:pPr>
                        <a:buNone/>
                      </a:pPr>
                      <a:r>
                        <a:rPr lang="en-US" sz="1100"/>
                        <a:t>Efficient storage of basic data types (like C arrays). Better than lists for numbers.</a:t>
                      </a:r>
                    </a:p>
                  </a:txBody>
                  <a:tcPr marL="54392" marR="54392" marT="27196" marB="27196" anchor="ctr">
                    <a:lnL>
                      <a:noFill/>
                    </a:lnL>
                    <a:lnR>
                      <a:noFill/>
                    </a:lnR>
                    <a:lnT>
                      <a:noFill/>
                    </a:lnT>
                    <a:lnB>
                      <a:noFill/>
                    </a:lnB>
                    <a:noFill/>
                  </a:tcPr>
                </a:tc>
                <a:extLst>
                  <a:ext uri="{0D108BD9-81ED-4DB2-BD59-A6C34878D82A}">
                    <a16:rowId xmlns:a16="http://schemas.microsoft.com/office/drawing/2014/main" val="2747833255"/>
                  </a:ext>
                </a:extLst>
              </a:tr>
              <a:tr h="380742">
                <a:tc>
                  <a:txBody>
                    <a:bodyPr/>
                    <a:lstStyle/>
                    <a:p>
                      <a:pPr>
                        <a:buNone/>
                      </a:pPr>
                      <a:r>
                        <a:rPr lang="en-IN" sz="1100">
                          <a:latin typeface="Courier New" panose="02070309020205020404" pitchFamily="49" charset="0"/>
                        </a:rPr>
                        <a:t>heapq</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heapq</a:t>
                      </a:r>
                      <a:endParaRPr lang="en-IN" sz="1100"/>
                    </a:p>
                  </a:txBody>
                  <a:tcPr marL="54392" marR="54392" marT="27196" marB="27196" anchor="ctr">
                    <a:lnL>
                      <a:noFill/>
                    </a:lnL>
                    <a:lnR>
                      <a:noFill/>
                    </a:lnR>
                    <a:lnT>
                      <a:noFill/>
                    </a:lnT>
                    <a:lnB>
                      <a:noFill/>
                    </a:lnB>
                    <a:noFill/>
                  </a:tcPr>
                </a:tc>
                <a:tc>
                  <a:txBody>
                    <a:bodyPr/>
                    <a:lstStyle/>
                    <a:p>
                      <a:pPr>
                        <a:buNone/>
                      </a:pPr>
                      <a:r>
                        <a:rPr lang="en-US" sz="1100"/>
                        <a:t>Implements a min-heap. Useful for priority queues and efficient sorting.</a:t>
                      </a:r>
                    </a:p>
                  </a:txBody>
                  <a:tcPr marL="54392" marR="54392" marT="27196" marB="27196" anchor="ctr">
                    <a:lnL>
                      <a:noFill/>
                    </a:lnL>
                    <a:lnR>
                      <a:noFill/>
                    </a:lnR>
                    <a:lnT>
                      <a:noFill/>
                    </a:lnT>
                    <a:lnB>
                      <a:noFill/>
                    </a:lnB>
                    <a:noFill/>
                  </a:tcPr>
                </a:tc>
                <a:extLst>
                  <a:ext uri="{0D108BD9-81ED-4DB2-BD59-A6C34878D82A}">
                    <a16:rowId xmlns:a16="http://schemas.microsoft.com/office/drawing/2014/main" val="860763365"/>
                  </a:ext>
                </a:extLst>
              </a:tr>
              <a:tr h="380742">
                <a:tc>
                  <a:txBody>
                    <a:bodyPr/>
                    <a:lstStyle/>
                    <a:p>
                      <a:pPr>
                        <a:buNone/>
                      </a:pPr>
                      <a:r>
                        <a:rPr lang="en-IN" sz="1100">
                          <a:latin typeface="Courier New" panose="02070309020205020404" pitchFamily="49" charset="0"/>
                        </a:rPr>
                        <a:t>Queue</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queue</a:t>
                      </a:r>
                      <a:endParaRPr lang="en-IN" sz="1100"/>
                    </a:p>
                  </a:txBody>
                  <a:tcPr marL="54392" marR="54392" marT="27196" marB="27196" anchor="ctr">
                    <a:lnL>
                      <a:noFill/>
                    </a:lnL>
                    <a:lnR>
                      <a:noFill/>
                    </a:lnR>
                    <a:lnT>
                      <a:noFill/>
                    </a:lnT>
                    <a:lnB>
                      <a:noFill/>
                    </a:lnB>
                    <a:noFill/>
                  </a:tcPr>
                </a:tc>
                <a:tc>
                  <a:txBody>
                    <a:bodyPr/>
                    <a:lstStyle/>
                    <a:p>
                      <a:pPr>
                        <a:buNone/>
                      </a:pPr>
                      <a:r>
                        <a:rPr lang="en-US" sz="1100"/>
                        <a:t>Thread-safe FIFO queue. Used in multi-threaded applications.</a:t>
                      </a:r>
                    </a:p>
                  </a:txBody>
                  <a:tcPr marL="54392" marR="54392" marT="27196" marB="27196" anchor="ctr">
                    <a:lnL>
                      <a:noFill/>
                    </a:lnL>
                    <a:lnR>
                      <a:noFill/>
                    </a:lnR>
                    <a:lnT>
                      <a:noFill/>
                    </a:lnT>
                    <a:lnB>
                      <a:noFill/>
                    </a:lnB>
                    <a:noFill/>
                  </a:tcPr>
                </a:tc>
                <a:extLst>
                  <a:ext uri="{0D108BD9-81ED-4DB2-BD59-A6C34878D82A}">
                    <a16:rowId xmlns:a16="http://schemas.microsoft.com/office/drawing/2014/main" val="53670421"/>
                  </a:ext>
                </a:extLst>
              </a:tr>
              <a:tr h="217567">
                <a:tc>
                  <a:txBody>
                    <a:bodyPr/>
                    <a:lstStyle/>
                    <a:p>
                      <a:pPr>
                        <a:buNone/>
                      </a:pPr>
                      <a:r>
                        <a:rPr lang="en-IN" sz="1100">
                          <a:latin typeface="Courier New" panose="02070309020205020404" pitchFamily="49" charset="0"/>
                        </a:rPr>
                        <a:t>LifoQueue</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queue</a:t>
                      </a:r>
                      <a:endParaRPr lang="en-IN" sz="1100"/>
                    </a:p>
                  </a:txBody>
                  <a:tcPr marL="54392" marR="54392" marT="27196" marB="27196" anchor="ctr">
                    <a:lnL>
                      <a:noFill/>
                    </a:lnL>
                    <a:lnR>
                      <a:noFill/>
                    </a:lnR>
                    <a:lnT>
                      <a:noFill/>
                    </a:lnT>
                    <a:lnB>
                      <a:noFill/>
                    </a:lnB>
                    <a:noFill/>
                  </a:tcPr>
                </a:tc>
                <a:tc>
                  <a:txBody>
                    <a:bodyPr/>
                    <a:lstStyle/>
                    <a:p>
                      <a:pPr>
                        <a:buNone/>
                      </a:pPr>
                      <a:r>
                        <a:rPr lang="en-IN" sz="1100"/>
                        <a:t>Thread-safe stack (Last-In-First-Out).</a:t>
                      </a:r>
                    </a:p>
                  </a:txBody>
                  <a:tcPr marL="54392" marR="54392" marT="27196" marB="27196" anchor="ctr">
                    <a:lnL>
                      <a:noFill/>
                    </a:lnL>
                    <a:lnR>
                      <a:noFill/>
                    </a:lnR>
                    <a:lnT>
                      <a:noFill/>
                    </a:lnT>
                    <a:lnB>
                      <a:noFill/>
                    </a:lnB>
                    <a:noFill/>
                  </a:tcPr>
                </a:tc>
                <a:extLst>
                  <a:ext uri="{0D108BD9-81ED-4DB2-BD59-A6C34878D82A}">
                    <a16:rowId xmlns:a16="http://schemas.microsoft.com/office/drawing/2014/main" val="3002666367"/>
                  </a:ext>
                </a:extLst>
              </a:tr>
              <a:tr h="380742">
                <a:tc>
                  <a:txBody>
                    <a:bodyPr/>
                    <a:lstStyle/>
                    <a:p>
                      <a:pPr>
                        <a:buNone/>
                      </a:pPr>
                      <a:r>
                        <a:rPr lang="en-IN" sz="1100">
                          <a:latin typeface="Courier New" panose="02070309020205020404" pitchFamily="49" charset="0"/>
                        </a:rPr>
                        <a:t>PriorityQueue</a:t>
                      </a:r>
                      <a:endParaRPr lang="en-IN" sz="1100"/>
                    </a:p>
                  </a:txBody>
                  <a:tcPr marL="54392" marR="54392" marT="27196" marB="27196" anchor="ctr">
                    <a:lnL>
                      <a:noFill/>
                    </a:lnL>
                    <a:lnR>
                      <a:noFill/>
                    </a:lnR>
                    <a:lnT>
                      <a:noFill/>
                    </a:lnT>
                    <a:lnB>
                      <a:noFill/>
                    </a:lnB>
                    <a:noFill/>
                  </a:tcPr>
                </a:tc>
                <a:tc>
                  <a:txBody>
                    <a:bodyPr/>
                    <a:lstStyle/>
                    <a:p>
                      <a:pPr>
                        <a:buNone/>
                      </a:pPr>
                      <a:r>
                        <a:rPr lang="en-IN" sz="1100">
                          <a:latin typeface="Courier New" panose="02070309020205020404" pitchFamily="49" charset="0"/>
                        </a:rPr>
                        <a:t>queue</a:t>
                      </a:r>
                      <a:endParaRPr lang="en-IN" sz="1100"/>
                    </a:p>
                  </a:txBody>
                  <a:tcPr marL="54392" marR="54392" marT="27196" marB="27196" anchor="ctr">
                    <a:lnL>
                      <a:noFill/>
                    </a:lnL>
                    <a:lnR>
                      <a:noFill/>
                    </a:lnR>
                    <a:lnT>
                      <a:noFill/>
                    </a:lnT>
                    <a:lnB>
                      <a:noFill/>
                    </a:lnB>
                    <a:noFill/>
                  </a:tcPr>
                </a:tc>
                <a:tc>
                  <a:txBody>
                    <a:bodyPr/>
                    <a:lstStyle/>
                    <a:p>
                      <a:pPr>
                        <a:buNone/>
                      </a:pPr>
                      <a:r>
                        <a:rPr lang="en-US" sz="1100"/>
                        <a:t>Thread-safe queue where elements are retrieved by priority.</a:t>
                      </a:r>
                    </a:p>
                  </a:txBody>
                  <a:tcPr marL="54392" marR="54392" marT="27196" marB="27196" anchor="ctr">
                    <a:lnL>
                      <a:noFill/>
                    </a:lnL>
                    <a:lnR>
                      <a:noFill/>
                    </a:lnR>
                    <a:lnT>
                      <a:noFill/>
                    </a:lnT>
                    <a:lnB>
                      <a:noFill/>
                    </a:lnB>
                    <a:noFill/>
                  </a:tcPr>
                </a:tc>
                <a:extLst>
                  <a:ext uri="{0D108BD9-81ED-4DB2-BD59-A6C34878D82A}">
                    <a16:rowId xmlns:a16="http://schemas.microsoft.com/office/drawing/2014/main" val="1461625662"/>
                  </a:ext>
                </a:extLst>
              </a:tr>
            </a:tbl>
          </a:graphicData>
        </a:graphic>
      </p:graphicFrame>
    </p:spTree>
    <p:extLst>
      <p:ext uri="{BB962C8B-B14F-4D97-AF65-F5344CB8AC3E}">
        <p14:creationId xmlns:p14="http://schemas.microsoft.com/office/powerpoint/2010/main" val="4294438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49BC-A179-40D0-990B-F05A0FA99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027A-97E3-EAC9-EB98-70FCE8835AF9}"/>
              </a:ext>
            </a:extLst>
          </p:cNvPr>
          <p:cNvSpPr>
            <a:spLocks noGrp="1"/>
          </p:cNvSpPr>
          <p:nvPr>
            <p:ph type="title"/>
          </p:nvPr>
        </p:nvSpPr>
        <p:spPr/>
        <p:txBody>
          <a:bodyPr/>
          <a:lstStyle/>
          <a:p>
            <a:r>
              <a:rPr lang="en-US">
                <a:latin typeface="Frutiger LT Pro 55 Roman" panose="020B0602020204020204"/>
              </a:rPr>
              <a:t>Input/Output – Read Files and access method</a:t>
            </a:r>
          </a:p>
        </p:txBody>
      </p:sp>
    </p:spTree>
    <p:extLst>
      <p:ext uri="{BB962C8B-B14F-4D97-AF65-F5344CB8AC3E}">
        <p14:creationId xmlns:p14="http://schemas.microsoft.com/office/powerpoint/2010/main" val="2723607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BA0275-0895-E1CC-5D79-50001E446288}"/>
              </a:ext>
            </a:extLst>
          </p:cNvPr>
          <p:cNvSpPr>
            <a:spLocks noGrp="1"/>
          </p:cNvSpPr>
          <p:nvPr>
            <p:ph type="body" sz="quarter" idx="13"/>
          </p:nvPr>
        </p:nvSpPr>
        <p:spPr/>
        <p:txBody>
          <a:bodyPr/>
          <a:lstStyle/>
          <a:p>
            <a:pPr marL="0" indent="0">
              <a:buNone/>
            </a:pPr>
            <a:r>
              <a:rPr lang="en-US"/>
              <a:t>File Handling</a:t>
            </a:r>
            <a:endParaRPr lang="en-IN"/>
          </a:p>
        </p:txBody>
      </p:sp>
      <p:sp>
        <p:nvSpPr>
          <p:cNvPr id="3" name="Content Placeholder 2">
            <a:extLst>
              <a:ext uri="{FF2B5EF4-FFF2-40B4-BE49-F238E27FC236}">
                <a16:creationId xmlns:a16="http://schemas.microsoft.com/office/drawing/2014/main" id="{D0221EA6-EA04-0034-F5DA-17419BA570D6}"/>
              </a:ext>
            </a:extLst>
          </p:cNvPr>
          <p:cNvSpPr>
            <a:spLocks noGrp="1"/>
          </p:cNvSpPr>
          <p:nvPr>
            <p:ph idx="15"/>
          </p:nvPr>
        </p:nvSpPr>
        <p:spPr>
          <a:xfrm>
            <a:off x="533400" y="1249680"/>
            <a:ext cx="11125200" cy="4924108"/>
          </a:xfrm>
        </p:spPr>
        <p:txBody>
          <a:bodyPr>
            <a:normAutofit/>
          </a:bodyPr>
          <a:lstStyle/>
          <a:p>
            <a:r>
              <a:rPr lang="en-US" sz="2000">
                <a:latin typeface="Arial" panose="020B0604020202020204" pitchFamily="34" charset="0"/>
                <a:cs typeface="Arial" panose="020B0604020202020204" pitchFamily="34" charset="0"/>
              </a:rPr>
              <a:t>File handling refers to the process of performing operations on a file, such as creating, opening, reading, writing and closing it through a programming interface. It involves managing the data flow between the program and the file system on the storage device, ensuring that data is handled safely and efficiently.</a:t>
            </a:r>
          </a:p>
          <a:p>
            <a:endParaRPr lang="en-US" sz="2000">
              <a:latin typeface="Arial" panose="020B0604020202020204" pitchFamily="34" charset="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a:p>
            <a:pPr marL="457200" lvl="1" indent="0">
              <a:buNone/>
            </a:pPr>
            <a:r>
              <a:rPr lang="en-US" sz="2000" b="1">
                <a:latin typeface="Arial" panose="020B0604020202020204" pitchFamily="34" charset="0"/>
                <a:cs typeface="Arial" panose="020B0604020202020204" pitchFamily="34" charset="0"/>
              </a:rPr>
              <a:t>Why do we need File Handling</a:t>
            </a:r>
          </a:p>
          <a:p>
            <a:pPr lvl="1"/>
            <a:r>
              <a:rPr lang="en-US" sz="2000">
                <a:latin typeface="Arial" panose="020B0604020202020204" pitchFamily="34" charset="0"/>
                <a:cs typeface="Arial" panose="020B0604020202020204" pitchFamily="34" charset="0"/>
              </a:rPr>
              <a:t>To store data permanently, even after the program ends.</a:t>
            </a:r>
          </a:p>
          <a:p>
            <a:pPr lvl="1"/>
            <a:r>
              <a:rPr lang="en-US" sz="2000">
                <a:latin typeface="Arial" panose="020B0604020202020204" pitchFamily="34" charset="0"/>
                <a:cs typeface="Arial" panose="020B0604020202020204" pitchFamily="34" charset="0"/>
              </a:rPr>
              <a:t>To access external files like .txt, .csv, .</a:t>
            </a:r>
            <a:r>
              <a:rPr lang="en-US" sz="2000" err="1">
                <a:latin typeface="Arial" panose="020B0604020202020204" pitchFamily="34" charset="0"/>
                <a:cs typeface="Arial" panose="020B0604020202020204" pitchFamily="34" charset="0"/>
              </a:rPr>
              <a:t>json</a:t>
            </a:r>
            <a:r>
              <a:rPr lang="en-US" sz="2000">
                <a:latin typeface="Arial" panose="020B0604020202020204" pitchFamily="34" charset="0"/>
                <a:cs typeface="Arial" panose="020B0604020202020204" pitchFamily="34" charset="0"/>
              </a:rPr>
              <a:t>, etc.</a:t>
            </a:r>
          </a:p>
          <a:p>
            <a:pPr lvl="1"/>
            <a:r>
              <a:rPr lang="en-US" sz="2000">
                <a:latin typeface="Arial" panose="020B0604020202020204" pitchFamily="34" charset="0"/>
                <a:cs typeface="Arial" panose="020B0604020202020204" pitchFamily="34" charset="0"/>
              </a:rPr>
              <a:t>To process large files efficiently without using much memory.</a:t>
            </a:r>
          </a:p>
          <a:p>
            <a:pPr lvl="1"/>
            <a:r>
              <a:rPr lang="en-US" sz="2000">
                <a:latin typeface="Arial" panose="020B0604020202020204" pitchFamily="34" charset="0"/>
                <a:cs typeface="Arial" panose="020B0604020202020204" pitchFamily="34" charset="0"/>
              </a:rPr>
              <a:t>To automate tasks like reading configs or saving outputs.</a:t>
            </a:r>
          </a:p>
          <a:p>
            <a:pPr lvl="1"/>
            <a:r>
              <a:rPr lang="en-US" sz="2000">
                <a:latin typeface="Arial" panose="020B0604020202020204" pitchFamily="34" charset="0"/>
                <a:cs typeface="Arial" panose="020B0604020202020204" pitchFamily="34" charset="0"/>
              </a:rPr>
              <a:t>To handle input/output in real-world applications and tools</a:t>
            </a:r>
            <a:endParaRPr lang="en-I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62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44E3B9C0-D4F4-BC78-C228-3D3A088EDB36}"/>
              </a:ext>
            </a:extLst>
          </p:cNvPr>
          <p:cNvSpPr>
            <a:spLocks noGrp="1"/>
          </p:cNvSpPr>
          <p:nvPr>
            <p:ph type="body" sz="quarter" idx="13"/>
          </p:nvPr>
        </p:nvSpPr>
        <p:spPr>
          <a:xfrm>
            <a:off x="533399" y="469835"/>
            <a:ext cx="14764882" cy="434975"/>
          </a:xfrm>
        </p:spPr>
        <p:txBody>
          <a:bodyPr/>
          <a:lstStyle/>
          <a:p>
            <a:pPr marL="0" indent="0">
              <a:buNone/>
            </a:pPr>
            <a:r>
              <a:rPr lang="en-US">
                <a:latin typeface="Arial" panose="020B0604020202020204" pitchFamily="34" charset="0"/>
                <a:cs typeface="Arial" panose="020B0604020202020204" pitchFamily="34" charset="0"/>
              </a:rPr>
              <a:t>What is Python</a:t>
            </a:r>
          </a:p>
        </p:txBody>
      </p:sp>
      <p:sp>
        <p:nvSpPr>
          <p:cNvPr id="3" name="Text Placeholder 2">
            <a:extLst>
              <a:ext uri="{FF2B5EF4-FFF2-40B4-BE49-F238E27FC236}">
                <a16:creationId xmlns:a16="http://schemas.microsoft.com/office/drawing/2014/main" id="{277A370C-2620-FAA5-CA70-16B00E14D06C}"/>
              </a:ext>
            </a:extLst>
          </p:cNvPr>
          <p:cNvSpPr>
            <a:spLocks noGrp="1" noChangeArrowheads="1"/>
          </p:cNvSpPr>
          <p:nvPr>
            <p:ph type="body" sz="quarter" idx="14"/>
          </p:nvPr>
        </p:nvSpPr>
        <p:spPr bwMode="auto">
          <a:xfrm>
            <a:off x="533400" y="1383874"/>
            <a:ext cx="105511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High-Level Language</a:t>
            </a:r>
            <a:br>
              <a:rPr kumimoji="0" lang="en-US" altLang="en-US" sz="2000" b="0" i="0" u="none" strike="noStrike" cap="none" normalizeH="0" baseline="0">
                <a:ln>
                  <a:noFill/>
                </a:ln>
                <a:solidFill>
                  <a:schemeClr val="tx1"/>
                </a:solidFill>
                <a:effectLst/>
                <a:latin typeface="Arial" panose="020B0604020202020204" pitchFamily="34" charset="0"/>
              </a:rPr>
            </a:br>
            <a:r>
              <a:rPr kumimoji="0" lang="en-US" altLang="en-US" sz="2000" b="0" i="0" u="none" strike="noStrike" cap="none" normalizeH="0" baseline="0">
                <a:ln>
                  <a:noFill/>
                </a:ln>
                <a:solidFill>
                  <a:schemeClr val="tx1"/>
                </a:solidFill>
                <a:effectLst/>
                <a:latin typeface="Arial" panose="020B0604020202020204" pitchFamily="34" charset="0"/>
              </a:rPr>
              <a:t>	Python abstracts away complex details, letting you focus on solving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General-Purpose</a:t>
            </a:r>
            <a:br>
              <a:rPr kumimoji="0" lang="en-US" altLang="en-US" sz="2000" b="0" i="0" u="none" strike="noStrike" cap="none" normalizeH="0" baseline="0">
                <a:ln>
                  <a:noFill/>
                </a:ln>
                <a:solidFill>
                  <a:schemeClr val="tx1"/>
                </a:solidFill>
                <a:effectLst/>
                <a:latin typeface="Arial" panose="020B0604020202020204" pitchFamily="34" charset="0"/>
              </a:rPr>
            </a:br>
            <a:r>
              <a:rPr kumimoji="0" lang="en-US" altLang="en-US" sz="2000" b="0" i="0" u="none" strike="noStrike" cap="none" normalizeH="0" baseline="0">
                <a:ln>
                  <a:noFill/>
                </a:ln>
                <a:solidFill>
                  <a:schemeClr val="tx1"/>
                </a:solidFill>
                <a:effectLst/>
                <a:latin typeface="Arial" panose="020B0604020202020204" pitchFamily="34" charset="0"/>
              </a:rPr>
              <a:t>	Used in </a:t>
            </a:r>
            <a:r>
              <a:rPr kumimoji="0" lang="en-US" altLang="en-US" sz="2000" b="1" i="0" u="none" strike="noStrike" cap="none" normalizeH="0" baseline="0">
                <a:ln>
                  <a:noFill/>
                </a:ln>
                <a:solidFill>
                  <a:schemeClr val="tx1"/>
                </a:solidFill>
                <a:effectLst/>
                <a:latin typeface="Arial" panose="020B0604020202020204" pitchFamily="34" charset="0"/>
              </a:rPr>
              <a:t>web development</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data science</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machine learning</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automation</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AI</a:t>
            </a:r>
            <a:r>
              <a:rPr kumimoji="0" lang="en-US" altLang="en-US" sz="2000" b="0" i="0" u="none" strike="noStrike" cap="none" normalizeH="0" baseline="0">
                <a:ln>
                  <a:noFill/>
                </a:ln>
                <a:solidFill>
                  <a:schemeClr val="tx1"/>
                </a:solidFill>
                <a:effectLst/>
                <a:latin typeface="Arial" panose="020B0604020202020204" pitchFamily="34" charset="0"/>
              </a:rPr>
              <a:t>,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Interpreted Language</a:t>
            </a:r>
            <a:br>
              <a:rPr kumimoji="0" lang="en-US" altLang="en-US" sz="2000" b="0" i="0" u="none" strike="noStrike" cap="none" normalizeH="0" baseline="0">
                <a:ln>
                  <a:noFill/>
                </a:ln>
                <a:solidFill>
                  <a:schemeClr val="tx1"/>
                </a:solidFill>
                <a:effectLst/>
                <a:latin typeface="Arial" panose="020B0604020202020204" pitchFamily="34" charset="0"/>
              </a:rPr>
            </a:br>
            <a:r>
              <a:rPr kumimoji="0" lang="en-US" altLang="en-US" sz="2000" b="0" i="0" u="none" strike="noStrike" cap="none" normalizeH="0" baseline="0">
                <a:ln>
                  <a:noFill/>
                </a:ln>
                <a:solidFill>
                  <a:schemeClr val="tx1"/>
                </a:solidFill>
                <a:effectLst/>
                <a:latin typeface="Arial" panose="020B0604020202020204" pitchFamily="34" charset="0"/>
              </a:rPr>
              <a:t>	Python code runs line-by-line, making it easier to debug and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Readable &amp; Clean Syntax</a:t>
            </a:r>
            <a:br>
              <a:rPr kumimoji="0" lang="en-US" altLang="en-US" sz="2000" b="0" i="0" u="none" strike="noStrike" cap="none" normalizeH="0" baseline="0">
                <a:ln>
                  <a:noFill/>
                </a:ln>
                <a:solidFill>
                  <a:schemeClr val="tx1"/>
                </a:solidFill>
                <a:effectLst/>
                <a:latin typeface="Arial" panose="020B0604020202020204" pitchFamily="34" charset="0"/>
              </a:rPr>
            </a:br>
            <a:r>
              <a:rPr kumimoji="0" lang="en-US" altLang="en-US" sz="2000" b="0" i="0" u="none" strike="noStrike" cap="none" normalizeH="0" baseline="0">
                <a:ln>
                  <a:noFill/>
                </a:ln>
                <a:solidFill>
                  <a:schemeClr val="tx1"/>
                </a:solidFill>
                <a:effectLst/>
                <a:latin typeface="Arial" panose="020B0604020202020204" pitchFamily="34" charset="0"/>
              </a:rPr>
              <a:t>	Designed to be easy to read and write—great for beginners and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Extensive Library Support</a:t>
            </a:r>
            <a:br>
              <a:rPr kumimoji="0" lang="en-US" altLang="en-US" sz="2000" b="0" i="0" u="none" strike="noStrike" cap="none" normalizeH="0" baseline="0">
                <a:ln>
                  <a:noFill/>
                </a:ln>
                <a:solidFill>
                  <a:schemeClr val="tx1"/>
                </a:solidFill>
                <a:effectLst/>
                <a:latin typeface="Arial" panose="020B0604020202020204" pitchFamily="34" charset="0"/>
              </a:rPr>
            </a:br>
            <a:r>
              <a:rPr kumimoji="0" lang="en-US" altLang="en-US" sz="2000" b="0" i="0" u="none" strike="noStrike" cap="none" normalizeH="0" baseline="0">
                <a:ln>
                  <a:noFill/>
                </a:ln>
                <a:solidFill>
                  <a:schemeClr val="tx1"/>
                </a:solidFill>
                <a:effectLst/>
                <a:latin typeface="Arial" panose="020B0604020202020204" pitchFamily="34" charset="0"/>
              </a:rPr>
              <a:t>	Thousands of libraries available for everything from math to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Cross-Platform</a:t>
            </a:r>
            <a:br>
              <a:rPr kumimoji="0" lang="en-US" altLang="en-US" sz="2000" b="0" i="0" u="none" strike="noStrike" cap="none" normalizeH="0" baseline="0">
                <a:ln>
                  <a:noFill/>
                </a:ln>
                <a:solidFill>
                  <a:schemeClr val="tx1"/>
                </a:solidFill>
                <a:effectLst/>
                <a:latin typeface="Arial" panose="020B0604020202020204" pitchFamily="34" charset="0"/>
              </a:rPr>
            </a:br>
            <a:r>
              <a:rPr kumimoji="0" lang="en-US" altLang="en-US" sz="2000" b="0" i="0" u="none" strike="noStrike" cap="none" normalizeH="0" baseline="0">
                <a:ln>
                  <a:noFill/>
                </a:ln>
                <a:solidFill>
                  <a:schemeClr val="tx1"/>
                </a:solidFill>
                <a:effectLst/>
                <a:latin typeface="Arial" panose="020B0604020202020204" pitchFamily="34" charset="0"/>
              </a:rPr>
              <a:t>	Works on Windows, macOS, Linux—write once, run anywhere.</a:t>
            </a:r>
          </a:p>
        </p:txBody>
      </p:sp>
    </p:spTree>
    <p:extLst>
      <p:ext uri="{BB962C8B-B14F-4D97-AF65-F5344CB8AC3E}">
        <p14:creationId xmlns:p14="http://schemas.microsoft.com/office/powerpoint/2010/main" val="29972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105F24-7B63-1EC3-0AE4-96D337BA3C28}"/>
              </a:ext>
            </a:extLst>
          </p:cNvPr>
          <p:cNvSpPr>
            <a:spLocks noGrp="1"/>
          </p:cNvSpPr>
          <p:nvPr>
            <p:ph type="body" sz="quarter" idx="13"/>
          </p:nvPr>
        </p:nvSpPr>
        <p:spPr/>
        <p:txBody>
          <a:bodyPr/>
          <a:lstStyle/>
          <a:p>
            <a:pPr marL="0" indent="0">
              <a:buNone/>
            </a:pPr>
            <a:r>
              <a:rPr lang="en-US"/>
              <a:t>Operations in File</a:t>
            </a:r>
            <a:endParaRPr lang="en-IN"/>
          </a:p>
        </p:txBody>
      </p:sp>
      <p:graphicFrame>
        <p:nvGraphicFramePr>
          <p:cNvPr id="3" name="Table 2">
            <a:extLst>
              <a:ext uri="{FF2B5EF4-FFF2-40B4-BE49-F238E27FC236}">
                <a16:creationId xmlns:a16="http://schemas.microsoft.com/office/drawing/2014/main" id="{51C34014-A4DF-8E16-2FDF-C36751296EB6}"/>
              </a:ext>
            </a:extLst>
          </p:cNvPr>
          <p:cNvGraphicFramePr>
            <a:graphicFrameLocks noGrp="1"/>
          </p:cNvGraphicFramePr>
          <p:nvPr>
            <p:extLst>
              <p:ext uri="{D42A27DB-BD31-4B8C-83A1-F6EECF244321}">
                <p14:modId xmlns:p14="http://schemas.microsoft.com/office/powerpoint/2010/main" val="2892675128"/>
              </p:ext>
            </p:extLst>
          </p:nvPr>
        </p:nvGraphicFramePr>
        <p:xfrm>
          <a:off x="1280159" y="1341120"/>
          <a:ext cx="9425010" cy="4835838"/>
        </p:xfrm>
        <a:graphic>
          <a:graphicData uri="http://schemas.openxmlformats.org/drawingml/2006/table">
            <a:tbl>
              <a:tblPr/>
              <a:tblGrid>
                <a:gridCol w="3141670">
                  <a:extLst>
                    <a:ext uri="{9D8B030D-6E8A-4147-A177-3AD203B41FA5}">
                      <a16:colId xmlns:a16="http://schemas.microsoft.com/office/drawing/2014/main" val="3732447329"/>
                    </a:ext>
                  </a:extLst>
                </a:gridCol>
                <a:gridCol w="3141670">
                  <a:extLst>
                    <a:ext uri="{9D8B030D-6E8A-4147-A177-3AD203B41FA5}">
                      <a16:colId xmlns:a16="http://schemas.microsoft.com/office/drawing/2014/main" val="186895387"/>
                    </a:ext>
                  </a:extLst>
                </a:gridCol>
                <a:gridCol w="3141670">
                  <a:extLst>
                    <a:ext uri="{9D8B030D-6E8A-4147-A177-3AD203B41FA5}">
                      <a16:colId xmlns:a16="http://schemas.microsoft.com/office/drawing/2014/main" val="2089965663"/>
                    </a:ext>
                  </a:extLst>
                </a:gridCol>
              </a:tblGrid>
              <a:tr h="257911">
                <a:tc>
                  <a:txBody>
                    <a:bodyPr/>
                    <a:lstStyle/>
                    <a:p>
                      <a:pPr>
                        <a:buNone/>
                      </a:pPr>
                      <a:r>
                        <a:rPr lang="en-IN" sz="1100" b="1"/>
                        <a:t>Operation</a:t>
                      </a:r>
                      <a:endParaRPr lang="en-IN" sz="1100"/>
                    </a:p>
                  </a:txBody>
                  <a:tcPr marL="58018" marR="58018" marT="29009" marB="29009" anchor="ctr">
                    <a:lnL>
                      <a:noFill/>
                    </a:lnL>
                    <a:lnR>
                      <a:noFill/>
                    </a:lnR>
                    <a:lnT>
                      <a:noFill/>
                    </a:lnT>
                    <a:lnB>
                      <a:noFill/>
                    </a:lnB>
                    <a:noFill/>
                  </a:tcPr>
                </a:tc>
                <a:tc>
                  <a:txBody>
                    <a:bodyPr/>
                    <a:lstStyle/>
                    <a:p>
                      <a:pPr>
                        <a:buNone/>
                      </a:pPr>
                      <a:r>
                        <a:rPr lang="en-IN" sz="1100" b="1"/>
                        <a:t>Syntax / Method</a:t>
                      </a:r>
                      <a:endParaRPr lang="en-IN" sz="1100"/>
                    </a:p>
                  </a:txBody>
                  <a:tcPr marL="58018" marR="58018" marT="29009" marB="29009" anchor="ctr">
                    <a:lnL>
                      <a:noFill/>
                    </a:lnL>
                    <a:lnR>
                      <a:noFill/>
                    </a:lnR>
                    <a:lnT>
                      <a:noFill/>
                    </a:lnT>
                    <a:lnB>
                      <a:noFill/>
                    </a:lnB>
                    <a:noFill/>
                  </a:tcPr>
                </a:tc>
                <a:tc>
                  <a:txBody>
                    <a:bodyPr/>
                    <a:lstStyle/>
                    <a:p>
                      <a:pPr>
                        <a:buNone/>
                      </a:pPr>
                      <a:r>
                        <a:rPr lang="en-IN" sz="1100" b="1"/>
                        <a:t>Purpose / Description</a:t>
                      </a:r>
                      <a:endParaRPr lang="en-IN" sz="1100"/>
                    </a:p>
                  </a:txBody>
                  <a:tcPr marL="58018" marR="58018" marT="29009" marB="29009" anchor="ctr">
                    <a:lnL>
                      <a:noFill/>
                    </a:lnL>
                    <a:lnR>
                      <a:noFill/>
                    </a:lnR>
                    <a:lnT>
                      <a:noFill/>
                    </a:lnT>
                    <a:lnB>
                      <a:noFill/>
                    </a:lnB>
                    <a:noFill/>
                  </a:tcPr>
                </a:tc>
                <a:extLst>
                  <a:ext uri="{0D108BD9-81ED-4DB2-BD59-A6C34878D82A}">
                    <a16:rowId xmlns:a16="http://schemas.microsoft.com/office/drawing/2014/main" val="4035978412"/>
                  </a:ext>
                </a:extLst>
              </a:tr>
              <a:tr h="451345">
                <a:tc>
                  <a:txBody>
                    <a:bodyPr/>
                    <a:lstStyle/>
                    <a:p>
                      <a:pPr>
                        <a:buNone/>
                      </a:pPr>
                      <a:r>
                        <a:rPr lang="en-IN" sz="1100" b="1"/>
                        <a:t>Open a file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open('filename.txt', 'mode')</a:t>
                      </a:r>
                      <a:endParaRPr lang="en-IN" sz="1100"/>
                    </a:p>
                  </a:txBody>
                  <a:tcPr marL="58018" marR="58018" marT="29009" marB="29009" anchor="ctr">
                    <a:lnL>
                      <a:noFill/>
                    </a:lnL>
                    <a:lnR>
                      <a:noFill/>
                    </a:lnR>
                    <a:lnT>
                      <a:noFill/>
                    </a:lnT>
                    <a:lnB>
                      <a:noFill/>
                    </a:lnB>
                    <a:noFill/>
                  </a:tcPr>
                </a:tc>
                <a:tc>
                  <a:txBody>
                    <a:bodyPr/>
                    <a:lstStyle/>
                    <a:p>
                      <a:pPr>
                        <a:buNone/>
                      </a:pPr>
                      <a:r>
                        <a:rPr lang="en-US" sz="1100"/>
                        <a:t>Opens a file in specified mode (</a:t>
                      </a:r>
                      <a:r>
                        <a:rPr lang="en-US" sz="1100">
                          <a:latin typeface="Courier New" panose="02070309020205020404" pitchFamily="49" charset="0"/>
                        </a:rPr>
                        <a:t>'r'</a:t>
                      </a:r>
                      <a:r>
                        <a:rPr lang="en-US" sz="1100"/>
                        <a:t>, </a:t>
                      </a:r>
                      <a:r>
                        <a:rPr lang="en-US" sz="1100">
                          <a:latin typeface="Courier New" panose="02070309020205020404" pitchFamily="49" charset="0"/>
                        </a:rPr>
                        <a:t>'w'</a:t>
                      </a:r>
                      <a:r>
                        <a:rPr lang="en-US" sz="1100"/>
                        <a:t>, </a:t>
                      </a:r>
                      <a:r>
                        <a:rPr lang="en-US" sz="1100">
                          <a:latin typeface="Courier New" panose="02070309020205020404" pitchFamily="49" charset="0"/>
                        </a:rPr>
                        <a:t>'a'</a:t>
                      </a:r>
                      <a:r>
                        <a:rPr lang="en-US" sz="1100"/>
                        <a:t>, etc.). </a:t>
                      </a:r>
                      <a:r>
                        <a:rPr lang="en-US" sz="1100">
                          <a:latin typeface="Courier New" panose="02070309020205020404" pitchFamily="49" charset="0"/>
                        </a:rPr>
                        <a:t>'r'</a:t>
                      </a:r>
                      <a:r>
                        <a:rPr lang="en-US" sz="1100"/>
                        <a:t> is default.</a:t>
                      </a:r>
                    </a:p>
                  </a:txBody>
                  <a:tcPr marL="58018" marR="58018" marT="29009" marB="29009" anchor="ctr">
                    <a:lnL>
                      <a:noFill/>
                    </a:lnL>
                    <a:lnR>
                      <a:noFill/>
                    </a:lnR>
                    <a:lnT>
                      <a:noFill/>
                    </a:lnT>
                    <a:lnB>
                      <a:noFill/>
                    </a:lnB>
                    <a:noFill/>
                  </a:tcPr>
                </a:tc>
                <a:extLst>
                  <a:ext uri="{0D108BD9-81ED-4DB2-BD59-A6C34878D82A}">
                    <a16:rowId xmlns:a16="http://schemas.microsoft.com/office/drawing/2014/main" val="883979693"/>
                  </a:ext>
                </a:extLst>
              </a:tr>
              <a:tr h="451345">
                <a:tc>
                  <a:txBody>
                    <a:bodyPr/>
                    <a:lstStyle/>
                    <a:p>
                      <a:pPr>
                        <a:buNone/>
                      </a:pPr>
                      <a:r>
                        <a:rPr lang="en-IN" sz="1100" b="1"/>
                        <a:t>Close a file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file.close()</a:t>
                      </a:r>
                      <a:endParaRPr lang="en-IN" sz="1100"/>
                    </a:p>
                  </a:txBody>
                  <a:tcPr marL="58018" marR="58018" marT="29009" marB="29009" anchor="ctr">
                    <a:lnL>
                      <a:noFill/>
                    </a:lnL>
                    <a:lnR>
                      <a:noFill/>
                    </a:lnR>
                    <a:lnT>
                      <a:noFill/>
                    </a:lnT>
                    <a:lnB>
                      <a:noFill/>
                    </a:lnB>
                    <a:noFill/>
                  </a:tcPr>
                </a:tc>
                <a:tc>
                  <a:txBody>
                    <a:bodyPr/>
                    <a:lstStyle/>
                    <a:p>
                      <a:pPr>
                        <a:buNone/>
                      </a:pPr>
                      <a:r>
                        <a:rPr lang="en-US" sz="1100"/>
                        <a:t>Closes the file and releases system resources.</a:t>
                      </a:r>
                    </a:p>
                  </a:txBody>
                  <a:tcPr marL="58018" marR="58018" marT="29009" marB="29009" anchor="ctr">
                    <a:lnL>
                      <a:noFill/>
                    </a:lnL>
                    <a:lnR>
                      <a:noFill/>
                    </a:lnR>
                    <a:lnT>
                      <a:noFill/>
                    </a:lnT>
                    <a:lnB>
                      <a:noFill/>
                    </a:lnB>
                    <a:noFill/>
                  </a:tcPr>
                </a:tc>
                <a:extLst>
                  <a:ext uri="{0D108BD9-81ED-4DB2-BD59-A6C34878D82A}">
                    <a16:rowId xmlns:a16="http://schemas.microsoft.com/office/drawing/2014/main" val="430205348"/>
                  </a:ext>
                </a:extLst>
              </a:tr>
              <a:tr h="451345">
                <a:tc>
                  <a:txBody>
                    <a:bodyPr/>
                    <a:lstStyle/>
                    <a:p>
                      <a:pPr>
                        <a:buNone/>
                      </a:pPr>
                      <a:r>
                        <a:rPr lang="en-IN" sz="1100" b="1"/>
                        <a:t>Check file properties</a:t>
                      </a:r>
                      <a:endParaRPr lang="en-IN" sz="1100"/>
                    </a:p>
                  </a:txBody>
                  <a:tcPr marL="58018" marR="58018" marT="29009" marB="29009" anchor="ctr">
                    <a:lnL>
                      <a:noFill/>
                    </a:lnL>
                    <a:lnR>
                      <a:noFill/>
                    </a:lnR>
                    <a:lnT>
                      <a:noFill/>
                    </a:lnT>
                    <a:lnB>
                      <a:noFill/>
                    </a:lnB>
                    <a:noFill/>
                  </a:tcPr>
                </a:tc>
                <a:tc>
                  <a:txBody>
                    <a:bodyPr/>
                    <a:lstStyle/>
                    <a:p>
                      <a:pPr>
                        <a:buNone/>
                      </a:pPr>
                      <a:r>
                        <a:rPr lang="en-US" sz="1100">
                          <a:latin typeface="Courier New" panose="02070309020205020404" pitchFamily="49" charset="0"/>
                        </a:rPr>
                        <a:t>file.name</a:t>
                      </a:r>
                      <a:r>
                        <a:rPr lang="en-US" sz="1100"/>
                        <a:t>, </a:t>
                      </a:r>
                      <a:r>
                        <a:rPr lang="en-US" sz="1100">
                          <a:latin typeface="Courier New" panose="02070309020205020404" pitchFamily="49" charset="0"/>
                        </a:rPr>
                        <a:t>file.mode</a:t>
                      </a:r>
                      <a:r>
                        <a:rPr lang="en-US" sz="1100"/>
                        <a:t>, </a:t>
                      </a:r>
                      <a:r>
                        <a:rPr lang="en-US" sz="1100">
                          <a:latin typeface="Courier New" panose="02070309020205020404" pitchFamily="49" charset="0"/>
                        </a:rPr>
                        <a:t>file.closed</a:t>
                      </a:r>
                      <a:endParaRPr lang="en-US" sz="1100"/>
                    </a:p>
                  </a:txBody>
                  <a:tcPr marL="58018" marR="58018" marT="29009" marB="29009" anchor="ctr">
                    <a:lnL>
                      <a:noFill/>
                    </a:lnL>
                    <a:lnR>
                      <a:noFill/>
                    </a:lnR>
                    <a:lnT>
                      <a:noFill/>
                    </a:lnT>
                    <a:lnB>
                      <a:noFill/>
                    </a:lnB>
                    <a:noFill/>
                  </a:tcPr>
                </a:tc>
                <a:tc>
                  <a:txBody>
                    <a:bodyPr/>
                    <a:lstStyle/>
                    <a:p>
                      <a:pPr>
                        <a:buNone/>
                      </a:pPr>
                      <a:r>
                        <a:rPr lang="en-US" sz="1100"/>
                        <a:t>Returns file name, mode, and whether it's closed.</a:t>
                      </a:r>
                    </a:p>
                  </a:txBody>
                  <a:tcPr marL="58018" marR="58018" marT="29009" marB="29009" anchor="ctr">
                    <a:lnL>
                      <a:noFill/>
                    </a:lnL>
                    <a:lnR>
                      <a:noFill/>
                    </a:lnR>
                    <a:lnT>
                      <a:noFill/>
                    </a:lnT>
                    <a:lnB>
                      <a:noFill/>
                    </a:lnB>
                    <a:noFill/>
                  </a:tcPr>
                </a:tc>
                <a:extLst>
                  <a:ext uri="{0D108BD9-81ED-4DB2-BD59-A6C34878D82A}">
                    <a16:rowId xmlns:a16="http://schemas.microsoft.com/office/drawing/2014/main" val="2018793400"/>
                  </a:ext>
                </a:extLst>
              </a:tr>
              <a:tr h="257911">
                <a:tc>
                  <a:txBody>
                    <a:bodyPr/>
                    <a:lstStyle/>
                    <a:p>
                      <a:pPr>
                        <a:buNone/>
                      </a:pPr>
                      <a:r>
                        <a:rPr lang="en-IN" sz="1100" b="1"/>
                        <a:t>Read entire file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file.read()</a:t>
                      </a:r>
                      <a:endParaRPr lang="en-IN" sz="1100"/>
                    </a:p>
                  </a:txBody>
                  <a:tcPr marL="58018" marR="58018" marT="29009" marB="29009" anchor="ctr">
                    <a:lnL>
                      <a:noFill/>
                    </a:lnL>
                    <a:lnR>
                      <a:noFill/>
                    </a:lnR>
                    <a:lnT>
                      <a:noFill/>
                    </a:lnT>
                    <a:lnB>
                      <a:noFill/>
                    </a:lnB>
                    <a:noFill/>
                  </a:tcPr>
                </a:tc>
                <a:tc>
                  <a:txBody>
                    <a:bodyPr/>
                    <a:lstStyle/>
                    <a:p>
                      <a:pPr>
                        <a:buNone/>
                      </a:pPr>
                      <a:r>
                        <a:rPr lang="en-US" sz="1100"/>
                        <a:t>Reads the entire content of the file.</a:t>
                      </a:r>
                    </a:p>
                  </a:txBody>
                  <a:tcPr marL="58018" marR="58018" marT="29009" marB="29009" anchor="ctr">
                    <a:lnL>
                      <a:noFill/>
                    </a:lnL>
                    <a:lnR>
                      <a:noFill/>
                    </a:lnR>
                    <a:lnT>
                      <a:noFill/>
                    </a:lnT>
                    <a:lnB>
                      <a:noFill/>
                    </a:lnB>
                    <a:noFill/>
                  </a:tcPr>
                </a:tc>
                <a:extLst>
                  <a:ext uri="{0D108BD9-81ED-4DB2-BD59-A6C34878D82A}">
                    <a16:rowId xmlns:a16="http://schemas.microsoft.com/office/drawing/2014/main" val="1445538924"/>
                  </a:ext>
                </a:extLst>
              </a:tr>
              <a:tr h="451345">
                <a:tc>
                  <a:txBody>
                    <a:bodyPr/>
                    <a:lstStyle/>
                    <a:p>
                      <a:pPr>
                        <a:buNone/>
                      </a:pPr>
                      <a:r>
                        <a:rPr lang="en-IN" sz="1100" b="1"/>
                        <a:t>Write to file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file.write("text")</a:t>
                      </a:r>
                      <a:endParaRPr lang="en-IN" sz="1100"/>
                    </a:p>
                  </a:txBody>
                  <a:tcPr marL="58018" marR="58018" marT="29009" marB="29009" anchor="ctr">
                    <a:lnL>
                      <a:noFill/>
                    </a:lnL>
                    <a:lnR>
                      <a:noFill/>
                    </a:lnR>
                    <a:lnT>
                      <a:noFill/>
                    </a:lnT>
                    <a:lnB>
                      <a:noFill/>
                    </a:lnB>
                    <a:noFill/>
                  </a:tcPr>
                </a:tc>
                <a:tc>
                  <a:txBody>
                    <a:bodyPr/>
                    <a:lstStyle/>
                    <a:p>
                      <a:pPr>
                        <a:buNone/>
                      </a:pPr>
                      <a:r>
                        <a:rPr lang="en-US" sz="1100"/>
                        <a:t>Writes text to the file (overwrites in </a:t>
                      </a:r>
                      <a:r>
                        <a:rPr lang="en-US" sz="1100">
                          <a:latin typeface="Courier New" panose="02070309020205020404" pitchFamily="49" charset="0"/>
                        </a:rPr>
                        <a:t>'w'</a:t>
                      </a:r>
                      <a:r>
                        <a:rPr lang="en-US" sz="1100"/>
                        <a:t> mode).</a:t>
                      </a:r>
                    </a:p>
                  </a:txBody>
                  <a:tcPr marL="58018" marR="58018" marT="29009" marB="29009" anchor="ctr">
                    <a:lnL>
                      <a:noFill/>
                    </a:lnL>
                    <a:lnR>
                      <a:noFill/>
                    </a:lnR>
                    <a:lnT>
                      <a:noFill/>
                    </a:lnT>
                    <a:lnB>
                      <a:noFill/>
                    </a:lnB>
                    <a:noFill/>
                  </a:tcPr>
                </a:tc>
                <a:extLst>
                  <a:ext uri="{0D108BD9-81ED-4DB2-BD59-A6C34878D82A}">
                    <a16:rowId xmlns:a16="http://schemas.microsoft.com/office/drawing/2014/main" val="3325716410"/>
                  </a:ext>
                </a:extLst>
              </a:tr>
              <a:tr h="257911">
                <a:tc>
                  <a:txBody>
                    <a:bodyPr/>
                    <a:lstStyle/>
                    <a:p>
                      <a:pPr>
                        <a:buNone/>
                      </a:pPr>
                      <a:r>
                        <a:rPr lang="en-IN" sz="1100" b="1"/>
                        <a:t>Use </a:t>
                      </a:r>
                      <a:r>
                        <a:rPr lang="en-IN" sz="1100" b="1">
                          <a:latin typeface="Courier New" panose="02070309020205020404" pitchFamily="49" charset="0"/>
                        </a:rPr>
                        <a:t>with</a:t>
                      </a:r>
                      <a:r>
                        <a:rPr lang="en-IN" sz="1100" b="1"/>
                        <a:t> statement</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with open(...) as file:</a:t>
                      </a:r>
                      <a:endParaRPr lang="en-IN" sz="1100"/>
                    </a:p>
                  </a:txBody>
                  <a:tcPr marL="58018" marR="58018" marT="29009" marB="29009" anchor="ctr">
                    <a:lnL>
                      <a:noFill/>
                    </a:lnL>
                    <a:lnR>
                      <a:noFill/>
                    </a:lnR>
                    <a:lnT>
                      <a:noFill/>
                    </a:lnT>
                    <a:lnB>
                      <a:noFill/>
                    </a:lnB>
                    <a:noFill/>
                  </a:tcPr>
                </a:tc>
                <a:tc>
                  <a:txBody>
                    <a:bodyPr/>
                    <a:lstStyle/>
                    <a:p>
                      <a:pPr>
                        <a:buNone/>
                      </a:pPr>
                      <a:r>
                        <a:rPr lang="en-IN" sz="1100"/>
                        <a:t>Automatically handles file closing.</a:t>
                      </a:r>
                    </a:p>
                  </a:txBody>
                  <a:tcPr marL="58018" marR="58018" marT="29009" marB="29009" anchor="ctr">
                    <a:lnL>
                      <a:noFill/>
                    </a:lnL>
                    <a:lnR>
                      <a:noFill/>
                    </a:lnR>
                    <a:lnT>
                      <a:noFill/>
                    </a:lnT>
                    <a:lnB>
                      <a:noFill/>
                    </a:lnB>
                    <a:noFill/>
                  </a:tcPr>
                </a:tc>
                <a:extLst>
                  <a:ext uri="{0D108BD9-81ED-4DB2-BD59-A6C34878D82A}">
                    <a16:rowId xmlns:a16="http://schemas.microsoft.com/office/drawing/2014/main" val="3915542886"/>
                  </a:ext>
                </a:extLst>
              </a:tr>
              <a:tr h="451345">
                <a:tc>
                  <a:txBody>
                    <a:bodyPr/>
                    <a:lstStyle/>
                    <a:p>
                      <a:pPr>
                        <a:buNone/>
                      </a:pPr>
                      <a:r>
                        <a:rPr lang="en-IN" sz="1100" b="1"/>
                        <a:t>Handle exceptions</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try: ... finally: file.close()</a:t>
                      </a:r>
                      <a:endParaRPr lang="en-IN" sz="1100"/>
                    </a:p>
                  </a:txBody>
                  <a:tcPr marL="58018" marR="58018" marT="29009" marB="29009" anchor="ctr">
                    <a:lnL>
                      <a:noFill/>
                    </a:lnL>
                    <a:lnR>
                      <a:noFill/>
                    </a:lnR>
                    <a:lnT>
                      <a:noFill/>
                    </a:lnT>
                    <a:lnB>
                      <a:noFill/>
                    </a:lnB>
                    <a:noFill/>
                  </a:tcPr>
                </a:tc>
                <a:tc>
                  <a:txBody>
                    <a:bodyPr/>
                    <a:lstStyle/>
                    <a:p>
                      <a:pPr>
                        <a:buNone/>
                      </a:pPr>
                      <a:r>
                        <a:rPr lang="en-US" sz="1100"/>
                        <a:t>Ensures file is closed even if an error occurs.</a:t>
                      </a:r>
                    </a:p>
                  </a:txBody>
                  <a:tcPr marL="58018" marR="58018" marT="29009" marB="29009" anchor="ctr">
                    <a:lnL>
                      <a:noFill/>
                    </a:lnL>
                    <a:lnR>
                      <a:noFill/>
                    </a:lnR>
                    <a:lnT>
                      <a:noFill/>
                    </a:lnT>
                    <a:lnB>
                      <a:noFill/>
                    </a:lnB>
                    <a:noFill/>
                  </a:tcPr>
                </a:tc>
                <a:extLst>
                  <a:ext uri="{0D108BD9-81ED-4DB2-BD59-A6C34878D82A}">
                    <a16:rowId xmlns:a16="http://schemas.microsoft.com/office/drawing/2014/main" val="1012073395"/>
                  </a:ext>
                </a:extLst>
              </a:tr>
              <a:tr h="451345">
                <a:tc>
                  <a:txBody>
                    <a:bodyPr/>
                    <a:lstStyle/>
                    <a:p>
                      <a:pPr>
                        <a:buNone/>
                      </a:pPr>
                      <a:r>
                        <a:rPr lang="en-IN" sz="1100" b="1"/>
                        <a:t>Read line-by-line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file.readline()</a:t>
                      </a:r>
                      <a:r>
                        <a:rPr lang="en-IN" sz="1100"/>
                        <a:t> / </a:t>
                      </a:r>
                      <a:r>
                        <a:rPr lang="en-IN" sz="1100">
                          <a:latin typeface="Courier New" panose="02070309020205020404" pitchFamily="49" charset="0"/>
                        </a:rPr>
                        <a:t>file.readlines()</a:t>
                      </a:r>
                      <a:endParaRPr lang="en-IN" sz="1100"/>
                    </a:p>
                  </a:txBody>
                  <a:tcPr marL="58018" marR="58018" marT="29009" marB="29009" anchor="ctr">
                    <a:lnL>
                      <a:noFill/>
                    </a:lnL>
                    <a:lnR>
                      <a:noFill/>
                    </a:lnR>
                    <a:lnT>
                      <a:noFill/>
                    </a:lnT>
                    <a:lnB>
                      <a:noFill/>
                    </a:lnB>
                    <a:noFill/>
                  </a:tcPr>
                </a:tc>
                <a:tc>
                  <a:txBody>
                    <a:bodyPr/>
                    <a:lstStyle/>
                    <a:p>
                      <a:pPr>
                        <a:buNone/>
                      </a:pPr>
                      <a:r>
                        <a:rPr lang="en-US" sz="1100"/>
                        <a:t>Reads one line or all lines into a list.</a:t>
                      </a:r>
                    </a:p>
                  </a:txBody>
                  <a:tcPr marL="58018" marR="58018" marT="29009" marB="29009" anchor="ctr">
                    <a:lnL>
                      <a:noFill/>
                    </a:lnL>
                    <a:lnR>
                      <a:noFill/>
                    </a:lnR>
                    <a:lnT>
                      <a:noFill/>
                    </a:lnT>
                    <a:lnB>
                      <a:noFill/>
                    </a:lnB>
                    <a:noFill/>
                  </a:tcPr>
                </a:tc>
                <a:extLst>
                  <a:ext uri="{0D108BD9-81ED-4DB2-BD59-A6C34878D82A}">
                    <a16:rowId xmlns:a16="http://schemas.microsoft.com/office/drawing/2014/main" val="2271626333"/>
                  </a:ext>
                </a:extLst>
              </a:tr>
              <a:tr h="451345">
                <a:tc>
                  <a:txBody>
                    <a:bodyPr/>
                    <a:lstStyle/>
                    <a:p>
                      <a:pPr>
                        <a:buNone/>
                      </a:pPr>
                      <a:r>
                        <a:rPr lang="en-IN" sz="1100" b="1"/>
                        <a:t>Append to file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open('filename.txt', 'a')</a:t>
                      </a:r>
                      <a:endParaRPr lang="en-IN" sz="1100"/>
                    </a:p>
                  </a:txBody>
                  <a:tcPr marL="58018" marR="58018" marT="29009" marB="29009" anchor="ctr">
                    <a:lnL>
                      <a:noFill/>
                    </a:lnL>
                    <a:lnR>
                      <a:noFill/>
                    </a:lnR>
                    <a:lnT>
                      <a:noFill/>
                    </a:lnT>
                    <a:lnB>
                      <a:noFill/>
                    </a:lnB>
                    <a:noFill/>
                  </a:tcPr>
                </a:tc>
                <a:tc>
                  <a:txBody>
                    <a:bodyPr/>
                    <a:lstStyle/>
                    <a:p>
                      <a:pPr>
                        <a:buNone/>
                      </a:pPr>
                      <a:r>
                        <a:rPr lang="en-US" sz="1100"/>
                        <a:t>Opens file in append mode to add content without overwriting.</a:t>
                      </a:r>
                    </a:p>
                  </a:txBody>
                  <a:tcPr marL="58018" marR="58018" marT="29009" marB="29009" anchor="ctr">
                    <a:lnL>
                      <a:noFill/>
                    </a:lnL>
                    <a:lnR>
                      <a:noFill/>
                    </a:lnR>
                    <a:lnT>
                      <a:noFill/>
                    </a:lnT>
                    <a:lnB>
                      <a:noFill/>
                    </a:lnB>
                    <a:noFill/>
                  </a:tcPr>
                </a:tc>
                <a:extLst>
                  <a:ext uri="{0D108BD9-81ED-4DB2-BD59-A6C34878D82A}">
                    <a16:rowId xmlns:a16="http://schemas.microsoft.com/office/drawing/2014/main" val="2415661393"/>
                  </a:ext>
                </a:extLst>
              </a:tr>
              <a:tr h="451345">
                <a:tc>
                  <a:txBody>
                    <a:bodyPr/>
                    <a:lstStyle/>
                    <a:p>
                      <a:pPr>
                        <a:buNone/>
                      </a:pPr>
                      <a:r>
                        <a:rPr lang="en-IN" sz="1100" b="1"/>
                        <a:t>Check if file exists</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os.path.exists('filename.txt')</a:t>
                      </a:r>
                      <a:endParaRPr lang="en-IN" sz="1100"/>
                    </a:p>
                  </a:txBody>
                  <a:tcPr marL="58018" marR="58018" marT="29009" marB="29009" anchor="ctr">
                    <a:lnL>
                      <a:noFill/>
                    </a:lnL>
                    <a:lnR>
                      <a:noFill/>
                    </a:lnR>
                    <a:lnT>
                      <a:noFill/>
                    </a:lnT>
                    <a:lnB>
                      <a:noFill/>
                    </a:lnB>
                    <a:noFill/>
                  </a:tcPr>
                </a:tc>
                <a:tc>
                  <a:txBody>
                    <a:bodyPr/>
                    <a:lstStyle/>
                    <a:p>
                      <a:pPr>
                        <a:buNone/>
                      </a:pPr>
                      <a:r>
                        <a:rPr lang="en-US" sz="1100"/>
                        <a:t>Checks if a file exists before opening (requires </a:t>
                      </a:r>
                      <a:r>
                        <a:rPr lang="en-US" sz="1100">
                          <a:latin typeface="Courier New" panose="02070309020205020404" pitchFamily="49" charset="0"/>
                        </a:rPr>
                        <a:t>import os</a:t>
                      </a:r>
                      <a:r>
                        <a:rPr lang="en-US" sz="1100"/>
                        <a:t>).</a:t>
                      </a:r>
                    </a:p>
                  </a:txBody>
                  <a:tcPr marL="58018" marR="58018" marT="29009" marB="29009" anchor="ctr">
                    <a:lnL>
                      <a:noFill/>
                    </a:lnL>
                    <a:lnR>
                      <a:noFill/>
                    </a:lnR>
                    <a:lnT>
                      <a:noFill/>
                    </a:lnT>
                    <a:lnB>
                      <a:noFill/>
                    </a:lnB>
                    <a:noFill/>
                  </a:tcPr>
                </a:tc>
                <a:extLst>
                  <a:ext uri="{0D108BD9-81ED-4DB2-BD59-A6C34878D82A}">
                    <a16:rowId xmlns:a16="http://schemas.microsoft.com/office/drawing/2014/main" val="1682567123"/>
                  </a:ext>
                </a:extLst>
              </a:tr>
              <a:tr h="451345">
                <a:tc>
                  <a:txBody>
                    <a:bodyPr/>
                    <a:lstStyle/>
                    <a:p>
                      <a:pPr>
                        <a:buNone/>
                      </a:pPr>
                      <a:r>
                        <a:rPr lang="en-IN" sz="1100" b="1"/>
                        <a:t>Delete a file</a:t>
                      </a:r>
                      <a:endParaRPr lang="en-IN" sz="1100"/>
                    </a:p>
                  </a:txBody>
                  <a:tcPr marL="58018" marR="58018" marT="29009" marB="29009" anchor="ctr">
                    <a:lnL>
                      <a:noFill/>
                    </a:lnL>
                    <a:lnR>
                      <a:noFill/>
                    </a:lnR>
                    <a:lnT>
                      <a:noFill/>
                    </a:lnT>
                    <a:lnB>
                      <a:noFill/>
                    </a:lnB>
                    <a:noFill/>
                  </a:tcPr>
                </a:tc>
                <a:tc>
                  <a:txBody>
                    <a:bodyPr/>
                    <a:lstStyle/>
                    <a:p>
                      <a:pPr>
                        <a:buNone/>
                      </a:pPr>
                      <a:r>
                        <a:rPr lang="en-IN" sz="1100">
                          <a:latin typeface="Courier New" panose="02070309020205020404" pitchFamily="49" charset="0"/>
                        </a:rPr>
                        <a:t>os.remove('filename.txt')</a:t>
                      </a:r>
                      <a:endParaRPr lang="en-IN" sz="1100"/>
                    </a:p>
                  </a:txBody>
                  <a:tcPr marL="58018" marR="58018" marT="29009" marB="29009" anchor="ctr">
                    <a:lnL>
                      <a:noFill/>
                    </a:lnL>
                    <a:lnR>
                      <a:noFill/>
                    </a:lnR>
                    <a:lnT>
                      <a:noFill/>
                    </a:lnT>
                    <a:lnB>
                      <a:noFill/>
                    </a:lnB>
                    <a:noFill/>
                  </a:tcPr>
                </a:tc>
                <a:tc>
                  <a:txBody>
                    <a:bodyPr/>
                    <a:lstStyle/>
                    <a:p>
                      <a:pPr>
                        <a:buNone/>
                      </a:pPr>
                      <a:r>
                        <a:rPr lang="pt-BR" sz="1100"/>
                        <a:t>Deletes a file (requires </a:t>
                      </a:r>
                      <a:r>
                        <a:rPr lang="pt-BR" sz="1100">
                          <a:latin typeface="Courier New" panose="02070309020205020404" pitchFamily="49" charset="0"/>
                        </a:rPr>
                        <a:t>import os</a:t>
                      </a:r>
                      <a:r>
                        <a:rPr lang="pt-BR" sz="1100"/>
                        <a:t>).</a:t>
                      </a:r>
                    </a:p>
                  </a:txBody>
                  <a:tcPr marL="58018" marR="58018" marT="29009" marB="29009" anchor="ctr">
                    <a:lnL>
                      <a:noFill/>
                    </a:lnL>
                    <a:lnR>
                      <a:noFill/>
                    </a:lnR>
                    <a:lnT>
                      <a:noFill/>
                    </a:lnT>
                    <a:lnB>
                      <a:noFill/>
                    </a:lnB>
                    <a:noFill/>
                  </a:tcPr>
                </a:tc>
                <a:extLst>
                  <a:ext uri="{0D108BD9-81ED-4DB2-BD59-A6C34878D82A}">
                    <a16:rowId xmlns:a16="http://schemas.microsoft.com/office/drawing/2014/main" val="3988972689"/>
                  </a:ext>
                </a:extLst>
              </a:tr>
            </a:tbl>
          </a:graphicData>
        </a:graphic>
      </p:graphicFrame>
    </p:spTree>
    <p:extLst>
      <p:ext uri="{BB962C8B-B14F-4D97-AF65-F5344CB8AC3E}">
        <p14:creationId xmlns:p14="http://schemas.microsoft.com/office/powerpoint/2010/main" val="1892890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B2D8A2-6159-0567-F62F-BA08D9400C47}"/>
              </a:ext>
            </a:extLst>
          </p:cNvPr>
          <p:cNvSpPr>
            <a:spLocks noGrp="1"/>
          </p:cNvSpPr>
          <p:nvPr>
            <p:ph type="body" sz="quarter" idx="13"/>
          </p:nvPr>
        </p:nvSpPr>
        <p:spPr/>
        <p:txBody>
          <a:bodyPr/>
          <a:lstStyle/>
          <a:p>
            <a:pPr marL="0" indent="0">
              <a:buNone/>
            </a:pPr>
            <a:r>
              <a:rPr lang="en-US"/>
              <a:t>Modes in file Handling </a:t>
            </a:r>
            <a:endParaRPr lang="en-IN"/>
          </a:p>
        </p:txBody>
      </p:sp>
      <p:graphicFrame>
        <p:nvGraphicFramePr>
          <p:cNvPr id="4" name="Content Placeholder 3">
            <a:extLst>
              <a:ext uri="{FF2B5EF4-FFF2-40B4-BE49-F238E27FC236}">
                <a16:creationId xmlns:a16="http://schemas.microsoft.com/office/drawing/2014/main" id="{11107758-0414-0615-D609-F477025B0C30}"/>
              </a:ext>
            </a:extLst>
          </p:cNvPr>
          <p:cNvGraphicFramePr>
            <a:graphicFrameLocks noGrp="1"/>
          </p:cNvGraphicFramePr>
          <p:nvPr>
            <p:ph idx="15"/>
          </p:nvPr>
        </p:nvGraphicFramePr>
        <p:xfrm>
          <a:off x="653256" y="1370489"/>
          <a:ext cx="10885488" cy="4759960"/>
        </p:xfrm>
        <a:graphic>
          <a:graphicData uri="http://schemas.openxmlformats.org/drawingml/2006/table">
            <a:tbl>
              <a:tblPr/>
              <a:tblGrid>
                <a:gridCol w="5442744">
                  <a:extLst>
                    <a:ext uri="{9D8B030D-6E8A-4147-A177-3AD203B41FA5}">
                      <a16:colId xmlns:a16="http://schemas.microsoft.com/office/drawing/2014/main" val="567292026"/>
                    </a:ext>
                  </a:extLst>
                </a:gridCol>
                <a:gridCol w="5442744">
                  <a:extLst>
                    <a:ext uri="{9D8B030D-6E8A-4147-A177-3AD203B41FA5}">
                      <a16:colId xmlns:a16="http://schemas.microsoft.com/office/drawing/2014/main" val="3499480479"/>
                    </a:ext>
                  </a:extLst>
                </a:gridCol>
              </a:tblGrid>
              <a:tr h="0">
                <a:tc>
                  <a:txBody>
                    <a:bodyPr/>
                    <a:lstStyle/>
                    <a:p>
                      <a:pPr algn="l" rtl="0" fontAlgn="base">
                        <a:spcAft>
                          <a:spcPts val="750"/>
                        </a:spcAft>
                        <a:buNone/>
                      </a:pPr>
                      <a:r>
                        <a:rPr lang="en-IN" sz="1400" b="1">
                          <a:effectLst/>
                        </a:rPr>
                        <a:t>Mode</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9F9F9"/>
                    </a:solidFill>
                  </a:tcPr>
                </a:tc>
                <a:tc>
                  <a:txBody>
                    <a:bodyPr/>
                    <a:lstStyle/>
                    <a:p>
                      <a:pPr algn="l" rtl="0" fontAlgn="base">
                        <a:spcAft>
                          <a:spcPts val="750"/>
                        </a:spcAft>
                        <a:buNone/>
                      </a:pPr>
                      <a:r>
                        <a:rPr lang="en-IN" sz="1400" b="1">
                          <a:effectLst/>
                        </a:rPr>
                        <a:t>Description</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919887582"/>
                  </a:ext>
                </a:extLst>
              </a:tr>
              <a:tr h="0">
                <a:tc>
                  <a:txBody>
                    <a:bodyPr/>
                    <a:lstStyle/>
                    <a:p>
                      <a:pPr algn="l" fontAlgn="ctr">
                        <a:buNone/>
                      </a:pPr>
                      <a:r>
                        <a:rPr lang="en-IN" sz="1250" b="0">
                          <a:effectLst/>
                        </a:rPr>
                        <a:t>‘r’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Read-only. Raises I/O error if file doesn't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06915897"/>
                  </a:ext>
                </a:extLst>
              </a:tr>
              <a:tr h="0">
                <a:tc>
                  <a:txBody>
                    <a:bodyPr/>
                    <a:lstStyle/>
                    <a:p>
                      <a:pPr algn="l" fontAlgn="ctr">
                        <a:buNone/>
                      </a:pPr>
                      <a:r>
                        <a:rPr lang="en-IN" sz="1250" b="0">
                          <a:effectLst/>
                        </a:rPr>
                        <a:t>‘r+’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and write. Raises I/O error if the file does not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30176442"/>
                  </a:ext>
                </a:extLst>
              </a:tr>
              <a:tr h="0">
                <a:tc>
                  <a:txBody>
                    <a:bodyPr/>
                    <a:lstStyle/>
                    <a:p>
                      <a:pPr algn="l" fontAlgn="ctr">
                        <a:buNone/>
                      </a:pPr>
                      <a:r>
                        <a:rPr lang="en-IN" sz="1250" b="0">
                          <a:effectLst/>
                        </a:rPr>
                        <a:t>‘w’</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Write-only. Overwrites file if it exists, else creates a new one.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19326505"/>
                  </a:ext>
                </a:extLst>
              </a:tr>
              <a:tr h="0">
                <a:tc>
                  <a:txBody>
                    <a:bodyPr/>
                    <a:lstStyle/>
                    <a:p>
                      <a:pPr algn="l" fontAlgn="ctr">
                        <a:buNone/>
                      </a:pPr>
                      <a:r>
                        <a:rPr lang="en-IN" sz="1250" b="0">
                          <a:effectLst/>
                        </a:rPr>
                        <a:t>‘w+’</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and write. Overwrites file or creates new one.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05500731"/>
                  </a:ext>
                </a:extLst>
              </a:tr>
              <a:tr h="0">
                <a:tc>
                  <a:txBody>
                    <a:bodyPr/>
                    <a:lstStyle/>
                    <a:p>
                      <a:pPr algn="l" fontAlgn="ctr">
                        <a:buNone/>
                      </a:pPr>
                      <a:r>
                        <a:rPr lang="en-IN" sz="1250" b="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Append-only. Adds data to end. Creates file if it doesn't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22063377"/>
                  </a:ext>
                </a:extLst>
              </a:tr>
              <a:tr h="0">
                <a:tc>
                  <a:txBody>
                    <a:bodyPr/>
                    <a:lstStyle/>
                    <a:p>
                      <a:pPr algn="l" fontAlgn="ctr">
                        <a:buNone/>
                      </a:pPr>
                      <a:r>
                        <a:rPr lang="en-IN" sz="1250" b="0">
                          <a:effectLst/>
                        </a:rPr>
                        <a:t>‘a+’</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and append. Pointer at end. Creates file if it doesn't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31900186"/>
                  </a:ext>
                </a:extLst>
              </a:tr>
              <a:tr h="0">
                <a:tc>
                  <a:txBody>
                    <a:bodyPr/>
                    <a:lstStyle/>
                    <a:p>
                      <a:pPr algn="l" fontAlgn="ctr">
                        <a:buNone/>
                      </a:pPr>
                      <a:r>
                        <a:rPr lang="en-IN" sz="1250" b="0">
                          <a:effectLst/>
                        </a:rPr>
                        <a:t>‘rb’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in binary mode. File must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49355121"/>
                  </a:ext>
                </a:extLst>
              </a:tr>
              <a:tr h="0">
                <a:tc>
                  <a:txBody>
                    <a:bodyPr/>
                    <a:lstStyle/>
                    <a:p>
                      <a:pPr algn="l" fontAlgn="ctr">
                        <a:buNone/>
                      </a:pPr>
                      <a:r>
                        <a:rPr lang="en-IN" sz="1250" b="0">
                          <a:effectLst/>
                        </a:rPr>
                        <a:t>‘rb+’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and write in binary mode. File must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31991512"/>
                  </a:ext>
                </a:extLst>
              </a:tr>
              <a:tr h="0">
                <a:tc>
                  <a:txBody>
                    <a:bodyPr/>
                    <a:lstStyle/>
                    <a:p>
                      <a:pPr algn="l" fontAlgn="ctr">
                        <a:buNone/>
                      </a:pPr>
                      <a:r>
                        <a:rPr lang="en-IN" sz="1250" b="0">
                          <a:effectLst/>
                        </a:rPr>
                        <a:t>‘wb’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Write in binary. Overwrites or creates new.</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2214122"/>
                  </a:ext>
                </a:extLst>
              </a:tr>
              <a:tr h="0">
                <a:tc>
                  <a:txBody>
                    <a:bodyPr/>
                    <a:lstStyle/>
                    <a:p>
                      <a:pPr algn="l" fontAlgn="ctr">
                        <a:buNone/>
                      </a:pPr>
                      <a:r>
                        <a:rPr lang="en-IN" sz="1250" b="0">
                          <a:effectLst/>
                        </a:rPr>
                        <a:t>‘wb+’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and write in binary. Overwrites or creates new.</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69791202"/>
                  </a:ext>
                </a:extLst>
              </a:tr>
              <a:tr h="0">
                <a:tc>
                  <a:txBody>
                    <a:bodyPr/>
                    <a:lstStyle/>
                    <a:p>
                      <a:pPr algn="l" fontAlgn="ctr">
                        <a:buNone/>
                      </a:pPr>
                      <a:r>
                        <a:rPr lang="en-IN" sz="1250" b="0">
                          <a:effectLst/>
                        </a:rPr>
                        <a:t>‘ab’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Append in binary. Creates file if not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3992939"/>
                  </a:ext>
                </a:extLst>
              </a:tr>
              <a:tr h="0">
                <a:tc>
                  <a:txBody>
                    <a:bodyPr/>
                    <a:lstStyle/>
                    <a:p>
                      <a:pPr algn="l" fontAlgn="ctr">
                        <a:buNone/>
                      </a:pPr>
                      <a:r>
                        <a:rPr lang="en-IN" sz="1250" b="0">
                          <a:effectLst/>
                        </a:rPr>
                        <a:t>‘ab+’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buNone/>
                      </a:pPr>
                      <a:r>
                        <a:rPr lang="en-US" sz="1250" b="0">
                          <a:effectLst/>
                        </a:rPr>
                        <a:t>Read and append in binary. Creates file if it does not exist.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55231691"/>
                  </a:ext>
                </a:extLst>
              </a:tr>
            </a:tbl>
          </a:graphicData>
        </a:graphic>
      </p:graphicFrame>
    </p:spTree>
    <p:extLst>
      <p:ext uri="{BB962C8B-B14F-4D97-AF65-F5344CB8AC3E}">
        <p14:creationId xmlns:p14="http://schemas.microsoft.com/office/powerpoint/2010/main" val="3033814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7D48A-4C87-3E71-0263-DA18D0CFB72F}"/>
              </a:ext>
            </a:extLst>
          </p:cNvPr>
          <p:cNvSpPr>
            <a:spLocks noGrp="1"/>
          </p:cNvSpPr>
          <p:nvPr>
            <p:ph type="body" sz="quarter" idx="13"/>
          </p:nvPr>
        </p:nvSpPr>
        <p:spPr/>
        <p:txBody>
          <a:bodyPr/>
          <a:lstStyle/>
          <a:p>
            <a:endParaRPr lang="en-IN"/>
          </a:p>
        </p:txBody>
      </p:sp>
      <p:sp>
        <p:nvSpPr>
          <p:cNvPr id="3" name="Content Placeholder 2">
            <a:extLst>
              <a:ext uri="{FF2B5EF4-FFF2-40B4-BE49-F238E27FC236}">
                <a16:creationId xmlns:a16="http://schemas.microsoft.com/office/drawing/2014/main" id="{42CCD581-C132-B8B4-B9D4-BE2029469461}"/>
              </a:ext>
            </a:extLst>
          </p:cNvPr>
          <p:cNvSpPr>
            <a:spLocks noGrp="1"/>
          </p:cNvSpPr>
          <p:nvPr>
            <p:ph idx="15"/>
          </p:nvPr>
        </p:nvSpPr>
        <p:spPr>
          <a:xfrm>
            <a:off x="533400" y="1351280"/>
            <a:ext cx="5704840" cy="4822508"/>
          </a:xfrm>
        </p:spPr>
        <p:txBody>
          <a:bodyPr>
            <a:noAutofit/>
          </a:bodyPr>
          <a:lstStyle/>
          <a:p>
            <a:pPr marL="0" indent="0">
              <a:buNone/>
            </a:pPr>
            <a:r>
              <a:rPr lang="en-IN" sz="2000">
                <a:latin typeface="Arial" panose="020B0604020202020204" pitchFamily="34" charset="0"/>
                <a:cs typeface="Arial" panose="020B0604020202020204" pitchFamily="34" charset="0"/>
              </a:rPr>
              <a:t># Step 1: Write to a file</a:t>
            </a:r>
          </a:p>
          <a:p>
            <a:pPr marL="0" indent="0">
              <a:buNone/>
            </a:pPr>
            <a:r>
              <a:rPr lang="en-IN" sz="2000">
                <a:latin typeface="Arial" panose="020B0604020202020204" pitchFamily="34" charset="0"/>
                <a:cs typeface="Arial" panose="020B0604020202020204" pitchFamily="34" charset="0"/>
              </a:rPr>
              <a:t>with open("example.txt", "w") as file:</a:t>
            </a:r>
          </a:p>
          <a:p>
            <a:pPr marL="0" indent="0">
              <a:buNone/>
            </a:pPr>
            <a:r>
              <a:rPr lang="en-IN" sz="2000">
                <a:latin typeface="Arial" panose="020B0604020202020204" pitchFamily="34" charset="0"/>
                <a:cs typeface="Arial" panose="020B0604020202020204" pitchFamily="34" charset="0"/>
              </a:rPr>
              <a:t>    </a:t>
            </a:r>
            <a:r>
              <a:rPr lang="en-IN" sz="2000" err="1">
                <a:latin typeface="Arial" panose="020B0604020202020204" pitchFamily="34" charset="0"/>
                <a:cs typeface="Arial" panose="020B0604020202020204" pitchFamily="34" charset="0"/>
              </a:rPr>
              <a:t>file.write</a:t>
            </a:r>
            <a:r>
              <a:rPr lang="en-IN" sz="2000">
                <a:latin typeface="Arial" panose="020B0604020202020204" pitchFamily="34" charset="0"/>
                <a:cs typeface="Arial" panose="020B0604020202020204" pitchFamily="34" charset="0"/>
              </a:rPr>
              <a:t>("Hello, Bharath!\n")</a:t>
            </a:r>
          </a:p>
          <a:p>
            <a:pPr marL="0" indent="0">
              <a:buNone/>
            </a:pPr>
            <a:r>
              <a:rPr lang="en-IN" sz="2000">
                <a:latin typeface="Arial" panose="020B0604020202020204" pitchFamily="34" charset="0"/>
                <a:cs typeface="Arial" panose="020B0604020202020204" pitchFamily="34" charset="0"/>
              </a:rPr>
              <a:t>    </a:t>
            </a:r>
            <a:r>
              <a:rPr lang="en-IN" sz="2000" err="1">
                <a:latin typeface="Arial" panose="020B0604020202020204" pitchFamily="34" charset="0"/>
                <a:cs typeface="Arial" panose="020B0604020202020204" pitchFamily="34" charset="0"/>
              </a:rPr>
              <a:t>file.write</a:t>
            </a:r>
            <a:r>
              <a:rPr lang="en-IN" sz="2000">
                <a:latin typeface="Arial" panose="020B0604020202020204" pitchFamily="34" charset="0"/>
                <a:cs typeface="Arial" panose="020B0604020202020204" pitchFamily="34" charset="0"/>
              </a:rPr>
              <a:t>("This is a file handling example in Python.\n")</a:t>
            </a:r>
          </a:p>
          <a:p>
            <a:pPr marL="0" indent="0">
              <a:buNone/>
            </a:pPr>
            <a:r>
              <a:rPr lang="en-IN" sz="2000">
                <a:latin typeface="Arial" panose="020B0604020202020204" pitchFamily="34" charset="0"/>
                <a:cs typeface="Arial" panose="020B0604020202020204" pitchFamily="34" charset="0"/>
              </a:rPr>
              <a:t>print("✅ File written successfully.")</a:t>
            </a:r>
          </a:p>
          <a:p>
            <a:pPr marL="0" indent="0">
              <a:buNone/>
            </a:pPr>
            <a:r>
              <a:rPr lang="en-IN" sz="2000">
                <a:latin typeface="Arial" panose="020B0604020202020204" pitchFamily="34" charset="0"/>
                <a:cs typeface="Arial" panose="020B0604020202020204" pitchFamily="34" charset="0"/>
              </a:rPr>
              <a:t># Step 2: Read from the file</a:t>
            </a:r>
          </a:p>
          <a:p>
            <a:pPr marL="0" indent="0">
              <a:buNone/>
            </a:pPr>
            <a:r>
              <a:rPr lang="en-IN" sz="2000">
                <a:latin typeface="Arial" panose="020B0604020202020204" pitchFamily="34" charset="0"/>
                <a:cs typeface="Arial" panose="020B0604020202020204" pitchFamily="34" charset="0"/>
              </a:rPr>
              <a:t>try:</a:t>
            </a:r>
          </a:p>
          <a:p>
            <a:pPr marL="0" indent="0">
              <a:buNone/>
            </a:pPr>
            <a:r>
              <a:rPr lang="en-IN" sz="2000">
                <a:latin typeface="Arial" panose="020B0604020202020204" pitchFamily="34" charset="0"/>
                <a:cs typeface="Arial" panose="020B0604020202020204" pitchFamily="34" charset="0"/>
              </a:rPr>
              <a:t>    with open("example.txt", "r") as file:</a:t>
            </a:r>
          </a:p>
          <a:p>
            <a:pPr marL="0" indent="0">
              <a:buNone/>
            </a:pPr>
            <a:r>
              <a:rPr lang="en-IN" sz="2000">
                <a:latin typeface="Arial" panose="020B0604020202020204" pitchFamily="34" charset="0"/>
                <a:cs typeface="Arial" panose="020B0604020202020204" pitchFamily="34" charset="0"/>
              </a:rPr>
              <a:t>        content = </a:t>
            </a:r>
            <a:r>
              <a:rPr lang="en-IN" sz="2000" err="1">
                <a:latin typeface="Arial" panose="020B0604020202020204" pitchFamily="34" charset="0"/>
                <a:cs typeface="Arial" panose="020B0604020202020204" pitchFamily="34" charset="0"/>
              </a:rPr>
              <a:t>file.read</a:t>
            </a:r>
            <a:r>
              <a:rPr lang="en-IN" sz="2000">
                <a:latin typeface="Arial" panose="020B0604020202020204" pitchFamily="34" charset="0"/>
                <a:cs typeface="Arial" panose="020B0604020202020204" pitchFamily="34" charset="0"/>
              </a:rPr>
              <a:t>()</a:t>
            </a:r>
          </a:p>
          <a:p>
            <a:pPr marL="0" indent="0">
              <a:buNone/>
            </a:pPr>
            <a:r>
              <a:rPr lang="en-IN" sz="2000">
                <a:latin typeface="Arial" panose="020B0604020202020204" pitchFamily="34" charset="0"/>
                <a:cs typeface="Arial" panose="020B0604020202020204" pitchFamily="34" charset="0"/>
              </a:rPr>
              <a:t>        print("\n📄 File Content:")</a:t>
            </a:r>
          </a:p>
          <a:p>
            <a:pPr marL="0" indent="0">
              <a:buNone/>
            </a:pPr>
            <a:r>
              <a:rPr lang="en-IN" sz="2000">
                <a:latin typeface="Arial" panose="020B0604020202020204" pitchFamily="34" charset="0"/>
                <a:cs typeface="Arial" panose="020B0604020202020204" pitchFamily="34" charset="0"/>
              </a:rPr>
              <a:t>        print(content)</a:t>
            </a:r>
          </a:p>
        </p:txBody>
      </p:sp>
      <p:sp>
        <p:nvSpPr>
          <p:cNvPr id="6" name="TextBox 5">
            <a:extLst>
              <a:ext uri="{FF2B5EF4-FFF2-40B4-BE49-F238E27FC236}">
                <a16:creationId xmlns:a16="http://schemas.microsoft.com/office/drawing/2014/main" id="{6055E416-B28A-78D7-CDC5-95F6E2190621}"/>
              </a:ext>
            </a:extLst>
          </p:cNvPr>
          <p:cNvSpPr txBox="1"/>
          <p:nvPr/>
        </p:nvSpPr>
        <p:spPr>
          <a:xfrm>
            <a:off x="6837680" y="1205712"/>
            <a:ext cx="4734560" cy="5113644"/>
          </a:xfrm>
          <a:prstGeom prst="rect">
            <a:avLst/>
          </a:prstGeom>
          <a:noFill/>
        </p:spPr>
        <p:txBody>
          <a:bodyPr wrap="square" rtlCol="0">
            <a:spAutoFit/>
          </a:bodyPr>
          <a:lstStyle/>
          <a:p>
            <a:pPr>
              <a:lnSpc>
                <a:spcPct val="150000"/>
              </a:lnSpc>
            </a:pPr>
            <a:r>
              <a:rPr lang="en-IN" sz="2000" b="1">
                <a:latin typeface="Arial" panose="020B0604020202020204" pitchFamily="34" charset="0"/>
                <a:cs typeface="Arial" panose="020B0604020202020204" pitchFamily="34" charset="0"/>
              </a:rPr>
              <a:t>except </a:t>
            </a:r>
            <a:r>
              <a:rPr lang="en-IN" sz="2000" b="1" err="1">
                <a:latin typeface="Arial" panose="020B0604020202020204" pitchFamily="34" charset="0"/>
                <a:cs typeface="Arial" panose="020B0604020202020204" pitchFamily="34" charset="0"/>
              </a:rPr>
              <a:t>FileNotFoundError</a:t>
            </a:r>
            <a:r>
              <a:rPr lang="en-IN" sz="2000" b="1">
                <a:latin typeface="Arial" panose="020B0604020202020204" pitchFamily="34" charset="0"/>
                <a:cs typeface="Arial" panose="020B0604020202020204" pitchFamily="34" charset="0"/>
              </a:rPr>
              <a:t>:</a:t>
            </a:r>
          </a:p>
          <a:p>
            <a:pPr>
              <a:lnSpc>
                <a:spcPct val="150000"/>
              </a:lnSpc>
            </a:pPr>
            <a:r>
              <a:rPr lang="en-IN" sz="2000" b="1">
                <a:latin typeface="Arial" panose="020B0604020202020204" pitchFamily="34" charset="0"/>
                <a:cs typeface="Arial" panose="020B0604020202020204" pitchFamily="34" charset="0"/>
              </a:rPr>
              <a:t>    print("❌ File not found.")</a:t>
            </a:r>
          </a:p>
          <a:p>
            <a:pPr>
              <a:lnSpc>
                <a:spcPct val="150000"/>
              </a:lnSpc>
            </a:pPr>
            <a:r>
              <a:rPr lang="en-IN" sz="2000" b="1">
                <a:latin typeface="Arial" panose="020B0604020202020204" pitchFamily="34" charset="0"/>
                <a:cs typeface="Arial" panose="020B0604020202020204" pitchFamily="34" charset="0"/>
              </a:rPr>
              <a:t># Step 3: Check file properties</a:t>
            </a:r>
          </a:p>
          <a:p>
            <a:pPr>
              <a:lnSpc>
                <a:spcPct val="150000"/>
              </a:lnSpc>
            </a:pPr>
            <a:r>
              <a:rPr lang="en-IN" sz="2000" b="1">
                <a:latin typeface="Arial" panose="020B0604020202020204" pitchFamily="34" charset="0"/>
                <a:cs typeface="Arial" panose="020B0604020202020204" pitchFamily="34" charset="0"/>
              </a:rPr>
              <a:t>file = open("example.txt", "r")</a:t>
            </a:r>
          </a:p>
          <a:p>
            <a:pPr>
              <a:lnSpc>
                <a:spcPct val="150000"/>
              </a:lnSpc>
            </a:pPr>
            <a:r>
              <a:rPr lang="en-IN" sz="2000" b="1">
                <a:latin typeface="Arial" panose="020B0604020202020204" pitchFamily="34" charset="0"/>
                <a:cs typeface="Arial" panose="020B0604020202020204" pitchFamily="34" charset="0"/>
              </a:rPr>
              <a:t>print("\n🔍 File Properties:")</a:t>
            </a:r>
          </a:p>
          <a:p>
            <a:pPr>
              <a:lnSpc>
                <a:spcPct val="150000"/>
              </a:lnSpc>
            </a:pPr>
            <a:r>
              <a:rPr lang="en-IN" sz="2000" b="1">
                <a:latin typeface="Arial" panose="020B0604020202020204" pitchFamily="34" charset="0"/>
                <a:cs typeface="Arial" panose="020B0604020202020204" pitchFamily="34" charset="0"/>
              </a:rPr>
              <a:t>print("Filename:", file.name)</a:t>
            </a:r>
          </a:p>
          <a:p>
            <a:pPr>
              <a:lnSpc>
                <a:spcPct val="150000"/>
              </a:lnSpc>
            </a:pPr>
            <a:r>
              <a:rPr lang="en-IN" sz="2000" b="1">
                <a:latin typeface="Arial" panose="020B0604020202020204" pitchFamily="34" charset="0"/>
                <a:cs typeface="Arial" panose="020B0604020202020204" pitchFamily="34" charset="0"/>
              </a:rPr>
              <a:t>print("Mode:", </a:t>
            </a:r>
            <a:r>
              <a:rPr lang="en-IN" sz="2000" b="1" err="1">
                <a:latin typeface="Arial" panose="020B0604020202020204" pitchFamily="34" charset="0"/>
                <a:cs typeface="Arial" panose="020B0604020202020204" pitchFamily="34" charset="0"/>
              </a:rPr>
              <a:t>file.mode</a:t>
            </a:r>
            <a:r>
              <a:rPr lang="en-IN" sz="2000" b="1">
                <a:latin typeface="Arial" panose="020B0604020202020204" pitchFamily="34" charset="0"/>
                <a:cs typeface="Arial" panose="020B0604020202020204" pitchFamily="34" charset="0"/>
              </a:rPr>
              <a:t>)</a:t>
            </a:r>
          </a:p>
          <a:p>
            <a:pPr>
              <a:lnSpc>
                <a:spcPct val="150000"/>
              </a:lnSpc>
            </a:pPr>
            <a:r>
              <a:rPr lang="en-IN" sz="2000" b="1">
                <a:latin typeface="Arial" panose="020B0604020202020204" pitchFamily="34" charset="0"/>
                <a:cs typeface="Arial" panose="020B0604020202020204" pitchFamily="34" charset="0"/>
              </a:rPr>
              <a:t>print("Is Closed?", </a:t>
            </a:r>
            <a:r>
              <a:rPr lang="en-IN" sz="2000" b="1" err="1">
                <a:latin typeface="Arial" panose="020B0604020202020204" pitchFamily="34" charset="0"/>
                <a:cs typeface="Arial" panose="020B0604020202020204" pitchFamily="34" charset="0"/>
              </a:rPr>
              <a:t>file.closed</a:t>
            </a:r>
            <a:r>
              <a:rPr lang="en-IN" sz="2000" b="1">
                <a:latin typeface="Arial" panose="020B0604020202020204" pitchFamily="34" charset="0"/>
                <a:cs typeface="Arial" panose="020B0604020202020204" pitchFamily="34" charset="0"/>
              </a:rPr>
              <a:t>)</a:t>
            </a:r>
          </a:p>
          <a:p>
            <a:pPr>
              <a:lnSpc>
                <a:spcPct val="150000"/>
              </a:lnSpc>
            </a:pPr>
            <a:r>
              <a:rPr lang="en-IN" sz="2000" b="1" err="1">
                <a:latin typeface="Arial" panose="020B0604020202020204" pitchFamily="34" charset="0"/>
                <a:cs typeface="Arial" panose="020B0604020202020204" pitchFamily="34" charset="0"/>
              </a:rPr>
              <a:t>file.close</a:t>
            </a:r>
            <a:r>
              <a:rPr lang="en-IN" sz="2000" b="1">
                <a:latin typeface="Arial" panose="020B0604020202020204" pitchFamily="34" charset="0"/>
                <a:cs typeface="Arial" panose="020B0604020202020204" pitchFamily="34" charset="0"/>
              </a:rPr>
              <a:t>()</a:t>
            </a:r>
          </a:p>
          <a:p>
            <a:pPr>
              <a:lnSpc>
                <a:spcPct val="150000"/>
              </a:lnSpc>
            </a:pPr>
            <a:r>
              <a:rPr lang="en-IN" sz="2000" b="1">
                <a:latin typeface="Arial" panose="020B0604020202020204" pitchFamily="34" charset="0"/>
                <a:cs typeface="Arial" panose="020B0604020202020204" pitchFamily="34" charset="0"/>
              </a:rPr>
              <a:t>print("Is Closed after closing?", </a:t>
            </a:r>
            <a:r>
              <a:rPr lang="en-IN" sz="2000" b="1" err="1">
                <a:latin typeface="Arial" panose="020B0604020202020204" pitchFamily="34" charset="0"/>
                <a:cs typeface="Arial" panose="020B0604020202020204" pitchFamily="34" charset="0"/>
              </a:rPr>
              <a:t>file.closed</a:t>
            </a:r>
            <a:r>
              <a:rPr lang="en-IN" sz="2000" b="1">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03611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1D917-E5DB-4B29-EF92-D9ED9E6CF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12265-AEF0-A732-31EE-08CCBCD2BD52}"/>
              </a:ext>
            </a:extLst>
          </p:cNvPr>
          <p:cNvSpPr>
            <a:spLocks noGrp="1"/>
          </p:cNvSpPr>
          <p:nvPr>
            <p:ph type="title"/>
          </p:nvPr>
        </p:nvSpPr>
        <p:spPr/>
        <p:txBody>
          <a:bodyPr/>
          <a:lstStyle/>
          <a:p>
            <a:r>
              <a:rPr lang="en-IN"/>
              <a:t>Classes in Python-Class and OOPS concept</a:t>
            </a:r>
            <a:endParaRPr lang="en-US">
              <a:latin typeface="Frutiger LT Pro 55 Roman" panose="020B0602020204020204"/>
            </a:endParaRPr>
          </a:p>
        </p:txBody>
      </p:sp>
    </p:spTree>
    <p:extLst>
      <p:ext uri="{BB962C8B-B14F-4D97-AF65-F5344CB8AC3E}">
        <p14:creationId xmlns:p14="http://schemas.microsoft.com/office/powerpoint/2010/main" val="254750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E09C52-FE3B-755A-9D96-943F844C7708}"/>
              </a:ext>
            </a:extLst>
          </p:cNvPr>
          <p:cNvSpPr>
            <a:spLocks noGrp="1"/>
          </p:cNvSpPr>
          <p:nvPr>
            <p:ph type="body" sz="quarter" idx="13"/>
          </p:nvPr>
        </p:nvSpPr>
        <p:spPr/>
        <p:txBody>
          <a:bodyPr/>
          <a:lstStyle/>
          <a:p>
            <a:pPr marL="0" indent="0">
              <a:buNone/>
            </a:pPr>
            <a:r>
              <a:rPr lang="en-US"/>
              <a:t>Class in python</a:t>
            </a:r>
            <a:endParaRPr lang="en-IN"/>
          </a:p>
        </p:txBody>
      </p:sp>
      <p:sp>
        <p:nvSpPr>
          <p:cNvPr id="3" name="Content Placeholder 2">
            <a:extLst>
              <a:ext uri="{FF2B5EF4-FFF2-40B4-BE49-F238E27FC236}">
                <a16:creationId xmlns:a16="http://schemas.microsoft.com/office/drawing/2014/main" id="{891C8172-1CDF-9F19-02F1-54CAFC2C08FD}"/>
              </a:ext>
            </a:extLst>
          </p:cNvPr>
          <p:cNvSpPr>
            <a:spLocks noGrp="1"/>
          </p:cNvSpPr>
          <p:nvPr>
            <p:ph idx="15"/>
          </p:nvPr>
        </p:nvSpPr>
        <p:spPr>
          <a:xfrm>
            <a:off x="533400" y="1402080"/>
            <a:ext cx="6578600" cy="4771708"/>
          </a:xfrm>
        </p:spPr>
        <p:txBody>
          <a:bodyPr>
            <a:normAutofit/>
          </a:bodyPr>
          <a:lstStyle/>
          <a:p>
            <a:pPr marL="0" indent="0">
              <a:buNone/>
            </a:pPr>
            <a:r>
              <a:rPr lang="en-US" sz="2000">
                <a:latin typeface="Arial" panose="020B0604020202020204" pitchFamily="34" charset="0"/>
                <a:cs typeface="Arial" panose="020B0604020202020204" pitchFamily="34" charset="0"/>
              </a:rPr>
              <a:t>What is a Class?</a:t>
            </a:r>
          </a:p>
          <a:p>
            <a:r>
              <a:rPr lang="en-US" sz="2000">
                <a:latin typeface="Arial" panose="020B0604020202020204" pitchFamily="34" charset="0"/>
                <a:cs typeface="Arial" panose="020B0604020202020204" pitchFamily="34" charset="0"/>
              </a:rPr>
              <a:t>A class is a blueprint for creating objects.</a:t>
            </a:r>
          </a:p>
          <a:p>
            <a:r>
              <a:rPr lang="en-US" sz="2000">
                <a:latin typeface="Arial" panose="020B0604020202020204" pitchFamily="34" charset="0"/>
                <a:cs typeface="Arial" panose="020B0604020202020204" pitchFamily="34" charset="0"/>
              </a:rPr>
              <a:t>It defines attributes (data) and methods (functions) that describe the behavior of the object.</a:t>
            </a:r>
          </a:p>
          <a:p>
            <a:endParaRPr lang="en-US" sz="2000">
              <a:latin typeface="Arial" panose="020B0604020202020204" pitchFamily="34" charset="0"/>
              <a:cs typeface="Arial" panose="020B0604020202020204" pitchFamily="34" charset="0"/>
            </a:endParaRPr>
          </a:p>
          <a:p>
            <a:pPr marL="0" indent="0">
              <a:buNone/>
            </a:pPr>
            <a:r>
              <a:rPr lang="en-US" sz="2000">
                <a:latin typeface="Arial" panose="020B0604020202020204" pitchFamily="34" charset="0"/>
                <a:cs typeface="Arial" panose="020B0604020202020204" pitchFamily="34" charset="0"/>
              </a:rPr>
              <a:t>Why Use Classes?</a:t>
            </a:r>
          </a:p>
          <a:p>
            <a:r>
              <a:rPr lang="en-US" sz="2000">
                <a:latin typeface="Arial" panose="020B0604020202020204" pitchFamily="34" charset="0"/>
                <a:cs typeface="Arial" panose="020B0604020202020204" pitchFamily="34" charset="0"/>
              </a:rPr>
              <a:t>Organize code using Object-Oriented Programming (OOP).</a:t>
            </a:r>
          </a:p>
          <a:p>
            <a:r>
              <a:rPr lang="en-US" sz="2000">
                <a:latin typeface="Arial" panose="020B0604020202020204" pitchFamily="34" charset="0"/>
                <a:cs typeface="Arial" panose="020B0604020202020204" pitchFamily="34" charset="0"/>
              </a:rPr>
              <a:t>Reusability and modularity.</a:t>
            </a:r>
          </a:p>
          <a:p>
            <a:r>
              <a:rPr lang="en-US" sz="2000">
                <a:latin typeface="Arial" panose="020B0604020202020204" pitchFamily="34" charset="0"/>
                <a:cs typeface="Arial" panose="020B0604020202020204" pitchFamily="34" charset="0"/>
              </a:rPr>
              <a:t>Encapsulation of data and behavior.</a:t>
            </a:r>
            <a:endParaRPr lang="en-IN" sz="20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FCDC7E8-92E9-E37D-1A37-1DCA9CD84ACE}"/>
              </a:ext>
            </a:extLst>
          </p:cNvPr>
          <p:cNvSpPr txBox="1"/>
          <p:nvPr/>
        </p:nvSpPr>
        <p:spPr>
          <a:xfrm>
            <a:off x="7498080" y="1869440"/>
            <a:ext cx="3911600" cy="2554545"/>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Basic Syntax:</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class </a:t>
            </a:r>
            <a:r>
              <a:rPr lang="en-US" sz="2000" err="1">
                <a:latin typeface="Arial" panose="020B0604020202020204" pitchFamily="34" charset="0"/>
                <a:cs typeface="Arial" panose="020B0604020202020204" pitchFamily="34" charset="0"/>
              </a:rPr>
              <a:t>MyClass</a:t>
            </a:r>
            <a:r>
              <a:rPr lang="en-US" sz="2000">
                <a:latin typeface="Arial" panose="020B0604020202020204" pitchFamily="34" charset="0"/>
                <a:cs typeface="Arial" panose="020B0604020202020204" pitchFamily="34" charset="0"/>
              </a:rPr>
              <a:t>:</a:t>
            </a:r>
          </a:p>
          <a:p>
            <a:r>
              <a:rPr lang="en-US" sz="2000">
                <a:latin typeface="Arial" panose="020B0604020202020204" pitchFamily="34" charset="0"/>
                <a:cs typeface="Arial" panose="020B0604020202020204" pitchFamily="34" charset="0"/>
              </a:rPr>
              <a:t>    def __</a:t>
            </a:r>
            <a:r>
              <a:rPr lang="en-US" sz="2000" err="1">
                <a:latin typeface="Arial" panose="020B0604020202020204" pitchFamily="34" charset="0"/>
                <a:cs typeface="Arial" panose="020B0604020202020204" pitchFamily="34" charset="0"/>
              </a:rPr>
              <a:t>init</a:t>
            </a:r>
            <a:r>
              <a:rPr lang="en-US" sz="2000">
                <a:latin typeface="Arial" panose="020B0604020202020204" pitchFamily="34" charset="0"/>
                <a:cs typeface="Arial" panose="020B0604020202020204" pitchFamily="34" charset="0"/>
              </a:rPr>
              <a:t>__(self, name):</a:t>
            </a:r>
          </a:p>
          <a:p>
            <a:r>
              <a:rPr lang="en-US" sz="2000">
                <a:latin typeface="Arial" panose="020B0604020202020204" pitchFamily="34" charset="0"/>
                <a:cs typeface="Arial" panose="020B0604020202020204" pitchFamily="34" charset="0"/>
              </a:rPr>
              <a:t>        self.name = name</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def greet(self):</a:t>
            </a:r>
          </a:p>
          <a:p>
            <a:r>
              <a:rPr lang="en-US" sz="2000">
                <a:latin typeface="Arial" panose="020B0604020202020204" pitchFamily="34" charset="0"/>
                <a:cs typeface="Arial" panose="020B0604020202020204" pitchFamily="34" charset="0"/>
              </a:rPr>
              <a:t>        print(</a:t>
            </a:r>
            <a:r>
              <a:rPr lang="en-US" sz="2000" err="1">
                <a:latin typeface="Arial" panose="020B0604020202020204" pitchFamily="34" charset="0"/>
                <a:cs typeface="Arial" panose="020B0604020202020204" pitchFamily="34" charset="0"/>
              </a:rPr>
              <a:t>f"Hello</a:t>
            </a:r>
            <a:r>
              <a:rPr lang="en-US" sz="2000">
                <a:latin typeface="Arial" panose="020B0604020202020204" pitchFamily="34" charset="0"/>
                <a:cs typeface="Arial" panose="020B0604020202020204" pitchFamily="34" charset="0"/>
              </a:rPr>
              <a:t>, {self.name}!")</a:t>
            </a:r>
            <a:endParaRPr lang="en-I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000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E72BD1-3A16-14C6-21E8-08895ED41E9B}"/>
              </a:ext>
            </a:extLst>
          </p:cNvPr>
          <p:cNvSpPr>
            <a:spLocks noGrp="1"/>
          </p:cNvSpPr>
          <p:nvPr>
            <p:ph type="body" sz="quarter" idx="13"/>
          </p:nvPr>
        </p:nvSpPr>
        <p:spPr/>
        <p:txBody>
          <a:bodyPr/>
          <a:lstStyle/>
          <a:p>
            <a:pPr marL="0" indent="0">
              <a:buNone/>
            </a:pPr>
            <a:r>
              <a:rPr lang="en-US"/>
              <a:t>What is Object Oriented Programming</a:t>
            </a:r>
            <a:endParaRPr lang="en-IN"/>
          </a:p>
        </p:txBody>
      </p:sp>
      <p:sp>
        <p:nvSpPr>
          <p:cNvPr id="3" name="Content Placeholder 2">
            <a:extLst>
              <a:ext uri="{FF2B5EF4-FFF2-40B4-BE49-F238E27FC236}">
                <a16:creationId xmlns:a16="http://schemas.microsoft.com/office/drawing/2014/main" id="{778800C5-5F51-0EC7-B398-17119F1A4EEE}"/>
              </a:ext>
            </a:extLst>
          </p:cNvPr>
          <p:cNvSpPr>
            <a:spLocks noGrp="1"/>
          </p:cNvSpPr>
          <p:nvPr>
            <p:ph idx="15"/>
          </p:nvPr>
        </p:nvSpPr>
        <p:spPr>
          <a:xfrm>
            <a:off x="533400" y="1270000"/>
            <a:ext cx="11125200" cy="4903788"/>
          </a:xfrm>
        </p:spPr>
        <p:txBody>
          <a:bodyPr/>
          <a:lstStyle/>
          <a:p>
            <a:r>
              <a:rPr lang="en-US" sz="2800"/>
              <a:t>A programming paradigm based on the concept of "objects"</a:t>
            </a:r>
          </a:p>
          <a:p>
            <a:r>
              <a:rPr lang="en-US" sz="2800"/>
              <a:t>Objects contain data (attributes) and functions (methods)</a:t>
            </a:r>
          </a:p>
          <a:p>
            <a:r>
              <a:rPr lang="en-US" sz="2800"/>
              <a:t>Promotes modularity, reusability, and scalability</a:t>
            </a:r>
          </a:p>
          <a:p>
            <a:r>
              <a:rPr lang="en-US" sz="2800"/>
              <a:t>Key Concepts:</a:t>
            </a:r>
          </a:p>
          <a:p>
            <a:r>
              <a:rPr lang="en-US" sz="2800"/>
              <a:t>Class: Blueprint for creating objects</a:t>
            </a:r>
          </a:p>
          <a:p>
            <a:r>
              <a:rPr lang="en-US" sz="2800"/>
              <a:t>Object: Instance of a class</a:t>
            </a:r>
          </a:p>
          <a:p>
            <a:endParaRPr lang="en-US"/>
          </a:p>
          <a:p>
            <a:endParaRPr lang="en-IN"/>
          </a:p>
        </p:txBody>
      </p:sp>
    </p:spTree>
    <p:extLst>
      <p:ext uri="{BB962C8B-B14F-4D97-AF65-F5344CB8AC3E}">
        <p14:creationId xmlns:p14="http://schemas.microsoft.com/office/powerpoint/2010/main" val="3490876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B7D37D-10BC-C2B3-C891-B3D4C2385C0E}"/>
              </a:ext>
            </a:extLst>
          </p:cNvPr>
          <p:cNvSpPr>
            <a:spLocks noGrp="1"/>
          </p:cNvSpPr>
          <p:nvPr>
            <p:ph type="body" sz="quarter" idx="13"/>
          </p:nvPr>
        </p:nvSpPr>
        <p:spPr/>
        <p:txBody>
          <a:bodyPr/>
          <a:lstStyle/>
          <a:p>
            <a:pPr marL="0" indent="0">
              <a:buNone/>
            </a:pPr>
            <a:r>
              <a:rPr lang="en-US"/>
              <a:t>Sample Example</a:t>
            </a:r>
            <a:endParaRPr lang="en-IN"/>
          </a:p>
        </p:txBody>
      </p:sp>
      <p:pic>
        <p:nvPicPr>
          <p:cNvPr id="7" name="Content Placeholder 6">
            <a:extLst>
              <a:ext uri="{FF2B5EF4-FFF2-40B4-BE49-F238E27FC236}">
                <a16:creationId xmlns:a16="http://schemas.microsoft.com/office/drawing/2014/main" id="{B921C7D3-A26C-F315-E5E4-8124140B7360}"/>
              </a:ext>
            </a:extLst>
          </p:cNvPr>
          <p:cNvPicPr>
            <a:picLocks noGrp="1" noChangeAspect="1"/>
          </p:cNvPicPr>
          <p:nvPr>
            <p:ph idx="15"/>
          </p:nvPr>
        </p:nvPicPr>
        <p:blipFill>
          <a:blip r:embed="rId2"/>
          <a:srcRect r="20625"/>
          <a:stretch>
            <a:fillRect/>
          </a:stretch>
        </p:blipFill>
        <p:spPr>
          <a:xfrm>
            <a:off x="2068707" y="1833992"/>
            <a:ext cx="7003736" cy="3388248"/>
          </a:xfrm>
          <a:prstGeom prst="rect">
            <a:avLst/>
          </a:prstGeom>
        </p:spPr>
      </p:pic>
    </p:spTree>
    <p:extLst>
      <p:ext uri="{BB962C8B-B14F-4D97-AF65-F5344CB8AC3E}">
        <p14:creationId xmlns:p14="http://schemas.microsoft.com/office/powerpoint/2010/main" val="142335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E20CC2-2104-FF35-7FCC-663EDD653078}"/>
              </a:ext>
            </a:extLst>
          </p:cNvPr>
          <p:cNvSpPr>
            <a:spLocks noGrp="1"/>
          </p:cNvSpPr>
          <p:nvPr>
            <p:ph type="body" sz="quarter" idx="13"/>
          </p:nvPr>
        </p:nvSpPr>
        <p:spPr/>
        <p:txBody>
          <a:bodyPr/>
          <a:lstStyle/>
          <a:p>
            <a:pPr marL="0" indent="0">
              <a:buNone/>
            </a:pPr>
            <a:r>
              <a:rPr lang="en-IN"/>
              <a:t>Core Principles of OOP</a:t>
            </a:r>
          </a:p>
        </p:txBody>
      </p:sp>
      <p:graphicFrame>
        <p:nvGraphicFramePr>
          <p:cNvPr id="4" name="Content Placeholder 3">
            <a:extLst>
              <a:ext uri="{FF2B5EF4-FFF2-40B4-BE49-F238E27FC236}">
                <a16:creationId xmlns:a16="http://schemas.microsoft.com/office/drawing/2014/main" id="{75C8E3F8-9B25-5F20-222F-FD0B99A02D78}"/>
              </a:ext>
            </a:extLst>
          </p:cNvPr>
          <p:cNvGraphicFramePr>
            <a:graphicFrameLocks noGrp="1"/>
          </p:cNvGraphicFramePr>
          <p:nvPr>
            <p:ph idx="15"/>
            <p:extLst>
              <p:ext uri="{D42A27DB-BD31-4B8C-83A1-F6EECF244321}">
                <p14:modId xmlns:p14="http://schemas.microsoft.com/office/powerpoint/2010/main" val="8522111"/>
              </p:ext>
            </p:extLst>
          </p:nvPr>
        </p:nvGraphicFramePr>
        <p:xfrm>
          <a:off x="1554480" y="1615440"/>
          <a:ext cx="9154160" cy="3769360"/>
        </p:xfrm>
        <a:graphic>
          <a:graphicData uri="http://schemas.openxmlformats.org/drawingml/2006/table">
            <a:tbl>
              <a:tblPr/>
              <a:tblGrid>
                <a:gridCol w="4577080">
                  <a:extLst>
                    <a:ext uri="{9D8B030D-6E8A-4147-A177-3AD203B41FA5}">
                      <a16:colId xmlns:a16="http://schemas.microsoft.com/office/drawing/2014/main" val="1376074089"/>
                    </a:ext>
                  </a:extLst>
                </a:gridCol>
                <a:gridCol w="4577080">
                  <a:extLst>
                    <a:ext uri="{9D8B030D-6E8A-4147-A177-3AD203B41FA5}">
                      <a16:colId xmlns:a16="http://schemas.microsoft.com/office/drawing/2014/main" val="903076769"/>
                    </a:ext>
                  </a:extLst>
                </a:gridCol>
              </a:tblGrid>
              <a:tr h="762554">
                <a:tc>
                  <a:txBody>
                    <a:bodyPr/>
                    <a:lstStyle/>
                    <a:p>
                      <a:pPr>
                        <a:buNone/>
                      </a:pPr>
                      <a:r>
                        <a:rPr lang="en-IN"/>
                        <a:t>Principle</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extLst>
                  <a:ext uri="{0D108BD9-81ED-4DB2-BD59-A6C34878D82A}">
                    <a16:rowId xmlns:a16="http://schemas.microsoft.com/office/drawing/2014/main" val="3184627586"/>
                  </a:ext>
                </a:extLst>
              </a:tr>
              <a:tr h="762554">
                <a:tc>
                  <a:txBody>
                    <a:bodyPr/>
                    <a:lstStyle/>
                    <a:p>
                      <a:pPr>
                        <a:buNone/>
                      </a:pPr>
                      <a:r>
                        <a:rPr lang="en-IN" b="1"/>
                        <a:t>Encapsulation</a:t>
                      </a:r>
                      <a:endParaRPr lang="en-IN"/>
                    </a:p>
                  </a:txBody>
                  <a:tcPr anchor="ctr">
                    <a:lnL>
                      <a:noFill/>
                    </a:lnL>
                    <a:lnR>
                      <a:noFill/>
                    </a:lnR>
                    <a:lnT>
                      <a:noFill/>
                    </a:lnT>
                    <a:lnB>
                      <a:noFill/>
                    </a:lnB>
                    <a:noFill/>
                  </a:tcPr>
                </a:tc>
                <a:tc>
                  <a:txBody>
                    <a:bodyPr/>
                    <a:lstStyle/>
                    <a:p>
                      <a:pPr>
                        <a:buNone/>
                      </a:pPr>
                      <a:r>
                        <a:rPr lang="en-US"/>
                        <a:t>Hides internal state; access via methods</a:t>
                      </a:r>
                    </a:p>
                  </a:txBody>
                  <a:tcPr anchor="ctr">
                    <a:lnL>
                      <a:noFill/>
                    </a:lnL>
                    <a:lnR>
                      <a:noFill/>
                    </a:lnR>
                    <a:lnT>
                      <a:noFill/>
                    </a:lnT>
                    <a:lnB>
                      <a:noFill/>
                    </a:lnB>
                    <a:noFill/>
                  </a:tcPr>
                </a:tc>
                <a:extLst>
                  <a:ext uri="{0D108BD9-81ED-4DB2-BD59-A6C34878D82A}">
                    <a16:rowId xmlns:a16="http://schemas.microsoft.com/office/drawing/2014/main" val="1602066356"/>
                  </a:ext>
                </a:extLst>
              </a:tr>
              <a:tr h="762554">
                <a:tc>
                  <a:txBody>
                    <a:bodyPr/>
                    <a:lstStyle/>
                    <a:p>
                      <a:pPr>
                        <a:buNone/>
                      </a:pPr>
                      <a:r>
                        <a:rPr lang="en-IN" b="1"/>
                        <a:t>Abstraction</a:t>
                      </a:r>
                      <a:endParaRPr lang="en-IN"/>
                    </a:p>
                  </a:txBody>
                  <a:tcPr anchor="ctr">
                    <a:lnL>
                      <a:noFill/>
                    </a:lnL>
                    <a:lnR>
                      <a:noFill/>
                    </a:lnR>
                    <a:lnT>
                      <a:noFill/>
                    </a:lnT>
                    <a:lnB>
                      <a:noFill/>
                    </a:lnB>
                    <a:noFill/>
                  </a:tcPr>
                </a:tc>
                <a:tc>
                  <a:txBody>
                    <a:bodyPr/>
                    <a:lstStyle/>
                    <a:p>
                      <a:pPr>
                        <a:buNone/>
                      </a:pPr>
                      <a:r>
                        <a:rPr lang="en-IN"/>
                        <a:t>Shows only essential features</a:t>
                      </a:r>
                    </a:p>
                  </a:txBody>
                  <a:tcPr anchor="ctr">
                    <a:lnL>
                      <a:noFill/>
                    </a:lnL>
                    <a:lnR>
                      <a:noFill/>
                    </a:lnR>
                    <a:lnT>
                      <a:noFill/>
                    </a:lnT>
                    <a:lnB>
                      <a:noFill/>
                    </a:lnB>
                    <a:noFill/>
                  </a:tcPr>
                </a:tc>
                <a:extLst>
                  <a:ext uri="{0D108BD9-81ED-4DB2-BD59-A6C34878D82A}">
                    <a16:rowId xmlns:a16="http://schemas.microsoft.com/office/drawing/2014/main" val="4240004657"/>
                  </a:ext>
                </a:extLst>
              </a:tr>
              <a:tr h="762554">
                <a:tc>
                  <a:txBody>
                    <a:bodyPr/>
                    <a:lstStyle/>
                    <a:p>
                      <a:pPr>
                        <a:buNone/>
                      </a:pPr>
                      <a:r>
                        <a:rPr lang="en-IN" b="1"/>
                        <a:t>Inheritance</a:t>
                      </a:r>
                      <a:endParaRPr lang="en-IN"/>
                    </a:p>
                  </a:txBody>
                  <a:tcPr anchor="ctr">
                    <a:lnL>
                      <a:noFill/>
                    </a:lnL>
                    <a:lnR>
                      <a:noFill/>
                    </a:lnR>
                    <a:lnT>
                      <a:noFill/>
                    </a:lnT>
                    <a:lnB>
                      <a:noFill/>
                    </a:lnB>
                    <a:noFill/>
                  </a:tcPr>
                </a:tc>
                <a:tc>
                  <a:txBody>
                    <a:bodyPr/>
                    <a:lstStyle/>
                    <a:p>
                      <a:pPr>
                        <a:buNone/>
                      </a:pPr>
                      <a:r>
                        <a:rPr lang="en-US"/>
                        <a:t>Child class inherits from parent class</a:t>
                      </a:r>
                    </a:p>
                  </a:txBody>
                  <a:tcPr anchor="ctr">
                    <a:lnL>
                      <a:noFill/>
                    </a:lnL>
                    <a:lnR>
                      <a:noFill/>
                    </a:lnR>
                    <a:lnT>
                      <a:noFill/>
                    </a:lnT>
                    <a:lnB>
                      <a:noFill/>
                    </a:lnB>
                    <a:noFill/>
                  </a:tcPr>
                </a:tc>
                <a:extLst>
                  <a:ext uri="{0D108BD9-81ED-4DB2-BD59-A6C34878D82A}">
                    <a16:rowId xmlns:a16="http://schemas.microsoft.com/office/drawing/2014/main" val="2840662486"/>
                  </a:ext>
                </a:extLst>
              </a:tr>
              <a:tr h="719144">
                <a:tc>
                  <a:txBody>
                    <a:bodyPr/>
                    <a:lstStyle/>
                    <a:p>
                      <a:pPr>
                        <a:buNone/>
                      </a:pPr>
                      <a:r>
                        <a:rPr lang="en-IN" b="1"/>
                        <a:t>Polymorphism</a:t>
                      </a:r>
                      <a:endParaRPr lang="en-IN"/>
                    </a:p>
                  </a:txBody>
                  <a:tcPr anchor="ctr">
                    <a:lnL>
                      <a:noFill/>
                    </a:lnL>
                    <a:lnR>
                      <a:noFill/>
                    </a:lnR>
                    <a:lnT>
                      <a:noFill/>
                    </a:lnT>
                    <a:lnB>
                      <a:noFill/>
                    </a:lnB>
                    <a:noFill/>
                  </a:tcPr>
                </a:tc>
                <a:tc>
                  <a:txBody>
                    <a:bodyPr/>
                    <a:lstStyle/>
                    <a:p>
                      <a:pPr>
                        <a:buNone/>
                      </a:pPr>
                      <a:r>
                        <a:rPr lang="en-US"/>
                        <a:t>Same method behaves differently in different classes</a:t>
                      </a:r>
                    </a:p>
                  </a:txBody>
                  <a:tcPr anchor="ctr">
                    <a:lnL>
                      <a:noFill/>
                    </a:lnL>
                    <a:lnR>
                      <a:noFill/>
                    </a:lnR>
                    <a:lnT>
                      <a:noFill/>
                    </a:lnT>
                    <a:lnB>
                      <a:noFill/>
                    </a:lnB>
                    <a:noFill/>
                  </a:tcPr>
                </a:tc>
                <a:extLst>
                  <a:ext uri="{0D108BD9-81ED-4DB2-BD59-A6C34878D82A}">
                    <a16:rowId xmlns:a16="http://schemas.microsoft.com/office/drawing/2014/main" val="4149694868"/>
                  </a:ext>
                </a:extLst>
              </a:tr>
            </a:tbl>
          </a:graphicData>
        </a:graphic>
      </p:graphicFrame>
    </p:spTree>
    <p:extLst>
      <p:ext uri="{BB962C8B-B14F-4D97-AF65-F5344CB8AC3E}">
        <p14:creationId xmlns:p14="http://schemas.microsoft.com/office/powerpoint/2010/main" val="1785644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8D4C93-6A75-42F4-DA5E-843CDC6ADA00}"/>
              </a:ext>
            </a:extLst>
          </p:cNvPr>
          <p:cNvSpPr>
            <a:spLocks noGrp="1"/>
          </p:cNvSpPr>
          <p:nvPr>
            <p:ph type="body" sz="quarter" idx="13"/>
          </p:nvPr>
        </p:nvSpPr>
        <p:spPr/>
        <p:txBody>
          <a:bodyPr/>
          <a:lstStyle/>
          <a:p>
            <a:pPr marL="0" indent="0">
              <a:buNone/>
            </a:pPr>
            <a:r>
              <a:rPr lang="en-IN"/>
              <a:t>OOP in Action</a:t>
            </a:r>
          </a:p>
        </p:txBody>
      </p:sp>
      <p:sp>
        <p:nvSpPr>
          <p:cNvPr id="7" name="Content Placeholder 6">
            <a:extLst>
              <a:ext uri="{FF2B5EF4-FFF2-40B4-BE49-F238E27FC236}">
                <a16:creationId xmlns:a16="http://schemas.microsoft.com/office/drawing/2014/main" id="{7B3ACC0E-66B1-5F34-8536-88D4A4DE787C}"/>
              </a:ext>
            </a:extLst>
          </p:cNvPr>
          <p:cNvSpPr>
            <a:spLocks noGrp="1"/>
          </p:cNvSpPr>
          <p:nvPr>
            <p:ph idx="15"/>
          </p:nvPr>
        </p:nvSpPr>
        <p:spPr>
          <a:xfrm>
            <a:off x="533400" y="1188720"/>
            <a:ext cx="11125200" cy="4985068"/>
          </a:xfrm>
        </p:spPr>
        <p:txBody>
          <a:bodyPr/>
          <a:lstStyle/>
          <a:p>
            <a:endParaRPr lang="en-IN"/>
          </a:p>
        </p:txBody>
      </p:sp>
      <p:pic>
        <p:nvPicPr>
          <p:cNvPr id="9" name="Picture 8">
            <a:extLst>
              <a:ext uri="{FF2B5EF4-FFF2-40B4-BE49-F238E27FC236}">
                <a16:creationId xmlns:a16="http://schemas.microsoft.com/office/drawing/2014/main" id="{247807F0-A1DC-FF51-6568-1F58D72C6E12}"/>
              </a:ext>
            </a:extLst>
          </p:cNvPr>
          <p:cNvPicPr>
            <a:picLocks noChangeAspect="1"/>
          </p:cNvPicPr>
          <p:nvPr/>
        </p:nvPicPr>
        <p:blipFill>
          <a:blip r:embed="rId2"/>
          <a:stretch>
            <a:fillRect/>
          </a:stretch>
        </p:blipFill>
        <p:spPr>
          <a:xfrm>
            <a:off x="661533" y="1507420"/>
            <a:ext cx="7187640" cy="3653860"/>
          </a:xfrm>
          <a:prstGeom prst="rect">
            <a:avLst/>
          </a:prstGeom>
        </p:spPr>
      </p:pic>
    </p:spTree>
    <p:extLst>
      <p:ext uri="{BB962C8B-B14F-4D97-AF65-F5344CB8AC3E}">
        <p14:creationId xmlns:p14="http://schemas.microsoft.com/office/powerpoint/2010/main" val="20859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B9544E-3AAA-ACE9-6BEC-AC72083C0DB5}"/>
              </a:ext>
            </a:extLst>
          </p:cNvPr>
          <p:cNvSpPr>
            <a:spLocks noGrp="1"/>
          </p:cNvSpPr>
          <p:nvPr>
            <p:ph type="body" sz="quarter" idx="13"/>
          </p:nvPr>
        </p:nvSpPr>
        <p:spPr/>
        <p:txBody>
          <a:bodyPr/>
          <a:lstStyle/>
          <a:p>
            <a:pPr marL="0" indent="0">
              <a:buNone/>
            </a:pPr>
            <a:r>
              <a:rPr lang="en-US"/>
              <a:t>Why Use OOP in Python?</a:t>
            </a:r>
            <a:endParaRPr lang="en-IN"/>
          </a:p>
        </p:txBody>
      </p:sp>
      <p:sp>
        <p:nvSpPr>
          <p:cNvPr id="3" name="Content Placeholder 2">
            <a:extLst>
              <a:ext uri="{FF2B5EF4-FFF2-40B4-BE49-F238E27FC236}">
                <a16:creationId xmlns:a16="http://schemas.microsoft.com/office/drawing/2014/main" id="{65C93024-68BD-713D-193D-CB8FFD1984FF}"/>
              </a:ext>
            </a:extLst>
          </p:cNvPr>
          <p:cNvSpPr>
            <a:spLocks noGrp="1"/>
          </p:cNvSpPr>
          <p:nvPr>
            <p:ph idx="15"/>
          </p:nvPr>
        </p:nvSpPr>
        <p:spPr/>
        <p:txBody>
          <a:bodyPr>
            <a:normAutofit/>
          </a:bodyPr>
          <a:lstStyle/>
          <a:p>
            <a:r>
              <a:rPr lang="en-IN" sz="2800"/>
              <a:t>✅ Code Reusability: Use existing code via inheritance</a:t>
            </a:r>
          </a:p>
          <a:p>
            <a:r>
              <a:rPr lang="en-IN" sz="2800"/>
              <a:t>✅ Modularity: Break down complex systems into manageable parts</a:t>
            </a:r>
          </a:p>
          <a:p>
            <a:r>
              <a:rPr lang="en-IN" sz="2800"/>
              <a:t>✅ Maintainability: Easier to update and debug</a:t>
            </a:r>
          </a:p>
          <a:p>
            <a:r>
              <a:rPr lang="en-IN" sz="2800"/>
              <a:t>✅ Scalability: Ideal for large applications</a:t>
            </a:r>
          </a:p>
        </p:txBody>
      </p:sp>
    </p:spTree>
    <p:extLst>
      <p:ext uri="{BB962C8B-B14F-4D97-AF65-F5344CB8AC3E}">
        <p14:creationId xmlns:p14="http://schemas.microsoft.com/office/powerpoint/2010/main" val="192006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644C7-2412-53D6-CBFC-CF20B575E116}"/>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15E13325-F836-ADAA-40C4-204262B4364C}"/>
              </a:ext>
            </a:extLst>
          </p:cNvPr>
          <p:cNvSpPr>
            <a:spLocks noGrp="1"/>
          </p:cNvSpPr>
          <p:nvPr>
            <p:ph type="body" sz="quarter" idx="13"/>
          </p:nvPr>
        </p:nvSpPr>
        <p:spPr>
          <a:xfrm>
            <a:off x="533399" y="469835"/>
            <a:ext cx="14764882" cy="434975"/>
          </a:xfrm>
        </p:spPr>
        <p:txBody>
          <a:bodyPr/>
          <a:lstStyle/>
          <a:p>
            <a:pPr marL="0" indent="0">
              <a:buNone/>
            </a:pPr>
            <a:r>
              <a:rPr lang="en-US">
                <a:latin typeface="Arial" panose="020B0604020202020204" pitchFamily="34" charset="0"/>
                <a:cs typeface="Arial" panose="020B0604020202020204" pitchFamily="34" charset="0"/>
              </a:rPr>
              <a:t>Why Python</a:t>
            </a:r>
          </a:p>
        </p:txBody>
      </p:sp>
      <p:sp>
        <p:nvSpPr>
          <p:cNvPr id="3" name="Text Placeholder 2">
            <a:extLst>
              <a:ext uri="{FF2B5EF4-FFF2-40B4-BE49-F238E27FC236}">
                <a16:creationId xmlns:a16="http://schemas.microsoft.com/office/drawing/2014/main" id="{D25231C3-246B-2CD7-5C14-9B5EEFACAB23}"/>
              </a:ext>
            </a:extLst>
          </p:cNvPr>
          <p:cNvSpPr>
            <a:spLocks noGrp="1" noChangeArrowheads="1"/>
          </p:cNvSpPr>
          <p:nvPr>
            <p:ph type="body" sz="quarter" idx="14"/>
          </p:nvPr>
        </p:nvSpPr>
        <p:spPr bwMode="auto">
          <a:xfrm>
            <a:off x="533400" y="1076098"/>
            <a:ext cx="709676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2000" b="0">
                <a:latin typeface="Arial" panose="020B0604020202020204" pitchFamily="34" charset="0"/>
              </a:rPr>
              <a:t>Requires fewer lines of code compared to other programming languages like Java.</a:t>
            </a:r>
          </a:p>
          <a:p>
            <a:pPr marL="0" lvl="0" indent="0" eaLnBrk="0" fontAlgn="base" hangingPunct="0">
              <a:lnSpc>
                <a:spcPct val="100000"/>
              </a:lnSpc>
              <a:spcBef>
                <a:spcPct val="0"/>
              </a:spcBef>
              <a:spcAft>
                <a:spcPct val="0"/>
              </a:spcAft>
              <a:buNone/>
            </a:pPr>
            <a:endParaRPr lang="en-US" altLang="en-US" sz="2000" b="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b="0">
                <a:latin typeface="Arial" panose="020B0604020202020204" pitchFamily="34" charset="0"/>
              </a:rPr>
              <a:t>Provides Libraries / Frameworks like Django, Flask and many more for Web Development, and Pandas, </a:t>
            </a:r>
            <a:r>
              <a:rPr lang="en-US" altLang="en-US" sz="2000" b="0" err="1">
                <a:latin typeface="Arial" panose="020B0604020202020204" pitchFamily="34" charset="0"/>
              </a:rPr>
              <a:t>Tensorflow</a:t>
            </a:r>
            <a:r>
              <a:rPr lang="en-US" altLang="en-US" sz="2000" b="0">
                <a:latin typeface="Arial" panose="020B0604020202020204" pitchFamily="34" charset="0"/>
              </a:rPr>
              <a:t>, Scikit-learn and many more for, AI/ML, Data Science and Data Analysis</a:t>
            </a:r>
          </a:p>
          <a:p>
            <a:pPr marL="0" lvl="0" indent="0" eaLnBrk="0" fontAlgn="base" hangingPunct="0">
              <a:lnSpc>
                <a:spcPct val="100000"/>
              </a:lnSpc>
              <a:spcBef>
                <a:spcPct val="0"/>
              </a:spcBef>
              <a:spcAft>
                <a:spcPct val="0"/>
              </a:spcAft>
              <a:buNone/>
            </a:pPr>
            <a:endParaRPr lang="en-US" altLang="en-US" sz="2000" b="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b="0">
                <a:latin typeface="Arial" panose="020B0604020202020204" pitchFamily="34" charset="0"/>
              </a:rPr>
              <a:t>Cross-platform, works on Windows, Mac and Linux without major changes.</a:t>
            </a:r>
          </a:p>
          <a:p>
            <a:pPr marL="0" lvl="0" indent="0" eaLnBrk="0" fontAlgn="base" hangingPunct="0">
              <a:lnSpc>
                <a:spcPct val="100000"/>
              </a:lnSpc>
              <a:spcBef>
                <a:spcPct val="0"/>
              </a:spcBef>
              <a:spcAft>
                <a:spcPct val="0"/>
              </a:spcAft>
              <a:buNone/>
            </a:pPr>
            <a:endParaRPr lang="en-US" altLang="en-US" sz="2000" b="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b="0">
                <a:latin typeface="Arial" panose="020B0604020202020204" pitchFamily="34" charset="0"/>
              </a:rPr>
              <a:t>Used by top tech companies like Google, Netflix and NASA.</a:t>
            </a:r>
          </a:p>
          <a:p>
            <a:pPr marL="0" lvl="0" indent="0" eaLnBrk="0" fontAlgn="base" hangingPunct="0">
              <a:lnSpc>
                <a:spcPct val="100000"/>
              </a:lnSpc>
              <a:spcBef>
                <a:spcPct val="0"/>
              </a:spcBef>
              <a:spcAft>
                <a:spcPct val="0"/>
              </a:spcAft>
              <a:buNone/>
            </a:pPr>
            <a:endParaRPr lang="en-US" altLang="en-US" sz="2000" b="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b="0">
                <a:latin typeface="Arial" panose="020B0604020202020204" pitchFamily="34" charset="0"/>
              </a:rPr>
              <a:t>Many Python coding job opportunities in Software Development, Data Science and AI/ML.</a:t>
            </a:r>
            <a:endParaRPr kumimoji="0" lang="en-US" altLang="en-US" sz="20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56BCB68-723A-9B6D-E218-CC015B200F60}"/>
              </a:ext>
            </a:extLst>
          </p:cNvPr>
          <p:cNvPicPr>
            <a:picLocks noChangeAspect="1"/>
          </p:cNvPicPr>
          <p:nvPr/>
        </p:nvPicPr>
        <p:blipFill>
          <a:blip r:embed="rId2"/>
          <a:stretch>
            <a:fillRect/>
          </a:stretch>
        </p:blipFill>
        <p:spPr>
          <a:xfrm>
            <a:off x="7630160" y="1847049"/>
            <a:ext cx="4427992" cy="2743341"/>
          </a:xfrm>
          <a:prstGeom prst="rect">
            <a:avLst/>
          </a:prstGeom>
        </p:spPr>
      </p:pic>
    </p:spTree>
    <p:extLst>
      <p:ext uri="{BB962C8B-B14F-4D97-AF65-F5344CB8AC3E}">
        <p14:creationId xmlns:p14="http://schemas.microsoft.com/office/powerpoint/2010/main" val="332950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76754-229D-D187-44D7-EC799147FC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736A5-4ED9-DF3D-1344-F54CCE56818A}"/>
              </a:ext>
            </a:extLst>
          </p:cNvPr>
          <p:cNvSpPr>
            <a:spLocks noGrp="1"/>
          </p:cNvSpPr>
          <p:nvPr>
            <p:ph type="title"/>
          </p:nvPr>
        </p:nvSpPr>
        <p:spPr>
          <a:xfrm>
            <a:off x="5481482" y="1925148"/>
            <a:ext cx="5864980" cy="2852737"/>
          </a:xfrm>
        </p:spPr>
        <p:txBody>
          <a:bodyPr/>
          <a:lstStyle/>
          <a:p>
            <a:r>
              <a:rPr lang="en-US">
                <a:latin typeface="Frutiger LT Pro 55 Roman" panose="020B0602020204020204"/>
              </a:rPr>
              <a:t>How to create classes in python</a:t>
            </a:r>
          </a:p>
        </p:txBody>
      </p:sp>
    </p:spTree>
    <p:extLst>
      <p:ext uri="{BB962C8B-B14F-4D97-AF65-F5344CB8AC3E}">
        <p14:creationId xmlns:p14="http://schemas.microsoft.com/office/powerpoint/2010/main" val="284116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0909FB-89E6-6071-4830-B3CF017D2BBC}"/>
              </a:ext>
            </a:extLst>
          </p:cNvPr>
          <p:cNvSpPr>
            <a:spLocks noGrp="1"/>
          </p:cNvSpPr>
          <p:nvPr>
            <p:ph type="body" sz="quarter" idx="13"/>
          </p:nvPr>
        </p:nvSpPr>
        <p:spPr/>
        <p:txBody>
          <a:bodyPr/>
          <a:lstStyle/>
          <a:p>
            <a:pPr marL="0" indent="0">
              <a:buNone/>
            </a:pPr>
            <a:r>
              <a:rPr lang="en-US"/>
              <a:t>Working with Objects</a:t>
            </a:r>
            <a:endParaRPr lang="en-IN"/>
          </a:p>
        </p:txBody>
      </p:sp>
      <p:sp>
        <p:nvSpPr>
          <p:cNvPr id="3" name="Content Placeholder 2">
            <a:extLst>
              <a:ext uri="{FF2B5EF4-FFF2-40B4-BE49-F238E27FC236}">
                <a16:creationId xmlns:a16="http://schemas.microsoft.com/office/drawing/2014/main" id="{F8D18A3C-3CA6-C4A8-3D93-806657CA8329}"/>
              </a:ext>
            </a:extLst>
          </p:cNvPr>
          <p:cNvSpPr>
            <a:spLocks noGrp="1"/>
          </p:cNvSpPr>
          <p:nvPr>
            <p:ph idx="15"/>
          </p:nvPr>
        </p:nvSpPr>
        <p:spPr>
          <a:xfrm>
            <a:off x="533400" y="1107440"/>
            <a:ext cx="11125200" cy="5066348"/>
          </a:xfrm>
        </p:spPr>
        <p:txBody>
          <a:bodyPr>
            <a:noAutofit/>
          </a:bodyPr>
          <a:lstStyle/>
          <a:p>
            <a:r>
              <a:rPr lang="en-US" sz="2000">
                <a:latin typeface="Arial" panose="020B0604020202020204" pitchFamily="34" charset="0"/>
                <a:cs typeface="Arial" panose="020B0604020202020204" pitchFamily="34" charset="0"/>
              </a:rPr>
              <a:t>Creating an Object</a:t>
            </a:r>
            <a:r>
              <a:rPr lang="en-US" sz="2000" b="0">
                <a:latin typeface="Arial" panose="020B0604020202020204" pitchFamily="34" charset="0"/>
                <a:cs typeface="Arial" panose="020B0604020202020204" pitchFamily="34" charset="0"/>
              </a:rPr>
              <a:t>:</a:t>
            </a:r>
          </a:p>
          <a:p>
            <a:pPr marL="457200" lvl="1" indent="0">
              <a:buNone/>
            </a:pPr>
            <a:r>
              <a:rPr lang="en-US" sz="2000" b="0">
                <a:latin typeface="Arial" panose="020B0604020202020204" pitchFamily="34" charset="0"/>
                <a:cs typeface="Arial" panose="020B0604020202020204" pitchFamily="34" charset="0"/>
              </a:rPr>
              <a:t>obj = </a:t>
            </a:r>
            <a:r>
              <a:rPr lang="en-US" sz="2000" b="0" err="1">
                <a:latin typeface="Arial" panose="020B0604020202020204" pitchFamily="34" charset="0"/>
                <a:cs typeface="Arial" panose="020B0604020202020204" pitchFamily="34" charset="0"/>
              </a:rPr>
              <a:t>MyClass</a:t>
            </a:r>
            <a:r>
              <a:rPr lang="en-US" sz="2000" b="0">
                <a:latin typeface="Arial" panose="020B0604020202020204" pitchFamily="34" charset="0"/>
                <a:cs typeface="Arial" panose="020B0604020202020204" pitchFamily="34" charset="0"/>
              </a:rPr>
              <a:t>("Bharath")</a:t>
            </a:r>
          </a:p>
          <a:p>
            <a:pPr marL="457200" lvl="1" indent="0">
              <a:buNone/>
            </a:pPr>
            <a:r>
              <a:rPr lang="en-US" sz="2000" b="0" err="1">
                <a:latin typeface="Arial" panose="020B0604020202020204" pitchFamily="34" charset="0"/>
                <a:cs typeface="Arial" panose="020B0604020202020204" pitchFamily="34" charset="0"/>
              </a:rPr>
              <a:t>obj.greet</a:t>
            </a:r>
            <a:r>
              <a:rPr lang="en-US" sz="2000" b="0">
                <a:latin typeface="Arial" panose="020B0604020202020204" pitchFamily="34" charset="0"/>
                <a:cs typeface="Arial" panose="020B0604020202020204" pitchFamily="34" charset="0"/>
              </a:rPr>
              <a:t>()  # Output: Hello, Bharath!</a:t>
            </a:r>
          </a:p>
          <a:p>
            <a:pPr marL="457200" lvl="1" indent="0">
              <a:buNone/>
            </a:pPr>
            <a:endParaRPr lang="en-US" sz="2000" b="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Key Concepts:</a:t>
            </a:r>
          </a:p>
          <a:p>
            <a:pPr lvl="1"/>
            <a:r>
              <a:rPr lang="en-US" sz="2000" b="0">
                <a:latin typeface="Arial" panose="020B0604020202020204" pitchFamily="34" charset="0"/>
                <a:cs typeface="Arial" panose="020B0604020202020204" pitchFamily="34" charset="0"/>
              </a:rPr>
              <a:t>__</a:t>
            </a:r>
            <a:r>
              <a:rPr lang="en-US" sz="2000" b="0" err="1">
                <a:latin typeface="Arial" panose="020B0604020202020204" pitchFamily="34" charset="0"/>
                <a:cs typeface="Arial" panose="020B0604020202020204" pitchFamily="34" charset="0"/>
              </a:rPr>
              <a:t>init</a:t>
            </a:r>
            <a:r>
              <a:rPr lang="en-US" sz="2000" b="0">
                <a:latin typeface="Arial" panose="020B0604020202020204" pitchFamily="34" charset="0"/>
                <a:cs typeface="Arial" panose="020B0604020202020204" pitchFamily="34" charset="0"/>
              </a:rPr>
              <a:t>__: Constructor method, runs when object is created.</a:t>
            </a:r>
          </a:p>
          <a:p>
            <a:pPr lvl="1"/>
            <a:r>
              <a:rPr lang="en-US" sz="2000" b="0">
                <a:latin typeface="Arial" panose="020B0604020202020204" pitchFamily="34" charset="0"/>
                <a:cs typeface="Arial" panose="020B0604020202020204" pitchFamily="34" charset="0"/>
              </a:rPr>
              <a:t>self: Refers to the current instance of the class.</a:t>
            </a:r>
          </a:p>
          <a:p>
            <a:pPr lvl="1"/>
            <a:r>
              <a:rPr lang="en-US" sz="2000" b="0">
                <a:latin typeface="Arial" panose="020B0604020202020204" pitchFamily="34" charset="0"/>
                <a:cs typeface="Arial" panose="020B0604020202020204" pitchFamily="34" charset="0"/>
              </a:rPr>
              <a:t>Methods: Functions defined inside a class.</a:t>
            </a:r>
          </a:p>
          <a:p>
            <a:pPr marL="0" indent="0">
              <a:buNone/>
            </a:pPr>
            <a:endParaRPr lang="en-US" sz="20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6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F4A687-5099-B0DC-6929-512F672EF8BC}"/>
              </a:ext>
            </a:extLst>
          </p:cNvPr>
          <p:cNvSpPr>
            <a:spLocks noGrp="1"/>
          </p:cNvSpPr>
          <p:nvPr>
            <p:ph type="body" sz="quarter" idx="13"/>
          </p:nvPr>
        </p:nvSpPr>
        <p:spPr/>
        <p:txBody>
          <a:bodyPr/>
          <a:lstStyle/>
          <a:p>
            <a:pPr marL="0" indent="0">
              <a:buNone/>
            </a:pPr>
            <a:r>
              <a:rPr lang="en-US"/>
              <a:t>Example template</a:t>
            </a:r>
            <a:endParaRPr lang="en-IN"/>
          </a:p>
        </p:txBody>
      </p:sp>
      <p:sp>
        <p:nvSpPr>
          <p:cNvPr id="3" name="Content Placeholder 2">
            <a:extLst>
              <a:ext uri="{FF2B5EF4-FFF2-40B4-BE49-F238E27FC236}">
                <a16:creationId xmlns:a16="http://schemas.microsoft.com/office/drawing/2014/main" id="{DAB0C58C-D38D-0CDE-DD75-998FDFAD6BAF}"/>
              </a:ext>
            </a:extLst>
          </p:cNvPr>
          <p:cNvSpPr>
            <a:spLocks noGrp="1"/>
          </p:cNvSpPr>
          <p:nvPr>
            <p:ph idx="15"/>
          </p:nvPr>
        </p:nvSpPr>
        <p:spPr>
          <a:xfrm>
            <a:off x="533400" y="1168400"/>
            <a:ext cx="4140200" cy="5005388"/>
          </a:xfrm>
        </p:spPr>
        <p:txBody>
          <a:bodyPr>
            <a:normAutofit/>
          </a:bodyPr>
          <a:lstStyle/>
          <a:p>
            <a:r>
              <a:rPr lang="en-IN" sz="2000"/>
              <a:t>class </a:t>
            </a:r>
            <a:r>
              <a:rPr lang="en-IN" sz="2000" err="1"/>
              <a:t>ClassName</a:t>
            </a:r>
            <a:r>
              <a:rPr lang="en-IN" sz="2000"/>
              <a:t>:</a:t>
            </a:r>
          </a:p>
          <a:p>
            <a:r>
              <a:rPr lang="en-IN" sz="2000"/>
              <a:t>    def __</a:t>
            </a:r>
            <a:r>
              <a:rPr lang="en-IN" sz="2000" err="1"/>
              <a:t>init</a:t>
            </a:r>
            <a:r>
              <a:rPr lang="en-IN" sz="2000"/>
              <a:t>__(self, attribute1, attribute2):</a:t>
            </a:r>
          </a:p>
          <a:p>
            <a:r>
              <a:rPr lang="en-IN" sz="2000"/>
              <a:t>        self.attribute1 = attribute1</a:t>
            </a:r>
          </a:p>
          <a:p>
            <a:r>
              <a:rPr lang="en-IN" sz="2000"/>
              <a:t>        self.attribute2 = attribute2</a:t>
            </a:r>
          </a:p>
          <a:p>
            <a:r>
              <a:rPr lang="en-IN" sz="2000"/>
              <a:t>    def method1(self):</a:t>
            </a:r>
          </a:p>
          <a:p>
            <a:r>
              <a:rPr lang="en-IN" sz="2000"/>
              <a:t>        # Code for method1</a:t>
            </a:r>
          </a:p>
          <a:p>
            <a:r>
              <a:rPr lang="en-IN" sz="2000"/>
              <a:t>        pass</a:t>
            </a:r>
          </a:p>
          <a:p>
            <a:r>
              <a:rPr lang="en-IN" sz="2000"/>
              <a:t>    def method2(self, parameter):</a:t>
            </a:r>
          </a:p>
          <a:p>
            <a:r>
              <a:rPr lang="en-IN" sz="2000"/>
              <a:t>        # Code for method2</a:t>
            </a:r>
          </a:p>
          <a:p>
            <a:r>
              <a:rPr lang="en-IN" sz="2000"/>
              <a:t>        return parameter</a:t>
            </a:r>
          </a:p>
          <a:p>
            <a:endParaRPr lang="en-IN" sz="2000"/>
          </a:p>
        </p:txBody>
      </p:sp>
      <p:sp>
        <p:nvSpPr>
          <p:cNvPr id="4" name="TextBox 3">
            <a:extLst>
              <a:ext uri="{FF2B5EF4-FFF2-40B4-BE49-F238E27FC236}">
                <a16:creationId xmlns:a16="http://schemas.microsoft.com/office/drawing/2014/main" id="{DCA92315-CD7E-8BCF-A9BC-BFB622A6B1E4}"/>
              </a:ext>
            </a:extLst>
          </p:cNvPr>
          <p:cNvSpPr txBox="1"/>
          <p:nvPr/>
        </p:nvSpPr>
        <p:spPr>
          <a:xfrm>
            <a:off x="5333998" y="1168400"/>
            <a:ext cx="5466081" cy="1938992"/>
          </a:xfrm>
          <a:prstGeom prst="rect">
            <a:avLst/>
          </a:prstGeom>
          <a:noFill/>
        </p:spPr>
        <p:txBody>
          <a:bodyPr wrap="square" rtlCol="0">
            <a:spAutoFit/>
          </a:bodyPr>
          <a:lstStyle/>
          <a:p>
            <a:pPr marL="342900" indent="-342900">
              <a:buFont typeface="Arial" panose="020B0604020202020204" pitchFamily="34" charset="0"/>
              <a:buChar char="•"/>
            </a:pPr>
            <a:r>
              <a:rPr lang="en-IN" sz="2000" b="1"/>
              <a:t># Creating an instance of the class</a:t>
            </a:r>
          </a:p>
          <a:p>
            <a:pPr marL="342900" indent="-342900">
              <a:buFont typeface="Arial" panose="020B0604020202020204" pitchFamily="34" charset="0"/>
              <a:buChar char="•"/>
            </a:pPr>
            <a:r>
              <a:rPr lang="en-IN" sz="2000" b="1" err="1"/>
              <a:t>object_name</a:t>
            </a:r>
            <a:r>
              <a:rPr lang="en-IN" sz="2000" b="1"/>
              <a:t> = </a:t>
            </a:r>
            <a:r>
              <a:rPr lang="en-IN" sz="2000" b="1" err="1"/>
              <a:t>ClassName</a:t>
            </a:r>
            <a:r>
              <a:rPr lang="en-IN" sz="2000" b="1"/>
              <a:t>(value1, value2)</a:t>
            </a:r>
          </a:p>
          <a:p>
            <a:pPr marL="342900" indent="-342900">
              <a:buFont typeface="Arial" panose="020B0604020202020204" pitchFamily="34" charset="0"/>
              <a:buChar char="•"/>
            </a:pPr>
            <a:r>
              <a:rPr lang="en-IN" sz="2000" b="1"/>
              <a:t># Calling methods on the object</a:t>
            </a:r>
          </a:p>
          <a:p>
            <a:pPr marL="342900" indent="-342900">
              <a:buFont typeface="Arial" panose="020B0604020202020204" pitchFamily="34" charset="0"/>
              <a:buChar char="•"/>
            </a:pPr>
            <a:r>
              <a:rPr lang="en-IN" sz="2000" b="1"/>
              <a:t>object_name.method1()</a:t>
            </a:r>
          </a:p>
          <a:p>
            <a:pPr marL="342900" indent="-342900">
              <a:buFont typeface="Arial" panose="020B0604020202020204" pitchFamily="34" charset="0"/>
              <a:buChar char="•"/>
            </a:pPr>
            <a:r>
              <a:rPr lang="en-IN" sz="2000" b="1"/>
              <a:t>result = object_name.method2(argument)</a:t>
            </a:r>
          </a:p>
          <a:p>
            <a:endParaRPr lang="en-IN" sz="2000" b="1"/>
          </a:p>
        </p:txBody>
      </p:sp>
    </p:spTree>
    <p:extLst>
      <p:ext uri="{BB962C8B-B14F-4D97-AF65-F5344CB8AC3E}">
        <p14:creationId xmlns:p14="http://schemas.microsoft.com/office/powerpoint/2010/main" val="943973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21CDF-46A2-BEE8-3DFF-1A39524203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4631C-7561-DAA8-B3D9-E3A24D413741}"/>
              </a:ext>
            </a:extLst>
          </p:cNvPr>
          <p:cNvSpPr>
            <a:spLocks noGrp="1"/>
          </p:cNvSpPr>
          <p:nvPr>
            <p:ph type="title"/>
          </p:nvPr>
        </p:nvSpPr>
        <p:spPr>
          <a:xfrm>
            <a:off x="5481482" y="1925148"/>
            <a:ext cx="5864980" cy="2852737"/>
          </a:xfrm>
        </p:spPr>
        <p:txBody>
          <a:bodyPr/>
          <a:lstStyle/>
          <a:p>
            <a:r>
              <a:rPr lang="en-US">
                <a:latin typeface="Frutiger LT Pro 55 Roman" panose="020B0602020204020204"/>
              </a:rPr>
              <a:t>Introduction to AWS</a:t>
            </a:r>
          </a:p>
        </p:txBody>
      </p:sp>
    </p:spTree>
    <p:extLst>
      <p:ext uri="{BB962C8B-B14F-4D97-AF65-F5344CB8AC3E}">
        <p14:creationId xmlns:p14="http://schemas.microsoft.com/office/powerpoint/2010/main" val="1967157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4C7421-BBD4-B22E-B890-F5382101749E}"/>
              </a:ext>
            </a:extLst>
          </p:cNvPr>
          <p:cNvSpPr>
            <a:spLocks noGrp="1"/>
          </p:cNvSpPr>
          <p:nvPr>
            <p:ph type="body" sz="quarter" idx="13"/>
          </p:nvPr>
        </p:nvSpPr>
        <p:spPr/>
        <p:txBody>
          <a:bodyPr/>
          <a:lstStyle/>
          <a:p>
            <a:pPr marL="0" indent="0">
              <a:buNone/>
            </a:pPr>
            <a:r>
              <a:rPr lang="en-IN"/>
              <a:t>What is AWS?</a:t>
            </a:r>
          </a:p>
        </p:txBody>
      </p:sp>
      <p:sp>
        <p:nvSpPr>
          <p:cNvPr id="3" name="Content Placeholder 2">
            <a:extLst>
              <a:ext uri="{FF2B5EF4-FFF2-40B4-BE49-F238E27FC236}">
                <a16:creationId xmlns:a16="http://schemas.microsoft.com/office/drawing/2014/main" id="{904347DE-8A68-E36A-A5C3-2ABC11C4851F}"/>
              </a:ext>
            </a:extLst>
          </p:cNvPr>
          <p:cNvSpPr>
            <a:spLocks noGrp="1"/>
          </p:cNvSpPr>
          <p:nvPr>
            <p:ph idx="15"/>
          </p:nvPr>
        </p:nvSpPr>
        <p:spPr>
          <a:xfrm>
            <a:off x="533399" y="1344930"/>
            <a:ext cx="4475480" cy="4351338"/>
          </a:xfrm>
        </p:spPr>
        <p:txBody>
          <a:bodyPr>
            <a:normAutofit/>
          </a:bodyPr>
          <a:lstStyle/>
          <a:p>
            <a:r>
              <a:rPr lang="en-US" sz="2000"/>
              <a:t>AWS is a cloud computing platform by Amazon.</a:t>
            </a:r>
          </a:p>
          <a:p>
            <a:r>
              <a:rPr lang="en-US" sz="2000"/>
              <a:t>Offers on-demand services like:</a:t>
            </a:r>
          </a:p>
          <a:p>
            <a:pPr lvl="1"/>
            <a:r>
              <a:rPr lang="en-US" sz="2000"/>
              <a:t>Compute power (e.g., EC2)</a:t>
            </a:r>
          </a:p>
          <a:p>
            <a:pPr lvl="1"/>
            <a:r>
              <a:rPr lang="en-US" sz="2000"/>
              <a:t>Storage (e.g., S3)</a:t>
            </a:r>
          </a:p>
          <a:p>
            <a:pPr lvl="1"/>
            <a:r>
              <a:rPr lang="en-US" sz="2000"/>
              <a:t>Databases (e.g., RDS)	</a:t>
            </a:r>
          </a:p>
          <a:p>
            <a:pPr lvl="1"/>
            <a:r>
              <a:rPr lang="en-US" sz="2000"/>
              <a:t>Networking, AI/ML, DevOps tools, and more</a:t>
            </a:r>
          </a:p>
          <a:p>
            <a:pPr lvl="1"/>
            <a:r>
              <a:rPr lang="en-US" sz="2000"/>
              <a:t>Used by startups, enterprises, and governments globally</a:t>
            </a:r>
            <a:endParaRPr lang="en-IN" sz="2000"/>
          </a:p>
        </p:txBody>
      </p:sp>
      <p:pic>
        <p:nvPicPr>
          <p:cNvPr id="4098" name="Picture 2">
            <a:extLst>
              <a:ext uri="{FF2B5EF4-FFF2-40B4-BE49-F238E27FC236}">
                <a16:creationId xmlns:a16="http://schemas.microsoft.com/office/drawing/2014/main" id="{B297150A-A3B8-9509-8453-130315282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680" y="1087120"/>
            <a:ext cx="4683760" cy="468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19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C8C3D8-6D37-8427-CA37-DE08E13B960E}"/>
              </a:ext>
            </a:extLst>
          </p:cNvPr>
          <p:cNvSpPr>
            <a:spLocks noGrp="1"/>
          </p:cNvSpPr>
          <p:nvPr>
            <p:ph type="body" sz="quarter" idx="13"/>
          </p:nvPr>
        </p:nvSpPr>
        <p:spPr/>
        <p:txBody>
          <a:bodyPr/>
          <a:lstStyle/>
          <a:p>
            <a:pPr marL="0" indent="0">
              <a:buNone/>
            </a:pPr>
            <a:r>
              <a:rPr lang="en-US"/>
              <a:t>Core Services</a:t>
            </a:r>
            <a:endParaRPr lang="en-IN"/>
          </a:p>
        </p:txBody>
      </p:sp>
      <p:graphicFrame>
        <p:nvGraphicFramePr>
          <p:cNvPr id="4" name="Content Placeholder 3">
            <a:extLst>
              <a:ext uri="{FF2B5EF4-FFF2-40B4-BE49-F238E27FC236}">
                <a16:creationId xmlns:a16="http://schemas.microsoft.com/office/drawing/2014/main" id="{3B69B079-9970-8316-B1CB-4E79EE18876D}"/>
              </a:ext>
            </a:extLst>
          </p:cNvPr>
          <p:cNvGraphicFramePr>
            <a:graphicFrameLocks noGrp="1"/>
          </p:cNvGraphicFramePr>
          <p:nvPr>
            <p:ph idx="15"/>
            <p:extLst>
              <p:ext uri="{D42A27DB-BD31-4B8C-83A1-F6EECF244321}">
                <p14:modId xmlns:p14="http://schemas.microsoft.com/office/powerpoint/2010/main" val="1542128893"/>
              </p:ext>
            </p:extLst>
          </p:nvPr>
        </p:nvGraphicFramePr>
        <p:xfrm>
          <a:off x="773111" y="1884839"/>
          <a:ext cx="10885488" cy="3108960"/>
        </p:xfrm>
        <a:graphic>
          <a:graphicData uri="http://schemas.openxmlformats.org/drawingml/2006/table">
            <a:tbl>
              <a:tblPr/>
              <a:tblGrid>
                <a:gridCol w="3628496">
                  <a:extLst>
                    <a:ext uri="{9D8B030D-6E8A-4147-A177-3AD203B41FA5}">
                      <a16:colId xmlns:a16="http://schemas.microsoft.com/office/drawing/2014/main" val="1191963642"/>
                    </a:ext>
                  </a:extLst>
                </a:gridCol>
                <a:gridCol w="3628496">
                  <a:extLst>
                    <a:ext uri="{9D8B030D-6E8A-4147-A177-3AD203B41FA5}">
                      <a16:colId xmlns:a16="http://schemas.microsoft.com/office/drawing/2014/main" val="3291178067"/>
                    </a:ext>
                  </a:extLst>
                </a:gridCol>
                <a:gridCol w="3628496">
                  <a:extLst>
                    <a:ext uri="{9D8B030D-6E8A-4147-A177-3AD203B41FA5}">
                      <a16:colId xmlns:a16="http://schemas.microsoft.com/office/drawing/2014/main" val="1899270339"/>
                    </a:ext>
                  </a:extLst>
                </a:gridCol>
              </a:tblGrid>
              <a:tr h="0">
                <a:tc>
                  <a:txBody>
                    <a:bodyPr/>
                    <a:lstStyle/>
                    <a:p>
                      <a:pPr>
                        <a:buNone/>
                      </a:pPr>
                      <a:r>
                        <a:rPr lang="en-IN" sz="2400" b="1"/>
                        <a:t>Category</a:t>
                      </a:r>
                    </a:p>
                  </a:txBody>
                  <a:tcPr anchor="ctr">
                    <a:lnL>
                      <a:noFill/>
                    </a:lnL>
                    <a:lnR>
                      <a:noFill/>
                    </a:lnR>
                    <a:lnT>
                      <a:noFill/>
                    </a:lnT>
                    <a:lnB>
                      <a:noFill/>
                    </a:lnB>
                    <a:noFill/>
                  </a:tcPr>
                </a:tc>
                <a:tc>
                  <a:txBody>
                    <a:bodyPr/>
                    <a:lstStyle/>
                    <a:p>
                      <a:pPr>
                        <a:buNone/>
                      </a:pPr>
                      <a:r>
                        <a:rPr lang="en-IN" sz="2400" b="1"/>
                        <a:t>Service</a:t>
                      </a:r>
                    </a:p>
                  </a:txBody>
                  <a:tcPr anchor="ctr">
                    <a:lnL>
                      <a:noFill/>
                    </a:lnL>
                    <a:lnR>
                      <a:noFill/>
                    </a:lnR>
                    <a:lnT>
                      <a:noFill/>
                    </a:lnT>
                    <a:lnB>
                      <a:noFill/>
                    </a:lnB>
                    <a:noFill/>
                  </a:tcPr>
                </a:tc>
                <a:tc>
                  <a:txBody>
                    <a:bodyPr/>
                    <a:lstStyle/>
                    <a:p>
                      <a:pPr>
                        <a:buNone/>
                      </a:pPr>
                      <a:r>
                        <a:rPr lang="en-IN" sz="2400" b="1"/>
                        <a:t>Purpose</a:t>
                      </a:r>
                    </a:p>
                  </a:txBody>
                  <a:tcPr anchor="ctr">
                    <a:lnL>
                      <a:noFill/>
                    </a:lnL>
                    <a:lnR>
                      <a:noFill/>
                    </a:lnR>
                    <a:lnT>
                      <a:noFill/>
                    </a:lnT>
                    <a:lnB>
                      <a:noFill/>
                    </a:lnB>
                    <a:noFill/>
                  </a:tcPr>
                </a:tc>
                <a:extLst>
                  <a:ext uri="{0D108BD9-81ED-4DB2-BD59-A6C34878D82A}">
                    <a16:rowId xmlns:a16="http://schemas.microsoft.com/office/drawing/2014/main" val="756209628"/>
                  </a:ext>
                </a:extLst>
              </a:tr>
              <a:tr h="0">
                <a:tc>
                  <a:txBody>
                    <a:bodyPr/>
                    <a:lstStyle/>
                    <a:p>
                      <a:pPr>
                        <a:buNone/>
                      </a:pPr>
                      <a:r>
                        <a:rPr lang="en-IN" sz="2400"/>
                        <a:t>Compute</a:t>
                      </a:r>
                    </a:p>
                  </a:txBody>
                  <a:tcPr anchor="ctr">
                    <a:lnL>
                      <a:noFill/>
                    </a:lnL>
                    <a:lnR>
                      <a:noFill/>
                    </a:lnR>
                    <a:lnT>
                      <a:noFill/>
                    </a:lnT>
                    <a:lnB>
                      <a:noFill/>
                    </a:lnB>
                    <a:noFill/>
                  </a:tcPr>
                </a:tc>
                <a:tc>
                  <a:txBody>
                    <a:bodyPr/>
                    <a:lstStyle/>
                    <a:p>
                      <a:pPr>
                        <a:buNone/>
                      </a:pPr>
                      <a:r>
                        <a:rPr lang="en-IN" sz="2400"/>
                        <a:t>EC2, Lambda</a:t>
                      </a:r>
                    </a:p>
                  </a:txBody>
                  <a:tcPr anchor="ctr">
                    <a:lnL>
                      <a:noFill/>
                    </a:lnL>
                    <a:lnR>
                      <a:noFill/>
                    </a:lnR>
                    <a:lnT>
                      <a:noFill/>
                    </a:lnT>
                    <a:lnB>
                      <a:noFill/>
                    </a:lnB>
                    <a:noFill/>
                  </a:tcPr>
                </a:tc>
                <a:tc>
                  <a:txBody>
                    <a:bodyPr/>
                    <a:lstStyle/>
                    <a:p>
                      <a:pPr>
                        <a:buNone/>
                      </a:pPr>
                      <a:r>
                        <a:rPr lang="en-IN" sz="2400"/>
                        <a:t>Run applications &amp; code</a:t>
                      </a:r>
                    </a:p>
                  </a:txBody>
                  <a:tcPr anchor="ctr">
                    <a:lnL>
                      <a:noFill/>
                    </a:lnL>
                    <a:lnR>
                      <a:noFill/>
                    </a:lnR>
                    <a:lnT>
                      <a:noFill/>
                    </a:lnT>
                    <a:lnB>
                      <a:noFill/>
                    </a:lnB>
                    <a:noFill/>
                  </a:tcPr>
                </a:tc>
                <a:extLst>
                  <a:ext uri="{0D108BD9-81ED-4DB2-BD59-A6C34878D82A}">
                    <a16:rowId xmlns:a16="http://schemas.microsoft.com/office/drawing/2014/main" val="899332314"/>
                  </a:ext>
                </a:extLst>
              </a:tr>
              <a:tr h="0">
                <a:tc>
                  <a:txBody>
                    <a:bodyPr/>
                    <a:lstStyle/>
                    <a:p>
                      <a:pPr>
                        <a:buNone/>
                      </a:pPr>
                      <a:r>
                        <a:rPr lang="en-IN" sz="2400"/>
                        <a:t>Storage</a:t>
                      </a:r>
                    </a:p>
                  </a:txBody>
                  <a:tcPr anchor="ctr">
                    <a:lnL>
                      <a:noFill/>
                    </a:lnL>
                    <a:lnR>
                      <a:noFill/>
                    </a:lnR>
                    <a:lnT>
                      <a:noFill/>
                    </a:lnT>
                    <a:lnB>
                      <a:noFill/>
                    </a:lnB>
                    <a:noFill/>
                  </a:tcPr>
                </a:tc>
                <a:tc>
                  <a:txBody>
                    <a:bodyPr/>
                    <a:lstStyle/>
                    <a:p>
                      <a:pPr>
                        <a:buNone/>
                      </a:pPr>
                      <a:r>
                        <a:rPr lang="en-IN" sz="2400"/>
                        <a:t>S3, EBS</a:t>
                      </a:r>
                    </a:p>
                  </a:txBody>
                  <a:tcPr anchor="ctr">
                    <a:lnL>
                      <a:noFill/>
                    </a:lnL>
                    <a:lnR>
                      <a:noFill/>
                    </a:lnR>
                    <a:lnT>
                      <a:noFill/>
                    </a:lnT>
                    <a:lnB>
                      <a:noFill/>
                    </a:lnB>
                    <a:noFill/>
                  </a:tcPr>
                </a:tc>
                <a:tc>
                  <a:txBody>
                    <a:bodyPr/>
                    <a:lstStyle/>
                    <a:p>
                      <a:pPr>
                        <a:buNone/>
                      </a:pPr>
                      <a:r>
                        <a:rPr lang="en-IN" sz="2400"/>
                        <a:t>Store files and data</a:t>
                      </a:r>
                    </a:p>
                  </a:txBody>
                  <a:tcPr anchor="ctr">
                    <a:lnL>
                      <a:noFill/>
                    </a:lnL>
                    <a:lnR>
                      <a:noFill/>
                    </a:lnR>
                    <a:lnT>
                      <a:noFill/>
                    </a:lnT>
                    <a:lnB>
                      <a:noFill/>
                    </a:lnB>
                    <a:noFill/>
                  </a:tcPr>
                </a:tc>
                <a:extLst>
                  <a:ext uri="{0D108BD9-81ED-4DB2-BD59-A6C34878D82A}">
                    <a16:rowId xmlns:a16="http://schemas.microsoft.com/office/drawing/2014/main" val="1283663059"/>
                  </a:ext>
                </a:extLst>
              </a:tr>
              <a:tr h="0">
                <a:tc>
                  <a:txBody>
                    <a:bodyPr/>
                    <a:lstStyle/>
                    <a:p>
                      <a:pPr>
                        <a:buNone/>
                      </a:pPr>
                      <a:r>
                        <a:rPr lang="en-IN" sz="2400"/>
                        <a:t>Database</a:t>
                      </a:r>
                    </a:p>
                  </a:txBody>
                  <a:tcPr anchor="ctr">
                    <a:lnL>
                      <a:noFill/>
                    </a:lnL>
                    <a:lnR>
                      <a:noFill/>
                    </a:lnR>
                    <a:lnT>
                      <a:noFill/>
                    </a:lnT>
                    <a:lnB>
                      <a:noFill/>
                    </a:lnB>
                    <a:noFill/>
                  </a:tcPr>
                </a:tc>
                <a:tc>
                  <a:txBody>
                    <a:bodyPr/>
                    <a:lstStyle/>
                    <a:p>
                      <a:pPr>
                        <a:buNone/>
                      </a:pPr>
                      <a:r>
                        <a:rPr lang="en-IN" sz="2400"/>
                        <a:t>RDS, DynamoDB</a:t>
                      </a:r>
                    </a:p>
                  </a:txBody>
                  <a:tcPr anchor="ctr">
                    <a:lnL>
                      <a:noFill/>
                    </a:lnL>
                    <a:lnR>
                      <a:noFill/>
                    </a:lnR>
                    <a:lnT>
                      <a:noFill/>
                    </a:lnT>
                    <a:lnB>
                      <a:noFill/>
                    </a:lnB>
                    <a:noFill/>
                  </a:tcPr>
                </a:tc>
                <a:tc>
                  <a:txBody>
                    <a:bodyPr/>
                    <a:lstStyle/>
                    <a:p>
                      <a:pPr>
                        <a:buNone/>
                      </a:pPr>
                      <a:r>
                        <a:rPr lang="en-IN" sz="2400"/>
                        <a:t>Manage structured data</a:t>
                      </a:r>
                    </a:p>
                  </a:txBody>
                  <a:tcPr anchor="ctr">
                    <a:lnL>
                      <a:noFill/>
                    </a:lnL>
                    <a:lnR>
                      <a:noFill/>
                    </a:lnR>
                    <a:lnT>
                      <a:noFill/>
                    </a:lnT>
                    <a:lnB>
                      <a:noFill/>
                    </a:lnB>
                    <a:noFill/>
                  </a:tcPr>
                </a:tc>
                <a:extLst>
                  <a:ext uri="{0D108BD9-81ED-4DB2-BD59-A6C34878D82A}">
                    <a16:rowId xmlns:a16="http://schemas.microsoft.com/office/drawing/2014/main" val="2767433659"/>
                  </a:ext>
                </a:extLst>
              </a:tr>
              <a:tr h="0">
                <a:tc>
                  <a:txBody>
                    <a:bodyPr/>
                    <a:lstStyle/>
                    <a:p>
                      <a:pPr>
                        <a:buNone/>
                      </a:pPr>
                      <a:r>
                        <a:rPr lang="en-IN" sz="2400"/>
                        <a:t>Networking</a:t>
                      </a:r>
                    </a:p>
                  </a:txBody>
                  <a:tcPr anchor="ctr">
                    <a:lnL>
                      <a:noFill/>
                    </a:lnL>
                    <a:lnR>
                      <a:noFill/>
                    </a:lnR>
                    <a:lnT>
                      <a:noFill/>
                    </a:lnT>
                    <a:lnB>
                      <a:noFill/>
                    </a:lnB>
                    <a:noFill/>
                  </a:tcPr>
                </a:tc>
                <a:tc>
                  <a:txBody>
                    <a:bodyPr/>
                    <a:lstStyle/>
                    <a:p>
                      <a:pPr>
                        <a:buNone/>
                      </a:pPr>
                      <a:r>
                        <a:rPr lang="en-IN" sz="2400"/>
                        <a:t>VPC, Route 53</a:t>
                      </a:r>
                    </a:p>
                  </a:txBody>
                  <a:tcPr anchor="ctr">
                    <a:lnL>
                      <a:noFill/>
                    </a:lnL>
                    <a:lnR>
                      <a:noFill/>
                    </a:lnR>
                    <a:lnT>
                      <a:noFill/>
                    </a:lnT>
                    <a:lnB>
                      <a:noFill/>
                    </a:lnB>
                    <a:noFill/>
                  </a:tcPr>
                </a:tc>
                <a:tc>
                  <a:txBody>
                    <a:bodyPr/>
                    <a:lstStyle/>
                    <a:p>
                      <a:pPr>
                        <a:buNone/>
                      </a:pPr>
                      <a:r>
                        <a:rPr lang="en-IN" sz="2400"/>
                        <a:t>Secure and route traffic</a:t>
                      </a:r>
                    </a:p>
                  </a:txBody>
                  <a:tcPr anchor="ctr">
                    <a:lnL>
                      <a:noFill/>
                    </a:lnL>
                    <a:lnR>
                      <a:noFill/>
                    </a:lnR>
                    <a:lnT>
                      <a:noFill/>
                    </a:lnT>
                    <a:lnB>
                      <a:noFill/>
                    </a:lnB>
                    <a:noFill/>
                  </a:tcPr>
                </a:tc>
                <a:extLst>
                  <a:ext uri="{0D108BD9-81ED-4DB2-BD59-A6C34878D82A}">
                    <a16:rowId xmlns:a16="http://schemas.microsoft.com/office/drawing/2014/main" val="1925375331"/>
                  </a:ext>
                </a:extLst>
              </a:tr>
              <a:tr h="0">
                <a:tc>
                  <a:txBody>
                    <a:bodyPr/>
                    <a:lstStyle/>
                    <a:p>
                      <a:pPr>
                        <a:buNone/>
                      </a:pPr>
                      <a:r>
                        <a:rPr lang="en-IN" sz="2400"/>
                        <a:t>DevOps</a:t>
                      </a:r>
                    </a:p>
                  </a:txBody>
                  <a:tcPr anchor="ctr">
                    <a:lnL>
                      <a:noFill/>
                    </a:lnL>
                    <a:lnR>
                      <a:noFill/>
                    </a:lnR>
                    <a:lnT>
                      <a:noFill/>
                    </a:lnT>
                    <a:lnB>
                      <a:noFill/>
                    </a:lnB>
                    <a:noFill/>
                  </a:tcPr>
                </a:tc>
                <a:tc>
                  <a:txBody>
                    <a:bodyPr/>
                    <a:lstStyle/>
                    <a:p>
                      <a:pPr>
                        <a:buNone/>
                      </a:pPr>
                      <a:r>
                        <a:rPr lang="en-IN" sz="2400"/>
                        <a:t>CloudFormation, CodeDeploy</a:t>
                      </a:r>
                    </a:p>
                  </a:txBody>
                  <a:tcPr anchor="ctr">
                    <a:lnL>
                      <a:noFill/>
                    </a:lnL>
                    <a:lnR>
                      <a:noFill/>
                    </a:lnR>
                    <a:lnT>
                      <a:noFill/>
                    </a:lnT>
                    <a:lnB>
                      <a:noFill/>
                    </a:lnB>
                    <a:noFill/>
                  </a:tcPr>
                </a:tc>
                <a:tc>
                  <a:txBody>
                    <a:bodyPr/>
                    <a:lstStyle/>
                    <a:p>
                      <a:pPr>
                        <a:buNone/>
                      </a:pPr>
                      <a:r>
                        <a:rPr lang="en-IN" sz="2400"/>
                        <a:t>Automate deployments</a:t>
                      </a:r>
                    </a:p>
                  </a:txBody>
                  <a:tcPr anchor="ctr">
                    <a:lnL>
                      <a:noFill/>
                    </a:lnL>
                    <a:lnR>
                      <a:noFill/>
                    </a:lnR>
                    <a:lnT>
                      <a:noFill/>
                    </a:lnT>
                    <a:lnB>
                      <a:noFill/>
                    </a:lnB>
                    <a:noFill/>
                  </a:tcPr>
                </a:tc>
                <a:extLst>
                  <a:ext uri="{0D108BD9-81ED-4DB2-BD59-A6C34878D82A}">
                    <a16:rowId xmlns:a16="http://schemas.microsoft.com/office/drawing/2014/main" val="1065215822"/>
                  </a:ext>
                </a:extLst>
              </a:tr>
            </a:tbl>
          </a:graphicData>
        </a:graphic>
      </p:graphicFrame>
    </p:spTree>
    <p:extLst>
      <p:ext uri="{BB962C8B-B14F-4D97-AF65-F5344CB8AC3E}">
        <p14:creationId xmlns:p14="http://schemas.microsoft.com/office/powerpoint/2010/main" val="2370618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16EC0D-0187-9572-BC46-77717C901236}"/>
              </a:ext>
            </a:extLst>
          </p:cNvPr>
          <p:cNvSpPr>
            <a:spLocks noGrp="1"/>
          </p:cNvSpPr>
          <p:nvPr>
            <p:ph type="body" sz="quarter" idx="13"/>
          </p:nvPr>
        </p:nvSpPr>
        <p:spPr/>
        <p:txBody>
          <a:bodyPr/>
          <a:lstStyle/>
          <a:p>
            <a:pPr marL="0" indent="0">
              <a:buNone/>
            </a:pPr>
            <a:r>
              <a:rPr lang="en-IN"/>
              <a:t>Why Use AWS?</a:t>
            </a:r>
          </a:p>
        </p:txBody>
      </p:sp>
      <p:sp>
        <p:nvSpPr>
          <p:cNvPr id="3" name="Content Placeholder 2">
            <a:extLst>
              <a:ext uri="{FF2B5EF4-FFF2-40B4-BE49-F238E27FC236}">
                <a16:creationId xmlns:a16="http://schemas.microsoft.com/office/drawing/2014/main" id="{83F1EA0F-3060-3903-4969-F781A3AD0269}"/>
              </a:ext>
            </a:extLst>
          </p:cNvPr>
          <p:cNvSpPr>
            <a:spLocks noGrp="1"/>
          </p:cNvSpPr>
          <p:nvPr>
            <p:ph idx="15"/>
          </p:nvPr>
        </p:nvSpPr>
        <p:spPr>
          <a:xfrm>
            <a:off x="533400" y="1341120"/>
            <a:ext cx="11125200" cy="4832668"/>
          </a:xfrm>
        </p:spPr>
        <p:txBody>
          <a:bodyPr>
            <a:normAutofit/>
          </a:bodyPr>
          <a:lstStyle/>
          <a:p>
            <a:r>
              <a:rPr lang="en-US" sz="2800"/>
              <a:t>✅ Scalability: Scale up/down based on demand</a:t>
            </a:r>
          </a:p>
          <a:p>
            <a:r>
              <a:rPr lang="en-US" sz="2800"/>
              <a:t>✅ Cost-Effective: Pay-as-you-go pricing</a:t>
            </a:r>
          </a:p>
          <a:p>
            <a:r>
              <a:rPr lang="en-US" sz="2800"/>
              <a:t>✅ Global Reach: Data centers in multiple regions</a:t>
            </a:r>
          </a:p>
          <a:p>
            <a:r>
              <a:rPr lang="en-US" sz="2800"/>
              <a:t>✅ Security: Built-in compliance and encryption</a:t>
            </a:r>
          </a:p>
          <a:p>
            <a:r>
              <a:rPr lang="en-US" sz="2800"/>
              <a:t>✅ Innovation: Access to AI, ML, IoT, and more</a:t>
            </a:r>
            <a:endParaRPr lang="en-IN" sz="2800"/>
          </a:p>
        </p:txBody>
      </p:sp>
    </p:spTree>
    <p:extLst>
      <p:ext uri="{BB962C8B-B14F-4D97-AF65-F5344CB8AC3E}">
        <p14:creationId xmlns:p14="http://schemas.microsoft.com/office/powerpoint/2010/main" val="3323508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6CC28-8BE8-7A47-A78F-50EAAB900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3A0C9-BD51-CBBA-9F0A-D6CA425E0DEC}"/>
              </a:ext>
            </a:extLst>
          </p:cNvPr>
          <p:cNvSpPr>
            <a:spLocks noGrp="1"/>
          </p:cNvSpPr>
          <p:nvPr>
            <p:ph type="title"/>
          </p:nvPr>
        </p:nvSpPr>
        <p:spPr>
          <a:xfrm>
            <a:off x="5095402" y="2199468"/>
            <a:ext cx="5864980" cy="2852737"/>
          </a:xfrm>
        </p:spPr>
        <p:txBody>
          <a:bodyPr/>
          <a:lstStyle/>
          <a:p>
            <a:r>
              <a:rPr lang="en-US">
                <a:latin typeface="Frutiger LT Pro 55 Roman" panose="020B0602020204020204"/>
              </a:rPr>
              <a:t>Core AWS Services: IAM, EC2, S3, VPC</a:t>
            </a:r>
          </a:p>
        </p:txBody>
      </p:sp>
    </p:spTree>
    <p:extLst>
      <p:ext uri="{BB962C8B-B14F-4D97-AF65-F5344CB8AC3E}">
        <p14:creationId xmlns:p14="http://schemas.microsoft.com/office/powerpoint/2010/main" val="2195821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9E41AE-2E20-5F27-E8A6-FF04FC6FA3F4}"/>
              </a:ext>
            </a:extLst>
          </p:cNvPr>
          <p:cNvSpPr>
            <a:spLocks noGrp="1"/>
          </p:cNvSpPr>
          <p:nvPr>
            <p:ph type="body" sz="quarter" idx="13"/>
          </p:nvPr>
        </p:nvSpPr>
        <p:spPr/>
        <p:txBody>
          <a:bodyPr/>
          <a:lstStyle/>
          <a:p>
            <a:pPr marL="0" indent="0">
              <a:buNone/>
            </a:pPr>
            <a:r>
              <a:rPr lang="en-US"/>
              <a:t>IAM </a:t>
            </a:r>
            <a:r>
              <a:rPr lang="en-IN"/>
              <a:t>(Identity and Access Management)</a:t>
            </a:r>
          </a:p>
        </p:txBody>
      </p:sp>
      <p:sp>
        <p:nvSpPr>
          <p:cNvPr id="3" name="Content Placeholder 2">
            <a:extLst>
              <a:ext uri="{FF2B5EF4-FFF2-40B4-BE49-F238E27FC236}">
                <a16:creationId xmlns:a16="http://schemas.microsoft.com/office/drawing/2014/main" id="{6C770295-FF8F-7E83-AC35-E12A62CAAB5B}"/>
              </a:ext>
            </a:extLst>
          </p:cNvPr>
          <p:cNvSpPr>
            <a:spLocks noGrp="1"/>
          </p:cNvSpPr>
          <p:nvPr>
            <p:ph idx="15"/>
          </p:nvPr>
        </p:nvSpPr>
        <p:spPr>
          <a:xfrm>
            <a:off x="533400" y="1117600"/>
            <a:ext cx="11125200" cy="5056188"/>
          </a:xfrm>
        </p:spPr>
        <p:txBody>
          <a:bodyPr>
            <a:normAutofit/>
          </a:bodyPr>
          <a:lstStyle/>
          <a:p>
            <a:r>
              <a:rPr lang="en-US" sz="2600"/>
              <a:t>What is IAM?</a:t>
            </a:r>
          </a:p>
          <a:p>
            <a:pPr lvl="1"/>
            <a:r>
              <a:rPr lang="en-US" sz="2600"/>
              <a:t>A service to securely manage access to AWS services and resources.</a:t>
            </a:r>
          </a:p>
          <a:p>
            <a:pPr lvl="1"/>
            <a:r>
              <a:rPr lang="en-US" sz="2600"/>
              <a:t>Allows you to create users, groups, and roles with specific permissions.</a:t>
            </a:r>
          </a:p>
          <a:p>
            <a:r>
              <a:rPr lang="en-US" sz="2600"/>
              <a:t>Key Features:</a:t>
            </a:r>
          </a:p>
          <a:p>
            <a:pPr lvl="1"/>
            <a:r>
              <a:rPr lang="en-US" sz="2600"/>
              <a:t>Fine-grained access control using policies</a:t>
            </a:r>
          </a:p>
          <a:p>
            <a:pPr lvl="1"/>
            <a:r>
              <a:rPr lang="en-US" sz="2600"/>
              <a:t>Supports MFA (Multi-Factor Authentication)</a:t>
            </a:r>
          </a:p>
          <a:p>
            <a:pPr lvl="1"/>
            <a:r>
              <a:rPr lang="en-US" sz="2600"/>
              <a:t>Enables role-based access for services and applications</a:t>
            </a:r>
          </a:p>
          <a:p>
            <a:r>
              <a:rPr lang="en-US" sz="2600"/>
              <a:t>Use Case:</a:t>
            </a:r>
          </a:p>
          <a:p>
            <a:pPr lvl="1"/>
            <a:r>
              <a:rPr lang="en-US" sz="2600"/>
              <a:t>Grant developers access to S3 but restrict EC2 access.</a:t>
            </a:r>
            <a:endParaRPr lang="en-IN" sz="2600"/>
          </a:p>
        </p:txBody>
      </p:sp>
    </p:spTree>
    <p:extLst>
      <p:ext uri="{BB962C8B-B14F-4D97-AF65-F5344CB8AC3E}">
        <p14:creationId xmlns:p14="http://schemas.microsoft.com/office/powerpoint/2010/main" val="2960868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84DF5D-E790-69C5-4B01-720B78E38E12}"/>
              </a:ext>
            </a:extLst>
          </p:cNvPr>
          <p:cNvSpPr>
            <a:spLocks noGrp="1"/>
          </p:cNvSpPr>
          <p:nvPr>
            <p:ph type="body" sz="quarter" idx="13"/>
          </p:nvPr>
        </p:nvSpPr>
        <p:spPr/>
        <p:txBody>
          <a:bodyPr/>
          <a:lstStyle/>
          <a:p>
            <a:pPr marL="0" indent="0">
              <a:buNone/>
            </a:pPr>
            <a:r>
              <a:rPr lang="en-US"/>
              <a:t>EC2 Instances (Elastic cloud compute)</a:t>
            </a:r>
            <a:endParaRPr lang="en-IN"/>
          </a:p>
        </p:txBody>
      </p:sp>
      <p:sp>
        <p:nvSpPr>
          <p:cNvPr id="3" name="Content Placeholder 2">
            <a:extLst>
              <a:ext uri="{FF2B5EF4-FFF2-40B4-BE49-F238E27FC236}">
                <a16:creationId xmlns:a16="http://schemas.microsoft.com/office/drawing/2014/main" id="{96B08922-A037-B98C-1CF7-BB7EB0DE43C1}"/>
              </a:ext>
            </a:extLst>
          </p:cNvPr>
          <p:cNvSpPr>
            <a:spLocks noGrp="1"/>
          </p:cNvSpPr>
          <p:nvPr>
            <p:ph idx="15"/>
          </p:nvPr>
        </p:nvSpPr>
        <p:spPr/>
        <p:txBody>
          <a:bodyPr>
            <a:normAutofit/>
          </a:bodyPr>
          <a:lstStyle/>
          <a:p>
            <a:r>
              <a:rPr lang="en-US" sz="2600"/>
              <a:t>What is EC2?</a:t>
            </a:r>
          </a:p>
          <a:p>
            <a:pPr lvl="1"/>
            <a:r>
              <a:rPr lang="en-US" sz="2600"/>
              <a:t>A web service that provides resizable compute capacity in the cloud.</a:t>
            </a:r>
          </a:p>
          <a:p>
            <a:pPr lvl="1"/>
            <a:r>
              <a:rPr lang="en-US" sz="2600"/>
              <a:t>You can launch virtual servers (instances) on-demand.</a:t>
            </a:r>
          </a:p>
          <a:p>
            <a:r>
              <a:rPr lang="en-US" sz="2600"/>
              <a:t>Key Features:</a:t>
            </a:r>
          </a:p>
          <a:p>
            <a:pPr lvl="1"/>
            <a:r>
              <a:rPr lang="en-US" sz="2600"/>
              <a:t>Choose instance types based on CPU, memory, and storage</a:t>
            </a:r>
          </a:p>
          <a:p>
            <a:pPr lvl="1"/>
            <a:r>
              <a:rPr lang="en-US" sz="2600"/>
              <a:t>Supports auto-scaling and load balancing</a:t>
            </a:r>
          </a:p>
          <a:p>
            <a:pPr lvl="1"/>
            <a:r>
              <a:rPr lang="en-US" sz="2600"/>
              <a:t>Integrates with EBS for persistent storage</a:t>
            </a:r>
          </a:p>
          <a:p>
            <a:r>
              <a:rPr lang="en-US" sz="2600"/>
              <a:t>Use Case:</a:t>
            </a:r>
          </a:p>
          <a:p>
            <a:pPr lvl="1"/>
            <a:r>
              <a:rPr lang="en-US" sz="2600"/>
              <a:t>Host a web application or backend server.</a:t>
            </a:r>
          </a:p>
          <a:p>
            <a:endParaRPr lang="en-IN" sz="2600"/>
          </a:p>
        </p:txBody>
      </p:sp>
    </p:spTree>
    <p:extLst>
      <p:ext uri="{BB962C8B-B14F-4D97-AF65-F5344CB8AC3E}">
        <p14:creationId xmlns:p14="http://schemas.microsoft.com/office/powerpoint/2010/main" val="164165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1C281-F22F-1391-9859-0DFFE9D147AA}"/>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A503DC03-F314-46D6-C2DA-84EA9CA005B2}"/>
              </a:ext>
            </a:extLst>
          </p:cNvPr>
          <p:cNvSpPr>
            <a:spLocks noGrp="1"/>
          </p:cNvSpPr>
          <p:nvPr>
            <p:ph type="body" sz="quarter" idx="13"/>
          </p:nvPr>
        </p:nvSpPr>
        <p:spPr>
          <a:xfrm>
            <a:off x="533399" y="469835"/>
            <a:ext cx="14764882" cy="434975"/>
          </a:xfrm>
        </p:spPr>
        <p:txBody>
          <a:bodyPr/>
          <a:lstStyle/>
          <a:p>
            <a:pPr marL="0" indent="0">
              <a:buNone/>
            </a:pPr>
            <a:r>
              <a:rPr lang="en-US">
                <a:latin typeface="Arial" panose="020B0604020202020204" pitchFamily="34" charset="0"/>
                <a:cs typeface="Arial" panose="020B0604020202020204" pitchFamily="34" charset="0"/>
              </a:rPr>
              <a:t>How to use Python</a:t>
            </a:r>
          </a:p>
        </p:txBody>
      </p:sp>
      <p:sp>
        <p:nvSpPr>
          <p:cNvPr id="3" name="Text Placeholder 2">
            <a:extLst>
              <a:ext uri="{FF2B5EF4-FFF2-40B4-BE49-F238E27FC236}">
                <a16:creationId xmlns:a16="http://schemas.microsoft.com/office/drawing/2014/main" id="{E52DC373-6EFE-B5BC-EAF5-E0E92F74710E}"/>
              </a:ext>
            </a:extLst>
          </p:cNvPr>
          <p:cNvSpPr>
            <a:spLocks noGrp="1" noChangeArrowheads="1"/>
          </p:cNvSpPr>
          <p:nvPr>
            <p:ph type="body" sz="quarter" idx="14"/>
          </p:nvPr>
        </p:nvSpPr>
        <p:spPr bwMode="auto">
          <a:xfrm>
            <a:off x="533400" y="1168429"/>
            <a:ext cx="105511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1600">
                <a:latin typeface="Arial" panose="020B0604020202020204" pitchFamily="34" charset="0"/>
              </a:rPr>
              <a:t>Install Python</a:t>
            </a:r>
          </a:p>
          <a:p>
            <a:pPr marL="457200" lvl="1" indent="0" eaLnBrk="0" fontAlgn="base" hangingPunct="0">
              <a:lnSpc>
                <a:spcPct val="100000"/>
              </a:lnSpc>
              <a:spcBef>
                <a:spcPct val="0"/>
              </a:spcBef>
              <a:spcAft>
                <a:spcPct val="0"/>
              </a:spcAft>
              <a:buNone/>
            </a:pPr>
            <a:r>
              <a:rPr lang="en-US" altLang="en-US" sz="1600">
                <a:latin typeface="Arial" panose="020B0604020202020204" pitchFamily="34" charset="0"/>
              </a:rPr>
              <a:t>➤ Download from python.org</a:t>
            </a:r>
          </a:p>
          <a:p>
            <a:pPr marL="0" lvl="0" indent="0" eaLnBrk="0" fontAlgn="base" hangingPunct="0">
              <a:lnSpc>
                <a:spcPct val="100000"/>
              </a:lnSpc>
              <a:spcBef>
                <a:spcPct val="0"/>
              </a:spcBef>
              <a:spcAft>
                <a:spcPct val="0"/>
              </a:spcAft>
              <a:buNone/>
            </a:pPr>
            <a:r>
              <a:rPr lang="en-US" altLang="en-US" sz="1600">
                <a:latin typeface="Arial" panose="020B0604020202020204" pitchFamily="34" charset="0"/>
              </a:rPr>
              <a:t>        ➤ Add to system PATH</a:t>
            </a:r>
          </a:p>
          <a:p>
            <a:pPr marL="0" lvl="0" indent="0" eaLnBrk="0" fontAlgn="base" hangingPunct="0">
              <a:lnSpc>
                <a:spcPct val="100000"/>
              </a:lnSpc>
              <a:spcBef>
                <a:spcPct val="0"/>
              </a:spcBef>
              <a:spcAft>
                <a:spcPct val="0"/>
              </a:spcAft>
              <a:buFontTx/>
              <a:buChar char="•"/>
            </a:pPr>
            <a:endParaRPr lang="en-US" altLang="en-US" sz="160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1600">
                <a:latin typeface="Arial" panose="020B0604020202020204" pitchFamily="34" charset="0"/>
              </a:rPr>
              <a:t>Choose an Editor</a:t>
            </a:r>
          </a:p>
          <a:p>
            <a:pPr marL="0" lvl="0" indent="0" eaLnBrk="0" fontAlgn="base" hangingPunct="0">
              <a:lnSpc>
                <a:spcPct val="100000"/>
              </a:lnSpc>
              <a:spcBef>
                <a:spcPct val="0"/>
              </a:spcBef>
              <a:spcAft>
                <a:spcPct val="0"/>
              </a:spcAft>
              <a:buNone/>
            </a:pPr>
            <a:r>
              <a:rPr lang="en-US" altLang="en-US" sz="1600">
                <a:latin typeface="Arial" panose="020B0604020202020204" pitchFamily="34" charset="0"/>
              </a:rPr>
              <a:t>         ➤ IDLE, VS Code, PyCharm, </a:t>
            </a:r>
            <a:r>
              <a:rPr lang="en-US" altLang="en-US" sz="1600" err="1">
                <a:latin typeface="Arial" panose="020B0604020202020204" pitchFamily="34" charset="0"/>
              </a:rPr>
              <a:t>Jupyter</a:t>
            </a:r>
            <a:r>
              <a:rPr lang="en-US" altLang="en-US" sz="1600">
                <a:latin typeface="Arial" panose="020B0604020202020204" pitchFamily="34" charset="0"/>
              </a:rPr>
              <a:t> Notebook</a:t>
            </a:r>
          </a:p>
          <a:p>
            <a:pPr marL="0" lvl="0" indent="0" eaLnBrk="0" fontAlgn="base" hangingPunct="0">
              <a:lnSpc>
                <a:spcPct val="100000"/>
              </a:lnSpc>
              <a:spcBef>
                <a:spcPct val="0"/>
              </a:spcBef>
              <a:spcAft>
                <a:spcPct val="0"/>
              </a:spcAft>
              <a:buNone/>
            </a:pPr>
            <a:endParaRPr lang="en-US" altLang="en-US" sz="160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1600">
                <a:latin typeface="Arial" panose="020B0604020202020204" pitchFamily="34" charset="0"/>
              </a:rPr>
              <a:t>Write &amp; Run Code</a:t>
            </a:r>
          </a:p>
          <a:p>
            <a:pPr marL="457200" lvl="1" indent="0" eaLnBrk="0" fontAlgn="base" hangingPunct="0">
              <a:lnSpc>
                <a:spcPct val="100000"/>
              </a:lnSpc>
              <a:spcBef>
                <a:spcPct val="0"/>
              </a:spcBef>
              <a:spcAft>
                <a:spcPct val="0"/>
              </a:spcAft>
              <a:buFontTx/>
              <a:buChar char="•"/>
            </a:pPr>
            <a:r>
              <a:rPr lang="en-US" altLang="en-US" sz="1600">
                <a:latin typeface="Arial" panose="020B0604020202020204" pitchFamily="34" charset="0"/>
              </a:rPr>
              <a:t>print("Hello, World!")</a:t>
            </a:r>
          </a:p>
          <a:p>
            <a:pPr marL="457200" lvl="1" indent="0" eaLnBrk="0" fontAlgn="base" hangingPunct="0">
              <a:lnSpc>
                <a:spcPct val="100000"/>
              </a:lnSpc>
              <a:spcBef>
                <a:spcPct val="0"/>
              </a:spcBef>
              <a:spcAft>
                <a:spcPct val="0"/>
              </a:spcAft>
              <a:buNone/>
            </a:pPr>
            <a:r>
              <a:rPr lang="en-US" altLang="en-US" sz="1600">
                <a:latin typeface="Arial" panose="020B0604020202020204" pitchFamily="34" charset="0"/>
              </a:rPr>
              <a:t> ➤ Save as .</a:t>
            </a:r>
            <a:r>
              <a:rPr lang="en-US" altLang="en-US" sz="1600" err="1">
                <a:latin typeface="Arial" panose="020B0604020202020204" pitchFamily="34" charset="0"/>
              </a:rPr>
              <a:t>py</a:t>
            </a:r>
            <a:r>
              <a:rPr lang="en-US" altLang="en-US" sz="1600">
                <a:latin typeface="Arial" panose="020B0604020202020204" pitchFamily="34" charset="0"/>
              </a:rPr>
              <a:t> file</a:t>
            </a:r>
          </a:p>
          <a:p>
            <a:pPr marL="457200" lvl="1" indent="0" eaLnBrk="0" fontAlgn="base" hangingPunct="0">
              <a:lnSpc>
                <a:spcPct val="100000"/>
              </a:lnSpc>
              <a:spcBef>
                <a:spcPct val="0"/>
              </a:spcBef>
              <a:spcAft>
                <a:spcPct val="0"/>
              </a:spcAft>
              <a:buNone/>
            </a:pPr>
            <a:r>
              <a:rPr lang="en-US" altLang="en-US" sz="1600">
                <a:latin typeface="Arial" panose="020B0604020202020204" pitchFamily="34" charset="0"/>
              </a:rPr>
              <a:t> ➤ Run via terminal: python filename.py</a:t>
            </a:r>
          </a:p>
          <a:p>
            <a:pPr marL="0" lvl="0" indent="0" eaLnBrk="0" fontAlgn="base" hangingPunct="0">
              <a:lnSpc>
                <a:spcPct val="100000"/>
              </a:lnSpc>
              <a:spcBef>
                <a:spcPct val="0"/>
              </a:spcBef>
              <a:spcAft>
                <a:spcPct val="0"/>
              </a:spcAft>
              <a:buNone/>
            </a:pPr>
            <a:endParaRPr lang="en-US" altLang="en-US" sz="160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1600">
                <a:latin typeface="Arial" panose="020B0604020202020204" pitchFamily="34" charset="0"/>
              </a:rPr>
              <a:t>Use Libraries</a:t>
            </a:r>
          </a:p>
          <a:p>
            <a:pPr marL="457200" lvl="1" indent="0" eaLnBrk="0" fontAlgn="base" hangingPunct="0">
              <a:lnSpc>
                <a:spcPct val="100000"/>
              </a:lnSpc>
              <a:spcBef>
                <a:spcPct val="0"/>
              </a:spcBef>
              <a:spcAft>
                <a:spcPct val="0"/>
              </a:spcAft>
              <a:buNone/>
            </a:pPr>
            <a:r>
              <a:rPr lang="en-US" altLang="en-US" sz="1600">
                <a:latin typeface="Arial" panose="020B0604020202020204" pitchFamily="34" charset="0"/>
              </a:rPr>
              <a:t>➤ Install with pip install </a:t>
            </a:r>
            <a:r>
              <a:rPr lang="en-US" altLang="en-US" sz="1600" err="1">
                <a:latin typeface="Arial" panose="020B0604020202020204" pitchFamily="34" charset="0"/>
              </a:rPr>
              <a:t>library_name</a:t>
            </a:r>
            <a:endParaRPr lang="en-US" altLang="en-US" sz="1600">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1600">
                <a:latin typeface="Arial" panose="020B0604020202020204" pitchFamily="34" charset="0"/>
              </a:rPr>
              <a:t>➤ Example: pip install </a:t>
            </a:r>
            <a:r>
              <a:rPr lang="en-US" altLang="en-US" sz="1600" err="1">
                <a:latin typeface="Arial" panose="020B0604020202020204" pitchFamily="34" charset="0"/>
              </a:rPr>
              <a:t>numpy</a:t>
            </a:r>
            <a:endParaRPr lang="en-US" altLang="en-US" sz="160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1600">
                <a:latin typeface="Arial" panose="020B0604020202020204" pitchFamily="34" charset="0"/>
              </a:rPr>
              <a:t>Practice &amp; Explore</a:t>
            </a:r>
          </a:p>
          <a:p>
            <a:pPr marL="457200" lvl="1" indent="0" eaLnBrk="0" fontAlgn="base" hangingPunct="0">
              <a:lnSpc>
                <a:spcPct val="100000"/>
              </a:lnSpc>
              <a:spcBef>
                <a:spcPct val="0"/>
              </a:spcBef>
              <a:spcAft>
                <a:spcPct val="0"/>
              </a:spcAft>
              <a:buNone/>
            </a:pPr>
            <a:r>
              <a:rPr lang="en-US" altLang="en-US" sz="1600">
                <a:latin typeface="Arial" panose="020B0604020202020204" pitchFamily="34" charset="0"/>
              </a:rPr>
              <a:t>➤ Try online platforms: W3Schools, Real Python, </a:t>
            </a:r>
            <a:r>
              <a:rPr lang="en-US" altLang="en-US" sz="1600" err="1">
                <a:latin typeface="Arial" panose="020B0604020202020204" pitchFamily="34" charset="0"/>
              </a:rPr>
              <a:t>LeetCode</a:t>
            </a:r>
            <a:endParaRPr kumimoji="0" lang="en-US" altLang="en-US" sz="1600" b="0" i="0" u="none" strike="noStrike" cap="none" normalizeH="0" baseline="0">
              <a:ln>
                <a:noFill/>
              </a:ln>
              <a:solidFill>
                <a:schemeClr val="tx1"/>
              </a:solidFill>
              <a:effectLst/>
              <a:latin typeface="Arial" panose="020B0604020202020204" pitchFamily="34" charset="0"/>
            </a:endParaRPr>
          </a:p>
        </p:txBody>
      </p:sp>
      <p:pic>
        <p:nvPicPr>
          <p:cNvPr id="2050" name="Picture 2" descr="Use Python 2 With The Python Idle On Windows">
            <a:extLst>
              <a:ext uri="{FF2B5EF4-FFF2-40B4-BE49-F238E27FC236}">
                <a16:creationId xmlns:a16="http://schemas.microsoft.com/office/drawing/2014/main" id="{283DEFCC-9AE5-01A5-C102-7711D8335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659" y="904810"/>
            <a:ext cx="4134141" cy="19304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pyter Notebook: An Introduction – Real Python">
            <a:extLst>
              <a:ext uri="{FF2B5EF4-FFF2-40B4-BE49-F238E27FC236}">
                <a16:creationId xmlns:a16="http://schemas.microsoft.com/office/drawing/2014/main" id="{9075E74C-A018-15E1-679B-3A9FB443A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072" y="3098870"/>
            <a:ext cx="4276173" cy="238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806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FADF-9C6C-4D49-DEF5-D4DA44BB0ECF}"/>
              </a:ext>
            </a:extLst>
          </p:cNvPr>
          <p:cNvSpPr>
            <a:spLocks noGrp="1"/>
          </p:cNvSpPr>
          <p:nvPr>
            <p:ph type="body" sz="quarter" idx="13"/>
          </p:nvPr>
        </p:nvSpPr>
        <p:spPr/>
        <p:txBody>
          <a:bodyPr/>
          <a:lstStyle/>
          <a:p>
            <a:pPr marL="0" indent="0">
              <a:buNone/>
            </a:pPr>
            <a:r>
              <a:rPr lang="en-IN"/>
              <a:t>Amazon S3 (Simple Storage Service)</a:t>
            </a:r>
          </a:p>
        </p:txBody>
      </p:sp>
      <p:sp>
        <p:nvSpPr>
          <p:cNvPr id="3" name="Content Placeholder 2">
            <a:extLst>
              <a:ext uri="{FF2B5EF4-FFF2-40B4-BE49-F238E27FC236}">
                <a16:creationId xmlns:a16="http://schemas.microsoft.com/office/drawing/2014/main" id="{0F8E9B24-4BC2-2EB4-DC07-DD8EBB8FDF69}"/>
              </a:ext>
            </a:extLst>
          </p:cNvPr>
          <p:cNvSpPr>
            <a:spLocks noGrp="1"/>
          </p:cNvSpPr>
          <p:nvPr>
            <p:ph idx="15"/>
          </p:nvPr>
        </p:nvSpPr>
        <p:spPr>
          <a:xfrm>
            <a:off x="533400" y="1097280"/>
            <a:ext cx="11125200" cy="5076508"/>
          </a:xfrm>
        </p:spPr>
        <p:txBody>
          <a:bodyPr/>
          <a:lstStyle/>
          <a:p>
            <a:r>
              <a:rPr lang="en-US" sz="2600"/>
              <a:t>What is S3?</a:t>
            </a:r>
          </a:p>
          <a:p>
            <a:pPr lvl="1"/>
            <a:r>
              <a:rPr lang="en-US" sz="2600"/>
              <a:t>A scalable object storage service for storing and retrieving any amount of data.</a:t>
            </a:r>
          </a:p>
          <a:p>
            <a:r>
              <a:rPr lang="en-US" sz="2600"/>
              <a:t>Key Features:</a:t>
            </a:r>
          </a:p>
          <a:p>
            <a:pPr lvl="1"/>
            <a:r>
              <a:rPr lang="en-US" sz="2600"/>
              <a:t>Stores files as objects in buckets</a:t>
            </a:r>
          </a:p>
          <a:p>
            <a:pPr lvl="1"/>
            <a:r>
              <a:rPr lang="en-US" sz="2600"/>
              <a:t>Highly durable and available</a:t>
            </a:r>
          </a:p>
          <a:p>
            <a:pPr lvl="1"/>
            <a:r>
              <a:rPr lang="en-US" sz="2600"/>
              <a:t>Supports versioning, encryption, and lifecycle policies</a:t>
            </a:r>
          </a:p>
          <a:p>
            <a:r>
              <a:rPr lang="en-US" sz="2600"/>
              <a:t>Use Case:</a:t>
            </a:r>
          </a:p>
          <a:p>
            <a:pPr lvl="1"/>
            <a:r>
              <a:rPr lang="en-US" sz="2600"/>
              <a:t>Store images, backups, logs, or static website files.</a:t>
            </a:r>
          </a:p>
          <a:p>
            <a:endParaRPr lang="en-IN"/>
          </a:p>
        </p:txBody>
      </p:sp>
    </p:spTree>
    <p:extLst>
      <p:ext uri="{BB962C8B-B14F-4D97-AF65-F5344CB8AC3E}">
        <p14:creationId xmlns:p14="http://schemas.microsoft.com/office/powerpoint/2010/main" val="3675764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F069C8-20DD-43B5-86C5-24C160735A39}"/>
              </a:ext>
            </a:extLst>
          </p:cNvPr>
          <p:cNvSpPr>
            <a:spLocks noGrp="1"/>
          </p:cNvSpPr>
          <p:nvPr>
            <p:ph type="body" sz="quarter" idx="13"/>
          </p:nvPr>
        </p:nvSpPr>
        <p:spPr/>
        <p:txBody>
          <a:bodyPr/>
          <a:lstStyle/>
          <a:p>
            <a:pPr marL="0" indent="0">
              <a:buNone/>
            </a:pPr>
            <a:r>
              <a:rPr lang="en-IN"/>
              <a:t>Amazon VPC (Virtual Private Cloud)</a:t>
            </a:r>
          </a:p>
        </p:txBody>
      </p:sp>
      <p:sp>
        <p:nvSpPr>
          <p:cNvPr id="3" name="Content Placeholder 2">
            <a:extLst>
              <a:ext uri="{FF2B5EF4-FFF2-40B4-BE49-F238E27FC236}">
                <a16:creationId xmlns:a16="http://schemas.microsoft.com/office/drawing/2014/main" id="{BABC8EC4-D5AA-E1CF-6849-1BE4C8AEF008}"/>
              </a:ext>
            </a:extLst>
          </p:cNvPr>
          <p:cNvSpPr>
            <a:spLocks noGrp="1"/>
          </p:cNvSpPr>
          <p:nvPr>
            <p:ph idx="15"/>
          </p:nvPr>
        </p:nvSpPr>
        <p:spPr>
          <a:xfrm>
            <a:off x="533400" y="1198880"/>
            <a:ext cx="11125200" cy="4974908"/>
          </a:xfrm>
        </p:spPr>
        <p:txBody>
          <a:bodyPr>
            <a:normAutofit/>
          </a:bodyPr>
          <a:lstStyle/>
          <a:p>
            <a:r>
              <a:rPr lang="en-US" sz="2600"/>
              <a:t>What is VPC?</a:t>
            </a:r>
          </a:p>
          <a:p>
            <a:pPr lvl="1"/>
            <a:r>
              <a:rPr lang="en-US" sz="2600"/>
              <a:t>A logically isolated network in AWS where you can launch resources.</a:t>
            </a:r>
          </a:p>
          <a:p>
            <a:r>
              <a:rPr lang="en-US" sz="2600"/>
              <a:t>Key Features:</a:t>
            </a:r>
          </a:p>
          <a:p>
            <a:pPr lvl="1"/>
            <a:r>
              <a:rPr lang="en-US" sz="2600"/>
              <a:t>Define subnets, route tables, internet gateways</a:t>
            </a:r>
          </a:p>
          <a:p>
            <a:pPr lvl="1"/>
            <a:r>
              <a:rPr lang="en-US" sz="2600"/>
              <a:t>Control inbound/outbound traffic using security groups and NACLs</a:t>
            </a:r>
          </a:p>
          <a:p>
            <a:pPr lvl="1"/>
            <a:r>
              <a:rPr lang="en-US" sz="2600"/>
              <a:t>Enables hybrid cloud setups via VPN or Direct Connect</a:t>
            </a:r>
          </a:p>
          <a:p>
            <a:r>
              <a:rPr lang="en-US" sz="2600"/>
              <a:t>Use Case:</a:t>
            </a:r>
          </a:p>
          <a:p>
            <a:pPr lvl="1"/>
            <a:r>
              <a:rPr lang="en-US" sz="2600"/>
              <a:t>Host a secure web application with public and private subnets.</a:t>
            </a:r>
          </a:p>
          <a:p>
            <a:endParaRPr lang="en-IN" sz="2600"/>
          </a:p>
        </p:txBody>
      </p:sp>
    </p:spTree>
    <p:extLst>
      <p:ext uri="{BB962C8B-B14F-4D97-AF65-F5344CB8AC3E}">
        <p14:creationId xmlns:p14="http://schemas.microsoft.com/office/powerpoint/2010/main" val="522349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DB2B9B-DFAC-0E48-FC1D-B5B0DA45A3F1}"/>
              </a:ext>
            </a:extLst>
          </p:cNvPr>
          <p:cNvSpPr>
            <a:spLocks noGrp="1"/>
          </p:cNvSpPr>
          <p:nvPr>
            <p:ph type="ctrTitle"/>
          </p:nvPr>
        </p:nvSpPr>
        <p:spPr/>
        <p:txBody>
          <a:bodyPr/>
          <a:lstStyle/>
          <a:p>
            <a:endParaRPr lang="en-US"/>
          </a:p>
        </p:txBody>
      </p:sp>
      <p:sp>
        <p:nvSpPr>
          <p:cNvPr id="6" name="Text Placeholder 5">
            <a:extLst>
              <a:ext uri="{FF2B5EF4-FFF2-40B4-BE49-F238E27FC236}">
                <a16:creationId xmlns:a16="http://schemas.microsoft.com/office/drawing/2014/main" id="{0C2231E3-9529-67C1-4CEA-48C828D42BA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28550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FA0A0-B39A-AC8C-E4A1-96378565C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C3296-69D5-14F6-CCE0-47E72E32B3CF}"/>
              </a:ext>
            </a:extLst>
          </p:cNvPr>
          <p:cNvSpPr>
            <a:spLocks noGrp="1"/>
          </p:cNvSpPr>
          <p:nvPr>
            <p:ph type="title"/>
          </p:nvPr>
        </p:nvSpPr>
        <p:spPr/>
        <p:txBody>
          <a:bodyPr/>
          <a:lstStyle/>
          <a:p>
            <a:r>
              <a:rPr lang="en-IN"/>
              <a:t>Basics of Python Indentation</a:t>
            </a:r>
            <a:endParaRPr lang="en-US">
              <a:latin typeface="Frutiger LT Pro 55 Roman" panose="020B0602020204020204"/>
            </a:endParaRPr>
          </a:p>
        </p:txBody>
      </p:sp>
    </p:spTree>
    <p:extLst>
      <p:ext uri="{BB962C8B-B14F-4D97-AF65-F5344CB8AC3E}">
        <p14:creationId xmlns:p14="http://schemas.microsoft.com/office/powerpoint/2010/main" val="327472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092EA5-76F7-A1A2-D1F7-ACBEC5CC76EE}"/>
              </a:ext>
            </a:extLst>
          </p:cNvPr>
          <p:cNvSpPr>
            <a:spLocks noGrp="1"/>
          </p:cNvSpPr>
          <p:nvPr>
            <p:ph type="body" sz="quarter" idx="13"/>
          </p:nvPr>
        </p:nvSpPr>
        <p:spPr/>
        <p:txBody>
          <a:bodyPr/>
          <a:lstStyle/>
          <a:p>
            <a:pPr marL="0" indent="0">
              <a:buNone/>
            </a:pPr>
            <a:r>
              <a:rPr lang="en-US"/>
              <a:t>Indentation in python</a:t>
            </a:r>
            <a:endParaRPr lang="en-IN"/>
          </a:p>
        </p:txBody>
      </p:sp>
      <p:sp>
        <p:nvSpPr>
          <p:cNvPr id="3" name="Content Placeholder 2">
            <a:extLst>
              <a:ext uri="{FF2B5EF4-FFF2-40B4-BE49-F238E27FC236}">
                <a16:creationId xmlns:a16="http://schemas.microsoft.com/office/drawing/2014/main" id="{9E0ED5B7-A59A-00C6-8FCE-85353C1F7300}"/>
              </a:ext>
            </a:extLst>
          </p:cNvPr>
          <p:cNvSpPr>
            <a:spLocks noGrp="1"/>
          </p:cNvSpPr>
          <p:nvPr>
            <p:ph idx="15"/>
          </p:nvPr>
        </p:nvSpPr>
        <p:spPr/>
        <p:txBody>
          <a:bodyPr>
            <a:normAutofit/>
          </a:bodyPr>
          <a:lstStyle/>
          <a:p>
            <a:r>
              <a:rPr lang="en-US" sz="2000">
                <a:latin typeface="Arial" panose="020B0604020202020204" pitchFamily="34" charset="0"/>
                <a:cs typeface="Arial" panose="020B0604020202020204" pitchFamily="34" charset="0"/>
              </a:rPr>
              <a:t>In Python, indentation is used to define blocks of code. It tells the Python interpreter that a group of statements belongs to a specific block. All statements with the same level of indentation are considered part of the same block. Indentation is achieved using whitespace (spaces or tabs) at the beginning of each line.</a:t>
            </a:r>
          </a:p>
          <a:p>
            <a:pPr marL="0" indent="0">
              <a:buNone/>
            </a:pPr>
            <a:endParaRPr lang="en-US" sz="2000">
              <a:latin typeface="Arial" panose="020B0604020202020204" pitchFamily="34" charset="0"/>
              <a:cs typeface="Arial" panose="020B0604020202020204" pitchFamily="34" charset="0"/>
            </a:endParaRPr>
          </a:p>
          <a:p>
            <a:pPr marL="0" indent="0">
              <a:buNone/>
            </a:pPr>
            <a:r>
              <a:rPr lang="en-US" sz="2000">
                <a:latin typeface="Arial" panose="020B0604020202020204" pitchFamily="34" charset="0"/>
                <a:cs typeface="Arial" panose="020B0604020202020204" pitchFamily="34" charset="0"/>
              </a:rPr>
              <a:t>Example					Output:</a:t>
            </a:r>
          </a:p>
          <a:p>
            <a:pPr marL="0" indent="0">
              <a:buNone/>
            </a:pPr>
            <a:endParaRPr lang="en-US" sz="2000">
              <a:latin typeface="Arial" panose="020B0604020202020204" pitchFamily="34" charset="0"/>
              <a:cs typeface="Arial" panose="020B0604020202020204" pitchFamily="34" charset="0"/>
            </a:endParaRPr>
          </a:p>
          <a:p>
            <a:pPr marL="0" indent="0">
              <a:buNone/>
            </a:pPr>
            <a:endParaRPr lang="en-IN"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8204EAE-5021-9A69-09E4-335B1E695773}"/>
              </a:ext>
            </a:extLst>
          </p:cNvPr>
          <p:cNvPicPr>
            <a:picLocks noChangeAspect="1"/>
          </p:cNvPicPr>
          <p:nvPr/>
        </p:nvPicPr>
        <p:blipFill>
          <a:blip r:embed="rId2"/>
          <a:stretch>
            <a:fillRect/>
          </a:stretch>
        </p:blipFill>
        <p:spPr>
          <a:xfrm>
            <a:off x="658994" y="3900786"/>
            <a:ext cx="4821718" cy="1813594"/>
          </a:xfrm>
          <a:prstGeom prst="rect">
            <a:avLst/>
          </a:prstGeom>
        </p:spPr>
      </p:pic>
      <p:pic>
        <p:nvPicPr>
          <p:cNvPr id="7" name="Picture 6">
            <a:extLst>
              <a:ext uri="{FF2B5EF4-FFF2-40B4-BE49-F238E27FC236}">
                <a16:creationId xmlns:a16="http://schemas.microsoft.com/office/drawing/2014/main" id="{FB2B19D4-3517-D4B2-5F01-144CA73BC156}"/>
              </a:ext>
            </a:extLst>
          </p:cNvPr>
          <p:cNvPicPr>
            <a:picLocks noChangeAspect="1"/>
          </p:cNvPicPr>
          <p:nvPr/>
        </p:nvPicPr>
        <p:blipFill>
          <a:blip r:embed="rId3"/>
          <a:srcRect r="18261"/>
          <a:stretch>
            <a:fillRect/>
          </a:stretch>
        </p:blipFill>
        <p:spPr>
          <a:xfrm>
            <a:off x="6299726" y="3998118"/>
            <a:ext cx="5207997" cy="1716262"/>
          </a:xfrm>
          <a:prstGeom prst="rect">
            <a:avLst/>
          </a:prstGeom>
        </p:spPr>
      </p:pic>
    </p:spTree>
    <p:extLst>
      <p:ext uri="{BB962C8B-B14F-4D97-AF65-F5344CB8AC3E}">
        <p14:creationId xmlns:p14="http://schemas.microsoft.com/office/powerpoint/2010/main" val="270700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A0BAA3-D5F3-F8B1-96BC-0F27F5A5FFBC}"/>
              </a:ext>
            </a:extLst>
          </p:cNvPr>
          <p:cNvSpPr>
            <a:spLocks noGrp="1"/>
          </p:cNvSpPr>
          <p:nvPr>
            <p:ph idx="15"/>
          </p:nvPr>
        </p:nvSpPr>
        <p:spPr>
          <a:xfrm>
            <a:off x="533400" y="1309036"/>
            <a:ext cx="4413986" cy="4774772"/>
          </a:xfrm>
        </p:spPr>
        <p:txBody>
          <a:bodyPr/>
          <a:lstStyle/>
          <a:p>
            <a:pPr marL="0" indent="0">
              <a:buNone/>
            </a:pPr>
            <a:r>
              <a:rPr lang="en-US"/>
              <a:t>🔹 Indentation Error occurs when Python code is not properly aligned using spaces or tabs.</a:t>
            </a:r>
          </a:p>
          <a:p>
            <a:pPr marL="0" indent="0">
              <a:buNone/>
            </a:pPr>
            <a:br>
              <a:rPr lang="en-US"/>
            </a:br>
            <a:r>
              <a:rPr lang="en-US"/>
              <a:t>🔹 Python uses indentation to define blocks of code—missing or inconsistent indentation breaks execution.</a:t>
            </a:r>
            <a:endParaRPr lang="en-IN"/>
          </a:p>
        </p:txBody>
      </p:sp>
      <p:pic>
        <p:nvPicPr>
          <p:cNvPr id="8" name="Content Placeholder 7">
            <a:extLst>
              <a:ext uri="{FF2B5EF4-FFF2-40B4-BE49-F238E27FC236}">
                <a16:creationId xmlns:a16="http://schemas.microsoft.com/office/drawing/2014/main" id="{B4973585-E988-8418-BD43-ADF27E0662B2}"/>
              </a:ext>
            </a:extLst>
          </p:cNvPr>
          <p:cNvPicPr>
            <a:picLocks noGrp="1" noChangeAspect="1"/>
          </p:cNvPicPr>
          <p:nvPr>
            <p:ph idx="16"/>
          </p:nvPr>
        </p:nvPicPr>
        <p:blipFill>
          <a:blip r:embed="rId2"/>
          <a:stretch>
            <a:fillRect/>
          </a:stretch>
        </p:blipFill>
        <p:spPr>
          <a:xfrm>
            <a:off x="5294312" y="997712"/>
            <a:ext cx="6364287" cy="3147055"/>
          </a:xfrm>
          <a:prstGeom prst="rect">
            <a:avLst/>
          </a:prstGeom>
        </p:spPr>
      </p:pic>
      <p:sp>
        <p:nvSpPr>
          <p:cNvPr id="6" name="Text Placeholder 5">
            <a:extLst>
              <a:ext uri="{FF2B5EF4-FFF2-40B4-BE49-F238E27FC236}">
                <a16:creationId xmlns:a16="http://schemas.microsoft.com/office/drawing/2014/main" id="{D35E8A72-3AC9-C7A9-9235-F314A64B5A27}"/>
              </a:ext>
            </a:extLst>
          </p:cNvPr>
          <p:cNvSpPr>
            <a:spLocks noGrp="1"/>
          </p:cNvSpPr>
          <p:nvPr>
            <p:ph type="body" sz="quarter" idx="13"/>
          </p:nvPr>
        </p:nvSpPr>
        <p:spPr/>
        <p:txBody>
          <a:bodyPr/>
          <a:lstStyle/>
          <a:p>
            <a:pPr marL="0" indent="0">
              <a:buNone/>
            </a:pPr>
            <a:r>
              <a:rPr lang="en-US"/>
              <a:t>Indentation Error</a:t>
            </a:r>
            <a:endParaRPr lang="en-IN"/>
          </a:p>
        </p:txBody>
      </p:sp>
      <p:pic>
        <p:nvPicPr>
          <p:cNvPr id="7170" name="Picture 2" descr="Lightbox">
            <a:extLst>
              <a:ext uri="{FF2B5EF4-FFF2-40B4-BE49-F238E27FC236}">
                <a16:creationId xmlns:a16="http://schemas.microsoft.com/office/drawing/2014/main" id="{916287DD-5C01-331C-02C6-9659E5919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766" y="4469017"/>
            <a:ext cx="6364287" cy="1303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3238FC-E72F-7074-B0A7-8BBE79F469DC}"/>
              </a:ext>
            </a:extLst>
          </p:cNvPr>
          <p:cNvSpPr>
            <a:spLocks noGrp="1"/>
          </p:cNvSpPr>
          <p:nvPr>
            <p:ph type="body" sz="quarter" idx="13"/>
          </p:nvPr>
        </p:nvSpPr>
        <p:spPr/>
        <p:txBody>
          <a:bodyPr/>
          <a:lstStyle/>
          <a:p>
            <a:pPr marL="0" indent="0">
              <a:buNone/>
            </a:pPr>
            <a:r>
              <a:rPr lang="en-US"/>
              <a:t>Indentation in conditional statement</a:t>
            </a:r>
            <a:endParaRPr lang="en-IN"/>
          </a:p>
        </p:txBody>
      </p:sp>
      <p:sp>
        <p:nvSpPr>
          <p:cNvPr id="3" name="Content Placeholder 2">
            <a:extLst>
              <a:ext uri="{FF2B5EF4-FFF2-40B4-BE49-F238E27FC236}">
                <a16:creationId xmlns:a16="http://schemas.microsoft.com/office/drawing/2014/main" id="{4CC40806-8A93-F2F0-8743-DF0D30998187}"/>
              </a:ext>
            </a:extLst>
          </p:cNvPr>
          <p:cNvSpPr>
            <a:spLocks noGrp="1"/>
          </p:cNvSpPr>
          <p:nvPr>
            <p:ph idx="15"/>
          </p:nvPr>
        </p:nvSpPr>
        <p:spPr>
          <a:xfrm>
            <a:off x="600777" y="1331561"/>
            <a:ext cx="11125200" cy="4664978"/>
          </a:xfrm>
        </p:spPr>
        <p:txBody>
          <a:bodyPr>
            <a:normAutofit/>
          </a:bodyPr>
          <a:lstStyle/>
          <a:p>
            <a:r>
              <a:rPr lang="en-US" sz="2000">
                <a:latin typeface="Arial" panose="020B0604020202020204" pitchFamily="34" charset="0"/>
                <a:cs typeface="Arial" panose="020B0604020202020204" pitchFamily="34" charset="0"/>
              </a:rPr>
              <a:t>The lines print(‘</a:t>
            </a:r>
            <a:r>
              <a:rPr lang="en-US" sz="2000" err="1">
                <a:latin typeface="Arial" panose="020B0604020202020204" pitchFamily="34" charset="0"/>
                <a:cs typeface="Arial" panose="020B0604020202020204" pitchFamily="34" charset="0"/>
              </a:rPr>
              <a:t>GeeksforGeeks</a:t>
            </a:r>
            <a:r>
              <a:rPr lang="en-US" sz="2000">
                <a:latin typeface="Arial" panose="020B0604020202020204" pitchFamily="34" charset="0"/>
                <a:cs typeface="Arial" panose="020B0604020202020204" pitchFamily="34" charset="0"/>
              </a:rPr>
              <a:t>…’) and print(‘retype the URL.’) are two separate code blocks. The two blocks of code in our example if-statement are both indented four spaces. The final print(‘All set!’) is not indented, so it does not belong to the else block. </a:t>
            </a:r>
            <a:endParaRPr lang="en-IN"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8A8F4A7-B6B3-8D44-4E9C-683892D5F49C}"/>
              </a:ext>
            </a:extLst>
          </p:cNvPr>
          <p:cNvPicPr>
            <a:picLocks noChangeAspect="1"/>
          </p:cNvPicPr>
          <p:nvPr/>
        </p:nvPicPr>
        <p:blipFill>
          <a:blip r:embed="rId2"/>
          <a:stretch>
            <a:fillRect/>
          </a:stretch>
        </p:blipFill>
        <p:spPr>
          <a:xfrm>
            <a:off x="1204294" y="2858386"/>
            <a:ext cx="4686367" cy="2324071"/>
          </a:xfrm>
          <a:prstGeom prst="rect">
            <a:avLst/>
          </a:prstGeom>
        </p:spPr>
      </p:pic>
      <p:pic>
        <p:nvPicPr>
          <p:cNvPr id="7" name="Picture 6">
            <a:extLst>
              <a:ext uri="{FF2B5EF4-FFF2-40B4-BE49-F238E27FC236}">
                <a16:creationId xmlns:a16="http://schemas.microsoft.com/office/drawing/2014/main" id="{7AC00FEA-FB36-74F7-139D-CDF7889F9402}"/>
              </a:ext>
            </a:extLst>
          </p:cNvPr>
          <p:cNvPicPr>
            <a:picLocks noChangeAspect="1"/>
          </p:cNvPicPr>
          <p:nvPr/>
        </p:nvPicPr>
        <p:blipFill>
          <a:blip r:embed="rId3"/>
          <a:stretch>
            <a:fillRect/>
          </a:stretch>
        </p:blipFill>
        <p:spPr>
          <a:xfrm>
            <a:off x="6968690" y="3664050"/>
            <a:ext cx="3057105" cy="1416123"/>
          </a:xfrm>
          <a:prstGeom prst="rect">
            <a:avLst/>
          </a:prstGeom>
        </p:spPr>
      </p:pic>
    </p:spTree>
    <p:extLst>
      <p:ext uri="{BB962C8B-B14F-4D97-AF65-F5344CB8AC3E}">
        <p14:creationId xmlns:p14="http://schemas.microsoft.com/office/powerpoint/2010/main" val="1844313355"/>
      </p:ext>
    </p:extLst>
  </p:cSld>
  <p:clrMapOvr>
    <a:masterClrMapping/>
  </p:clrMapOvr>
</p:sld>
</file>

<file path=ppt/theme/theme1.xml><?xml version="1.0" encoding="utf-8"?>
<a:theme xmlns:a="http://schemas.openxmlformats.org/drawingml/2006/main" name="Office Theme">
  <a:themeElements>
    <a:clrScheme name="LM">
      <a:dk1>
        <a:srgbClr val="595959"/>
      </a:dk1>
      <a:lt1>
        <a:srgbClr val="FFFFFF"/>
      </a:lt1>
      <a:dk2>
        <a:srgbClr val="000000"/>
      </a:dk2>
      <a:lt2>
        <a:srgbClr val="FFFFFF"/>
      </a:lt2>
      <a:accent1>
        <a:srgbClr val="BCD9F3"/>
      </a:accent1>
      <a:accent2>
        <a:srgbClr val="97C4EC"/>
      </a:accent2>
      <a:accent3>
        <a:srgbClr val="60A5E2"/>
      </a:accent3>
      <a:accent4>
        <a:srgbClr val="EF7C00"/>
      </a:accent4>
      <a:accent5>
        <a:srgbClr val="C8CA05"/>
      </a:accent5>
      <a:accent6>
        <a:srgbClr val="33682B"/>
      </a:accent6>
      <a:hlink>
        <a:srgbClr val="64B3E3"/>
      </a:hlink>
      <a:folHlink>
        <a:srgbClr val="004683"/>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sFor_Spectra.potx" id="{D243AE31-2911-4724-A6B0-9DF4D975FB8C}" vid="{DF7EB32A-31C2-4AB8-91DF-BF0AD935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88563cb8-e9e3-40d4-951f-126d0c29510d">QUMXH5H4ZXKS-875811578-11</_dlc_DocId>
    <_dlc_DocIdUrl xmlns="88563cb8-e9e3-40d4-951f-126d0c29510d">
      <Url>https://mindtreeonline.sharepoint.com/sites/LTIMindtree-Corporate-Templates/_layouts/15/DocIdRedir.aspx?ID=QUMXH5H4ZXKS-875811578-11</Url>
      <Description>QUMXH5H4ZXKS-875811578-11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EE668FDB297BA418F5A6539855E71B7" ma:contentTypeVersion="3" ma:contentTypeDescription="Create a new document." ma:contentTypeScope="" ma:versionID="4294c225a3417baf4b70885d580e1778">
  <xsd:schema xmlns:xsd="http://www.w3.org/2001/XMLSchema" xmlns:xs="http://www.w3.org/2001/XMLSchema" xmlns:p="http://schemas.microsoft.com/office/2006/metadata/properties" xmlns:ns2="88563cb8-e9e3-40d4-951f-126d0c29510d" xmlns:ns3="dc0ddbac-d92f-4135-ae82-46af643a22eb" targetNamespace="http://schemas.microsoft.com/office/2006/metadata/properties" ma:root="true" ma:fieldsID="4f00704ce9a2416b2cdaa5d136de8e77" ns2:_="" ns3:_="">
    <xsd:import namespace="88563cb8-e9e3-40d4-951f-126d0c29510d"/>
    <xsd:import namespace="dc0ddbac-d92f-4135-ae82-46af643a22e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63cb8-e9e3-40d4-951f-126d0c29510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c0ddbac-d92f-4135-ae82-46af643a22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5CB52-33A3-4B47-8C1D-0EE24875E3DC}">
  <ds:schemaRefs>
    <ds:schemaRef ds:uri="88563cb8-e9e3-40d4-951f-126d0c29510d"/>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474493-4661-4534-A819-8424B96FDD6F}">
  <ds:schemaRefs>
    <ds:schemaRef ds:uri="http://schemas.microsoft.com/sharepoint/events"/>
  </ds:schemaRefs>
</ds:datastoreItem>
</file>

<file path=customXml/itemProps3.xml><?xml version="1.0" encoding="utf-8"?>
<ds:datastoreItem xmlns:ds="http://schemas.openxmlformats.org/officeDocument/2006/customXml" ds:itemID="{3998B09E-68DE-4B62-A34E-BB5B738ECC36}">
  <ds:schemaRefs>
    <ds:schemaRef ds:uri="http://schemas.microsoft.com/sharepoint/v3/contenttype/forms"/>
  </ds:schemaRefs>
</ds:datastoreItem>
</file>

<file path=customXml/itemProps4.xml><?xml version="1.0" encoding="utf-8"?>
<ds:datastoreItem xmlns:ds="http://schemas.openxmlformats.org/officeDocument/2006/customXml" ds:itemID="{BACBCD0B-8E49-473F-9B37-931C1D23841D}">
  <ds:schemaRefs>
    <ds:schemaRef ds:uri="88563cb8-e9e3-40d4-951f-126d0c29510d"/>
    <ds:schemaRef ds:uri="dc0ddbac-d92f-4135-ae82-46af643a22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Technical Presentation-2      Group 1</vt:lpstr>
      <vt:lpstr>What,Why &amp; How to use Python</vt:lpstr>
      <vt:lpstr>PowerPoint Presentation</vt:lpstr>
      <vt:lpstr>PowerPoint Presentation</vt:lpstr>
      <vt:lpstr>PowerPoint Presentation</vt:lpstr>
      <vt:lpstr>Basics of Python Indentation</vt:lpstr>
      <vt:lpstr>PowerPoint Presentation</vt:lpstr>
      <vt:lpstr>PowerPoint Presentation</vt:lpstr>
      <vt:lpstr>PowerPoint Presentation</vt:lpstr>
      <vt:lpstr>PowerPoint Presentation</vt:lpstr>
      <vt:lpstr>Basics of Python Comment</vt:lpstr>
      <vt:lpstr>PowerPoint Presentation</vt:lpstr>
      <vt:lpstr>PowerPoint Presentation</vt:lpstr>
      <vt:lpstr>PowerPoint Presentation</vt:lpstr>
      <vt:lpstr>Basics of Python-String values</vt:lpstr>
      <vt:lpstr>PowerPoint Presentation</vt:lpstr>
      <vt:lpstr>PowerPoint Presentation</vt:lpstr>
      <vt:lpstr>PowerPoint Presentation</vt:lpstr>
      <vt:lpstr>Introduction to data structure</vt:lpstr>
      <vt:lpstr>PowerPoint Presentation</vt:lpstr>
      <vt:lpstr>Data structure - List</vt:lpstr>
      <vt:lpstr>PowerPoint Presentation</vt:lpstr>
      <vt:lpstr>PowerPoint Presentation</vt:lpstr>
      <vt:lpstr>Data structure - Tuple</vt:lpstr>
      <vt:lpstr>PowerPoint Presentation</vt:lpstr>
      <vt:lpstr>PowerPoint Presentation</vt:lpstr>
      <vt:lpstr>PowerPoint Presentation</vt:lpstr>
      <vt:lpstr>Input/Output – Read Files and access method</vt:lpstr>
      <vt:lpstr>PowerPoint Presentation</vt:lpstr>
      <vt:lpstr>PowerPoint Presentation</vt:lpstr>
      <vt:lpstr>PowerPoint Presentation</vt:lpstr>
      <vt:lpstr>PowerPoint Presentation</vt:lpstr>
      <vt:lpstr>Classes in Python-Class and OOPS concept</vt:lpstr>
      <vt:lpstr>PowerPoint Presentation</vt:lpstr>
      <vt:lpstr>PowerPoint Presentation</vt:lpstr>
      <vt:lpstr>PowerPoint Presentation</vt:lpstr>
      <vt:lpstr>PowerPoint Presentation</vt:lpstr>
      <vt:lpstr>PowerPoint Presentation</vt:lpstr>
      <vt:lpstr>PowerPoint Presentation</vt:lpstr>
      <vt:lpstr>How to create classes in python</vt:lpstr>
      <vt:lpstr>PowerPoint Presentation</vt:lpstr>
      <vt:lpstr>PowerPoint Presentation</vt:lpstr>
      <vt:lpstr>Introduction to AWS</vt:lpstr>
      <vt:lpstr>PowerPoint Presentation</vt:lpstr>
      <vt:lpstr>PowerPoint Presentation</vt:lpstr>
      <vt:lpstr>PowerPoint Presentation</vt:lpstr>
      <vt:lpstr>Core AWS Services: IAM, EC2, S3, VPC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LTIMindtree PowerPoint Template_Download Source Sans Pro Font</dc:title>
  <dc:creator>Payal Gahlot</dc:creator>
  <cp:revision>1</cp:revision>
  <dcterms:created xsi:type="dcterms:W3CDTF">2022-10-14T05:48:11Z</dcterms:created>
  <dcterms:modified xsi:type="dcterms:W3CDTF">2025-10-08T14:58:51Z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0x0101001EE668FDB297BA418F5A6539855E71B7</vt:lpwstr>
  </property>
  <property fmtid="{D5CDD505-2E9C-101B-9397-08002B2CF9AE}" pid="3" name="_dlc_DocIdItemGuid">
    <vt:lpwstr>36da67c7-b504-4aea-865b-0e87cedc899d</vt:lpwstr>
  </property>
</Properties>
</file>