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3"/>
  </p:notesMasterIdLst>
  <p:handoutMasterIdLst>
    <p:handoutMasterId r:id="rId14"/>
  </p:handoutMasterIdLst>
  <p:sldIdLst>
    <p:sldId id="531" r:id="rId2"/>
    <p:sldId id="289" r:id="rId3"/>
    <p:sldId id="533" r:id="rId4"/>
    <p:sldId id="292" r:id="rId5"/>
    <p:sldId id="535" r:id="rId6"/>
    <p:sldId id="534" r:id="rId7"/>
    <p:sldId id="536" r:id="rId8"/>
    <p:sldId id="302" r:id="rId9"/>
    <p:sldId id="303" r:id="rId10"/>
    <p:sldId id="307" r:id="rId11"/>
    <p:sldId id="301" r:id="rId12"/>
  </p:sldIdLst>
  <p:sldSz cx="12192000" cy="6858000"/>
  <p:notesSz cx="6858000" cy="9144000"/>
  <p:embeddedFontLst>
    <p:embeddedFont>
      <p:font typeface="Aharoni" panose="02010803020104030203" pitchFamily="2" charset="-79"/>
      <p:bold r:id="rId15"/>
    </p:embeddedFont>
    <p:embeddedFont>
      <p:font typeface="Georgia" panose="02040502050405020303" pitchFamily="18"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
      <p:font typeface="Montserrat Medium" panose="00000600000000000000" pitchFamily="2" charset="0"/>
      <p:regular r:id="rId24"/>
      <p:italic r:id="rId25"/>
    </p:embeddedFont>
    <p:embeddedFont>
      <p:font typeface="Open Sans" panose="020B0606030504020204" pitchFamily="34" charset="0"/>
      <p:regular r:id="rId26"/>
      <p:bold r:id="rId27"/>
      <p:italic r:id="rId28"/>
      <p:boldItalic r:id="rId29"/>
    </p:embeddedFont>
    <p:embeddedFont>
      <p:font typeface="Plus Jakarta Sans" panose="020B0604020202020204" charset="0"/>
      <p:regular r:id="rId30"/>
      <p:bold r:id="rId31"/>
      <p:italic r:id="rId32"/>
      <p:boldItalic r:id="rId33"/>
    </p:embeddedFont>
    <p:embeddedFont>
      <p:font typeface="Poppins SemiBold" panose="00000700000000000000" pitchFamily="2" charset="0"/>
      <p:regular r:id="rId34"/>
      <p:bold r:id="rId35"/>
      <p:italic r:id="rId36"/>
      <p:boldItalic r:id="rId37"/>
    </p:embeddedFont>
    <p:embeddedFont>
      <p:font typeface="Verdana" panose="020B0604030504040204" pitchFamily="34" charset="0"/>
      <p:regular r:id="rId38"/>
      <p:bold r:id="rId39"/>
      <p:italic r:id="rId40"/>
      <p:boldItalic r:id="rId41"/>
    </p:embeddedFont>
  </p:embeddedFontLst>
  <p:custDataLst>
    <p:tags r:id="rId4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03D9D34-C345-44BB-AFD7-DEB91BB17265}">
          <p14:sldIdLst>
            <p14:sldId id="531"/>
            <p14:sldId id="289"/>
            <p14:sldId id="533"/>
            <p14:sldId id="292"/>
            <p14:sldId id="535"/>
            <p14:sldId id="534"/>
            <p14:sldId id="536"/>
            <p14:sldId id="302"/>
            <p14:sldId id="303"/>
            <p14:sldId id="307"/>
            <p14:sldId id="30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6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tags" Target="tags/tag1.xml"/><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20" Type="http://schemas.openxmlformats.org/officeDocument/2006/relationships/font" Target="fonts/font6.fntdata"/><Relationship Id="rId41" Type="http://schemas.openxmlformats.org/officeDocument/2006/relationships/font" Target="fonts/font27.fntdata"/><Relationship Id="rId88" Type="http://schemas.openxmlformats.org/officeDocument/2006/relationships/commentAuthors" Target="commentAuthors.xml"/><Relationship Id="rId9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26-09-2025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Plus Jakarta Sans"/>
                <a:ea typeface="Plus Jakarta Sans"/>
                <a:cs typeface="Plus Jakarta Sans"/>
                <a:sym typeface="Plus Jakarta Sans"/>
              </a:rPr>
              <a:t>3</a:t>
            </a:fld>
            <a:endParaRPr lang="en-US" sz="1200" b="0" i="0" u="none" strike="noStrike" cap="none">
              <a:solidFill>
                <a:schemeClr val="dk1"/>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802502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082" y="0"/>
            <a:ext cx="12193235" cy="6876188"/>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723535" y="3157752"/>
            <a:ext cx="6564399"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3856219"/>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504626"/>
            <a:ext cx="5011160" cy="1169511"/>
          </a:xfrm>
          <a:prstGeom prst="rect">
            <a:avLst/>
          </a:prstGeom>
          <a:noFill/>
          <a:ln>
            <a:noFill/>
          </a:ln>
        </p:spPr>
        <p:txBody>
          <a:bodyPr spcFirstLastPara="1" wrap="square" lIns="91425" tIns="45700" rIns="91425" bIns="45700" anchor="t" anchorCtr="0">
            <a:spAutoFit/>
          </a:bodyPr>
          <a:lstStyle/>
          <a:p>
            <a:pPr marR="0" lvl="0" rtl="0">
              <a:lnSpc>
                <a:spcPct val="100000"/>
              </a:lnSpc>
              <a:spcBef>
                <a:spcPts val="0"/>
              </a:spcBef>
              <a:spcAft>
                <a:spcPts val="0"/>
              </a:spcAft>
              <a:buClr>
                <a:srgbClr val="000000"/>
              </a:buClr>
              <a:buSzPts val="1400"/>
            </a:pPr>
            <a:r>
              <a:rPr lang="en-US" sz="1400" b="1" i="0" u="none" strike="noStrike" cap="none" dirty="0">
                <a:solidFill>
                  <a:schemeClr val="dk1"/>
                </a:solidFill>
                <a:latin typeface="Montserrat Medium"/>
                <a:ea typeface="Montserrat Medium"/>
                <a:cs typeface="Montserrat Medium"/>
                <a:sym typeface="Montserrat Medium"/>
              </a:rPr>
              <a:t>Project Team:</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Montserrat Medium"/>
                <a:cs typeface="Montserrat Medium"/>
                <a:sym typeface="Montserrat Medium"/>
              </a:rPr>
              <a:t> </a:t>
            </a:r>
            <a:r>
              <a:rPr lang="en-US" sz="1400" b="1" i="0" u="none" strike="noStrike" cap="none" dirty="0">
                <a:solidFill>
                  <a:schemeClr val="dk1"/>
                </a:solidFill>
                <a:latin typeface="Montserrat Medium"/>
                <a:ea typeface="Arial"/>
                <a:cs typeface="Arial"/>
                <a:sym typeface="Montserrat Medium"/>
              </a:rPr>
              <a:t>Bharath Narasimha Sai[BU22EECE0100184]</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err="1">
                <a:solidFill>
                  <a:schemeClr val="dk1"/>
                </a:solidFill>
                <a:latin typeface="Montserrat Medium"/>
                <a:ea typeface="Arial"/>
                <a:cs typeface="Arial"/>
                <a:sym typeface="Montserrat Medium"/>
              </a:rPr>
              <a:t>Gannoju</a:t>
            </a:r>
            <a:r>
              <a:rPr lang="en-US" sz="1400" b="1" i="0" u="none" strike="noStrike" cap="none" dirty="0">
                <a:solidFill>
                  <a:schemeClr val="dk1"/>
                </a:solidFill>
                <a:latin typeface="Montserrat Medium"/>
                <a:ea typeface="Arial"/>
                <a:cs typeface="Arial"/>
                <a:sym typeface="Montserrat Medium"/>
              </a:rPr>
              <a:t> Om Prakash Chary[BU22EECE0100304]</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Arial"/>
                <a:ea typeface="Arial"/>
                <a:cs typeface="Arial"/>
                <a:sym typeface="Arial"/>
              </a:rPr>
              <a:t>Abhishek Hiremath[BU22EECE0100448]</a:t>
            </a:r>
            <a:endParaRPr lang="en-US" b="1" dirty="0">
              <a:solidFill>
                <a:schemeClr val="dk1"/>
              </a:solidFill>
              <a:latin typeface="Montserrat Medium"/>
              <a:sym typeface="Montserrat Medium"/>
            </a:endParaRP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10848" y="4563135"/>
            <a:ext cx="503046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a:t>
            </a:r>
            <a:endParaRPr lang="en-US" b="1" dirty="0">
              <a:solidFill>
                <a:schemeClr val="dk1"/>
              </a:solidFill>
              <a:latin typeface="Montserrat Medium"/>
              <a:ea typeface="Montserrat Medium"/>
              <a:cs typeface="Montserrat Medium"/>
              <a:sym typeface="Montserrat Medium"/>
            </a:endParaRP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Dr. </a:t>
            </a:r>
            <a:r>
              <a:rPr lang="en-US" sz="1400" b="1" i="0" u="none" strike="noStrike" cap="none" dirty="0">
                <a:solidFill>
                  <a:schemeClr val="dk1"/>
                </a:solidFill>
                <a:latin typeface="Montserrat Medium" panose="00000600000000000000" pitchFamily="2" charset="0"/>
                <a:sym typeface="Montserrat Medium"/>
              </a:rPr>
              <a:t>Kamalanathan</a:t>
            </a:r>
            <a:r>
              <a:rPr lang="en-US" sz="1400" b="1" i="0" u="none" strike="noStrike" cap="none" dirty="0">
                <a:solidFill>
                  <a:schemeClr val="dk1"/>
                </a:solidFill>
                <a:latin typeface="Montserrat Medium"/>
                <a:ea typeface="Arial"/>
                <a:cs typeface="Arial"/>
                <a:sym typeface="Montserrat Medium"/>
              </a:rPr>
              <a:t> C</a:t>
            </a:r>
          </a:p>
          <a:p>
            <a:pPr marR="0" lvl="0" rtl="0">
              <a:lnSpc>
                <a:spcPct val="100000"/>
              </a:lnSpc>
              <a:spcBef>
                <a:spcPts val="0"/>
              </a:spcBef>
              <a:spcAft>
                <a:spcPts val="0"/>
              </a:spcAft>
              <a:buClr>
                <a:srgbClr val="000000"/>
              </a:buClr>
              <a:buSzPts val="1400"/>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lvl="0" indent="-285750">
              <a:buSzPts val="1400"/>
              <a:buFont typeface="Arial" panose="020B0604020202020204" pitchFamily="34" charset="0"/>
              <a:buChar char="•"/>
            </a:pPr>
            <a:r>
              <a:rPr lang="en-US" b="1" dirty="0">
                <a:latin typeface="Montserrat Medium" panose="00000600000000000000" pitchFamily="2" charset="0"/>
              </a:rPr>
              <a:t>Dr. </a:t>
            </a:r>
            <a:r>
              <a:rPr lang="en-US" b="1" dirty="0">
                <a:latin typeface="Montserrat Medium" panose="00000600000000000000" pitchFamily="2" charset="0"/>
                <a:cs typeface="Times New Roman" panose="02020603050405020304" pitchFamily="18" charset="0"/>
              </a:rPr>
              <a:t>Subhashish</a:t>
            </a:r>
            <a:r>
              <a:rPr lang="en-US" b="1" dirty="0">
                <a:latin typeface="Montserrat Medium" panose="00000600000000000000" pitchFamily="2" charset="0"/>
              </a:rPr>
              <a:t> Tiwari</a:t>
            </a:r>
            <a:endParaRPr lang="en-US" b="1" dirty="0">
              <a:solidFill>
                <a:schemeClr val="dk1"/>
              </a:solidFill>
              <a:latin typeface="Montserrat Medium" panose="00000600000000000000" pitchFamily="2" charset="0"/>
              <a:ea typeface="Montserrat Medium"/>
              <a:cs typeface="Montserrat Medium"/>
              <a:sym typeface="Montserrat Medium"/>
            </a:endParaRP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endParaRPr lang="en-US" sz="1400" b="1" i="0" u="none" strike="noStrike" cap="none" dirty="0">
              <a:solidFill>
                <a:schemeClr val="dk1"/>
              </a:solidFill>
              <a:latin typeface="Montserrat Medium"/>
              <a:ea typeface="Montserrat Medium"/>
              <a:cs typeface="Montserrat Medium"/>
              <a:sym typeface="Montserrat Medium"/>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133753" y="686892"/>
            <a:ext cx="11924493" cy="1815841"/>
          </a:xfrm>
          <a:prstGeom prst="rect">
            <a:avLst/>
          </a:prstGeom>
          <a:noFill/>
          <a:ln>
            <a:noFill/>
          </a:ln>
        </p:spPr>
        <p:txBody>
          <a:bodyPr spcFirstLastPara="1" wrap="square" lIns="91425" tIns="45700" rIns="91425" bIns="45700" anchor="t" anchorCtr="0">
            <a:spAutoFit/>
          </a:bodyPr>
          <a:lstStyle/>
          <a:p>
            <a:pPr lvl="0" algn="ctr"/>
            <a:r>
              <a:rPr lang="en-US" sz="2800" b="1" dirty="0">
                <a:solidFill>
                  <a:srgbClr val="007069"/>
                </a:solidFill>
              </a:rPr>
              <a:t>QoS-Aware Seamless Vertical Handoff in Heterogeneous Wireless Networks using SDN and MIPv6</a:t>
            </a:r>
          </a:p>
          <a:p>
            <a:pPr lvl="0" algn="ctr"/>
            <a:endParaRPr lang="en-US" sz="2800" dirty="0"/>
          </a:p>
          <a:p>
            <a:pPr marL="0" marR="0" lvl="0" indent="0" algn="ctr" rtl="0">
              <a:spcBef>
                <a:spcPts val="0"/>
              </a:spcBef>
              <a:spcAft>
                <a:spcPts val="0"/>
              </a:spcAft>
              <a:buNone/>
            </a:pPr>
            <a:endParaRPr lang="en-US" sz="2800" dirty="0"/>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9812887" y="141274"/>
            <a:ext cx="2245360"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Review-I</a:t>
            </a:r>
            <a:endParaRPr lang="en-US" sz="2000" i="1"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3" y="2965411"/>
            <a:ext cx="2432050" cy="818907"/>
          </a:xfrm>
          <a:prstGeom prst="roundRect">
            <a:avLst>
              <a:gd name="adj" fmla="val 16667"/>
            </a:avLst>
          </a:prstGeom>
          <a:solidFill>
            <a:srgbClr val="FFC000"/>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2025-26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287933" y="2965412"/>
            <a:ext cx="2770314" cy="818907"/>
          </a:xfrm>
          <a:prstGeom prst="roundRect">
            <a:avLst>
              <a:gd name="adj" fmla="val 16667"/>
            </a:avLst>
          </a:prstGeom>
          <a:solidFill>
            <a:schemeClr val="accent1">
              <a:lumMod val="75000"/>
            </a:schemeClr>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lvl="0" algn="ctr">
              <a:buSzPts val="3600"/>
            </a:pPr>
            <a:r>
              <a:rPr lang="en-US" sz="1800" b="1" i="0" u="none" strike="noStrike" cap="none" dirty="0">
                <a:solidFill>
                  <a:schemeClr val="lt1"/>
                </a:solidFill>
                <a:latin typeface="Verdana"/>
                <a:ea typeface="Verdana"/>
                <a:cs typeface="Verdana"/>
                <a:sym typeface="Verdana"/>
              </a:rPr>
              <a:t>Capstone Project – </a:t>
            </a:r>
            <a:r>
              <a:rPr lang="en-US" sz="1800" b="1" dirty="0">
                <a:solidFill>
                  <a:schemeClr val="lt1"/>
                </a:solidFill>
                <a:latin typeface="Verdana"/>
                <a:ea typeface="Verdana"/>
                <a:cs typeface="Verdana"/>
                <a:sym typeface="Verdana"/>
              </a:rPr>
              <a:t>Introduction (PROJ2999)</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3200" b="1" i="0" u="sng" strike="noStrike" cap="none" dirty="0">
                <a:solidFill>
                  <a:srgbClr val="000000"/>
                </a:solidFill>
                <a:latin typeface="Montserrat"/>
                <a:ea typeface="Montserrat"/>
                <a:cs typeface="Montserrat"/>
                <a:sym typeface="Montserrat"/>
              </a:rPr>
              <a:t>Conclusion &amp; Future Work</a:t>
            </a:r>
            <a:endParaRPr lang="en-US" sz="3200" b="0" i="0" u="sng"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EEE738A-8C94-DC4F-503F-AA2419BA06E0}"/>
              </a:ext>
            </a:extLst>
          </p:cNvPr>
          <p:cNvSpPr txBox="1"/>
          <p:nvPr/>
        </p:nvSpPr>
        <p:spPr>
          <a:xfrm>
            <a:off x="393291" y="884904"/>
            <a:ext cx="11122433" cy="5016758"/>
          </a:xfrm>
          <a:prstGeom prst="rect">
            <a:avLst/>
          </a:prstGeom>
          <a:noFill/>
        </p:spPr>
        <p:txBody>
          <a:bodyPr wrap="square" rtlCol="0">
            <a:spAutoFit/>
          </a:bodyPr>
          <a:lstStyle/>
          <a:p>
            <a:r>
              <a:rPr lang="en-IN" sz="2000" b="1" u="sng" dirty="0"/>
              <a:t>Methodology</a:t>
            </a:r>
            <a:r>
              <a:rPr lang="en-IN" sz="2000" b="1" dirty="0"/>
              <a:t>:</a:t>
            </a:r>
            <a:endParaRPr lang="en-IN" sz="2000" dirty="0"/>
          </a:p>
          <a:p>
            <a:pPr marL="285750" indent="-285750">
              <a:buFont typeface="Arial" panose="020B0604020202020204" pitchFamily="34" charset="0"/>
              <a:buChar char="•"/>
            </a:pPr>
            <a:r>
              <a:rPr lang="en-IN" sz="2000" dirty="0"/>
              <a:t>Conduct detailed literature survey of SDN, MIPv6, and vertical handoff techniques.</a:t>
            </a:r>
          </a:p>
          <a:p>
            <a:pPr marL="285750" indent="-285750">
              <a:buFont typeface="Arial" panose="020B0604020202020204" pitchFamily="34" charset="0"/>
              <a:buChar char="•"/>
            </a:pPr>
            <a:r>
              <a:rPr lang="en-IN" sz="2000" dirty="0"/>
              <a:t>Develop QoS-aware multi-criteria handoff decision algorithm (RSS, load, velocity, dwell time).</a:t>
            </a:r>
          </a:p>
          <a:p>
            <a:pPr marL="285750" indent="-285750">
              <a:buFont typeface="Arial" panose="020B0604020202020204" pitchFamily="34" charset="0"/>
              <a:buChar char="•"/>
            </a:pPr>
            <a:r>
              <a:rPr lang="en-IN" sz="2000" dirty="0"/>
              <a:t>Design SDN controller architecture for centralized mobility control.</a:t>
            </a:r>
          </a:p>
          <a:p>
            <a:pPr marL="285750" indent="-285750">
              <a:buFont typeface="Arial" panose="020B0604020202020204" pitchFamily="34" charset="0"/>
              <a:buChar char="•"/>
            </a:pPr>
            <a:r>
              <a:rPr lang="en-IN" sz="2000" dirty="0"/>
              <a:t>Integrate MIPv6 for seamless IP session continuity.</a:t>
            </a:r>
          </a:p>
          <a:p>
            <a:pPr marL="285750" indent="-285750">
              <a:buFont typeface="Arial" panose="020B0604020202020204" pitchFamily="34" charset="0"/>
              <a:buChar char="•"/>
            </a:pPr>
            <a:r>
              <a:rPr lang="en-IN" sz="2000" dirty="0"/>
              <a:t>Simulate heterogeneous wireless environments (Wi-Fi, LTE, 5G) using Mininet-</a:t>
            </a:r>
            <a:r>
              <a:rPr lang="en-IN" sz="2000" dirty="0" err="1"/>
              <a:t>WiFi</a:t>
            </a:r>
            <a:r>
              <a:rPr lang="en-IN" sz="2000" dirty="0"/>
              <a:t> and NS-3.</a:t>
            </a:r>
          </a:p>
          <a:p>
            <a:pPr marL="285750" indent="-285750">
              <a:buFont typeface="Arial" panose="020B0604020202020204" pitchFamily="34" charset="0"/>
              <a:buChar char="•"/>
            </a:pPr>
            <a:r>
              <a:rPr lang="en-IN" sz="2000" dirty="0"/>
              <a:t>Evaluate performance through handoff latency, packet loss, throughput, and load balancing.</a:t>
            </a:r>
          </a:p>
          <a:p>
            <a:r>
              <a:rPr lang="en-IN" sz="2000" b="1" u="sng" dirty="0"/>
              <a:t>Summary</a:t>
            </a:r>
            <a:r>
              <a:rPr lang="en-IN" sz="2000" b="1" dirty="0"/>
              <a:t>:</a:t>
            </a:r>
          </a:p>
          <a:p>
            <a:pPr marL="285750" indent="-285750">
              <a:buFont typeface="Arial" panose="020B0604020202020204" pitchFamily="34" charset="0"/>
              <a:buChar char="•"/>
            </a:pPr>
            <a:r>
              <a:rPr lang="en-IN" sz="2000" dirty="0"/>
              <a:t>Proposed framework enables dynamic, QoS-driven seamless vertical handoff in multi-RAT networks.</a:t>
            </a:r>
          </a:p>
          <a:p>
            <a:pPr marL="285750" indent="-285750">
              <a:buFont typeface="Arial" panose="020B0604020202020204" pitchFamily="34" charset="0"/>
              <a:buChar char="•"/>
            </a:pPr>
            <a:r>
              <a:rPr lang="en-IN" sz="2000" dirty="0"/>
              <a:t>SDN provides centralized, adaptable network control; MIPv6 ensures IP continuity.</a:t>
            </a:r>
          </a:p>
          <a:p>
            <a:pPr marL="285750" indent="-285750">
              <a:buFont typeface="Arial" panose="020B0604020202020204" pitchFamily="34" charset="0"/>
              <a:buChar char="•"/>
            </a:pPr>
            <a:r>
              <a:rPr lang="en-IN" sz="2000" dirty="0"/>
              <a:t>Expected benefits: reduced latency, minimized packet loss, improved network utilization.</a:t>
            </a:r>
          </a:p>
          <a:p>
            <a:r>
              <a:rPr lang="en-IN" sz="2000" b="1" u="sng" dirty="0"/>
              <a:t>Future Work</a:t>
            </a:r>
            <a:r>
              <a:rPr lang="en-IN" sz="2000" b="1" dirty="0"/>
              <a:t>:</a:t>
            </a:r>
            <a:endParaRPr lang="en-IN" sz="2000" dirty="0"/>
          </a:p>
          <a:p>
            <a:pPr marL="285750" indent="-285750">
              <a:buFont typeface="Arial" panose="020B0604020202020204" pitchFamily="34" charset="0"/>
              <a:buChar char="•"/>
            </a:pPr>
            <a:r>
              <a:rPr lang="en-IN" sz="2000" dirty="0"/>
              <a:t>Implement machine learning models for predictive handoff decisions.</a:t>
            </a:r>
          </a:p>
          <a:p>
            <a:pPr marL="285750" indent="-285750">
              <a:buFont typeface="Arial" panose="020B0604020202020204" pitchFamily="34" charset="0"/>
              <a:buChar char="•"/>
            </a:pPr>
            <a:r>
              <a:rPr lang="en-IN" sz="2000" dirty="0"/>
              <a:t>Expand support towards 6G, network slicing, and edge computing paradigms.</a:t>
            </a:r>
          </a:p>
          <a:p>
            <a:pPr marL="285750" indent="-285750">
              <a:buFont typeface="Arial" panose="020B0604020202020204" pitchFamily="34" charset="0"/>
              <a:buChar char="•"/>
            </a:pPr>
            <a:r>
              <a:rPr lang="en-IN" sz="2000" dirty="0"/>
              <a:t>Validate through real-world prototyping and extensive simulations.</a:t>
            </a:r>
          </a:p>
        </p:txBody>
      </p:sp>
    </p:spTree>
    <p:extLst>
      <p:ext uri="{BB962C8B-B14F-4D97-AF65-F5344CB8AC3E}">
        <p14:creationId xmlns:p14="http://schemas.microsoft.com/office/powerpoint/2010/main" val="567826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sng" strike="noStrike" cap="none" dirty="0">
                <a:solidFill>
                  <a:srgbClr val="000000"/>
                </a:solidFill>
                <a:latin typeface="Montserrat"/>
                <a:ea typeface="Montserrat"/>
                <a:cs typeface="Montserrat"/>
                <a:sym typeface="Montserrat"/>
              </a:rPr>
              <a:t>Objective and Goals</a:t>
            </a:r>
            <a:endParaRPr u="sng"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26132"/>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248364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
        <p:nvSpPr>
          <p:cNvPr id="4" name="TextBox 3">
            <a:extLst>
              <a:ext uri="{FF2B5EF4-FFF2-40B4-BE49-F238E27FC236}">
                <a16:creationId xmlns:a16="http://schemas.microsoft.com/office/drawing/2014/main" id="{0E752D7E-2F43-7117-8DF7-F51767D7ADA7}"/>
              </a:ext>
            </a:extLst>
          </p:cNvPr>
          <p:cNvSpPr txBox="1"/>
          <p:nvPr/>
        </p:nvSpPr>
        <p:spPr>
          <a:xfrm>
            <a:off x="599768" y="2874649"/>
            <a:ext cx="11326762" cy="3477875"/>
          </a:xfrm>
          <a:prstGeom prst="rect">
            <a:avLst/>
          </a:prstGeom>
          <a:noFill/>
        </p:spPr>
        <p:txBody>
          <a:bodyPr wrap="square" rtlCol="0">
            <a:spAutoFit/>
          </a:bodyPr>
          <a:lstStyle/>
          <a:p>
            <a:pPr marL="285750" indent="-285750">
              <a:buFont typeface="Arial" panose="020B0604020202020204" pitchFamily="34" charset="0"/>
              <a:buChar char="•"/>
            </a:pPr>
            <a:r>
              <a:rPr lang="en-IN" sz="2000" dirty="0"/>
              <a:t>Develop a centralized SDN controller capable of managing real-time vertical handoffs between cellular and Wi-Fi technologies in heterogeneous wireless environments.</a:t>
            </a:r>
          </a:p>
          <a:p>
            <a:pPr marL="285750" indent="-285750">
              <a:buFont typeface="Arial" panose="020B0604020202020204" pitchFamily="34" charset="0"/>
              <a:buChar char="•"/>
            </a:pPr>
            <a:r>
              <a:rPr lang="en-IN" sz="2000" dirty="0"/>
              <a:t>Formulate a multi-parameter handoff decision algorithm considering factors like signal strength, cell load, user velocity, and expected dwell time to optimize QoS.</a:t>
            </a:r>
          </a:p>
          <a:p>
            <a:pPr marL="285750" indent="-285750">
              <a:buFont typeface="Arial" panose="020B0604020202020204" pitchFamily="34" charset="0"/>
              <a:buChar char="•"/>
            </a:pPr>
            <a:r>
              <a:rPr lang="en-IN" sz="2000" dirty="0"/>
              <a:t>Integrate MIPv6 to handle address continuity, enabling uninterrupted service during mobile node transitions between different networks.</a:t>
            </a:r>
          </a:p>
          <a:p>
            <a:pPr marL="285750" indent="-285750">
              <a:buFont typeface="Arial" panose="020B0604020202020204" pitchFamily="34" charset="0"/>
              <a:buChar char="•"/>
            </a:pPr>
            <a:r>
              <a:rPr lang="en-IN" sz="2000" dirty="0"/>
              <a:t>Simulate and validate the improved handoff framework using realistic mobility scenarios and network models, measuring handover delay, packet loss, and throughput. </a:t>
            </a:r>
          </a:p>
          <a:p>
            <a:pPr marL="285750" indent="-285750">
              <a:buFont typeface="Arial" panose="020B0604020202020204" pitchFamily="34" charset="0"/>
              <a:buChar char="•"/>
            </a:pPr>
            <a:r>
              <a:rPr lang="en-IN" sz="2000" dirty="0"/>
              <a:t>Compare and benchmark the proposed approach against legacy and existing mobility management methods within wireless networks.</a:t>
            </a:r>
          </a:p>
          <a:p>
            <a:endParaRPr lang="en-IN" sz="2000" dirty="0"/>
          </a:p>
        </p:txBody>
      </p:sp>
      <p:sp>
        <p:nvSpPr>
          <p:cNvPr id="6" name="TextBox 5">
            <a:extLst>
              <a:ext uri="{FF2B5EF4-FFF2-40B4-BE49-F238E27FC236}">
                <a16:creationId xmlns:a16="http://schemas.microsoft.com/office/drawing/2014/main" id="{B7B65ECF-6425-F72B-E847-CE3BC76B2794}"/>
              </a:ext>
            </a:extLst>
          </p:cNvPr>
          <p:cNvSpPr txBox="1"/>
          <p:nvPr/>
        </p:nvSpPr>
        <p:spPr>
          <a:xfrm>
            <a:off x="599768" y="1160206"/>
            <a:ext cx="10992464" cy="1323439"/>
          </a:xfrm>
          <a:prstGeom prst="rect">
            <a:avLst/>
          </a:prstGeom>
          <a:noFill/>
        </p:spPr>
        <p:txBody>
          <a:bodyPr wrap="square" rtlCol="0">
            <a:spAutoFit/>
          </a:bodyPr>
          <a:lstStyle/>
          <a:p>
            <a:r>
              <a:rPr lang="en-IN" sz="2000" dirty="0"/>
              <a:t>Design and implement an intelligent handoff system for heterogeneous wireless networks that ensures seamless connectivity and maintains high Quality of Service (QoS), leveraging Software Defined Networking (SDN) and Mobile IPv6 (MIPv6) for dynamic and efficient mobility management.</a:t>
            </a:r>
          </a:p>
        </p:txBody>
      </p:sp>
    </p:spTree>
    <p:extLst>
      <p:ext uri="{BB962C8B-B14F-4D97-AF65-F5344CB8AC3E}">
        <p14:creationId xmlns:p14="http://schemas.microsoft.com/office/powerpoint/2010/main" val="1429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49BA3A5-AAB7-1EB9-718F-2AC287125A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4" name="TextBox 3">
            <a:extLst>
              <a:ext uri="{FF2B5EF4-FFF2-40B4-BE49-F238E27FC236}">
                <a16:creationId xmlns:a16="http://schemas.microsoft.com/office/drawing/2014/main" id="{94B3CE20-D492-4F2B-2B40-2F87D2FB68D6}"/>
              </a:ext>
            </a:extLst>
          </p:cNvPr>
          <p:cNvSpPr txBox="1"/>
          <p:nvPr/>
        </p:nvSpPr>
        <p:spPr>
          <a:xfrm>
            <a:off x="235975" y="278998"/>
            <a:ext cx="11469329" cy="5940088"/>
          </a:xfrm>
          <a:prstGeom prst="rect">
            <a:avLst/>
          </a:prstGeom>
          <a:noFill/>
        </p:spPr>
        <p:txBody>
          <a:bodyPr wrap="square" rtlCol="0">
            <a:spAutoFit/>
          </a:bodyPr>
          <a:lstStyle/>
          <a:p>
            <a:pPr algn="ctr"/>
            <a:r>
              <a:rPr lang="en-IN" sz="2000" b="1" u="sng" dirty="0"/>
              <a:t>Problem Statements</a:t>
            </a:r>
            <a:endParaRPr lang="en-US" sz="2000" b="1" u="sng" dirty="0"/>
          </a:p>
          <a:p>
            <a:r>
              <a:rPr lang="en-US" sz="2000" b="1" u="sng" dirty="0"/>
              <a:t>Seamless Handoff Challenge</a:t>
            </a:r>
            <a:br>
              <a:rPr lang="en-US" sz="2000" dirty="0"/>
            </a:br>
            <a:r>
              <a:rPr lang="en-US" sz="2000" dirty="0"/>
              <a:t>Traditional handoff mechanisms in heterogeneous wireless networks cause service disruptions, high latency, and packet loss, leading to degraded QoS.</a:t>
            </a:r>
          </a:p>
          <a:p>
            <a:r>
              <a:rPr lang="en-US" sz="2000" b="1" u="sng" dirty="0"/>
              <a:t>Lack of Centralized Control</a:t>
            </a:r>
            <a:br>
              <a:rPr lang="en-US" sz="2000" dirty="0"/>
            </a:br>
            <a:r>
              <a:rPr lang="en-US" sz="2000" dirty="0"/>
              <a:t>Legacy handoff techniques operate in a distributed manner without centralized intelligence, making optimal real-time decisions inefficient.</a:t>
            </a:r>
          </a:p>
          <a:p>
            <a:r>
              <a:rPr lang="en-US" sz="2000" b="1" u="sng" dirty="0"/>
              <a:t>Multi-Parameter Decision Limitation</a:t>
            </a:r>
            <a:br>
              <a:rPr lang="en-US" sz="2000" dirty="0"/>
            </a:br>
            <a:r>
              <a:rPr lang="en-US" sz="2000" dirty="0"/>
              <a:t>Most vertical handoff algorithms depend mainly on signal strength while ignoring key factors like cell load, velocity, and dwell time, resulting in poor network choices.</a:t>
            </a:r>
          </a:p>
          <a:p>
            <a:r>
              <a:rPr lang="en-US" sz="2000" b="1" u="sng" dirty="0"/>
              <a:t>Address Continuity Issues</a:t>
            </a:r>
            <a:br>
              <a:rPr lang="en-US" sz="2000" dirty="0"/>
            </a:br>
            <a:r>
              <a:rPr lang="en-US" sz="2000" dirty="0"/>
              <a:t>During vertical handoffs, IP address changes break ongoing sessions, causing interruptions and reducing user experience.</a:t>
            </a:r>
          </a:p>
          <a:p>
            <a:r>
              <a:rPr lang="en-US" sz="2000" b="1" u="sng" dirty="0"/>
              <a:t>Performance Bottlenecks in Mobility Management</a:t>
            </a:r>
            <a:br>
              <a:rPr lang="en-US" sz="2000" u="sng" dirty="0"/>
            </a:br>
            <a:r>
              <a:rPr lang="en-US" sz="2000" dirty="0"/>
              <a:t>Conventional methods like Mobile IP suffer from high delays and packet loss, making them unsuitable for modern QoS requirements.</a:t>
            </a:r>
          </a:p>
          <a:p>
            <a:r>
              <a:rPr lang="en-US" sz="2000" b="1" u="sng" dirty="0"/>
              <a:t>Need for Comparative Benchmarking</a:t>
            </a:r>
            <a:br>
              <a:rPr lang="en-US" sz="2000" dirty="0"/>
            </a:br>
            <a:r>
              <a:rPr lang="en-US" sz="2000" dirty="0"/>
              <a:t>Current research lacks SDN–MIPv6 integrated frameworks that are benchmarked against legacy methods under realistic mobility conditions.</a:t>
            </a:r>
          </a:p>
        </p:txBody>
      </p:sp>
    </p:spTree>
    <p:extLst>
      <p:ext uri="{BB962C8B-B14F-4D97-AF65-F5344CB8AC3E}">
        <p14:creationId xmlns:p14="http://schemas.microsoft.com/office/powerpoint/2010/main" val="360245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sng" strike="noStrike" cap="none" dirty="0">
                <a:solidFill>
                  <a:srgbClr val="000000"/>
                </a:solidFill>
                <a:latin typeface="Montserrat"/>
                <a:ea typeface="Montserrat"/>
                <a:cs typeface="Montserrat"/>
                <a:sym typeface="Montserrat"/>
              </a:rPr>
              <a:t>Project Plan</a:t>
            </a:r>
            <a:endParaRPr u="sng" dirty="0"/>
          </a:p>
        </p:txBody>
      </p:sp>
      <p:pic>
        <p:nvPicPr>
          <p:cNvPr id="6146" name="Picture 2">
            <a:extLst>
              <a:ext uri="{FF2B5EF4-FFF2-40B4-BE49-F238E27FC236}">
                <a16:creationId xmlns:a16="http://schemas.microsoft.com/office/drawing/2014/main" id="{35ED09E6-BE5D-1A64-D7A3-C3EF6BD71D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865" y="724401"/>
            <a:ext cx="9360270" cy="540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31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73FC3A-BA63-236D-90D9-7DBAAFF7AF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graphicFrame>
        <p:nvGraphicFramePr>
          <p:cNvPr id="4" name="Table 3">
            <a:extLst>
              <a:ext uri="{FF2B5EF4-FFF2-40B4-BE49-F238E27FC236}">
                <a16:creationId xmlns:a16="http://schemas.microsoft.com/office/drawing/2014/main" id="{4BD90E3F-9DF5-0603-4DFE-475BD540C131}"/>
              </a:ext>
            </a:extLst>
          </p:cNvPr>
          <p:cNvGraphicFramePr>
            <a:graphicFrameLocks noGrp="1"/>
          </p:cNvGraphicFramePr>
          <p:nvPr>
            <p:extLst>
              <p:ext uri="{D42A27DB-BD31-4B8C-83A1-F6EECF244321}">
                <p14:modId xmlns:p14="http://schemas.microsoft.com/office/powerpoint/2010/main" val="1932065116"/>
              </p:ext>
            </p:extLst>
          </p:nvPr>
        </p:nvGraphicFramePr>
        <p:xfrm>
          <a:off x="393290" y="816077"/>
          <a:ext cx="11562736" cy="5155380"/>
        </p:xfrm>
        <a:graphic>
          <a:graphicData uri="http://schemas.openxmlformats.org/drawingml/2006/table">
            <a:tbl>
              <a:tblPr firstRow="1" firstCol="1" bandRow="1">
                <a:tableStyleId>{DE7AD339-51BE-4A38-A1C7-CCF28897F289}</a:tableStyleId>
              </a:tblPr>
              <a:tblGrid>
                <a:gridCol w="2890684">
                  <a:extLst>
                    <a:ext uri="{9D8B030D-6E8A-4147-A177-3AD203B41FA5}">
                      <a16:colId xmlns:a16="http://schemas.microsoft.com/office/drawing/2014/main" val="1362524407"/>
                    </a:ext>
                  </a:extLst>
                </a:gridCol>
                <a:gridCol w="2890684">
                  <a:extLst>
                    <a:ext uri="{9D8B030D-6E8A-4147-A177-3AD203B41FA5}">
                      <a16:colId xmlns:a16="http://schemas.microsoft.com/office/drawing/2014/main" val="3817871990"/>
                    </a:ext>
                  </a:extLst>
                </a:gridCol>
                <a:gridCol w="2890684">
                  <a:extLst>
                    <a:ext uri="{9D8B030D-6E8A-4147-A177-3AD203B41FA5}">
                      <a16:colId xmlns:a16="http://schemas.microsoft.com/office/drawing/2014/main" val="2459224871"/>
                    </a:ext>
                  </a:extLst>
                </a:gridCol>
                <a:gridCol w="2890684">
                  <a:extLst>
                    <a:ext uri="{9D8B030D-6E8A-4147-A177-3AD203B41FA5}">
                      <a16:colId xmlns:a16="http://schemas.microsoft.com/office/drawing/2014/main" val="1115518535"/>
                    </a:ext>
                  </a:extLst>
                </a:gridCol>
              </a:tblGrid>
              <a:tr h="783309">
                <a:tc>
                  <a:txBody>
                    <a:bodyPr/>
                    <a:lstStyle/>
                    <a:p>
                      <a:pPr>
                        <a:lnSpc>
                          <a:spcPct val="150000"/>
                        </a:lnSpc>
                        <a:spcAft>
                          <a:spcPts val="600"/>
                        </a:spcAft>
                        <a:buNone/>
                      </a:pPr>
                      <a:r>
                        <a:rPr lang="en-US" sz="1600" b="1" u="sng" dirty="0">
                          <a:effectLst/>
                        </a:rPr>
                        <a:t>Title and Author</a:t>
                      </a:r>
                      <a:endParaRPr lang="en-IN" sz="1600" b="1" u="sng"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600" b="1" u="sng" dirty="0">
                          <a:effectLst/>
                        </a:rPr>
                        <a:t>Problem Statement</a:t>
                      </a:r>
                      <a:endParaRPr lang="en-IN" sz="1600" b="1" u="sng"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600" b="1" u="sng" dirty="0">
                          <a:effectLst/>
                        </a:rPr>
                        <a:t>Methodology</a:t>
                      </a:r>
                      <a:endParaRPr lang="en-IN" sz="1600" b="1" u="sng"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600" b="1" u="sng" dirty="0">
                          <a:effectLst/>
                        </a:rPr>
                        <a:t>Result</a:t>
                      </a:r>
                      <a:endParaRPr lang="en-IN" sz="1600" b="1" u="sng"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extLst>
                  <a:ext uri="{0D108BD9-81ED-4DB2-BD59-A6C34878D82A}">
                    <a16:rowId xmlns:a16="http://schemas.microsoft.com/office/drawing/2014/main" val="2096231655"/>
                  </a:ext>
                </a:extLst>
              </a:tr>
              <a:tr h="2120488">
                <a:tc>
                  <a:txBody>
                    <a:bodyPr/>
                    <a:lstStyle/>
                    <a:p>
                      <a:pPr>
                        <a:lnSpc>
                          <a:spcPct val="150000"/>
                        </a:lnSpc>
                        <a:spcAft>
                          <a:spcPts val="600"/>
                        </a:spcAft>
                        <a:buNone/>
                      </a:pPr>
                      <a:r>
                        <a:rPr lang="en-US" sz="1600">
                          <a:effectLst/>
                        </a:rPr>
                        <a:t>Dynamic Mobility and Handover Management in SDN-Based 5G HetNets</a:t>
                      </a:r>
                      <a:endParaRPr lang="en-IN" sz="1600">
                        <a:effectLst/>
                      </a:endParaRPr>
                    </a:p>
                    <a:p>
                      <a:pPr>
                        <a:lnSpc>
                          <a:spcPct val="150000"/>
                        </a:lnSpc>
                        <a:spcAft>
                          <a:spcPts val="600"/>
                        </a:spcAft>
                        <a:buNone/>
                      </a:pPr>
                      <a:r>
                        <a:rPr lang="en-US" sz="1600">
                          <a:effectLst/>
                        </a:rPr>
                        <a:t>Khan et al., 2024</a:t>
                      </a:r>
                      <a:endParaRPr lang="en-IN" sz="16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600">
                          <a:effectLst/>
                        </a:rPr>
                        <a:t>Frequent and unnecessary handovers in dense heterogeneous networks degrade QoS and increase signaling overhead.</a:t>
                      </a:r>
                      <a:endParaRPr lang="en-IN" sz="16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600">
                          <a:effectLst/>
                        </a:rPr>
                        <a:t>Multi-parameter best cell selection using SDN controller. Algorithm based on RSS, load, dwell time, direction. Simulated in 5G HetNet scenario.</a:t>
                      </a:r>
                      <a:endParaRPr lang="en-IN" sz="16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600" dirty="0">
                          <a:effectLst/>
                        </a:rPr>
                        <a:t>39% reduction in handovers; improved throughput and lower delay. SDN enables efficient, dynamic mobility.</a:t>
                      </a:r>
                      <a:endParaRPr lang="en-IN" sz="1600"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extLst>
                  <a:ext uri="{0D108BD9-81ED-4DB2-BD59-A6C34878D82A}">
                    <a16:rowId xmlns:a16="http://schemas.microsoft.com/office/drawing/2014/main" val="4290616305"/>
                  </a:ext>
                </a:extLst>
              </a:tr>
              <a:tr h="2120488">
                <a:tc>
                  <a:txBody>
                    <a:bodyPr/>
                    <a:lstStyle/>
                    <a:p>
                      <a:pPr>
                        <a:lnSpc>
                          <a:spcPct val="150000"/>
                        </a:lnSpc>
                        <a:spcAft>
                          <a:spcPts val="600"/>
                        </a:spcAft>
                        <a:buNone/>
                      </a:pPr>
                      <a:r>
                        <a:rPr lang="en-US" sz="1600">
                          <a:effectLst/>
                        </a:rPr>
                        <a:t>QoS-Aware and Fault-Tolerant Handovers in SDN-Based 5G Networks</a:t>
                      </a:r>
                      <a:endParaRPr lang="en-IN" sz="1600">
                        <a:effectLst/>
                      </a:endParaRPr>
                    </a:p>
                    <a:p>
                      <a:pPr>
                        <a:lnSpc>
                          <a:spcPct val="150000"/>
                        </a:lnSpc>
                        <a:spcAft>
                          <a:spcPts val="600"/>
                        </a:spcAft>
                        <a:buNone/>
                      </a:pPr>
                      <a:r>
                        <a:rPr lang="en-US" sz="1600">
                          <a:effectLst/>
                        </a:rPr>
                        <a:t>Recent Supporting Paper</a:t>
                      </a:r>
                      <a:endParaRPr lang="en-IN" sz="16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600">
                          <a:effectLst/>
                        </a:rPr>
                        <a:t>Vertical handoffs can cause packet loss, latency spikes, and service disruption, especially in real-time apps.</a:t>
                      </a:r>
                      <a:endParaRPr lang="en-IN" sz="16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600">
                          <a:effectLst/>
                        </a:rPr>
                        <a:t>SDN-based centralized control with QoS criteria. Fault-tolerant handover logic tested in wireless emulation environments.</a:t>
                      </a:r>
                      <a:endParaRPr lang="en-IN" sz="16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600" dirty="0">
                          <a:effectLst/>
                        </a:rPr>
                        <a:t>Enhanced QoS during handoff. Fault-tolerance reduces service interruption. Improved performance for multimedia apps.</a:t>
                      </a:r>
                      <a:endParaRPr lang="en-IN" sz="1600"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extLst>
                  <a:ext uri="{0D108BD9-81ED-4DB2-BD59-A6C34878D82A}">
                    <a16:rowId xmlns:a16="http://schemas.microsoft.com/office/drawing/2014/main" val="2257197455"/>
                  </a:ext>
                </a:extLst>
              </a:tr>
            </a:tbl>
          </a:graphicData>
        </a:graphic>
      </p:graphicFrame>
      <p:sp>
        <p:nvSpPr>
          <p:cNvPr id="5" name="TextBox 4">
            <a:extLst>
              <a:ext uri="{FF2B5EF4-FFF2-40B4-BE49-F238E27FC236}">
                <a16:creationId xmlns:a16="http://schemas.microsoft.com/office/drawing/2014/main" id="{F7D080E4-00F0-39D2-811C-44C5E9C92E2B}"/>
              </a:ext>
            </a:extLst>
          </p:cNvPr>
          <p:cNvSpPr txBox="1"/>
          <p:nvPr/>
        </p:nvSpPr>
        <p:spPr>
          <a:xfrm>
            <a:off x="393290" y="226142"/>
            <a:ext cx="11562736" cy="400110"/>
          </a:xfrm>
          <a:prstGeom prst="rect">
            <a:avLst/>
          </a:prstGeom>
          <a:noFill/>
        </p:spPr>
        <p:txBody>
          <a:bodyPr wrap="square" rtlCol="0">
            <a:spAutoFit/>
          </a:bodyPr>
          <a:lstStyle/>
          <a:p>
            <a:pPr algn="ctr"/>
            <a:r>
              <a:rPr lang="en-US" sz="2000" b="1" u="sng" dirty="0"/>
              <a:t>Literature Survey</a:t>
            </a:r>
            <a:endParaRPr lang="en-IN" sz="2000" b="1" u="sng" dirty="0"/>
          </a:p>
        </p:txBody>
      </p:sp>
    </p:spTree>
    <p:extLst>
      <p:ext uri="{BB962C8B-B14F-4D97-AF65-F5344CB8AC3E}">
        <p14:creationId xmlns:p14="http://schemas.microsoft.com/office/powerpoint/2010/main" val="187089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D64A2D2-758F-9073-6E74-27329116137A}"/>
              </a:ext>
            </a:extLst>
          </p:cNvPr>
          <p:cNvGraphicFramePr>
            <a:graphicFrameLocks noGrp="1"/>
          </p:cNvGraphicFramePr>
          <p:nvPr>
            <p:extLst>
              <p:ext uri="{D42A27DB-BD31-4B8C-83A1-F6EECF244321}">
                <p14:modId xmlns:p14="http://schemas.microsoft.com/office/powerpoint/2010/main" val="3391762035"/>
              </p:ext>
            </p:extLst>
          </p:nvPr>
        </p:nvGraphicFramePr>
        <p:xfrm>
          <a:off x="363794" y="373626"/>
          <a:ext cx="11552900" cy="5427406"/>
        </p:xfrm>
        <a:graphic>
          <a:graphicData uri="http://schemas.openxmlformats.org/drawingml/2006/table">
            <a:tbl>
              <a:tblPr firstRow="1" firstCol="1" bandRow="1">
                <a:tableStyleId>{DE7AD339-51BE-4A38-A1C7-CCF28897F289}</a:tableStyleId>
              </a:tblPr>
              <a:tblGrid>
                <a:gridCol w="2888225">
                  <a:extLst>
                    <a:ext uri="{9D8B030D-6E8A-4147-A177-3AD203B41FA5}">
                      <a16:colId xmlns:a16="http://schemas.microsoft.com/office/drawing/2014/main" val="2564081879"/>
                    </a:ext>
                  </a:extLst>
                </a:gridCol>
                <a:gridCol w="2888225">
                  <a:extLst>
                    <a:ext uri="{9D8B030D-6E8A-4147-A177-3AD203B41FA5}">
                      <a16:colId xmlns:a16="http://schemas.microsoft.com/office/drawing/2014/main" val="1959760455"/>
                    </a:ext>
                  </a:extLst>
                </a:gridCol>
                <a:gridCol w="2888225">
                  <a:extLst>
                    <a:ext uri="{9D8B030D-6E8A-4147-A177-3AD203B41FA5}">
                      <a16:colId xmlns:a16="http://schemas.microsoft.com/office/drawing/2014/main" val="2689001627"/>
                    </a:ext>
                  </a:extLst>
                </a:gridCol>
                <a:gridCol w="2888225">
                  <a:extLst>
                    <a:ext uri="{9D8B030D-6E8A-4147-A177-3AD203B41FA5}">
                      <a16:colId xmlns:a16="http://schemas.microsoft.com/office/drawing/2014/main" val="2054099959"/>
                    </a:ext>
                  </a:extLst>
                </a:gridCol>
              </a:tblGrid>
              <a:tr h="2588625">
                <a:tc>
                  <a:txBody>
                    <a:bodyPr/>
                    <a:lstStyle/>
                    <a:p>
                      <a:pPr>
                        <a:lnSpc>
                          <a:spcPct val="150000"/>
                        </a:lnSpc>
                        <a:spcAft>
                          <a:spcPts val="600"/>
                        </a:spcAft>
                        <a:buNone/>
                      </a:pPr>
                      <a:r>
                        <a:rPr lang="en-US" sz="1800">
                          <a:effectLst/>
                        </a:rPr>
                        <a:t>Machine Learning for Handover Decision in 6G Networks</a:t>
                      </a:r>
                      <a:endParaRPr lang="en-IN" sz="1800">
                        <a:effectLst/>
                      </a:endParaRPr>
                    </a:p>
                    <a:p>
                      <a:pPr>
                        <a:lnSpc>
                          <a:spcPct val="150000"/>
                        </a:lnSpc>
                        <a:spcAft>
                          <a:spcPts val="600"/>
                        </a:spcAft>
                        <a:buNone/>
                      </a:pPr>
                      <a:r>
                        <a:rPr lang="en-US" sz="1800">
                          <a:effectLst/>
                        </a:rPr>
                        <a:t>Recent Publication (2025)</a:t>
                      </a:r>
                      <a:endParaRPr lang="en-IN" sz="18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a:effectLst/>
                        </a:rPr>
                        <a:t>Classical handover methods fail to predict user movement and network load, impacting handoff quality.</a:t>
                      </a:r>
                      <a:endParaRPr lang="en-IN" sz="18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dirty="0">
                          <a:effectLst/>
                        </a:rPr>
                        <a:t>ML algorithms trained with user mobility and network data. Edge computing assists handover prediction and selection.</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dirty="0">
                          <a:effectLst/>
                        </a:rPr>
                        <a:t>Higher handoff accuracy and lower delay. Dynamic adjustment to network conditions, useful for future 6G scenarios.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extLst>
                  <a:ext uri="{0D108BD9-81ED-4DB2-BD59-A6C34878D82A}">
                    <a16:rowId xmlns:a16="http://schemas.microsoft.com/office/drawing/2014/main" val="4089721870"/>
                  </a:ext>
                </a:extLst>
              </a:tr>
              <a:tr h="2838781">
                <a:tc>
                  <a:txBody>
                    <a:bodyPr/>
                    <a:lstStyle/>
                    <a:p>
                      <a:pPr>
                        <a:lnSpc>
                          <a:spcPct val="150000"/>
                        </a:lnSpc>
                        <a:spcAft>
                          <a:spcPts val="600"/>
                        </a:spcAft>
                        <a:buNone/>
                      </a:pPr>
                      <a:r>
                        <a:rPr lang="en-US" sz="1800">
                          <a:effectLst/>
                        </a:rPr>
                        <a:t>SDN-Based Distributed Mobility Management for 5G Networks</a:t>
                      </a:r>
                      <a:endParaRPr lang="en-IN" sz="1800">
                        <a:effectLst/>
                      </a:endParaRPr>
                    </a:p>
                    <a:p>
                      <a:pPr>
                        <a:lnSpc>
                          <a:spcPct val="150000"/>
                        </a:lnSpc>
                        <a:spcAft>
                          <a:spcPts val="600"/>
                        </a:spcAft>
                        <a:buNone/>
                      </a:pPr>
                      <a:r>
                        <a:rPr lang="en-US" sz="1800">
                          <a:effectLst/>
                        </a:rPr>
                        <a:t>Eurecom White Paper</a:t>
                      </a:r>
                      <a:endParaRPr lang="en-IN" sz="18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dirty="0">
                          <a:effectLst/>
                        </a:rPr>
                        <a:t>Traditional mobility management lacks scalability and quick adaptability for multiple user types and diverse apps.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dirty="0">
                          <a:effectLst/>
                        </a:rPr>
                        <a:t>SDN and DMM integration, centralized flow management, simulation in cloud-based testbed.</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dirty="0">
                          <a:effectLst/>
                        </a:rPr>
                        <a:t>Reduced signaling load, rapid handoff response, scalable to large networks. Successful dynamic handoff management.</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extLst>
                  <a:ext uri="{0D108BD9-81ED-4DB2-BD59-A6C34878D82A}">
                    <a16:rowId xmlns:a16="http://schemas.microsoft.com/office/drawing/2014/main" val="1882451068"/>
                  </a:ext>
                </a:extLst>
              </a:tr>
            </a:tbl>
          </a:graphicData>
        </a:graphic>
      </p:graphicFrame>
    </p:spTree>
    <p:extLst>
      <p:ext uri="{BB962C8B-B14F-4D97-AF65-F5344CB8AC3E}">
        <p14:creationId xmlns:p14="http://schemas.microsoft.com/office/powerpoint/2010/main" val="271285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4EF466D-AE5E-91C8-1F65-3CC6FBCC0E6E}"/>
              </a:ext>
            </a:extLst>
          </p:cNvPr>
          <p:cNvGraphicFramePr>
            <a:graphicFrameLocks noGrp="1"/>
          </p:cNvGraphicFramePr>
          <p:nvPr>
            <p:extLst>
              <p:ext uri="{D42A27DB-BD31-4B8C-83A1-F6EECF244321}">
                <p14:modId xmlns:p14="http://schemas.microsoft.com/office/powerpoint/2010/main" val="91481288"/>
              </p:ext>
            </p:extLst>
          </p:nvPr>
        </p:nvGraphicFramePr>
        <p:xfrm>
          <a:off x="275303" y="255639"/>
          <a:ext cx="11631564" cy="5732206"/>
        </p:xfrm>
        <a:graphic>
          <a:graphicData uri="http://schemas.openxmlformats.org/drawingml/2006/table">
            <a:tbl>
              <a:tblPr firstRow="1" firstCol="1" bandRow="1">
                <a:tableStyleId>{DE7AD339-51BE-4A38-A1C7-CCF28897F289}</a:tableStyleId>
              </a:tblPr>
              <a:tblGrid>
                <a:gridCol w="2907891">
                  <a:extLst>
                    <a:ext uri="{9D8B030D-6E8A-4147-A177-3AD203B41FA5}">
                      <a16:colId xmlns:a16="http://schemas.microsoft.com/office/drawing/2014/main" val="2937037561"/>
                    </a:ext>
                  </a:extLst>
                </a:gridCol>
                <a:gridCol w="2907891">
                  <a:extLst>
                    <a:ext uri="{9D8B030D-6E8A-4147-A177-3AD203B41FA5}">
                      <a16:colId xmlns:a16="http://schemas.microsoft.com/office/drawing/2014/main" val="4127171385"/>
                    </a:ext>
                  </a:extLst>
                </a:gridCol>
                <a:gridCol w="2907891">
                  <a:extLst>
                    <a:ext uri="{9D8B030D-6E8A-4147-A177-3AD203B41FA5}">
                      <a16:colId xmlns:a16="http://schemas.microsoft.com/office/drawing/2014/main" val="312120489"/>
                    </a:ext>
                  </a:extLst>
                </a:gridCol>
                <a:gridCol w="2907891">
                  <a:extLst>
                    <a:ext uri="{9D8B030D-6E8A-4147-A177-3AD203B41FA5}">
                      <a16:colId xmlns:a16="http://schemas.microsoft.com/office/drawing/2014/main" val="688883899"/>
                    </a:ext>
                  </a:extLst>
                </a:gridCol>
              </a:tblGrid>
              <a:tr h="2866103">
                <a:tc>
                  <a:txBody>
                    <a:bodyPr/>
                    <a:lstStyle/>
                    <a:p>
                      <a:pPr>
                        <a:lnSpc>
                          <a:spcPct val="150000"/>
                        </a:lnSpc>
                        <a:spcAft>
                          <a:spcPts val="600"/>
                        </a:spcAft>
                        <a:buNone/>
                      </a:pPr>
                      <a:r>
                        <a:rPr lang="en-US" sz="1800">
                          <a:effectLst/>
                        </a:rPr>
                        <a:t>QOS Aware Vertical Handover Process in Heterogeneous Wireless Networks</a:t>
                      </a:r>
                      <a:endParaRPr lang="en-IN" sz="1800">
                        <a:effectLst/>
                      </a:endParaRPr>
                    </a:p>
                    <a:p>
                      <a:pPr>
                        <a:lnSpc>
                          <a:spcPct val="150000"/>
                        </a:lnSpc>
                        <a:spcAft>
                          <a:spcPts val="600"/>
                        </a:spcAft>
                        <a:buNone/>
                      </a:pPr>
                      <a:r>
                        <a:rPr lang="en-US" sz="1800">
                          <a:effectLst/>
                        </a:rPr>
                        <a:t>Santhi and Prabha, 2023</a:t>
                      </a:r>
                      <a:endParaRPr lang="en-IN" sz="18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a:effectLst/>
                        </a:rPr>
                        <a:t>Vertical handoffs must meet QoS constraints such as delay, jitter, bandwidth, security, and cost.</a:t>
                      </a:r>
                      <a:endParaRPr lang="en-IN" sz="18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a:effectLst/>
                        </a:rPr>
                        <a:t>Combined multiple analytic network process (M-ANP) and TOPSIS for network selection satisfying QoS constraints.</a:t>
                      </a:r>
                      <a:endParaRPr lang="en-IN" sz="18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dirty="0">
                          <a:effectLst/>
                        </a:rPr>
                        <a:t>Enhanced QoS-aware network selection for vertical handoffs, validated through simulation.</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extLst>
                  <a:ext uri="{0D108BD9-81ED-4DB2-BD59-A6C34878D82A}">
                    <a16:rowId xmlns:a16="http://schemas.microsoft.com/office/drawing/2014/main" val="3617474454"/>
                  </a:ext>
                </a:extLst>
              </a:tr>
              <a:tr h="2866103">
                <a:tc>
                  <a:txBody>
                    <a:bodyPr/>
                    <a:lstStyle/>
                    <a:p>
                      <a:pPr>
                        <a:lnSpc>
                          <a:spcPct val="150000"/>
                        </a:lnSpc>
                        <a:spcAft>
                          <a:spcPts val="600"/>
                        </a:spcAft>
                        <a:buNone/>
                      </a:pPr>
                      <a:r>
                        <a:rPr lang="en-US" sz="1800">
                          <a:effectLst/>
                        </a:rPr>
                        <a:t>Enhancing QoS Through SDN in Wireless Networks</a:t>
                      </a:r>
                      <a:endParaRPr lang="en-IN" sz="1800">
                        <a:effectLst/>
                      </a:endParaRPr>
                    </a:p>
                    <a:p>
                      <a:pPr>
                        <a:lnSpc>
                          <a:spcPct val="150000"/>
                        </a:lnSpc>
                        <a:spcAft>
                          <a:spcPts val="600"/>
                        </a:spcAft>
                        <a:buNone/>
                      </a:pPr>
                      <a:r>
                        <a:rPr lang="en-US" sz="1800">
                          <a:effectLst/>
                        </a:rPr>
                        <a:t>Ait Oulahyane, 2023</a:t>
                      </a:r>
                      <a:endParaRPr lang="en-IN" sz="18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a:effectLst/>
                        </a:rPr>
                        <a:t>Addressing unreliable access points and dynamic access control to maintain QoS in wireless networks.</a:t>
                      </a:r>
                      <a:endParaRPr lang="en-IN" sz="18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a:effectLst/>
                        </a:rPr>
                        <a:t>Proposed SDN-based secure model for dynamic access control and QoS management. Tested using SDN controllers and real scenarios.</a:t>
                      </a:r>
                      <a:endParaRPr lang="en-IN" sz="18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dirty="0">
                          <a:effectLst/>
                        </a:rPr>
                        <a:t>Improved connection reliability and QoS enforcement in wireless networks through SDN-enabled control.</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extLst>
                  <a:ext uri="{0D108BD9-81ED-4DB2-BD59-A6C34878D82A}">
                    <a16:rowId xmlns:a16="http://schemas.microsoft.com/office/drawing/2014/main" val="3536505652"/>
                  </a:ext>
                </a:extLst>
              </a:tr>
            </a:tbl>
          </a:graphicData>
        </a:graphic>
      </p:graphicFrame>
    </p:spTree>
    <p:extLst>
      <p:ext uri="{BB962C8B-B14F-4D97-AF65-F5344CB8AC3E}">
        <p14:creationId xmlns:p14="http://schemas.microsoft.com/office/powerpoint/2010/main" val="3640720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459351" y="235520"/>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800" b="1" i="0" u="sng" strike="noStrike" cap="none" dirty="0">
                <a:solidFill>
                  <a:srgbClr val="000000"/>
                </a:solidFill>
                <a:latin typeface="Arial"/>
                <a:ea typeface="Arial"/>
                <a:cs typeface="Arial"/>
                <a:sym typeface="Arial"/>
              </a:rPr>
              <a:t>Novelty (what’s new in our work?)</a:t>
            </a:r>
          </a:p>
        </p:txBody>
      </p:sp>
      <p:sp>
        <p:nvSpPr>
          <p:cNvPr id="2" name="TextBox 1">
            <a:extLst>
              <a:ext uri="{FF2B5EF4-FFF2-40B4-BE49-F238E27FC236}">
                <a16:creationId xmlns:a16="http://schemas.microsoft.com/office/drawing/2014/main" id="{90707A3C-B11D-214A-ACCC-A968C9D4609E}"/>
              </a:ext>
            </a:extLst>
          </p:cNvPr>
          <p:cNvSpPr txBox="1"/>
          <p:nvPr/>
        </p:nvSpPr>
        <p:spPr>
          <a:xfrm>
            <a:off x="324464" y="845175"/>
            <a:ext cx="11543071" cy="5647700"/>
          </a:xfrm>
          <a:prstGeom prst="rect">
            <a:avLst/>
          </a:prstGeom>
          <a:noFill/>
        </p:spPr>
        <p:txBody>
          <a:bodyPr wrap="square" rtlCol="0">
            <a:spAutoFit/>
          </a:bodyPr>
          <a:lstStyle/>
          <a:p>
            <a:r>
              <a:rPr lang="en-IN" sz="1900" b="1" dirty="0"/>
              <a:t>    </a:t>
            </a:r>
            <a:r>
              <a:rPr lang="en-IN" sz="1900" b="1" u="sng" dirty="0"/>
              <a:t>Integration of SDN and MIPv6 for Vertical Handoff</a:t>
            </a:r>
            <a:r>
              <a:rPr lang="en-IN" sz="1900" b="1" dirty="0"/>
              <a:t>:</a:t>
            </a:r>
            <a:r>
              <a:rPr lang="en-IN" sz="1900" dirty="0"/>
              <a:t> Unlike traditional handoff mechanisms, your work combines Software Defined Networking for centralized, programmable control with the Mobile IPv6 protocol’s robust session continuity features. This integration enhances seamlessness during vertical handoffs across diverse wireless technologies. </a:t>
            </a:r>
          </a:p>
          <a:p>
            <a:endParaRPr lang="en-IN" sz="1900" dirty="0"/>
          </a:p>
          <a:p>
            <a:r>
              <a:rPr lang="en-IN" sz="1900" b="1" dirty="0"/>
              <a:t>    </a:t>
            </a:r>
            <a:r>
              <a:rPr lang="en-IN" sz="1900" b="1" u="sng" dirty="0"/>
              <a:t>Multi-criteria, QoS-Aware Handoff Decision Algorithm</a:t>
            </a:r>
            <a:r>
              <a:rPr lang="en-IN" sz="1900" b="1" dirty="0"/>
              <a:t>:</a:t>
            </a:r>
            <a:r>
              <a:rPr lang="en-IN" sz="1900" dirty="0"/>
              <a:t> Your project leverages multiple real-time network and user parameters such as received signal strength, cell load, user velocity, and dwell time in a unified handoff decision process optimized for QoS. This holistic approach reduces unnecessary handovers and maximizes throughput and latency guarantees beyond simpler RSS or speed-only methods.</a:t>
            </a:r>
          </a:p>
          <a:p>
            <a:endParaRPr lang="en-IN" sz="1900" dirty="0"/>
          </a:p>
          <a:p>
            <a:r>
              <a:rPr lang="en-IN" sz="1900" b="1" dirty="0"/>
              <a:t>    </a:t>
            </a:r>
            <a:r>
              <a:rPr lang="en-IN" sz="1900" b="1" u="sng" dirty="0"/>
              <a:t>Dynamic Resource and Mobility Management via SDN</a:t>
            </a:r>
            <a:r>
              <a:rPr lang="en-IN" sz="1900" b="1" dirty="0"/>
              <a:t>:</a:t>
            </a:r>
            <a:r>
              <a:rPr lang="en-IN" sz="1900" dirty="0"/>
              <a:t> Your work exploits SDN’s global network view for intelligent traffic engineering and load balancing during handoffs, dynamically adapting to network conditions and user mobility patterns, thus reducing </a:t>
            </a:r>
            <a:r>
              <a:rPr lang="en-IN" sz="1900" dirty="0" err="1"/>
              <a:t>signaling</a:t>
            </a:r>
            <a:r>
              <a:rPr lang="en-IN" sz="1900" dirty="0"/>
              <a:t> overhead and improving network capacity.</a:t>
            </a:r>
          </a:p>
          <a:p>
            <a:endParaRPr lang="en-IN" sz="1900" dirty="0"/>
          </a:p>
          <a:p>
            <a:r>
              <a:rPr lang="en-US" sz="1900" b="1" dirty="0"/>
              <a:t>    </a:t>
            </a:r>
            <a:r>
              <a:rPr lang="en-US" sz="1900" b="1" u="sng" dirty="0"/>
              <a:t>Foundation for Future AI-driven Mobility Enhancements</a:t>
            </a:r>
            <a:r>
              <a:rPr lang="en-US" sz="1900" b="1" dirty="0"/>
              <a:t>:</a:t>
            </a:r>
            <a:r>
              <a:rPr lang="en-US" sz="1900" dirty="0"/>
              <a:t> Your framework’s architecture supports integration of machine learning and AI techniques for predictive handoff decisions, paving the way for novel mobility optimizations in next-generation (6G and beyond) wireless systems.</a:t>
            </a:r>
          </a:p>
          <a:p>
            <a:endParaRPr lang="en-IN" sz="1900" dirty="0"/>
          </a:p>
        </p:txBody>
      </p:sp>
    </p:spTree>
    <p:extLst>
      <p:ext uri="{BB962C8B-B14F-4D97-AF65-F5344CB8AC3E}">
        <p14:creationId xmlns:p14="http://schemas.microsoft.com/office/powerpoint/2010/main" val="1229190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FB4E-AB25-B986-6544-C0296069542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2EDE2B-D87B-D03F-3482-F7F114A4F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6" name="TextBox 5">
            <a:extLst>
              <a:ext uri="{FF2B5EF4-FFF2-40B4-BE49-F238E27FC236}">
                <a16:creationId xmlns:a16="http://schemas.microsoft.com/office/drawing/2014/main" id="{2ED6112A-5E2B-371E-3232-73D5FEFEFCB2}"/>
              </a:ext>
            </a:extLst>
          </p:cNvPr>
          <p:cNvSpPr txBox="1"/>
          <p:nvPr/>
        </p:nvSpPr>
        <p:spPr>
          <a:xfrm>
            <a:off x="255639" y="972932"/>
            <a:ext cx="11680722" cy="5078313"/>
          </a:xfrm>
          <a:prstGeom prst="rect">
            <a:avLst/>
          </a:prstGeom>
          <a:noFill/>
        </p:spPr>
        <p:txBody>
          <a:bodyPr wrap="square">
            <a:spAutoFit/>
          </a:bodyPr>
          <a:lstStyle/>
          <a:p>
            <a:pPr algn="l">
              <a:buFont typeface="+mj-lt"/>
              <a:buAutoNum type="arabicPeriod"/>
            </a:pPr>
            <a:r>
              <a:rPr lang="en-IN" sz="1800" b="1" i="0" u="sng" dirty="0">
                <a:effectLst/>
                <a:latin typeface="fkGroteskNeue"/>
              </a:rPr>
              <a:t>Mininet-</a:t>
            </a:r>
            <a:r>
              <a:rPr lang="en-IN" sz="1800" b="1" i="0" u="sng" dirty="0" err="1">
                <a:effectLst/>
                <a:latin typeface="fkGroteskNeue"/>
              </a:rPr>
              <a:t>WiFi</a:t>
            </a:r>
            <a:r>
              <a:rPr lang="en-IN" sz="1800" b="1" i="0" u="sng" dirty="0">
                <a:effectLst/>
                <a:latin typeface="fkGroteskNeue"/>
              </a:rPr>
              <a:t> or Mininet</a:t>
            </a:r>
            <a:endParaRPr lang="en-IN" sz="1800" b="0" i="0" u="sng" dirty="0">
              <a:effectLst/>
              <a:latin typeface="fkGroteskNeue"/>
            </a:endParaRPr>
          </a:p>
          <a:p>
            <a:pPr marL="457200" lvl="1" algn="l"/>
            <a:r>
              <a:rPr lang="en-IN" sz="1800" b="0" i="0" dirty="0">
                <a:effectLst/>
                <a:latin typeface="fkGroteskNeue"/>
              </a:rPr>
              <a:t>To simulate SDN networks with wireless access points and mobile nodes for testing handoff and controller </a:t>
            </a:r>
            <a:r>
              <a:rPr lang="en-IN" sz="1800" b="0" i="0" dirty="0" err="1">
                <a:effectLst/>
                <a:latin typeface="fkGroteskNeue"/>
              </a:rPr>
              <a:t>behavior</a:t>
            </a:r>
            <a:r>
              <a:rPr lang="en-IN" sz="1800" b="0" i="0" dirty="0">
                <a:effectLst/>
                <a:latin typeface="fkGroteskNeue"/>
              </a:rPr>
              <a:t>.</a:t>
            </a:r>
          </a:p>
          <a:p>
            <a:pPr algn="l">
              <a:buFont typeface="+mj-lt"/>
              <a:buAutoNum type="arabicPeriod"/>
            </a:pPr>
            <a:r>
              <a:rPr lang="en-IN" sz="1800" b="1" i="0" u="sng" dirty="0">
                <a:effectLst/>
                <a:latin typeface="fkGroteskNeue"/>
              </a:rPr>
              <a:t>OpenFlow Controller Software</a:t>
            </a:r>
            <a:endParaRPr lang="en-IN" sz="1800" b="0" i="0" u="sng" dirty="0">
              <a:effectLst/>
              <a:latin typeface="fkGroteskNeue"/>
            </a:endParaRPr>
          </a:p>
          <a:p>
            <a:pPr marL="457200" lvl="1" algn="l"/>
            <a:r>
              <a:rPr lang="en-IN" sz="1800" b="0" i="0" dirty="0">
                <a:effectLst/>
                <a:latin typeface="fkGroteskNeue"/>
              </a:rPr>
              <a:t>Controllers like POX, ONOS, or Ryu to implement SDN control logic and handover algorithms.</a:t>
            </a:r>
          </a:p>
          <a:p>
            <a:pPr algn="l">
              <a:buFont typeface="+mj-lt"/>
              <a:buAutoNum type="arabicPeriod"/>
            </a:pPr>
            <a:r>
              <a:rPr lang="en-IN" sz="1800" b="1" i="0" u="sng" dirty="0">
                <a:effectLst/>
                <a:latin typeface="fkGroteskNeue"/>
              </a:rPr>
              <a:t>NS-3 or </a:t>
            </a:r>
            <a:r>
              <a:rPr lang="en-IN" sz="1800" b="1" i="0" u="sng" dirty="0" err="1">
                <a:effectLst/>
                <a:latin typeface="fkGroteskNeue"/>
              </a:rPr>
              <a:t>OMNeT</a:t>
            </a:r>
            <a:r>
              <a:rPr lang="en-IN" sz="1800" b="1" i="0" u="sng" dirty="0">
                <a:effectLst/>
                <a:latin typeface="fkGroteskNeue"/>
              </a:rPr>
              <a:t>++</a:t>
            </a:r>
            <a:endParaRPr lang="en-IN" sz="1800" b="0" i="0" u="sng" dirty="0">
              <a:effectLst/>
              <a:latin typeface="fkGroteskNeue"/>
            </a:endParaRPr>
          </a:p>
          <a:p>
            <a:pPr marL="457200" lvl="1" algn="l"/>
            <a:r>
              <a:rPr lang="en-IN" sz="1800" b="0" i="0" dirty="0">
                <a:effectLst/>
                <a:latin typeface="fkGroteskNeue"/>
              </a:rPr>
              <a:t>Network simulators to model heterogeneous wireless environments, mobility patterns, and evaluate QoS performance metrics.</a:t>
            </a:r>
          </a:p>
          <a:p>
            <a:pPr algn="l">
              <a:buFont typeface="+mj-lt"/>
              <a:buAutoNum type="arabicPeriod"/>
            </a:pPr>
            <a:r>
              <a:rPr lang="en-IN" sz="1800" b="1" i="0" u="sng" dirty="0">
                <a:effectLst/>
                <a:latin typeface="fkGroteskNeue"/>
              </a:rPr>
              <a:t>Mobile IPv6 (MIPv6) Stack/Simulator</a:t>
            </a:r>
            <a:endParaRPr lang="en-IN" sz="1800" b="0" i="0" u="sng" dirty="0">
              <a:effectLst/>
              <a:latin typeface="fkGroteskNeue"/>
            </a:endParaRPr>
          </a:p>
          <a:p>
            <a:pPr marL="457200" lvl="1" algn="l"/>
            <a:r>
              <a:rPr lang="en-IN" sz="1800" b="0" i="0" dirty="0">
                <a:effectLst/>
                <a:latin typeface="fkGroteskNeue"/>
              </a:rPr>
              <a:t>To implement and test mobile IP address management and session continuity during handoff.</a:t>
            </a:r>
          </a:p>
          <a:p>
            <a:pPr algn="l">
              <a:buFont typeface="+mj-lt"/>
              <a:buAutoNum type="arabicPeriod"/>
            </a:pPr>
            <a:r>
              <a:rPr lang="en-IN" sz="1800" b="1" i="0" u="sng" dirty="0">
                <a:effectLst/>
                <a:latin typeface="fkGroteskNeue"/>
              </a:rPr>
              <a:t>Programming Languages and IDEs</a:t>
            </a:r>
            <a:endParaRPr lang="en-IN" sz="1800" b="0" i="0" u="sng" dirty="0">
              <a:effectLst/>
              <a:latin typeface="fkGroteskNeue"/>
            </a:endParaRPr>
          </a:p>
          <a:p>
            <a:pPr marL="457200" lvl="1" algn="l"/>
            <a:r>
              <a:rPr lang="en-IN" sz="1800" b="0" i="0" dirty="0">
                <a:effectLst/>
                <a:latin typeface="fkGroteskNeue"/>
              </a:rPr>
              <a:t>Python, C/C++ for controller and simulator development.</a:t>
            </a:r>
          </a:p>
          <a:p>
            <a:pPr marL="457200" lvl="1" algn="l"/>
            <a:r>
              <a:rPr lang="en-IN" sz="1800" b="0" i="0" dirty="0">
                <a:effectLst/>
                <a:latin typeface="fkGroteskNeue"/>
              </a:rPr>
              <a:t>IDEs like Visual Studio Code, PyCharm, or Eclipse.</a:t>
            </a:r>
          </a:p>
          <a:p>
            <a:pPr algn="l">
              <a:buFont typeface="+mj-lt"/>
              <a:buAutoNum type="arabicPeriod"/>
            </a:pPr>
            <a:r>
              <a:rPr lang="en-IN" sz="1800" b="1" i="0" u="sng" dirty="0">
                <a:effectLst/>
                <a:latin typeface="fkGroteskNeue"/>
              </a:rPr>
              <a:t>Network Monitoring Tools</a:t>
            </a:r>
            <a:endParaRPr lang="en-IN" sz="1800" b="0" i="0" u="sng" dirty="0">
              <a:effectLst/>
              <a:latin typeface="fkGroteskNeue"/>
            </a:endParaRPr>
          </a:p>
          <a:p>
            <a:pPr marL="457200" lvl="1" algn="l"/>
            <a:r>
              <a:rPr lang="en-IN" sz="1800" b="0" i="0" dirty="0">
                <a:effectLst/>
                <a:latin typeface="fkGroteskNeue"/>
              </a:rPr>
              <a:t>Wireshark for packet capture and analysis during handoff test scenarios.</a:t>
            </a:r>
          </a:p>
          <a:p>
            <a:pPr algn="l">
              <a:buFont typeface="+mj-lt"/>
              <a:buAutoNum type="arabicPeriod"/>
            </a:pPr>
            <a:r>
              <a:rPr lang="en-IN" sz="1800" b="1" i="0" u="sng" dirty="0">
                <a:effectLst/>
                <a:latin typeface="fkGroteskNeue"/>
              </a:rPr>
              <a:t>Data Analysis and Visualization</a:t>
            </a:r>
            <a:endParaRPr lang="en-IN" sz="1800" b="0" i="0" u="sng" dirty="0">
              <a:effectLst/>
              <a:latin typeface="fkGroteskNeue"/>
            </a:endParaRPr>
          </a:p>
          <a:p>
            <a:pPr marL="457200" lvl="1" algn="l"/>
            <a:r>
              <a:rPr lang="en-IN" sz="1800" b="0" i="0" dirty="0">
                <a:effectLst/>
                <a:latin typeface="fkGroteskNeue"/>
              </a:rPr>
              <a:t>MATLAB, Excel, or Python libraries (Matplotlib, Pandas) for </a:t>
            </a:r>
            <a:r>
              <a:rPr lang="en-IN" sz="1800" b="0" i="0" dirty="0" err="1">
                <a:effectLst/>
                <a:latin typeface="fkGroteskNeue"/>
              </a:rPr>
              <a:t>analyzing</a:t>
            </a:r>
            <a:r>
              <a:rPr lang="en-IN" sz="1800" b="0" i="0" dirty="0">
                <a:effectLst/>
                <a:latin typeface="fkGroteskNeue"/>
              </a:rPr>
              <a:t> simulation results and creating graphs.</a:t>
            </a:r>
          </a:p>
          <a:p>
            <a:pPr algn="l">
              <a:buFont typeface="+mj-lt"/>
              <a:buAutoNum type="arabicPeriod"/>
            </a:pPr>
            <a:r>
              <a:rPr lang="en-IN" sz="1800" b="1" i="0" u="sng" dirty="0">
                <a:effectLst/>
                <a:latin typeface="fkGroteskNeue"/>
              </a:rPr>
              <a:t>Version Control System</a:t>
            </a:r>
            <a:endParaRPr lang="en-IN" sz="1800" b="0" i="0" u="sng" dirty="0">
              <a:effectLst/>
              <a:latin typeface="fkGroteskNeue"/>
            </a:endParaRPr>
          </a:p>
          <a:p>
            <a:pPr marL="457200" lvl="1" algn="l"/>
            <a:r>
              <a:rPr lang="en-IN" sz="1800" b="0" i="0" dirty="0">
                <a:effectLst/>
                <a:latin typeface="fkGroteskNeue"/>
              </a:rPr>
              <a:t>Git or GitHub for source code management and collaboration.</a:t>
            </a:r>
          </a:p>
        </p:txBody>
      </p:sp>
      <p:sp>
        <p:nvSpPr>
          <p:cNvPr id="7" name="TextBox 6">
            <a:extLst>
              <a:ext uri="{FF2B5EF4-FFF2-40B4-BE49-F238E27FC236}">
                <a16:creationId xmlns:a16="http://schemas.microsoft.com/office/drawing/2014/main" id="{0C286CF2-7C86-7276-4C7F-01DFC10CAAA3}"/>
              </a:ext>
            </a:extLst>
          </p:cNvPr>
          <p:cNvSpPr txBox="1"/>
          <p:nvPr/>
        </p:nvSpPr>
        <p:spPr>
          <a:xfrm>
            <a:off x="373626" y="235974"/>
            <a:ext cx="11454580" cy="461665"/>
          </a:xfrm>
          <a:prstGeom prst="rect">
            <a:avLst/>
          </a:prstGeom>
          <a:noFill/>
        </p:spPr>
        <p:txBody>
          <a:bodyPr wrap="square" rtlCol="0">
            <a:spAutoFit/>
          </a:bodyPr>
          <a:lstStyle/>
          <a:p>
            <a:pPr algn="ctr"/>
            <a:r>
              <a:rPr lang="en-US" sz="2400" b="1" u="sng" dirty="0"/>
              <a:t>Software’s required</a:t>
            </a:r>
            <a:endParaRPr lang="en-IN" sz="2400" b="1" u="sng" dirty="0"/>
          </a:p>
        </p:txBody>
      </p:sp>
    </p:spTree>
    <p:extLst>
      <p:ext uri="{BB962C8B-B14F-4D97-AF65-F5344CB8AC3E}">
        <p14:creationId xmlns:p14="http://schemas.microsoft.com/office/powerpoint/2010/main" val="2761468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2671</TotalTime>
  <Words>1323</Words>
  <Application>Microsoft Office PowerPoint</Application>
  <PresentationFormat>Widescreen</PresentationFormat>
  <Paragraphs>120</Paragraphs>
  <Slides>11</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Poppins SemiBold</vt:lpstr>
      <vt:lpstr>Open Sans</vt:lpstr>
      <vt:lpstr>Arial</vt:lpstr>
      <vt:lpstr>Plus Jakarta Sans</vt:lpstr>
      <vt:lpstr>Calibri</vt:lpstr>
      <vt:lpstr>Georgia</vt:lpstr>
      <vt:lpstr>Aharoni</vt:lpstr>
      <vt:lpstr>Montserrat Medium</vt:lpstr>
      <vt:lpstr>fkGroteskNeue</vt:lpstr>
      <vt:lpstr>Montserrat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basavaraj H</cp:lastModifiedBy>
  <cp:revision>37</cp:revision>
  <dcterms:created xsi:type="dcterms:W3CDTF">2022-05-23T07:15:42Z</dcterms:created>
  <dcterms:modified xsi:type="dcterms:W3CDTF">2025-09-26T01:12:10Z</dcterms:modified>
</cp:coreProperties>
</file>