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c719c726a_3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c719c726a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c719c726a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c719c726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c617ac0d8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c617ac0d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719c726a_4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719c726a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4c617ac0d8_3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4c617ac0d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4c65b0f1b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4c65b0f1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c617ac0d8_3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c617ac0d8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c617ac0d8_3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c617ac0d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4c719c726a_4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c719c726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4c65b0f1bb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c65b0f1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şlık ve İçerik"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451579" y="804519"/>
            <a:ext cx="9603300" cy="1049100"/>
          </a:xfrm>
          <a:prstGeom prst="rect">
            <a:avLst/>
          </a:prstGeom>
          <a:noFill/>
          <a:ln>
            <a:noFill/>
          </a:ln>
        </p:spPr>
        <p:txBody>
          <a:bodyPr anchorCtr="0" anchor="t" bIns="45700" lIns="91425" spcFirstLastPara="1" rIns="91425" wrap="square" tIns="45700"/>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1451579" y="2015732"/>
            <a:ext cx="9603300" cy="3450600"/>
          </a:xfrm>
          <a:prstGeom prst="rect">
            <a:avLst/>
          </a:prstGeom>
          <a:noFill/>
          <a:ln>
            <a:noFill/>
          </a:ln>
        </p:spPr>
        <p:txBody>
          <a:bodyPr anchorCtr="0" anchor="t" bIns="45700" lIns="91425" spcFirstLastPara="1" rIns="91425" wrap="square" tIns="45700"/>
          <a:lstStyle>
            <a:lvl1pPr indent="-342900" lvl="0" marL="457200" rtl="0" algn="l">
              <a:lnSpc>
                <a:spcPct val="120000"/>
              </a:lnSpc>
              <a:spcBef>
                <a:spcPts val="1000"/>
              </a:spcBef>
              <a:spcAft>
                <a:spcPts val="0"/>
              </a:spcAft>
              <a:buSzPts val="1800"/>
              <a:buChar char="●"/>
              <a:defRPr/>
            </a:lvl1pPr>
            <a:lvl2pPr indent="-342900" lvl="1" marL="914400" rtl="0" algn="l">
              <a:lnSpc>
                <a:spcPct val="120000"/>
              </a:lnSpc>
              <a:spcBef>
                <a:spcPts val="2100"/>
              </a:spcBef>
              <a:spcAft>
                <a:spcPts val="0"/>
              </a:spcAft>
              <a:buSzPts val="1800"/>
              <a:buChar char="○"/>
              <a:defRPr/>
            </a:lvl2pPr>
            <a:lvl3pPr indent="-342900" lvl="2" marL="1371600" rtl="0" algn="l">
              <a:lnSpc>
                <a:spcPct val="120000"/>
              </a:lnSpc>
              <a:spcBef>
                <a:spcPts val="2100"/>
              </a:spcBef>
              <a:spcAft>
                <a:spcPts val="0"/>
              </a:spcAft>
              <a:buSzPts val="1800"/>
              <a:buChar char="■"/>
              <a:defRPr/>
            </a:lvl3pPr>
            <a:lvl4pPr indent="-342900" lvl="3" marL="1828800" rtl="0" algn="l">
              <a:lnSpc>
                <a:spcPct val="120000"/>
              </a:lnSpc>
              <a:spcBef>
                <a:spcPts val="2100"/>
              </a:spcBef>
              <a:spcAft>
                <a:spcPts val="0"/>
              </a:spcAft>
              <a:buSzPts val="1800"/>
              <a:buChar char="●"/>
              <a:defRPr/>
            </a:lvl4pPr>
            <a:lvl5pPr indent="-342900" lvl="4" marL="2286000" rtl="0" algn="l">
              <a:lnSpc>
                <a:spcPct val="120000"/>
              </a:lnSpc>
              <a:spcBef>
                <a:spcPts val="2100"/>
              </a:spcBef>
              <a:spcAft>
                <a:spcPts val="0"/>
              </a:spcAft>
              <a:buSzPts val="1800"/>
              <a:buChar char="○"/>
              <a:defRPr/>
            </a:lvl5pPr>
            <a:lvl6pPr indent="-342900" lvl="5" marL="2743200" rtl="0" algn="l">
              <a:lnSpc>
                <a:spcPct val="120000"/>
              </a:lnSpc>
              <a:spcBef>
                <a:spcPts val="2100"/>
              </a:spcBef>
              <a:spcAft>
                <a:spcPts val="0"/>
              </a:spcAft>
              <a:buSzPts val="1800"/>
              <a:buChar char="■"/>
              <a:defRPr/>
            </a:lvl6pPr>
            <a:lvl7pPr indent="-342900" lvl="6" marL="3200400" rtl="0" algn="l">
              <a:lnSpc>
                <a:spcPct val="120000"/>
              </a:lnSpc>
              <a:spcBef>
                <a:spcPts val="2100"/>
              </a:spcBef>
              <a:spcAft>
                <a:spcPts val="0"/>
              </a:spcAft>
              <a:buSzPts val="1800"/>
              <a:buChar char="●"/>
              <a:defRPr/>
            </a:lvl7pPr>
            <a:lvl8pPr indent="-342900" lvl="7" marL="3657600" rtl="0" algn="l">
              <a:lnSpc>
                <a:spcPct val="120000"/>
              </a:lnSpc>
              <a:spcBef>
                <a:spcPts val="2100"/>
              </a:spcBef>
              <a:spcAft>
                <a:spcPts val="0"/>
              </a:spcAft>
              <a:buSzPts val="1800"/>
              <a:buChar char="○"/>
              <a:defRPr/>
            </a:lvl8pPr>
            <a:lvl9pPr indent="-342900" lvl="8" marL="4114800" rtl="0" algn="l">
              <a:lnSpc>
                <a:spcPct val="120000"/>
              </a:lnSpc>
              <a:spcBef>
                <a:spcPts val="2100"/>
              </a:spcBef>
              <a:spcAft>
                <a:spcPts val="2100"/>
              </a:spcAft>
              <a:buSzPts val="1800"/>
              <a:buChar char="■"/>
              <a:defRPr/>
            </a:lvl9pPr>
          </a:lstStyle>
          <a:p/>
        </p:txBody>
      </p:sp>
      <p:sp>
        <p:nvSpPr>
          <p:cNvPr id="53" name="Google Shape;53;p13"/>
          <p:cNvSpPr txBox="1"/>
          <p:nvPr>
            <p:ph idx="10" type="dt"/>
          </p:nvPr>
        </p:nvSpPr>
        <p:spPr>
          <a:xfrm>
            <a:off x="7554138" y="330370"/>
            <a:ext cx="3500700" cy="309300"/>
          </a:xfrm>
          <a:prstGeom prst="rect">
            <a:avLst/>
          </a:prstGeom>
          <a:noFill/>
          <a:ln>
            <a:noFill/>
          </a:ln>
        </p:spPr>
        <p:txBody>
          <a:bodyPr anchorCtr="0" anchor="ctr" bIns="45700" lIns="91425" spcFirstLastPara="1" rIns="91425" wrap="square" tIns="45700"/>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1451579" y="329307"/>
            <a:ext cx="5938800" cy="309300"/>
          </a:xfrm>
          <a:prstGeom prst="rect">
            <a:avLst/>
          </a:prstGeom>
          <a:noFill/>
          <a:ln>
            <a:noFill/>
          </a:ln>
        </p:spPr>
        <p:txBody>
          <a:bodyPr anchorCtr="0" anchor="ctr" bIns="45700" lIns="91425" spcFirstLastPara="1" rIns="91425" wrap="square" tIns="45700"/>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480060" y="798973"/>
            <a:ext cx="810900" cy="503700"/>
          </a:xfrm>
          <a:prstGeom prst="rect">
            <a:avLst/>
          </a:prstGeom>
          <a:noFill/>
          <a:ln>
            <a:noFill/>
          </a:ln>
        </p:spPr>
        <p:txBody>
          <a:bodyPr anchorCtr="0" anchor="t"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13"/>
          <p:cNvCxnSpPr/>
          <p:nvPr/>
        </p:nvCxnSpPr>
        <p:spPr>
          <a:xfrm>
            <a:off x="1453896" y="1847088"/>
            <a:ext cx="96075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600"/>
            <a:ext cx="5115900" cy="4926900"/>
          </a:xfrm>
          <a:prstGeom prst="rect">
            <a:avLst/>
          </a:prstGeom>
        </p:spPr>
        <p:txBody>
          <a:bodyPr anchorCtr="0" anchor="ctr" bIns="121900" lIns="121900" spcFirstLastPara="1" rIns="121900" wrap="square" tIns="121900"/>
          <a:lstStyle>
            <a:lvl1pPr indent="-381000" lvl="0" marL="457200">
              <a:spcBef>
                <a:spcPts val="0"/>
              </a:spcBef>
              <a:spcAft>
                <a:spcPts val="0"/>
              </a:spcAft>
              <a:buClr>
                <a:schemeClr val="dk1"/>
              </a:buClr>
              <a:buSzPts val="2400"/>
              <a:buChar char="●"/>
              <a:defRPr>
                <a:solidFill>
                  <a:schemeClr val="dk1"/>
                </a:solidFill>
              </a:defRPr>
            </a:lvl1pPr>
            <a:lvl2pPr indent="-349250" lvl="1" marL="914400">
              <a:spcBef>
                <a:spcPts val="2100"/>
              </a:spcBef>
              <a:spcAft>
                <a:spcPts val="0"/>
              </a:spcAft>
              <a:buClr>
                <a:schemeClr val="dk1"/>
              </a:buClr>
              <a:buSzPts val="1900"/>
              <a:buChar char="○"/>
              <a:defRPr>
                <a:solidFill>
                  <a:schemeClr val="dk1"/>
                </a:solidFill>
              </a:defRPr>
            </a:lvl2pPr>
            <a:lvl3pPr indent="-349250" lvl="2" marL="1371600">
              <a:spcBef>
                <a:spcPts val="2100"/>
              </a:spcBef>
              <a:spcAft>
                <a:spcPts val="0"/>
              </a:spcAft>
              <a:buClr>
                <a:schemeClr val="dk1"/>
              </a:buClr>
              <a:buSzPts val="1900"/>
              <a:buChar char="■"/>
              <a:defRPr>
                <a:solidFill>
                  <a:schemeClr val="dk1"/>
                </a:solidFill>
              </a:defRPr>
            </a:lvl3pPr>
            <a:lvl4pPr indent="-349250" lvl="3" marL="1828800">
              <a:spcBef>
                <a:spcPts val="2100"/>
              </a:spcBef>
              <a:spcAft>
                <a:spcPts val="0"/>
              </a:spcAft>
              <a:buClr>
                <a:schemeClr val="dk1"/>
              </a:buClr>
              <a:buSzPts val="1900"/>
              <a:buChar char="●"/>
              <a:defRPr>
                <a:solidFill>
                  <a:schemeClr val="dk1"/>
                </a:solidFill>
              </a:defRPr>
            </a:lvl4pPr>
            <a:lvl5pPr indent="-349250" lvl="4" marL="2286000">
              <a:spcBef>
                <a:spcPts val="2100"/>
              </a:spcBef>
              <a:spcAft>
                <a:spcPts val="0"/>
              </a:spcAft>
              <a:buClr>
                <a:schemeClr val="dk1"/>
              </a:buClr>
              <a:buSzPts val="1900"/>
              <a:buChar char="○"/>
              <a:defRPr>
                <a:solidFill>
                  <a:schemeClr val="dk1"/>
                </a:solidFill>
              </a:defRPr>
            </a:lvl5pPr>
            <a:lvl6pPr indent="-349250" lvl="5" marL="2743200">
              <a:spcBef>
                <a:spcPts val="2100"/>
              </a:spcBef>
              <a:spcAft>
                <a:spcPts val="0"/>
              </a:spcAft>
              <a:buClr>
                <a:schemeClr val="dk1"/>
              </a:buClr>
              <a:buSzPts val="1900"/>
              <a:buChar char="■"/>
              <a:defRPr>
                <a:solidFill>
                  <a:schemeClr val="dk1"/>
                </a:solidFill>
              </a:defRPr>
            </a:lvl6pPr>
            <a:lvl7pPr indent="-349250" lvl="6" marL="3200400">
              <a:spcBef>
                <a:spcPts val="2100"/>
              </a:spcBef>
              <a:spcAft>
                <a:spcPts val="0"/>
              </a:spcAft>
              <a:buClr>
                <a:schemeClr val="dk1"/>
              </a:buClr>
              <a:buSzPts val="1900"/>
              <a:buChar char="●"/>
              <a:defRPr>
                <a:solidFill>
                  <a:schemeClr val="dk1"/>
                </a:solidFill>
              </a:defRPr>
            </a:lvl7pPr>
            <a:lvl8pPr indent="-349250" lvl="7" marL="3657600">
              <a:spcBef>
                <a:spcPts val="2100"/>
              </a:spcBef>
              <a:spcAft>
                <a:spcPts val="0"/>
              </a:spcAft>
              <a:buClr>
                <a:schemeClr val="dk1"/>
              </a:buClr>
              <a:buSzPts val="1900"/>
              <a:buChar char="○"/>
              <a:defRPr>
                <a:solidFill>
                  <a:schemeClr val="dk1"/>
                </a:solidFill>
              </a:defRPr>
            </a:lvl8pPr>
            <a:lvl9pPr indent="-349250" lvl="8" marL="4114800">
              <a:spcBef>
                <a:spcPts val="2100"/>
              </a:spcBef>
              <a:spcAft>
                <a:spcPts val="2100"/>
              </a:spcAft>
              <a:buClr>
                <a:schemeClr val="dk1"/>
              </a:buClr>
              <a:buSzPts val="1900"/>
              <a:buChar char="■"/>
              <a:defRPr>
                <a:solidFill>
                  <a:schemeClr val="dk1"/>
                </a:solidFill>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lstStyle>
            <a:lvl1pPr indent="-381000" lvl="0" marL="457200">
              <a:lnSpc>
                <a:spcPct val="115000"/>
              </a:lnSpc>
              <a:spcBef>
                <a:spcPts val="0"/>
              </a:spcBef>
              <a:spcAft>
                <a:spcPts val="0"/>
              </a:spcAft>
              <a:buClr>
                <a:schemeClr val="lt2"/>
              </a:buClr>
              <a:buSzPts val="2400"/>
              <a:buChar char="●"/>
              <a:defRPr sz="2400">
                <a:solidFill>
                  <a:schemeClr val="lt2"/>
                </a:solidFill>
              </a:defRPr>
            </a:lvl1pPr>
            <a:lvl2pPr indent="-349250" lvl="1" marL="914400">
              <a:lnSpc>
                <a:spcPct val="115000"/>
              </a:lnSpc>
              <a:spcBef>
                <a:spcPts val="2100"/>
              </a:spcBef>
              <a:spcAft>
                <a:spcPts val="0"/>
              </a:spcAft>
              <a:buClr>
                <a:schemeClr val="lt2"/>
              </a:buClr>
              <a:buSzPts val="1900"/>
              <a:buChar char="○"/>
              <a:defRPr sz="1900">
                <a:solidFill>
                  <a:schemeClr val="lt2"/>
                </a:solidFill>
              </a:defRPr>
            </a:lvl2pPr>
            <a:lvl3pPr indent="-349250" lvl="2" marL="1371600">
              <a:lnSpc>
                <a:spcPct val="115000"/>
              </a:lnSpc>
              <a:spcBef>
                <a:spcPts val="2100"/>
              </a:spcBef>
              <a:spcAft>
                <a:spcPts val="0"/>
              </a:spcAft>
              <a:buClr>
                <a:schemeClr val="lt2"/>
              </a:buClr>
              <a:buSzPts val="1900"/>
              <a:buChar char="■"/>
              <a:defRPr sz="1900">
                <a:solidFill>
                  <a:schemeClr val="lt2"/>
                </a:solidFill>
              </a:defRPr>
            </a:lvl3pPr>
            <a:lvl4pPr indent="-349250" lvl="3" marL="1828800">
              <a:lnSpc>
                <a:spcPct val="115000"/>
              </a:lnSpc>
              <a:spcBef>
                <a:spcPts val="2100"/>
              </a:spcBef>
              <a:spcAft>
                <a:spcPts val="0"/>
              </a:spcAft>
              <a:buClr>
                <a:schemeClr val="lt2"/>
              </a:buClr>
              <a:buSzPts val="1900"/>
              <a:buChar char="●"/>
              <a:defRPr sz="1900">
                <a:solidFill>
                  <a:schemeClr val="lt2"/>
                </a:solidFill>
              </a:defRPr>
            </a:lvl4pPr>
            <a:lvl5pPr indent="-349250" lvl="4" marL="2286000">
              <a:lnSpc>
                <a:spcPct val="115000"/>
              </a:lnSpc>
              <a:spcBef>
                <a:spcPts val="2100"/>
              </a:spcBef>
              <a:spcAft>
                <a:spcPts val="0"/>
              </a:spcAft>
              <a:buClr>
                <a:schemeClr val="lt2"/>
              </a:buClr>
              <a:buSzPts val="1900"/>
              <a:buChar char="○"/>
              <a:defRPr sz="1900">
                <a:solidFill>
                  <a:schemeClr val="lt2"/>
                </a:solidFill>
              </a:defRPr>
            </a:lvl5pPr>
            <a:lvl6pPr indent="-349250" lvl="5" marL="2743200">
              <a:lnSpc>
                <a:spcPct val="115000"/>
              </a:lnSpc>
              <a:spcBef>
                <a:spcPts val="2100"/>
              </a:spcBef>
              <a:spcAft>
                <a:spcPts val="0"/>
              </a:spcAft>
              <a:buClr>
                <a:schemeClr val="lt2"/>
              </a:buClr>
              <a:buSzPts val="1900"/>
              <a:buChar char="■"/>
              <a:defRPr sz="1900">
                <a:solidFill>
                  <a:schemeClr val="lt2"/>
                </a:solidFill>
              </a:defRPr>
            </a:lvl6pPr>
            <a:lvl7pPr indent="-349250" lvl="6" marL="3200400">
              <a:lnSpc>
                <a:spcPct val="115000"/>
              </a:lnSpc>
              <a:spcBef>
                <a:spcPts val="2100"/>
              </a:spcBef>
              <a:spcAft>
                <a:spcPts val="0"/>
              </a:spcAft>
              <a:buClr>
                <a:schemeClr val="lt2"/>
              </a:buClr>
              <a:buSzPts val="1900"/>
              <a:buChar char="●"/>
              <a:defRPr sz="1900">
                <a:solidFill>
                  <a:schemeClr val="lt2"/>
                </a:solidFill>
              </a:defRPr>
            </a:lvl7pPr>
            <a:lvl8pPr indent="-349250" lvl="7" marL="3657600">
              <a:lnSpc>
                <a:spcPct val="115000"/>
              </a:lnSpc>
              <a:spcBef>
                <a:spcPts val="2100"/>
              </a:spcBef>
              <a:spcAft>
                <a:spcPts val="0"/>
              </a:spcAft>
              <a:buClr>
                <a:schemeClr val="lt2"/>
              </a:buClr>
              <a:buSzPts val="1900"/>
              <a:buChar char="○"/>
              <a:defRPr sz="1900">
                <a:solidFill>
                  <a:schemeClr val="lt2"/>
                </a:solidFill>
              </a:defRPr>
            </a:lvl8pPr>
            <a:lvl9pPr indent="-349250" lvl="8" marL="4114800">
              <a:lnSpc>
                <a:spcPct val="115000"/>
              </a:lnSpc>
              <a:spcBef>
                <a:spcPts val="2100"/>
              </a:spcBef>
              <a:spcAft>
                <a:spcPts val="2100"/>
              </a:spcAft>
              <a:buClr>
                <a:schemeClr val="lt2"/>
              </a:buClr>
              <a:buSzPts val="1900"/>
              <a:buChar char="■"/>
              <a:defRPr sz="1900">
                <a:solidFill>
                  <a:schemeClr val="lt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lt2"/>
                </a:solidFill>
              </a:defRPr>
            </a:lvl1pPr>
            <a:lvl2pPr lvl="1" algn="r">
              <a:buNone/>
              <a:defRPr sz="1300">
                <a:solidFill>
                  <a:schemeClr val="lt2"/>
                </a:solidFill>
              </a:defRPr>
            </a:lvl2pPr>
            <a:lvl3pPr lvl="2" algn="r">
              <a:buNone/>
              <a:defRPr sz="1300">
                <a:solidFill>
                  <a:schemeClr val="lt2"/>
                </a:solidFill>
              </a:defRPr>
            </a:lvl3pPr>
            <a:lvl4pPr lvl="3" algn="r">
              <a:buNone/>
              <a:defRPr sz="1300">
                <a:solidFill>
                  <a:schemeClr val="lt2"/>
                </a:solidFill>
              </a:defRPr>
            </a:lvl4pPr>
            <a:lvl5pPr lvl="4" algn="r">
              <a:buNone/>
              <a:defRPr sz="1300">
                <a:solidFill>
                  <a:schemeClr val="lt2"/>
                </a:solidFill>
              </a:defRPr>
            </a:lvl5pPr>
            <a:lvl6pPr lvl="5" algn="r">
              <a:buNone/>
              <a:defRPr sz="1300">
                <a:solidFill>
                  <a:schemeClr val="lt2"/>
                </a:solidFill>
              </a:defRPr>
            </a:lvl6pPr>
            <a:lvl7pPr lvl="6" algn="r">
              <a:buNone/>
              <a:defRPr sz="1300">
                <a:solidFill>
                  <a:schemeClr val="lt2"/>
                </a:solidFill>
              </a:defRPr>
            </a:lvl7pPr>
            <a:lvl8pPr lvl="7" algn="r">
              <a:buNone/>
              <a:defRPr sz="1300">
                <a:solidFill>
                  <a:schemeClr val="lt2"/>
                </a:solidFill>
              </a:defRPr>
            </a:lvl8pPr>
            <a:lvl9pPr lvl="8" algn="r">
              <a:buNone/>
              <a:defRPr sz="13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medium.com/swlh/hyperledger-chapter-1-foundation-7ad5bd94d452" TargetMode="External"/><Relationship Id="rId4" Type="http://schemas.openxmlformats.org/officeDocument/2006/relationships/hyperlink" Target="http://www.bbc.co.uk/schools/gcsebitesize/ict/modelling/1computersimulationrev3.shtml" TargetMode="External"/><Relationship Id="rId5" Type="http://schemas.openxmlformats.org/officeDocument/2006/relationships/hyperlink" Target="http://web.cs.mun.ca/~donald/msc/node4.html" TargetMode="External"/><Relationship Id="rId6" Type="http://schemas.openxmlformats.org/officeDocument/2006/relationships/hyperlink" Target="http://www.acm-software.com/scru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drive.google.com/file/d/1MIthxlwc21oSzTr-QM8bxyOvdXTS6rIQ/view" TargetMode="External"/><Relationship Id="rId4" Type="http://schemas.openxmlformats.org/officeDocument/2006/relationships/image" Target="../media/image8.jpg"/><Relationship Id="rId5" Type="http://schemas.openxmlformats.org/officeDocument/2006/relationships/hyperlink" Target="http://drive.google.com/file/d/1v-H6eF1wSc7SN5CieV9KXo7UhX3dtYNq/view" TargetMode="External"/><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bitcoin.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2417825" y="438575"/>
            <a:ext cx="8637000" cy="2232900"/>
          </a:xfrm>
          <a:prstGeom prst="rect">
            <a:avLst/>
          </a:prstGeom>
          <a:noFill/>
          <a:ln>
            <a:noFill/>
          </a:ln>
        </p:spPr>
        <p:txBody>
          <a:bodyPr anchorCtr="0" anchor="b" bIns="0" lIns="91425" spcFirstLastPara="1" rIns="91425" wrap="square" tIns="45700">
            <a:noAutofit/>
          </a:bodyPr>
          <a:lstStyle/>
          <a:p>
            <a:pPr indent="0" lvl="0" marL="0" rtl="0" algn="ctr">
              <a:lnSpc>
                <a:spcPct val="90000"/>
              </a:lnSpc>
              <a:spcBef>
                <a:spcPts val="0"/>
              </a:spcBef>
              <a:spcAft>
                <a:spcPts val="0"/>
              </a:spcAft>
              <a:buClr>
                <a:schemeClr val="dk1"/>
              </a:buClr>
              <a:buSzPts val="6600"/>
              <a:buFont typeface="Cabin"/>
              <a:buNone/>
            </a:pPr>
            <a:r>
              <a:rPr lang="en-US" sz="4800">
                <a:latin typeface="Times New Roman"/>
                <a:ea typeface="Times New Roman"/>
                <a:cs typeface="Times New Roman"/>
                <a:sym typeface="Times New Roman"/>
              </a:rPr>
              <a:t>BLOCKCHAIN CONSENSUS SIMULATOR</a:t>
            </a:r>
            <a:endParaRPr sz="4800">
              <a:latin typeface="Times New Roman"/>
              <a:ea typeface="Times New Roman"/>
              <a:cs typeface="Times New Roman"/>
              <a:sym typeface="Times New Roman"/>
            </a:endParaRPr>
          </a:p>
        </p:txBody>
      </p:sp>
      <p:sp>
        <p:nvSpPr>
          <p:cNvPr id="62" name="Google Shape;62;p14"/>
          <p:cNvSpPr txBox="1"/>
          <p:nvPr>
            <p:ph idx="1" type="subTitle"/>
          </p:nvPr>
        </p:nvSpPr>
        <p:spPr>
          <a:xfrm>
            <a:off x="1502975" y="3708851"/>
            <a:ext cx="8637000" cy="24597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1800"/>
              <a:buNone/>
            </a:pPr>
            <a:r>
              <a:rPr lang="en-US"/>
              <a:t>CANAY TAŞAR </a:t>
            </a:r>
            <a:endParaRPr/>
          </a:p>
          <a:p>
            <a:pPr indent="0" lvl="0" marL="0" rtl="0" algn="l">
              <a:lnSpc>
                <a:spcPct val="120000"/>
              </a:lnSpc>
              <a:spcBef>
                <a:spcPts val="0"/>
              </a:spcBef>
              <a:spcAft>
                <a:spcPts val="0"/>
              </a:spcAft>
              <a:buSzPts val="1800"/>
              <a:buNone/>
            </a:pPr>
            <a:r>
              <a:rPr lang="en-US"/>
              <a:t>HANİFE HAZEL GÜLLER</a:t>
            </a:r>
            <a:endParaRPr/>
          </a:p>
          <a:p>
            <a:pPr indent="0" lvl="0" marL="0" rtl="0" algn="l">
              <a:lnSpc>
                <a:spcPct val="120000"/>
              </a:lnSpc>
              <a:spcBef>
                <a:spcPts val="0"/>
              </a:spcBef>
              <a:spcAft>
                <a:spcPts val="0"/>
              </a:spcAft>
              <a:buSzPts val="1800"/>
              <a:buNone/>
            </a:pPr>
            <a:r>
              <a:rPr lang="en-US"/>
              <a:t>M.MUSTAFA ERCAN</a:t>
            </a:r>
            <a:endParaRPr/>
          </a:p>
          <a:p>
            <a:pPr indent="0" lvl="0" marL="0" rtl="0" algn="l">
              <a:lnSpc>
                <a:spcPct val="120000"/>
              </a:lnSpc>
              <a:spcBef>
                <a:spcPts val="0"/>
              </a:spcBef>
              <a:spcAft>
                <a:spcPts val="0"/>
              </a:spcAft>
              <a:buSzPts val="1800"/>
              <a:buNone/>
            </a:pPr>
            <a:r>
              <a:rPr lang="en-US"/>
              <a:t>YAĞMUR EBRAR ÖZYURT</a:t>
            </a:r>
            <a:endParaRPr/>
          </a:p>
          <a:p>
            <a:pPr indent="0" lvl="0" marL="0" rtl="0" algn="l">
              <a:lnSpc>
                <a:spcPct val="120000"/>
              </a:lnSpc>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REFERENCES</a:t>
            </a:r>
            <a:endParaRPr/>
          </a:p>
        </p:txBody>
      </p:sp>
      <p:sp>
        <p:nvSpPr>
          <p:cNvPr id="120" name="Google Shape;120;p23"/>
          <p:cNvSpPr txBox="1"/>
          <p:nvPr>
            <p:ph idx="1" type="body"/>
          </p:nvPr>
        </p:nvSpPr>
        <p:spPr>
          <a:xfrm>
            <a:off x="1451575" y="2015723"/>
            <a:ext cx="9603300" cy="4299300"/>
          </a:xfrm>
          <a:prstGeom prst="rect">
            <a:avLst/>
          </a:prstGeom>
        </p:spPr>
        <p:txBody>
          <a:bodyPr anchorCtr="0" anchor="t" bIns="45700" lIns="91425" spcFirstLastPara="1" rIns="91425" wrap="square" tIns="45700">
            <a:noAutofit/>
          </a:bodyPr>
          <a:lstStyle/>
          <a:p>
            <a:pPr indent="0" lvl="0" marL="0" rtl="0" algn="just">
              <a:lnSpc>
                <a:spcPct val="115000"/>
              </a:lnSpc>
              <a:spcBef>
                <a:spcPts val="1400"/>
              </a:spcBef>
              <a:spcAft>
                <a:spcPts val="0"/>
              </a:spcAft>
              <a:buClr>
                <a:srgbClr val="000000"/>
              </a:buClr>
              <a:buSzPts val="1100"/>
              <a:buFont typeface="Arial"/>
              <a:buNone/>
            </a:pPr>
            <a:r>
              <a:rPr b="1" lang="en-US" sz="1400">
                <a:solidFill>
                  <a:srgbClr val="CCCCCC"/>
                </a:solidFill>
              </a:rPr>
              <a:t>[1] M. S. Paul, “Hyperledger - Chapter 1 | Blockchain Foundation – The Startup – Medium,” Medium, 23-Apr-2018. [Online]. Available: </a:t>
            </a:r>
            <a:r>
              <a:rPr b="1" lang="en-US" sz="1400" u="sng">
                <a:solidFill>
                  <a:srgbClr val="CCCCCC"/>
                </a:solidFill>
                <a:hlinkClick r:id="rId3"/>
              </a:rPr>
              <a:t>https://medium.com/swlh/hyperledger-chapter-1-foundation-7ad5bd94d452</a:t>
            </a:r>
            <a:r>
              <a:rPr b="1" lang="en-US" sz="1400">
                <a:solidFill>
                  <a:srgbClr val="CCCCCC"/>
                </a:solidFill>
              </a:rPr>
              <a:t>. [Accessed: 08-Nov-2018].</a:t>
            </a:r>
            <a:endParaRPr b="1" sz="1400">
              <a:solidFill>
                <a:srgbClr val="CCCCCC"/>
              </a:solidFill>
            </a:endParaRPr>
          </a:p>
          <a:p>
            <a:pPr indent="0" lvl="0" marL="0" rtl="0" algn="just">
              <a:lnSpc>
                <a:spcPct val="115000"/>
              </a:lnSpc>
              <a:spcBef>
                <a:spcPts val="1400"/>
              </a:spcBef>
              <a:spcAft>
                <a:spcPts val="0"/>
              </a:spcAft>
              <a:buClr>
                <a:srgbClr val="000000"/>
              </a:buClr>
              <a:buSzPts val="1100"/>
              <a:buFont typeface="Arial"/>
              <a:buNone/>
            </a:pPr>
            <a:r>
              <a:rPr b="1" lang="en-US" sz="1400">
                <a:solidFill>
                  <a:srgbClr val="CCCCCC"/>
                </a:solidFill>
              </a:rPr>
              <a:t>[2] </a:t>
            </a:r>
            <a:r>
              <a:rPr b="1" lang="en-US" sz="1400">
                <a:solidFill>
                  <a:srgbClr val="CCCCCC"/>
                </a:solidFill>
              </a:rPr>
              <a:t>GCSE Bitesize: Advantages and disadvantages of simulation,” BBC. [Online]. Available: </a:t>
            </a:r>
            <a:r>
              <a:rPr b="1" lang="en-US" sz="1400" u="sng">
                <a:solidFill>
                  <a:srgbClr val="CCCCCC"/>
                </a:solidFill>
                <a:hlinkClick r:id="rId4"/>
              </a:rPr>
              <a:t>http://www.bbc.co.uk/schools/gcsebitesize/ict/modelling/1computersimulationrev3.shtml</a:t>
            </a:r>
            <a:r>
              <a:rPr b="1" lang="en-US" sz="1400">
                <a:solidFill>
                  <a:srgbClr val="CCCCCC"/>
                </a:solidFill>
              </a:rPr>
              <a:t>. [Accessed: 07-Nov-2018].</a:t>
            </a:r>
            <a:endParaRPr b="1" sz="1400">
              <a:solidFill>
                <a:srgbClr val="CCCCCC"/>
              </a:solidFill>
            </a:endParaRPr>
          </a:p>
          <a:p>
            <a:pPr indent="0" lvl="0" marL="0" rtl="0" algn="just">
              <a:lnSpc>
                <a:spcPct val="115000"/>
              </a:lnSpc>
              <a:spcBef>
                <a:spcPts val="1400"/>
              </a:spcBef>
              <a:spcAft>
                <a:spcPts val="0"/>
              </a:spcAft>
              <a:buClr>
                <a:srgbClr val="000000"/>
              </a:buClr>
              <a:buSzPts val="1100"/>
              <a:buFont typeface="Arial"/>
              <a:buNone/>
            </a:pPr>
            <a:r>
              <a:rPr b="1" lang="en-US" sz="1400">
                <a:solidFill>
                  <a:srgbClr val="CCCCCC"/>
                </a:solidFill>
              </a:rPr>
              <a:t>[3] Introduction. [Online]. Available: </a:t>
            </a:r>
            <a:r>
              <a:rPr b="1" lang="en-US" sz="1400" u="sng">
                <a:solidFill>
                  <a:srgbClr val="CCCCCC"/>
                </a:solidFill>
                <a:hlinkClick r:id="rId5"/>
              </a:rPr>
              <a:t>http://web.cs.mun.ca/~donald/msc/node4.html</a:t>
            </a:r>
            <a:r>
              <a:rPr b="1" lang="en-US" sz="1400">
                <a:solidFill>
                  <a:srgbClr val="CCCCCC"/>
                </a:solidFill>
              </a:rPr>
              <a:t>. [Accessed: 07-Nov-2018].</a:t>
            </a:r>
            <a:endParaRPr b="1" sz="1400">
              <a:solidFill>
                <a:srgbClr val="CCCCCC"/>
              </a:solidFill>
            </a:endParaRPr>
          </a:p>
          <a:p>
            <a:pPr indent="0" lvl="0" marL="0" rtl="0" algn="just">
              <a:lnSpc>
                <a:spcPct val="115000"/>
              </a:lnSpc>
              <a:spcBef>
                <a:spcPts val="1400"/>
              </a:spcBef>
              <a:spcAft>
                <a:spcPts val="0"/>
              </a:spcAft>
              <a:buClr>
                <a:srgbClr val="000000"/>
              </a:buClr>
              <a:buSzPts val="1100"/>
              <a:buFont typeface="Arial"/>
              <a:buNone/>
            </a:pPr>
            <a:r>
              <a:rPr b="1" lang="en-US" sz="1400">
                <a:solidFill>
                  <a:srgbClr val="CCCCCC"/>
                </a:solidFill>
              </a:rPr>
              <a:t>[4] ACMSoftware.(2018).ScrumNedir?.[online]Availableat: </a:t>
            </a:r>
            <a:r>
              <a:rPr b="1" lang="en-US" sz="1400" u="sng">
                <a:solidFill>
                  <a:srgbClr val="CCCCCC"/>
                </a:solidFill>
                <a:hlinkClick r:id="rId6"/>
              </a:rPr>
              <a:t>http://www.acm-software.com/scrum/</a:t>
            </a:r>
            <a:r>
              <a:rPr b="1" lang="en-US" sz="1400">
                <a:solidFill>
                  <a:srgbClr val="CCCCCC"/>
                </a:solidFill>
              </a:rPr>
              <a:t>[Accessed 23 Nov. 2018].</a:t>
            </a:r>
            <a:endParaRPr b="1" sz="1400">
              <a:solidFill>
                <a:srgbClr val="CCCCCC"/>
              </a:solidFill>
            </a:endParaRPr>
          </a:p>
          <a:p>
            <a:pPr indent="0" lvl="0" marL="0" rtl="0" algn="l">
              <a:spcBef>
                <a:spcPts val="1000"/>
              </a:spcBef>
              <a:spcAft>
                <a:spcPts val="21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4"/>
          <p:cNvPicPr preferRelativeResize="0"/>
          <p:nvPr/>
        </p:nvPicPr>
        <p:blipFill rotWithShape="1">
          <a:blip r:embed="rId3">
            <a:alphaModFix/>
          </a:blip>
          <a:srcRect b="9329" l="0" r="0" t="0"/>
          <a:stretch/>
        </p:blipFill>
        <p:spPr>
          <a:xfrm>
            <a:off x="1427450" y="292650"/>
            <a:ext cx="9650851" cy="614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1405050" y="853375"/>
            <a:ext cx="9603300" cy="1302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6600"/>
              <a:buFont typeface="Cabin"/>
              <a:buNone/>
            </a:pPr>
            <a:r>
              <a:rPr lang="en-US" sz="3600">
                <a:latin typeface="Times New Roman"/>
                <a:ea typeface="Times New Roman"/>
                <a:cs typeface="Times New Roman"/>
                <a:sym typeface="Times New Roman"/>
              </a:rPr>
              <a:t>BLOCKCHAIN CONSENSUS SIMULATOR</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8" name="Google Shape;68;p15"/>
          <p:cNvSpPr txBox="1"/>
          <p:nvPr>
            <p:ph idx="1" type="body"/>
          </p:nvPr>
        </p:nvSpPr>
        <p:spPr>
          <a:xfrm>
            <a:off x="170700" y="1955000"/>
            <a:ext cx="7587300" cy="4732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DEFINITION:</a:t>
            </a:r>
            <a:endParaRPr/>
          </a:p>
          <a:p>
            <a:pPr indent="0" lvl="0" marL="457200" rtl="0" algn="l">
              <a:spcBef>
                <a:spcPts val="2100"/>
              </a:spcBef>
              <a:spcAft>
                <a:spcPts val="0"/>
              </a:spcAft>
              <a:buClr>
                <a:srgbClr val="000000"/>
              </a:buClr>
              <a:buSzPts val="1100"/>
              <a:buFont typeface="Arial"/>
              <a:buNone/>
            </a:pPr>
            <a:r>
              <a:rPr lang="en-US">
                <a:latin typeface="Times New Roman"/>
                <a:ea typeface="Times New Roman"/>
                <a:cs typeface="Times New Roman"/>
                <a:sym typeface="Times New Roman"/>
              </a:rPr>
              <a:t>Blockchain simulator creates a test environment that allows us to test the effects of creating a blockchain using different methods through trial and error.</a:t>
            </a:r>
            <a:endParaRPr>
              <a:latin typeface="Times New Roman"/>
              <a:ea typeface="Times New Roman"/>
              <a:cs typeface="Times New Roman"/>
              <a:sym typeface="Times New Roman"/>
            </a:endParaRPr>
          </a:p>
          <a:p>
            <a:pPr indent="-342900" lvl="0" marL="457200" rtl="0" algn="l">
              <a:spcBef>
                <a:spcPts val="2100"/>
              </a:spcBef>
              <a:spcAft>
                <a:spcPts val="0"/>
              </a:spcAft>
              <a:buSzPts val="1800"/>
              <a:buChar char="●"/>
            </a:pPr>
            <a:r>
              <a:rPr lang="en-US"/>
              <a:t>MAIN FEATURES:</a:t>
            </a:r>
            <a:endParaRPr/>
          </a:p>
          <a:p>
            <a:pPr indent="0" lvl="0" marL="450000" rtl="0" algn="l">
              <a:lnSpc>
                <a:spcPct val="138000"/>
              </a:lnSpc>
              <a:spcBef>
                <a:spcPts val="2100"/>
              </a:spcBef>
              <a:spcAft>
                <a:spcPts val="0"/>
              </a:spcAft>
              <a:buClr>
                <a:srgbClr val="000000"/>
              </a:buClr>
              <a:buSzPts val="1100"/>
              <a:buFont typeface="Arial"/>
              <a:buNone/>
            </a:pPr>
            <a:r>
              <a:rPr lang="en-US">
                <a:latin typeface="Times New Roman"/>
                <a:ea typeface="Times New Roman"/>
                <a:cs typeface="Times New Roman"/>
                <a:sym typeface="Times New Roman"/>
              </a:rPr>
              <a:t>The user will have features such as  speeding up and stopping the simulation and slowing backwards or going backwards or forwards.</a:t>
            </a:r>
            <a:endParaRPr>
              <a:latin typeface="Times New Roman"/>
              <a:ea typeface="Times New Roman"/>
              <a:cs typeface="Times New Roman"/>
              <a:sym typeface="Times New Roman"/>
            </a:endParaRPr>
          </a:p>
          <a:p>
            <a:pPr indent="0" lvl="0" marL="0" rtl="0" algn="l">
              <a:lnSpc>
                <a:spcPct val="138000"/>
              </a:lnSpc>
              <a:spcBef>
                <a:spcPts val="2100"/>
              </a:spcBef>
              <a:spcAft>
                <a:spcPts val="0"/>
              </a:spcAft>
              <a:buClr>
                <a:srgbClr val="000000"/>
              </a:buClr>
              <a:buSzPts val="1100"/>
              <a:buFont typeface="Arial"/>
              <a:buNone/>
            </a:pPr>
            <a:r>
              <a:t/>
            </a:r>
            <a:endParaRPr/>
          </a:p>
          <a:p>
            <a:pPr indent="0" lvl="0" marL="0" rtl="0" algn="l">
              <a:lnSpc>
                <a:spcPct val="138000"/>
              </a:lnSpc>
              <a:spcBef>
                <a:spcPts val="2100"/>
              </a:spcBef>
              <a:spcAft>
                <a:spcPts val="2100"/>
              </a:spcAft>
              <a:buClr>
                <a:srgbClr val="000000"/>
              </a:buClr>
              <a:buSzPts val="1100"/>
              <a:buFont typeface="Arial"/>
              <a:buNone/>
            </a:pPr>
            <a:r>
              <a:t/>
            </a:r>
            <a:endParaRPr>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7851025" y="2746300"/>
            <a:ext cx="4126524" cy="282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Network &amp; Consensus</a:t>
            </a:r>
            <a:endParaRPr/>
          </a:p>
        </p:txBody>
      </p:sp>
      <p:pic>
        <p:nvPicPr>
          <p:cNvPr id="75" name="Google Shape;75;p16" title="WhatsApp Video 2019-01-15 at 11.38.01.mp4">
            <a:hlinkClick r:id="rId3"/>
          </p:cNvPr>
          <p:cNvPicPr preferRelativeResize="0"/>
          <p:nvPr/>
        </p:nvPicPr>
        <p:blipFill>
          <a:blip r:embed="rId4">
            <a:alphaModFix/>
          </a:blip>
          <a:stretch>
            <a:fillRect/>
          </a:stretch>
        </p:blipFill>
        <p:spPr>
          <a:xfrm>
            <a:off x="1451575" y="2696075"/>
            <a:ext cx="4491000" cy="3011400"/>
          </a:xfrm>
          <a:prstGeom prst="rect">
            <a:avLst/>
          </a:prstGeom>
          <a:noFill/>
          <a:ln>
            <a:noFill/>
          </a:ln>
        </p:spPr>
      </p:pic>
      <p:pic>
        <p:nvPicPr>
          <p:cNvPr id="76" name="Google Shape;76;p16" title="WhatsApp Video 2019-01-15 at 11.38.01 (1).mp4">
            <a:hlinkClick r:id="rId5"/>
          </p:cNvPr>
          <p:cNvPicPr preferRelativeResize="0"/>
          <p:nvPr/>
        </p:nvPicPr>
        <p:blipFill>
          <a:blip r:embed="rId6">
            <a:alphaModFix/>
          </a:blip>
          <a:stretch>
            <a:fillRect/>
          </a:stretch>
        </p:blipFill>
        <p:spPr>
          <a:xfrm>
            <a:off x="6547675" y="2696075"/>
            <a:ext cx="5089200" cy="301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1451575" y="804523"/>
            <a:ext cx="9603300" cy="6708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3600"/>
              <a:t>Work Plan &amp; Activity  Plan</a:t>
            </a:r>
            <a:endParaRPr sz="3600"/>
          </a:p>
        </p:txBody>
      </p:sp>
      <p:pic>
        <p:nvPicPr>
          <p:cNvPr id="82" name="Google Shape;82;p17"/>
          <p:cNvPicPr preferRelativeResize="0"/>
          <p:nvPr/>
        </p:nvPicPr>
        <p:blipFill>
          <a:blip r:embed="rId3">
            <a:alphaModFix/>
          </a:blip>
          <a:stretch>
            <a:fillRect/>
          </a:stretch>
        </p:blipFill>
        <p:spPr>
          <a:xfrm>
            <a:off x="1451575" y="2013550"/>
            <a:ext cx="4589050" cy="3708100"/>
          </a:xfrm>
          <a:prstGeom prst="rect">
            <a:avLst/>
          </a:prstGeom>
          <a:noFill/>
          <a:ln>
            <a:noFill/>
          </a:ln>
        </p:spPr>
      </p:pic>
      <p:pic>
        <p:nvPicPr>
          <p:cNvPr id="83" name="Google Shape;83;p17"/>
          <p:cNvPicPr preferRelativeResize="0"/>
          <p:nvPr/>
        </p:nvPicPr>
        <p:blipFill>
          <a:blip r:embed="rId4">
            <a:alphaModFix/>
          </a:blip>
          <a:stretch>
            <a:fillRect/>
          </a:stretch>
        </p:blipFill>
        <p:spPr>
          <a:xfrm>
            <a:off x="6399475" y="2013550"/>
            <a:ext cx="4744774" cy="3708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Scrum Table</a:t>
            </a:r>
            <a:endParaRPr/>
          </a:p>
        </p:txBody>
      </p:sp>
      <p:sp>
        <p:nvSpPr>
          <p:cNvPr id="89" name="Google Shape;89;p18"/>
          <p:cNvSpPr txBox="1"/>
          <p:nvPr>
            <p:ph idx="1" type="body"/>
          </p:nvPr>
        </p:nvSpPr>
        <p:spPr>
          <a:xfrm>
            <a:off x="6068775" y="2015725"/>
            <a:ext cx="3066900" cy="3450600"/>
          </a:xfrm>
          <a:prstGeom prst="rect">
            <a:avLst/>
          </a:prstGeom>
        </p:spPr>
        <p:txBody>
          <a:bodyPr anchorCtr="0" anchor="t" bIns="45700" lIns="91425" spcFirstLastPara="1" rIns="91425" wrap="square" tIns="45700">
            <a:noAutofit/>
          </a:bodyPr>
          <a:lstStyle/>
          <a:p>
            <a:pPr indent="0" lvl="0" marL="0" rtl="0" algn="l">
              <a:spcBef>
                <a:spcPts val="1000"/>
              </a:spcBef>
              <a:spcAft>
                <a:spcPts val="2100"/>
              </a:spcAft>
              <a:buNone/>
            </a:pPr>
            <a:r>
              <a:t/>
            </a:r>
            <a:endParaRPr/>
          </a:p>
        </p:txBody>
      </p:sp>
      <p:pic>
        <p:nvPicPr>
          <p:cNvPr id="90" name="Google Shape;90;p18"/>
          <p:cNvPicPr preferRelativeResize="0"/>
          <p:nvPr/>
        </p:nvPicPr>
        <p:blipFill>
          <a:blip r:embed="rId3">
            <a:alphaModFix/>
          </a:blip>
          <a:stretch>
            <a:fillRect/>
          </a:stretch>
        </p:blipFill>
        <p:spPr>
          <a:xfrm>
            <a:off x="2704413" y="1958738"/>
            <a:ext cx="7229475" cy="410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Design Concept</a:t>
            </a:r>
            <a:endParaRPr/>
          </a:p>
        </p:txBody>
      </p:sp>
      <p:pic>
        <p:nvPicPr>
          <p:cNvPr id="96" name="Google Shape;96;p19"/>
          <p:cNvPicPr preferRelativeResize="0"/>
          <p:nvPr/>
        </p:nvPicPr>
        <p:blipFill>
          <a:blip r:embed="rId3">
            <a:alphaModFix/>
          </a:blip>
          <a:stretch>
            <a:fillRect/>
          </a:stretch>
        </p:blipFill>
        <p:spPr>
          <a:xfrm>
            <a:off x="2580627" y="2225650"/>
            <a:ext cx="7345175" cy="3956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451575" y="804525"/>
            <a:ext cx="9190500" cy="665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sz="3600"/>
              <a:t>Activity Diagram</a:t>
            </a:r>
            <a:endParaRPr sz="3600"/>
          </a:p>
        </p:txBody>
      </p:sp>
      <p:pic>
        <p:nvPicPr>
          <p:cNvPr id="102" name="Google Shape;102;p20"/>
          <p:cNvPicPr preferRelativeResize="0"/>
          <p:nvPr/>
        </p:nvPicPr>
        <p:blipFill>
          <a:blip r:embed="rId3">
            <a:alphaModFix/>
          </a:blip>
          <a:stretch>
            <a:fillRect/>
          </a:stretch>
        </p:blipFill>
        <p:spPr>
          <a:xfrm>
            <a:off x="1662225" y="1953950"/>
            <a:ext cx="9190526" cy="4602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Similar Projects</a:t>
            </a:r>
            <a:endParaRPr/>
          </a:p>
        </p:txBody>
      </p:sp>
      <p:sp>
        <p:nvSpPr>
          <p:cNvPr id="108" name="Google Shape;108;p21"/>
          <p:cNvSpPr txBox="1"/>
          <p:nvPr>
            <p:ph idx="1" type="body"/>
          </p:nvPr>
        </p:nvSpPr>
        <p:spPr>
          <a:xfrm>
            <a:off x="527550" y="1923975"/>
            <a:ext cx="11109300" cy="4747800"/>
          </a:xfrm>
          <a:prstGeom prst="rect">
            <a:avLst/>
          </a:prstGeom>
        </p:spPr>
        <p:txBody>
          <a:bodyPr anchorCtr="0" anchor="t" bIns="45700" lIns="91425" spcFirstLastPara="1" rIns="91425" wrap="square" tIns="45700">
            <a:noAutofit/>
          </a:bodyPr>
          <a:lstStyle/>
          <a:p>
            <a:pPr indent="-317500" lvl="0" marL="457200" rtl="0" algn="l">
              <a:lnSpc>
                <a:spcPct val="171428"/>
              </a:lnSpc>
              <a:spcBef>
                <a:spcPts val="0"/>
              </a:spcBef>
              <a:spcAft>
                <a:spcPts val="0"/>
              </a:spcAft>
              <a:buClr>
                <a:srgbClr val="CCCCCC"/>
              </a:buClr>
              <a:buSzPts val="1400"/>
              <a:buAutoNum type="arabicPeriod"/>
            </a:pPr>
            <a:r>
              <a:rPr b="1" lang="en-US" sz="1400">
                <a:solidFill>
                  <a:srgbClr val="CCCCCC"/>
                </a:solidFill>
              </a:rPr>
              <a:t>Ethereum Tester: </a:t>
            </a:r>
            <a:r>
              <a:rPr lang="en-US" sz="1400">
                <a:solidFill>
                  <a:srgbClr val="CCCCCC"/>
                </a:solidFill>
              </a:rPr>
              <a:t>It is an open-source testing library available as a Github repo. Its setup is pretty easy with a manageable API support for various Testing requirements.</a:t>
            </a:r>
            <a:endParaRPr sz="1400">
              <a:solidFill>
                <a:srgbClr val="CCCCCC"/>
              </a:solidFill>
            </a:endParaRPr>
          </a:p>
          <a:p>
            <a:pPr indent="-317500" lvl="0" marL="457200" rtl="0" algn="l">
              <a:lnSpc>
                <a:spcPct val="171428"/>
              </a:lnSpc>
              <a:spcBef>
                <a:spcPts val="0"/>
              </a:spcBef>
              <a:spcAft>
                <a:spcPts val="0"/>
              </a:spcAft>
              <a:buClr>
                <a:srgbClr val="CCCCCC"/>
              </a:buClr>
              <a:buSzPts val="1400"/>
              <a:buAutoNum type="arabicPeriod"/>
            </a:pPr>
            <a:r>
              <a:rPr b="1" lang="en-US" sz="1400">
                <a:solidFill>
                  <a:srgbClr val="CCCCCC"/>
                </a:solidFill>
              </a:rPr>
              <a:t>BitcoinJ: </a:t>
            </a:r>
            <a:r>
              <a:rPr lang="en-US" sz="1400">
                <a:solidFill>
                  <a:srgbClr val="CCCCCC"/>
                </a:solidFill>
              </a:rPr>
              <a:t>It is a Java-based framework built for Bitcoin-based apps that enables you to interact with the real BTC network and various testing activities. In order to use it, you don’t have to download the standard BTC Core files from </a:t>
            </a:r>
            <a:r>
              <a:rPr lang="en-US" sz="1400" u="sng">
                <a:solidFill>
                  <a:srgbClr val="CCCCCC"/>
                </a:solidFill>
                <a:hlinkClick r:id="rId3"/>
              </a:rPr>
              <a:t>Bitcoin.com</a:t>
            </a:r>
            <a:r>
              <a:rPr lang="en-US" sz="1400">
                <a:solidFill>
                  <a:srgbClr val="CCCCCC"/>
                </a:solidFill>
              </a:rPr>
              <a:t>. You can even approach a user forum in case you need clarification or are facing hiccups in the testing process. It is an open network available for assistance.</a:t>
            </a:r>
            <a:endParaRPr sz="1400">
              <a:solidFill>
                <a:srgbClr val="CCCCCC"/>
              </a:solidFill>
            </a:endParaRPr>
          </a:p>
          <a:p>
            <a:pPr indent="-317500" lvl="0" marL="457200" rtl="0" algn="just">
              <a:lnSpc>
                <a:spcPct val="170000"/>
              </a:lnSpc>
              <a:spcBef>
                <a:spcPts val="0"/>
              </a:spcBef>
              <a:spcAft>
                <a:spcPts val="0"/>
              </a:spcAft>
              <a:buClr>
                <a:srgbClr val="CCCCCC"/>
              </a:buClr>
              <a:buSzPts val="1400"/>
              <a:buAutoNum type="arabicPeriod"/>
            </a:pPr>
            <a:r>
              <a:rPr b="1" lang="en-US" sz="1400">
                <a:solidFill>
                  <a:srgbClr val="CCCCCC"/>
                </a:solidFill>
              </a:rPr>
              <a:t>Populus: </a:t>
            </a:r>
            <a:r>
              <a:rPr lang="en-US" sz="1400">
                <a:solidFill>
                  <a:srgbClr val="CCCCCC"/>
                </a:solidFill>
              </a:rPr>
              <a:t>This framework has the testing functionality of Ethereum embedded in the form of a set of features for test contract deployment. It’s developed around the py. test framework. Hence, it is relatively easy to implement.</a:t>
            </a:r>
            <a:endParaRPr sz="1400">
              <a:solidFill>
                <a:srgbClr val="CCCCCC"/>
              </a:solidFill>
            </a:endParaRPr>
          </a:p>
          <a:p>
            <a:pPr indent="-317500" lvl="0" marL="457200" rtl="0" algn="l">
              <a:lnSpc>
                <a:spcPct val="171428"/>
              </a:lnSpc>
              <a:spcBef>
                <a:spcPts val="0"/>
              </a:spcBef>
              <a:spcAft>
                <a:spcPts val="0"/>
              </a:spcAft>
              <a:buClr>
                <a:srgbClr val="CCCCCC"/>
              </a:buClr>
              <a:buSzPts val="1400"/>
              <a:buAutoNum type="arabicPeriod"/>
            </a:pPr>
            <a:r>
              <a:rPr b="1" lang="en-US" sz="1400">
                <a:solidFill>
                  <a:srgbClr val="CCCCCC"/>
                </a:solidFill>
              </a:rPr>
              <a:t>Truffle: </a:t>
            </a:r>
            <a:r>
              <a:rPr lang="en-US" sz="1400">
                <a:solidFill>
                  <a:srgbClr val="CCCCCC"/>
                </a:solidFill>
              </a:rPr>
              <a:t>It’s a commonly referred name for Ethereum developers, which brings in good testing features, such as automated contract testing. The framework holds capabilities beyond just testing functionality within the Blockchain application.</a:t>
            </a:r>
            <a:endParaRPr sz="1400">
              <a:solidFill>
                <a:srgbClr val="CCCCCC"/>
              </a:solidFill>
            </a:endParaRPr>
          </a:p>
          <a:p>
            <a:pPr indent="-317500" lvl="0" marL="457200" rtl="0" algn="l">
              <a:lnSpc>
                <a:spcPct val="171428"/>
              </a:lnSpc>
              <a:spcBef>
                <a:spcPts val="0"/>
              </a:spcBef>
              <a:spcAft>
                <a:spcPts val="0"/>
              </a:spcAft>
              <a:buClr>
                <a:srgbClr val="CCCCCC"/>
              </a:buClr>
              <a:buSzPts val="1400"/>
              <a:buAutoNum type="arabicPeriod"/>
            </a:pPr>
            <a:r>
              <a:rPr b="1" lang="en-US" sz="1400">
                <a:solidFill>
                  <a:srgbClr val="CCCCCC"/>
                </a:solidFill>
              </a:rPr>
              <a:t>Embark: </a:t>
            </a:r>
            <a:r>
              <a:rPr lang="en-US" sz="1400">
                <a:solidFill>
                  <a:srgbClr val="CCCCCC"/>
                </a:solidFill>
              </a:rPr>
              <a:t>It is a testing framework that focuses on developing decentralized applications (dApps) that run on various systems or nodes. It has integrations with Ethereum blockchain, IPFS, and a decentralized communication platforms such as Whisper and Orbit.</a:t>
            </a:r>
            <a:endParaRPr sz="1400">
              <a:solidFill>
                <a:srgbClr val="CCCC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451579" y="804519"/>
            <a:ext cx="9603300" cy="1049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US"/>
              <a:t>Problem</a:t>
            </a:r>
            <a:endParaRPr/>
          </a:p>
        </p:txBody>
      </p:sp>
      <p:sp>
        <p:nvSpPr>
          <p:cNvPr id="114" name="Google Shape;114;p22"/>
          <p:cNvSpPr txBox="1"/>
          <p:nvPr>
            <p:ph idx="1" type="body"/>
          </p:nvPr>
        </p:nvSpPr>
        <p:spPr>
          <a:xfrm>
            <a:off x="1451579" y="2015732"/>
            <a:ext cx="9603300" cy="3450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All the factors that can be encountered in the real application cannot be reviewed and simulated. It is simulated using only basic principles. And this is lowering the reality of our simulation.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