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9729bc1b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9729bc1b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9729bc1bb_8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9729bc1bb_8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976ac48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976ac48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9729bc1bb_3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9729bc1bb_3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96ea0a0b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96ea0a0b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9729bc1b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9729bc1b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9729bc1b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9729bc1b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9729bc1b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9729bc1b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9729bc1b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9729bc1b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9729bc1b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9729bc1b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9729bc1b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9729bc1b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9729bc1b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9729bc1b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510325"/>
            <a:ext cx="8520600" cy="1794000"/>
          </a:xfrm>
          <a:prstGeom prst="rect">
            <a:avLst/>
          </a:prstGeom>
        </p:spPr>
        <p:txBody>
          <a:bodyPr anchorCtr="0" anchor="b" bIns="91425" lIns="91425" spcFirstLastPara="1" rIns="91425" wrap="square" tIns="91425">
            <a:noAutofit/>
          </a:bodyPr>
          <a:lstStyle/>
          <a:p>
            <a:pPr indent="0" lvl="0" marL="0" rtl="0" algn="ctr">
              <a:lnSpc>
                <a:spcPct val="90000"/>
              </a:lnSpc>
              <a:spcBef>
                <a:spcPts val="0"/>
              </a:spcBef>
              <a:spcAft>
                <a:spcPts val="0"/>
              </a:spcAft>
              <a:buClr>
                <a:schemeClr val="dk1"/>
              </a:buClr>
              <a:buSzPts val="6600"/>
              <a:buFont typeface="Cabin"/>
              <a:buNone/>
            </a:pPr>
            <a:r>
              <a:rPr lang="tr" sz="4800">
                <a:latin typeface="Times New Roman"/>
                <a:ea typeface="Times New Roman"/>
                <a:cs typeface="Times New Roman"/>
                <a:sym typeface="Times New Roman"/>
              </a:rPr>
              <a:t>BLOCKCHAIN CONSENSUS SIMULATOR</a:t>
            </a:r>
            <a:endParaRPr/>
          </a:p>
        </p:txBody>
      </p:sp>
      <p:sp>
        <p:nvSpPr>
          <p:cNvPr id="55" name="Google Shape;55;p13"/>
          <p:cNvSpPr txBox="1"/>
          <p:nvPr>
            <p:ph idx="1" type="subTitle"/>
          </p:nvPr>
        </p:nvSpPr>
        <p:spPr>
          <a:xfrm>
            <a:off x="537200" y="2820200"/>
            <a:ext cx="3370800" cy="20244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rgbClr val="000000"/>
              </a:buClr>
              <a:buSzPts val="1800"/>
              <a:buFont typeface="Arial"/>
              <a:buNone/>
            </a:pPr>
            <a:r>
              <a:rPr b="1" lang="tr" sz="1800">
                <a:solidFill>
                  <a:srgbClr val="FFFFFF"/>
                </a:solidFill>
                <a:latin typeface="Times New Roman"/>
                <a:ea typeface="Times New Roman"/>
                <a:cs typeface="Times New Roman"/>
                <a:sym typeface="Times New Roman"/>
              </a:rPr>
              <a:t>CANAY TAŞAR</a:t>
            </a:r>
            <a:endParaRPr b="1" sz="1800">
              <a:solidFill>
                <a:srgbClr val="FFFFFF"/>
              </a:solidFill>
              <a:latin typeface="Times New Roman"/>
              <a:ea typeface="Times New Roman"/>
              <a:cs typeface="Times New Roman"/>
              <a:sym typeface="Times New Roman"/>
            </a:endParaRPr>
          </a:p>
          <a:p>
            <a:pPr indent="0" lvl="0" marL="0" rtl="0" algn="l">
              <a:lnSpc>
                <a:spcPct val="120000"/>
              </a:lnSpc>
              <a:spcBef>
                <a:spcPts val="0"/>
              </a:spcBef>
              <a:spcAft>
                <a:spcPts val="0"/>
              </a:spcAft>
              <a:buClr>
                <a:srgbClr val="000000"/>
              </a:buClr>
              <a:buSzPts val="1800"/>
              <a:buFont typeface="Arial"/>
              <a:buNone/>
            </a:pPr>
            <a:r>
              <a:rPr b="1" lang="tr" sz="1800">
                <a:solidFill>
                  <a:srgbClr val="FFFFFF"/>
                </a:solidFill>
                <a:latin typeface="Times New Roman"/>
                <a:ea typeface="Times New Roman"/>
                <a:cs typeface="Times New Roman"/>
                <a:sym typeface="Times New Roman"/>
              </a:rPr>
              <a:t>HANİFE HAZEL GÜLLE</a:t>
            </a:r>
            <a:r>
              <a:rPr b="1" lang="tr" sz="1800">
                <a:solidFill>
                  <a:srgbClr val="FFFFFF"/>
                </a:solidFill>
                <a:latin typeface="Times New Roman"/>
                <a:ea typeface="Times New Roman"/>
                <a:cs typeface="Times New Roman"/>
                <a:sym typeface="Times New Roman"/>
              </a:rPr>
              <a:t>R </a:t>
            </a:r>
            <a:endParaRPr b="1" sz="1800">
              <a:solidFill>
                <a:srgbClr val="FFFFFF"/>
              </a:solidFill>
              <a:latin typeface="Times New Roman"/>
              <a:ea typeface="Times New Roman"/>
              <a:cs typeface="Times New Roman"/>
              <a:sym typeface="Times New Roman"/>
            </a:endParaRPr>
          </a:p>
          <a:p>
            <a:pPr indent="0" lvl="0" marL="0" rtl="0" algn="l">
              <a:lnSpc>
                <a:spcPct val="120000"/>
              </a:lnSpc>
              <a:spcBef>
                <a:spcPts val="0"/>
              </a:spcBef>
              <a:spcAft>
                <a:spcPts val="0"/>
              </a:spcAft>
              <a:buClr>
                <a:srgbClr val="000000"/>
              </a:buClr>
              <a:buSzPts val="1800"/>
              <a:buFont typeface="Arial"/>
              <a:buNone/>
            </a:pPr>
            <a:r>
              <a:rPr b="1" lang="tr" sz="1800">
                <a:solidFill>
                  <a:srgbClr val="FFFFFF"/>
                </a:solidFill>
                <a:latin typeface="Times New Roman"/>
                <a:ea typeface="Times New Roman"/>
                <a:cs typeface="Times New Roman"/>
                <a:sym typeface="Times New Roman"/>
              </a:rPr>
              <a:t>M.MUSTAFA ERCAN </a:t>
            </a:r>
            <a:endParaRPr b="1" sz="1800">
              <a:solidFill>
                <a:srgbClr val="FFFFFF"/>
              </a:solidFill>
              <a:latin typeface="Times New Roman"/>
              <a:ea typeface="Times New Roman"/>
              <a:cs typeface="Times New Roman"/>
              <a:sym typeface="Times New Roman"/>
            </a:endParaRPr>
          </a:p>
          <a:p>
            <a:pPr indent="0" lvl="0" marL="0" rtl="0" algn="l">
              <a:lnSpc>
                <a:spcPct val="120000"/>
              </a:lnSpc>
              <a:spcBef>
                <a:spcPts val="0"/>
              </a:spcBef>
              <a:spcAft>
                <a:spcPts val="0"/>
              </a:spcAft>
              <a:buClr>
                <a:srgbClr val="000000"/>
              </a:buClr>
              <a:buSzPts val="1800"/>
              <a:buFont typeface="Arial"/>
              <a:buNone/>
            </a:pPr>
            <a:r>
              <a:rPr b="1" lang="tr" sz="1800">
                <a:solidFill>
                  <a:srgbClr val="FFFFFF"/>
                </a:solidFill>
                <a:latin typeface="Times New Roman"/>
                <a:ea typeface="Times New Roman"/>
                <a:cs typeface="Times New Roman"/>
                <a:sym typeface="Times New Roman"/>
              </a:rPr>
              <a:t>YAĞMUR EBRAR ÖZYURT</a:t>
            </a:r>
            <a:r>
              <a:rPr b="1" lang="tr" sz="2400">
                <a:solidFill>
                  <a:srgbClr val="FFFFFF"/>
                </a:solidFill>
                <a:latin typeface="Times New Roman"/>
                <a:ea typeface="Times New Roman"/>
                <a:cs typeface="Times New Roman"/>
                <a:sym typeface="Times New Roman"/>
              </a:rPr>
              <a:t> </a:t>
            </a:r>
            <a:endParaRPr b="1" sz="2400">
              <a:solidFill>
                <a:srgbClr val="FFFFFF"/>
              </a:solidFill>
              <a:latin typeface="Times New Roman"/>
              <a:ea typeface="Times New Roman"/>
              <a:cs typeface="Times New Roman"/>
              <a:sym typeface="Times New Roman"/>
            </a:endParaRPr>
          </a:p>
        </p:txBody>
      </p:sp>
      <p:sp>
        <p:nvSpPr>
          <p:cNvPr id="56" name="Google Shape;56;p13"/>
          <p:cNvSpPr txBox="1"/>
          <p:nvPr>
            <p:ph idx="1" type="subTitle"/>
          </p:nvPr>
        </p:nvSpPr>
        <p:spPr>
          <a:xfrm>
            <a:off x="4282625" y="3531975"/>
            <a:ext cx="4469100" cy="7890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tr" sz="1800">
                <a:solidFill>
                  <a:srgbClr val="F3F3F3"/>
                </a:solidFill>
                <a:latin typeface="Times New Roman"/>
                <a:ea typeface="Times New Roman"/>
                <a:cs typeface="Times New Roman"/>
                <a:sym typeface="Times New Roman"/>
              </a:rPr>
              <a:t>Advisor: Öğr. Gör. Dr. Faris Serdar TAŞEL</a:t>
            </a:r>
            <a:endParaRPr b="1" sz="1800">
              <a:solidFill>
                <a:srgbClr val="F3F3F3"/>
              </a:solidFill>
              <a:latin typeface="Times New Roman"/>
              <a:ea typeface="Times New Roman"/>
              <a:cs typeface="Times New Roman"/>
              <a:sym typeface="Times New Roman"/>
            </a:endParaRPr>
          </a:p>
          <a:p>
            <a:pPr indent="0" lvl="0" marL="0" rtl="0" algn="l">
              <a:lnSpc>
                <a:spcPct val="120000"/>
              </a:lnSpc>
              <a:spcBef>
                <a:spcPts val="0"/>
              </a:spcBef>
              <a:spcAft>
                <a:spcPts val="0"/>
              </a:spcAft>
              <a:buClr>
                <a:srgbClr val="000000"/>
              </a:buClr>
              <a:buSzPts val="1800"/>
              <a:buFont typeface="Arial"/>
              <a:buNone/>
            </a:pPr>
            <a:r>
              <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tr" sz="3000">
                <a:latin typeface="Comic Sans MS"/>
                <a:ea typeface="Comic Sans MS"/>
                <a:cs typeface="Comic Sans MS"/>
                <a:sym typeface="Comic Sans MS"/>
              </a:rPr>
              <a:t>Help System Design</a:t>
            </a:r>
            <a:r>
              <a:rPr lang="tr"/>
              <a:t> </a:t>
            </a:r>
            <a:r>
              <a:rPr lang="tr" sz="3000">
                <a:latin typeface="Comic Sans MS"/>
                <a:ea typeface="Comic Sans MS"/>
                <a:cs typeface="Comic Sans MS"/>
                <a:sym typeface="Comic Sans MS"/>
              </a:rPr>
              <a:t>(Cont.)</a:t>
            </a:r>
            <a:endParaRPr/>
          </a:p>
        </p:txBody>
      </p:sp>
      <p:sp>
        <p:nvSpPr>
          <p:cNvPr id="124" name="Google Shape;124;p22"/>
          <p:cNvSpPr txBox="1"/>
          <p:nvPr>
            <p:ph idx="1" type="body"/>
          </p:nvPr>
        </p:nvSpPr>
        <p:spPr>
          <a:xfrm>
            <a:off x="2569050" y="3390900"/>
            <a:ext cx="4005900" cy="443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tr">
                <a:solidFill>
                  <a:srgbClr val="FFFFFF"/>
                </a:solidFill>
                <a:latin typeface="Comic Sans MS"/>
                <a:ea typeface="Comic Sans MS"/>
                <a:cs typeface="Comic Sans MS"/>
                <a:sym typeface="Comic Sans MS"/>
              </a:rPr>
              <a:t>Figure 7 - Add Transaction Page </a:t>
            </a:r>
            <a:endParaRPr/>
          </a:p>
        </p:txBody>
      </p:sp>
      <p:pic>
        <p:nvPicPr>
          <p:cNvPr id="125" name="Google Shape;125;p22"/>
          <p:cNvPicPr preferRelativeResize="0"/>
          <p:nvPr/>
        </p:nvPicPr>
        <p:blipFill rotWithShape="1">
          <a:blip r:embed="rId3">
            <a:alphaModFix/>
          </a:blip>
          <a:srcRect b="0" l="1893" r="0" t="0"/>
          <a:stretch/>
        </p:blipFill>
        <p:spPr>
          <a:xfrm>
            <a:off x="2766475" y="1752600"/>
            <a:ext cx="3681950" cy="1638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Google Shape;130;p23"/>
          <p:cNvPicPr preferRelativeResize="0"/>
          <p:nvPr/>
        </p:nvPicPr>
        <p:blipFill>
          <a:blip r:embed="rId3">
            <a:alphaModFix/>
          </a:blip>
          <a:stretch>
            <a:fillRect/>
          </a:stretch>
        </p:blipFill>
        <p:spPr>
          <a:xfrm>
            <a:off x="457438" y="234775"/>
            <a:ext cx="8132276" cy="4533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1182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tr" sz="3000">
                <a:latin typeface="Comic Sans MS"/>
                <a:ea typeface="Comic Sans MS"/>
                <a:cs typeface="Comic Sans MS"/>
                <a:sym typeface="Comic Sans MS"/>
              </a:rPr>
              <a:t>Conclusions</a:t>
            </a:r>
            <a:endParaRPr sz="3000">
              <a:latin typeface="Comic Sans MS"/>
              <a:ea typeface="Comic Sans MS"/>
              <a:cs typeface="Comic Sans MS"/>
              <a:sym typeface="Comic Sans MS"/>
            </a:endParaRPr>
          </a:p>
        </p:txBody>
      </p:sp>
      <p:sp>
        <p:nvSpPr>
          <p:cNvPr id="136" name="Google Shape;136;p24"/>
          <p:cNvSpPr txBox="1"/>
          <p:nvPr>
            <p:ph idx="1" type="body"/>
          </p:nvPr>
        </p:nvSpPr>
        <p:spPr>
          <a:xfrm>
            <a:off x="311700" y="690975"/>
            <a:ext cx="8520600" cy="167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tr">
                <a:solidFill>
                  <a:srgbClr val="FFFFFF"/>
                </a:solidFill>
                <a:latin typeface="Comic Sans MS"/>
                <a:ea typeface="Comic Sans MS"/>
                <a:cs typeface="Comic Sans MS"/>
                <a:sym typeface="Comic Sans MS"/>
              </a:rPr>
              <a:t>Blockchain is a shared, trusted, public ledger of transactions, that everyone can inspect but which no single user controls.We have examined the most popular consensus mechanisms POW algorithms and we find out that none of them is absolutely perfect but they each have their strengths. That’s why algorithms are being continuously updated and complemented. Sometimes the approaches from even different consensuses mix together forming hybrids</a:t>
            </a:r>
            <a:endParaRPr>
              <a:solidFill>
                <a:srgbClr val="FFFFFF"/>
              </a:solidFill>
              <a:latin typeface="Comic Sans MS"/>
              <a:ea typeface="Comic Sans MS"/>
              <a:cs typeface="Comic Sans MS"/>
              <a:sym typeface="Comic Sans MS"/>
            </a:endParaRPr>
          </a:p>
        </p:txBody>
      </p:sp>
      <p:pic>
        <p:nvPicPr>
          <p:cNvPr descr="Blockchain-Blockchain-Technology-Edureka" id="137" name="Google Shape;137;p24"/>
          <p:cNvPicPr preferRelativeResize="0"/>
          <p:nvPr/>
        </p:nvPicPr>
        <p:blipFill rotWithShape="1">
          <a:blip r:embed="rId3">
            <a:alphaModFix/>
          </a:blip>
          <a:srcRect b="0" l="0" r="11769" t="10128"/>
          <a:stretch/>
        </p:blipFill>
        <p:spPr>
          <a:xfrm>
            <a:off x="2246050" y="2783550"/>
            <a:ext cx="4264950" cy="2202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Google Shape;142;p25"/>
          <p:cNvPicPr preferRelativeResize="0"/>
          <p:nvPr/>
        </p:nvPicPr>
        <p:blipFill rotWithShape="1">
          <a:blip r:embed="rId3">
            <a:alphaModFix/>
          </a:blip>
          <a:srcRect b="9156" l="0" r="0" t="0"/>
          <a:stretch/>
        </p:blipFill>
        <p:spPr>
          <a:xfrm>
            <a:off x="23425" y="0"/>
            <a:ext cx="9120575"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idx="1" type="body"/>
          </p:nvPr>
        </p:nvSpPr>
        <p:spPr>
          <a:xfrm>
            <a:off x="332300" y="1413600"/>
            <a:ext cx="4007100" cy="3328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b="1" lang="tr">
                <a:solidFill>
                  <a:srgbClr val="FFFFFF"/>
                </a:solidFill>
                <a:latin typeface="Comic Sans MS"/>
                <a:ea typeface="Comic Sans MS"/>
                <a:cs typeface="Comic Sans MS"/>
                <a:sym typeface="Comic Sans MS"/>
              </a:rPr>
              <a:t>Blockchain</a:t>
            </a:r>
            <a:r>
              <a:rPr lang="tr">
                <a:solidFill>
                  <a:srgbClr val="FFFFFF"/>
                </a:solidFill>
                <a:latin typeface="Comic Sans MS"/>
                <a:ea typeface="Comic Sans MS"/>
                <a:cs typeface="Comic Sans MS"/>
                <a:sym typeface="Comic Sans MS"/>
              </a:rPr>
              <a:t> is a shared, trusted, public ledger of transactions that everyone can inspect but which no single user controls.</a:t>
            </a:r>
            <a:endParaRPr>
              <a:solidFill>
                <a:srgbClr val="FFFFFF"/>
              </a:solidFill>
              <a:latin typeface="Comic Sans MS"/>
              <a:ea typeface="Comic Sans MS"/>
              <a:cs typeface="Comic Sans MS"/>
              <a:sym typeface="Comic Sans MS"/>
            </a:endParaRPr>
          </a:p>
          <a:p>
            <a:pPr indent="-342900" lvl="0" marL="457200" rtl="0" algn="l">
              <a:spcBef>
                <a:spcPts val="0"/>
              </a:spcBef>
              <a:spcAft>
                <a:spcPts val="0"/>
              </a:spcAft>
              <a:buClr>
                <a:srgbClr val="FFFFFF"/>
              </a:buClr>
              <a:buSzPts val="1800"/>
              <a:buChar char="➢"/>
            </a:pPr>
            <a:r>
              <a:rPr lang="tr">
                <a:solidFill>
                  <a:srgbClr val="FFFFFF"/>
                </a:solidFill>
                <a:latin typeface="Comic Sans MS"/>
                <a:ea typeface="Comic Sans MS"/>
                <a:cs typeface="Comic Sans MS"/>
                <a:sym typeface="Comic Sans MS"/>
              </a:rPr>
              <a:t>is used in many different areas such as banking, real estate sector and education.</a:t>
            </a:r>
            <a:r>
              <a:rPr lang="tr">
                <a:solidFill>
                  <a:srgbClr val="FFFFFF"/>
                </a:solidFill>
                <a:latin typeface="Comic Sans MS"/>
                <a:ea typeface="Comic Sans MS"/>
                <a:cs typeface="Comic Sans MS"/>
                <a:sym typeface="Comic Sans MS"/>
              </a:rPr>
              <a:t> </a:t>
            </a:r>
            <a:r>
              <a:rPr lang="tr">
                <a:solidFill>
                  <a:srgbClr val="FFFFFF"/>
                </a:solidFill>
              </a:rPr>
              <a:t> </a:t>
            </a:r>
            <a:endParaRPr>
              <a:solidFill>
                <a:srgbClr val="FFFFFF"/>
              </a:solidFill>
            </a:endParaRPr>
          </a:p>
        </p:txBody>
      </p:sp>
      <p:pic>
        <p:nvPicPr>
          <p:cNvPr id="62" name="Google Shape;62;p14"/>
          <p:cNvPicPr preferRelativeResize="0"/>
          <p:nvPr/>
        </p:nvPicPr>
        <p:blipFill rotWithShape="1">
          <a:blip r:embed="rId3">
            <a:alphaModFix/>
          </a:blip>
          <a:srcRect b="-1866" l="3715" r="3390" t="16651"/>
          <a:stretch/>
        </p:blipFill>
        <p:spPr>
          <a:xfrm>
            <a:off x="4458575" y="1571275"/>
            <a:ext cx="4324300" cy="2457600"/>
          </a:xfrm>
          <a:prstGeom prst="rect">
            <a:avLst/>
          </a:prstGeom>
          <a:noFill/>
          <a:ln>
            <a:noFill/>
          </a:ln>
        </p:spPr>
      </p:pic>
      <p:sp>
        <p:nvSpPr>
          <p:cNvPr id="63" name="Google Shape;63;p14"/>
          <p:cNvSpPr txBox="1"/>
          <p:nvPr/>
        </p:nvSpPr>
        <p:spPr>
          <a:xfrm>
            <a:off x="1160700" y="368025"/>
            <a:ext cx="6822600" cy="7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3000">
                <a:solidFill>
                  <a:srgbClr val="FFFFFF"/>
                </a:solidFill>
                <a:latin typeface="Comic Sans MS"/>
                <a:ea typeface="Comic Sans MS"/>
                <a:cs typeface="Comic Sans MS"/>
                <a:sym typeface="Comic Sans MS"/>
              </a:rPr>
              <a:t>      What is an Blockchain ?</a:t>
            </a:r>
            <a:endParaRPr sz="3000">
              <a:solidFill>
                <a:srgbClr val="FFFFFF"/>
              </a:solidFill>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351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3000">
                <a:latin typeface="Comic Sans MS"/>
                <a:ea typeface="Comic Sans MS"/>
                <a:cs typeface="Comic Sans MS"/>
                <a:sym typeface="Comic Sans MS"/>
              </a:rPr>
              <a:t>                    </a:t>
            </a:r>
            <a:r>
              <a:rPr lang="tr" sz="3000">
                <a:latin typeface="Comic Sans MS"/>
                <a:ea typeface="Comic Sans MS"/>
                <a:cs typeface="Comic Sans MS"/>
                <a:sym typeface="Comic Sans MS"/>
              </a:rPr>
              <a:t>Project Description </a:t>
            </a:r>
            <a:endParaRPr sz="3000">
              <a:latin typeface="Comic Sans MS"/>
              <a:ea typeface="Comic Sans MS"/>
              <a:cs typeface="Comic Sans MS"/>
              <a:sym typeface="Comic Sans MS"/>
            </a:endParaRPr>
          </a:p>
        </p:txBody>
      </p:sp>
      <p:sp>
        <p:nvSpPr>
          <p:cNvPr id="69" name="Google Shape;69;p15"/>
          <p:cNvSpPr txBox="1"/>
          <p:nvPr>
            <p:ph idx="1" type="body"/>
          </p:nvPr>
        </p:nvSpPr>
        <p:spPr>
          <a:xfrm>
            <a:off x="4637800" y="1665250"/>
            <a:ext cx="3885600" cy="310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Comic Sans MS"/>
              <a:buChar char="➢"/>
            </a:pPr>
            <a:r>
              <a:rPr lang="tr">
                <a:solidFill>
                  <a:srgbClr val="FFFFFF"/>
                </a:solidFill>
                <a:latin typeface="Comic Sans MS"/>
                <a:ea typeface="Comic Sans MS"/>
                <a:cs typeface="Comic Sans MS"/>
                <a:sym typeface="Comic Sans MS"/>
              </a:rPr>
              <a:t>G</a:t>
            </a:r>
            <a:r>
              <a:rPr lang="tr">
                <a:solidFill>
                  <a:srgbClr val="FFFFFF"/>
                </a:solidFill>
                <a:latin typeface="Comic Sans MS"/>
                <a:ea typeface="Comic Sans MS"/>
                <a:cs typeface="Comic Sans MS"/>
                <a:sym typeface="Comic Sans MS"/>
              </a:rPr>
              <a:t>oal in this project is to model and simulate Blockchain by running a real process or system in a specific time frame.</a:t>
            </a:r>
            <a:endParaRPr>
              <a:solidFill>
                <a:srgbClr val="FFFFFF"/>
              </a:solidFill>
              <a:latin typeface="Comic Sans MS"/>
              <a:ea typeface="Comic Sans MS"/>
              <a:cs typeface="Comic Sans MS"/>
              <a:sym typeface="Comic Sans MS"/>
            </a:endParaRPr>
          </a:p>
        </p:txBody>
      </p:sp>
      <p:pic>
        <p:nvPicPr>
          <p:cNvPr id="70" name="Google Shape;70;p15"/>
          <p:cNvPicPr preferRelativeResize="0"/>
          <p:nvPr/>
        </p:nvPicPr>
        <p:blipFill rotWithShape="1">
          <a:blip r:embed="rId3">
            <a:alphaModFix/>
          </a:blip>
          <a:srcRect b="27080" l="20299" r="19644" t="21473"/>
          <a:stretch/>
        </p:blipFill>
        <p:spPr>
          <a:xfrm>
            <a:off x="972475" y="1436950"/>
            <a:ext cx="3204101" cy="29277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2127500" y="434475"/>
            <a:ext cx="446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3000">
                <a:latin typeface="Comic Sans MS"/>
                <a:ea typeface="Comic Sans MS"/>
                <a:cs typeface="Comic Sans MS"/>
                <a:sym typeface="Comic Sans MS"/>
              </a:rPr>
              <a:t>Problem Statement </a:t>
            </a:r>
            <a:endParaRPr sz="3000">
              <a:latin typeface="Comic Sans MS"/>
              <a:ea typeface="Comic Sans MS"/>
              <a:cs typeface="Comic Sans MS"/>
              <a:sym typeface="Comic Sans MS"/>
            </a:endParaRPr>
          </a:p>
        </p:txBody>
      </p:sp>
      <p:sp>
        <p:nvSpPr>
          <p:cNvPr id="76" name="Google Shape;76;p16"/>
          <p:cNvSpPr txBox="1"/>
          <p:nvPr>
            <p:ph idx="1" type="body"/>
          </p:nvPr>
        </p:nvSpPr>
        <p:spPr>
          <a:xfrm>
            <a:off x="311700" y="1289225"/>
            <a:ext cx="5342100" cy="327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tr">
                <a:solidFill>
                  <a:srgbClr val="FFFFFF"/>
                </a:solidFill>
                <a:latin typeface="Comic Sans MS"/>
                <a:ea typeface="Comic Sans MS"/>
                <a:cs typeface="Comic Sans MS"/>
                <a:sym typeface="Comic Sans MS"/>
              </a:rPr>
              <a:t>Consensus is needed to send money in the blockchain. People need to establish their own consensus for the approval process because of the problem of trust. The structure of this control also makes blockchain. We looked at the most popular consensus mechanisms of the POW and POS algorithms, and we found that none of them were absolutely perfect, but that each had power. Therefore, algorithms must be updated and completed continuously.</a:t>
            </a:r>
            <a:endParaRPr>
              <a:solidFill>
                <a:srgbClr val="FFFFFF"/>
              </a:solidFill>
              <a:latin typeface="Comic Sans MS"/>
              <a:ea typeface="Comic Sans MS"/>
              <a:cs typeface="Comic Sans MS"/>
              <a:sym typeface="Comic Sans MS"/>
            </a:endParaRPr>
          </a:p>
          <a:p>
            <a:pPr indent="0" lvl="0" marL="0" rtl="0" algn="l">
              <a:spcBef>
                <a:spcPts val="0"/>
              </a:spcBef>
              <a:spcAft>
                <a:spcPts val="1600"/>
              </a:spcAft>
              <a:buNone/>
            </a:pPr>
            <a:r>
              <a:t/>
            </a:r>
            <a:endParaRPr/>
          </a:p>
        </p:txBody>
      </p:sp>
      <p:pic>
        <p:nvPicPr>
          <p:cNvPr id="77" name="Google Shape;77;p16"/>
          <p:cNvPicPr preferRelativeResize="0"/>
          <p:nvPr/>
        </p:nvPicPr>
        <p:blipFill rotWithShape="1">
          <a:blip r:embed="rId3">
            <a:alphaModFix/>
          </a:blip>
          <a:srcRect b="46058" l="74143" r="4133" t="21136"/>
          <a:stretch/>
        </p:blipFill>
        <p:spPr>
          <a:xfrm>
            <a:off x="6446175" y="2940850"/>
            <a:ext cx="1786100" cy="1517725"/>
          </a:xfrm>
          <a:prstGeom prst="rect">
            <a:avLst/>
          </a:prstGeom>
          <a:noFill/>
          <a:ln>
            <a:noFill/>
          </a:ln>
        </p:spPr>
      </p:pic>
      <p:pic>
        <p:nvPicPr>
          <p:cNvPr id="78" name="Google Shape;78;p16"/>
          <p:cNvPicPr preferRelativeResize="0"/>
          <p:nvPr/>
        </p:nvPicPr>
        <p:blipFill rotWithShape="1">
          <a:blip r:embed="rId4">
            <a:alphaModFix/>
          </a:blip>
          <a:srcRect b="49020" l="50586" r="5657" t="18174"/>
          <a:stretch/>
        </p:blipFill>
        <p:spPr>
          <a:xfrm>
            <a:off x="5811187" y="1450375"/>
            <a:ext cx="3056074" cy="1289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1211475" y="218500"/>
            <a:ext cx="6218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tr" sz="3000">
                <a:latin typeface="Comic Sans MS"/>
                <a:ea typeface="Comic Sans MS"/>
                <a:cs typeface="Comic Sans MS"/>
                <a:sym typeface="Comic Sans MS"/>
              </a:rPr>
              <a:t>Solution Statement </a:t>
            </a:r>
            <a:endParaRPr sz="3000">
              <a:latin typeface="Comic Sans MS"/>
              <a:ea typeface="Comic Sans MS"/>
              <a:cs typeface="Comic Sans MS"/>
              <a:sym typeface="Comic Sans MS"/>
            </a:endParaRPr>
          </a:p>
        </p:txBody>
      </p:sp>
      <p:sp>
        <p:nvSpPr>
          <p:cNvPr id="84" name="Google Shape;84;p17"/>
          <p:cNvSpPr txBox="1"/>
          <p:nvPr>
            <p:ph idx="1" type="body"/>
          </p:nvPr>
        </p:nvSpPr>
        <p:spPr>
          <a:xfrm>
            <a:off x="432550" y="1265400"/>
            <a:ext cx="5060100" cy="312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tr">
                <a:solidFill>
                  <a:srgbClr val="FFFFFF"/>
                </a:solidFill>
                <a:latin typeface="Comic Sans MS"/>
                <a:ea typeface="Comic Sans MS"/>
                <a:cs typeface="Comic Sans MS"/>
                <a:sym typeface="Comic Sans MS"/>
              </a:rPr>
              <a:t>Our project aim is to model and simulate Blockchain for a real process or system to work within a certain period of time. We will examine how we connect the network. We will determine the connection of the nodes, the number of nodes and how much they are connected. We will determine which algorithms will work in network. We'll check the transaction fee range.</a:t>
            </a:r>
            <a:endParaRPr>
              <a:solidFill>
                <a:srgbClr val="FFFFFF"/>
              </a:solidFill>
              <a:latin typeface="Comic Sans MS"/>
              <a:ea typeface="Comic Sans MS"/>
              <a:cs typeface="Comic Sans MS"/>
              <a:sym typeface="Comic Sans MS"/>
            </a:endParaRPr>
          </a:p>
          <a:p>
            <a:pPr indent="0" lvl="0" marL="0" rtl="0" algn="l">
              <a:spcBef>
                <a:spcPts val="0"/>
              </a:spcBef>
              <a:spcAft>
                <a:spcPts val="1600"/>
              </a:spcAft>
              <a:buNone/>
            </a:pPr>
            <a:r>
              <a:t/>
            </a:r>
            <a:endParaRPr/>
          </a:p>
        </p:txBody>
      </p:sp>
      <p:pic>
        <p:nvPicPr>
          <p:cNvPr id="85" name="Google Shape;85;p17"/>
          <p:cNvPicPr preferRelativeResize="0"/>
          <p:nvPr/>
        </p:nvPicPr>
        <p:blipFill rotWithShape="1">
          <a:blip r:embed="rId3">
            <a:alphaModFix/>
          </a:blip>
          <a:srcRect b="2263" l="0" r="75282" t="73857"/>
          <a:stretch/>
        </p:blipFill>
        <p:spPr>
          <a:xfrm>
            <a:off x="5812225" y="3512875"/>
            <a:ext cx="2393224" cy="1257725"/>
          </a:xfrm>
          <a:prstGeom prst="rect">
            <a:avLst/>
          </a:prstGeom>
          <a:noFill/>
          <a:ln>
            <a:noFill/>
          </a:ln>
        </p:spPr>
      </p:pic>
      <p:pic>
        <p:nvPicPr>
          <p:cNvPr id="86" name="Google Shape;86;p17"/>
          <p:cNvPicPr preferRelativeResize="0"/>
          <p:nvPr/>
        </p:nvPicPr>
        <p:blipFill rotWithShape="1">
          <a:blip r:embed="rId3">
            <a:alphaModFix/>
          </a:blip>
          <a:srcRect b="32992" l="39941" r="39740" t="25112"/>
          <a:stretch/>
        </p:blipFill>
        <p:spPr>
          <a:xfrm>
            <a:off x="6199700" y="977650"/>
            <a:ext cx="2393224" cy="241669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27090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tr" sz="3000">
                <a:solidFill>
                  <a:srgbClr val="FFFFFF"/>
                </a:solidFill>
                <a:latin typeface="Comic Sans MS"/>
                <a:ea typeface="Comic Sans MS"/>
                <a:cs typeface="Comic Sans MS"/>
                <a:sym typeface="Comic Sans MS"/>
              </a:rPr>
              <a:t>Development Methodology</a:t>
            </a:r>
            <a:endParaRPr sz="3000">
              <a:solidFill>
                <a:srgbClr val="FFFFFF"/>
              </a:solidFill>
              <a:latin typeface="Comic Sans MS"/>
              <a:ea typeface="Comic Sans MS"/>
              <a:cs typeface="Comic Sans MS"/>
              <a:sym typeface="Comic Sans MS"/>
            </a:endParaRPr>
          </a:p>
        </p:txBody>
      </p:sp>
      <p:sp>
        <p:nvSpPr>
          <p:cNvPr id="92" name="Google Shape;92;p18"/>
          <p:cNvSpPr txBox="1"/>
          <p:nvPr>
            <p:ph idx="1" type="body"/>
          </p:nvPr>
        </p:nvSpPr>
        <p:spPr>
          <a:xfrm>
            <a:off x="5242825" y="1152475"/>
            <a:ext cx="35895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342900" lvl="0" marL="457200" rtl="0" algn="l">
              <a:spcBef>
                <a:spcPts val="0"/>
              </a:spcBef>
              <a:spcAft>
                <a:spcPts val="0"/>
              </a:spcAft>
              <a:buClr>
                <a:srgbClr val="FFFFFF"/>
              </a:buClr>
              <a:buSzPts val="1800"/>
              <a:buFont typeface="Comic Sans MS"/>
              <a:buChar char="➢"/>
            </a:pPr>
            <a:r>
              <a:rPr lang="tr">
                <a:solidFill>
                  <a:srgbClr val="FFFFFF"/>
                </a:solidFill>
                <a:latin typeface="Comic Sans MS"/>
                <a:ea typeface="Comic Sans MS"/>
                <a:cs typeface="Comic Sans MS"/>
                <a:sym typeface="Comic Sans MS"/>
              </a:rPr>
              <a:t>For developing the project, we have planned to use Scrum which is an agile software development methodology. </a:t>
            </a:r>
            <a:endParaRPr>
              <a:solidFill>
                <a:srgbClr val="FFFFFF"/>
              </a:solidFill>
              <a:latin typeface="Comic Sans MS"/>
              <a:ea typeface="Comic Sans MS"/>
              <a:cs typeface="Comic Sans MS"/>
              <a:sym typeface="Comic Sans MS"/>
            </a:endParaRPr>
          </a:p>
        </p:txBody>
      </p:sp>
      <p:pic>
        <p:nvPicPr>
          <p:cNvPr id="93" name="Google Shape;93;p18"/>
          <p:cNvPicPr preferRelativeResize="0"/>
          <p:nvPr/>
        </p:nvPicPr>
        <p:blipFill>
          <a:blip r:embed="rId3">
            <a:alphaModFix/>
          </a:blip>
          <a:stretch>
            <a:fillRect/>
          </a:stretch>
        </p:blipFill>
        <p:spPr>
          <a:xfrm>
            <a:off x="566825" y="1152463"/>
            <a:ext cx="4361775" cy="3111625"/>
          </a:xfrm>
          <a:prstGeom prst="rect">
            <a:avLst/>
          </a:prstGeom>
          <a:noFill/>
          <a:ln>
            <a:noFill/>
          </a:ln>
        </p:spPr>
      </p:pic>
      <p:sp>
        <p:nvSpPr>
          <p:cNvPr id="94" name="Google Shape;94;p18"/>
          <p:cNvSpPr txBox="1"/>
          <p:nvPr/>
        </p:nvSpPr>
        <p:spPr>
          <a:xfrm>
            <a:off x="622425" y="4264100"/>
            <a:ext cx="3000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tr" sz="1800">
                <a:solidFill>
                  <a:schemeClr val="dk1"/>
                </a:solidFill>
                <a:latin typeface="Comic Sans MS"/>
                <a:ea typeface="Comic Sans MS"/>
                <a:cs typeface="Comic Sans MS"/>
                <a:sym typeface="Comic Sans MS"/>
              </a:rPr>
              <a:t>Figure 1 - Work Plan</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pic>
        <p:nvPicPr>
          <p:cNvPr id="99" name="Google Shape;99;p19"/>
          <p:cNvPicPr preferRelativeResize="0"/>
          <p:nvPr/>
        </p:nvPicPr>
        <p:blipFill>
          <a:blip r:embed="rId3">
            <a:alphaModFix/>
          </a:blip>
          <a:stretch>
            <a:fillRect/>
          </a:stretch>
        </p:blipFill>
        <p:spPr>
          <a:xfrm>
            <a:off x="1630875" y="445025"/>
            <a:ext cx="5239100" cy="3832426"/>
          </a:xfrm>
          <a:prstGeom prst="rect">
            <a:avLst/>
          </a:prstGeom>
          <a:noFill/>
          <a:ln>
            <a:noFill/>
          </a:ln>
        </p:spPr>
      </p:pic>
      <p:sp>
        <p:nvSpPr>
          <p:cNvPr id="100" name="Google Shape;100;p19"/>
          <p:cNvSpPr txBox="1"/>
          <p:nvPr/>
        </p:nvSpPr>
        <p:spPr>
          <a:xfrm>
            <a:off x="2817850" y="4362175"/>
            <a:ext cx="3000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tr" sz="1800">
                <a:solidFill>
                  <a:schemeClr val="dk1"/>
                </a:solidFill>
                <a:latin typeface="Comic Sans MS"/>
                <a:ea typeface="Comic Sans MS"/>
                <a:cs typeface="Comic Sans MS"/>
                <a:sym typeface="Comic Sans MS"/>
              </a:rPr>
              <a:t>Figure 2 - Class Diagram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3029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tr" sz="3000">
                <a:latin typeface="Comic Sans MS"/>
                <a:ea typeface="Comic Sans MS"/>
                <a:cs typeface="Comic Sans MS"/>
                <a:sym typeface="Comic Sans MS"/>
              </a:rPr>
              <a:t>Help System Design</a:t>
            </a:r>
            <a:r>
              <a:rPr lang="tr"/>
              <a:t> </a:t>
            </a:r>
            <a:endParaRPr/>
          </a:p>
        </p:txBody>
      </p:sp>
      <p:sp>
        <p:nvSpPr>
          <p:cNvPr id="106" name="Google Shape;106;p20"/>
          <p:cNvSpPr txBox="1"/>
          <p:nvPr>
            <p:ph idx="1" type="body"/>
          </p:nvPr>
        </p:nvSpPr>
        <p:spPr>
          <a:xfrm>
            <a:off x="819200" y="4366575"/>
            <a:ext cx="3167400" cy="42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tr">
                <a:solidFill>
                  <a:srgbClr val="FFFFFF"/>
                </a:solidFill>
                <a:latin typeface="Comic Sans MS"/>
                <a:ea typeface="Comic Sans MS"/>
                <a:cs typeface="Comic Sans MS"/>
                <a:sym typeface="Comic Sans MS"/>
              </a:rPr>
              <a:t> </a:t>
            </a:r>
            <a:r>
              <a:rPr lang="tr">
                <a:solidFill>
                  <a:srgbClr val="FFFFFF"/>
                </a:solidFill>
                <a:latin typeface="Comic Sans MS"/>
                <a:ea typeface="Comic Sans MS"/>
                <a:cs typeface="Comic Sans MS"/>
                <a:sym typeface="Comic Sans MS"/>
              </a:rPr>
              <a:t>Figure 3 - Main Page  </a:t>
            </a:r>
            <a:endParaRPr>
              <a:solidFill>
                <a:srgbClr val="FFFFFF"/>
              </a:solidFill>
              <a:latin typeface="Comic Sans MS"/>
              <a:ea typeface="Comic Sans MS"/>
              <a:cs typeface="Comic Sans MS"/>
              <a:sym typeface="Comic Sans MS"/>
            </a:endParaRPr>
          </a:p>
        </p:txBody>
      </p:sp>
      <p:pic>
        <p:nvPicPr>
          <p:cNvPr id="107" name="Google Shape;107;p20"/>
          <p:cNvPicPr preferRelativeResize="0"/>
          <p:nvPr/>
        </p:nvPicPr>
        <p:blipFill rotWithShape="1">
          <a:blip r:embed="rId3">
            <a:alphaModFix/>
          </a:blip>
          <a:srcRect b="0" l="1912" r="0" t="0"/>
          <a:stretch/>
        </p:blipFill>
        <p:spPr>
          <a:xfrm>
            <a:off x="819200" y="1402825"/>
            <a:ext cx="2948300" cy="2963750"/>
          </a:xfrm>
          <a:prstGeom prst="rect">
            <a:avLst/>
          </a:prstGeom>
          <a:noFill/>
          <a:ln>
            <a:noFill/>
          </a:ln>
        </p:spPr>
      </p:pic>
      <p:pic>
        <p:nvPicPr>
          <p:cNvPr id="108" name="Google Shape;108;p20"/>
          <p:cNvPicPr preferRelativeResize="0"/>
          <p:nvPr/>
        </p:nvPicPr>
        <p:blipFill>
          <a:blip r:embed="rId4">
            <a:alphaModFix/>
          </a:blip>
          <a:stretch>
            <a:fillRect/>
          </a:stretch>
        </p:blipFill>
        <p:spPr>
          <a:xfrm>
            <a:off x="4451125" y="1402824"/>
            <a:ext cx="3311875" cy="2963752"/>
          </a:xfrm>
          <a:prstGeom prst="rect">
            <a:avLst/>
          </a:prstGeom>
          <a:noFill/>
          <a:ln>
            <a:noFill/>
          </a:ln>
        </p:spPr>
      </p:pic>
      <p:sp>
        <p:nvSpPr>
          <p:cNvPr id="109" name="Google Shape;109;p20"/>
          <p:cNvSpPr txBox="1"/>
          <p:nvPr>
            <p:ph idx="1" type="body"/>
          </p:nvPr>
        </p:nvSpPr>
        <p:spPr>
          <a:xfrm>
            <a:off x="4451125" y="4366575"/>
            <a:ext cx="4579500" cy="42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tr">
                <a:solidFill>
                  <a:srgbClr val="FFFFFF"/>
                </a:solidFill>
                <a:latin typeface="Comic Sans MS"/>
                <a:ea typeface="Comic Sans MS"/>
                <a:cs typeface="Comic Sans MS"/>
                <a:sym typeface="Comic Sans MS"/>
              </a:rPr>
              <a:t>Figure 4 - Create Random Network Page </a:t>
            </a:r>
            <a:endParaRPr>
              <a:solidFill>
                <a:srgbClr val="FFFFFF"/>
              </a:solidFill>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tr" sz="3000">
                <a:latin typeface="Comic Sans MS"/>
                <a:ea typeface="Comic Sans MS"/>
                <a:cs typeface="Comic Sans MS"/>
                <a:sym typeface="Comic Sans MS"/>
              </a:rPr>
              <a:t>Help System Design</a:t>
            </a:r>
            <a:r>
              <a:rPr lang="tr"/>
              <a:t> </a:t>
            </a:r>
            <a:r>
              <a:rPr lang="tr" sz="3000">
                <a:latin typeface="Comic Sans MS"/>
                <a:ea typeface="Comic Sans MS"/>
                <a:cs typeface="Comic Sans MS"/>
                <a:sym typeface="Comic Sans MS"/>
              </a:rPr>
              <a:t>(Cont.)</a:t>
            </a:r>
            <a:endParaRPr sz="3000">
              <a:latin typeface="Comic Sans MS"/>
              <a:ea typeface="Comic Sans MS"/>
              <a:cs typeface="Comic Sans MS"/>
              <a:sym typeface="Comic Sans MS"/>
            </a:endParaRPr>
          </a:p>
        </p:txBody>
      </p:sp>
      <p:sp>
        <p:nvSpPr>
          <p:cNvPr id="115" name="Google Shape;115;p21"/>
          <p:cNvSpPr txBox="1"/>
          <p:nvPr>
            <p:ph idx="1" type="body"/>
          </p:nvPr>
        </p:nvSpPr>
        <p:spPr>
          <a:xfrm>
            <a:off x="754875" y="4067275"/>
            <a:ext cx="3233700" cy="49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tr">
                <a:solidFill>
                  <a:srgbClr val="FFFFFF"/>
                </a:solidFill>
                <a:latin typeface="Comic Sans MS"/>
                <a:ea typeface="Comic Sans MS"/>
                <a:cs typeface="Comic Sans MS"/>
                <a:sym typeface="Comic Sans MS"/>
              </a:rPr>
              <a:t>Figure 5 - Add Node Page </a:t>
            </a:r>
            <a:endParaRPr/>
          </a:p>
        </p:txBody>
      </p:sp>
      <p:pic>
        <p:nvPicPr>
          <p:cNvPr id="116" name="Google Shape;116;p21"/>
          <p:cNvPicPr preferRelativeResize="0"/>
          <p:nvPr/>
        </p:nvPicPr>
        <p:blipFill>
          <a:blip r:embed="rId3">
            <a:alphaModFix/>
          </a:blip>
          <a:stretch>
            <a:fillRect/>
          </a:stretch>
        </p:blipFill>
        <p:spPr>
          <a:xfrm>
            <a:off x="638025" y="1265475"/>
            <a:ext cx="3486150" cy="2554050"/>
          </a:xfrm>
          <a:prstGeom prst="rect">
            <a:avLst/>
          </a:prstGeom>
          <a:noFill/>
          <a:ln>
            <a:noFill/>
          </a:ln>
        </p:spPr>
      </p:pic>
      <p:pic>
        <p:nvPicPr>
          <p:cNvPr id="117" name="Google Shape;117;p21"/>
          <p:cNvPicPr preferRelativeResize="0"/>
          <p:nvPr/>
        </p:nvPicPr>
        <p:blipFill>
          <a:blip r:embed="rId4">
            <a:alphaModFix/>
          </a:blip>
          <a:stretch>
            <a:fillRect/>
          </a:stretch>
        </p:blipFill>
        <p:spPr>
          <a:xfrm>
            <a:off x="4856925" y="1323975"/>
            <a:ext cx="3749750" cy="2495550"/>
          </a:xfrm>
          <a:prstGeom prst="rect">
            <a:avLst/>
          </a:prstGeom>
          <a:noFill/>
          <a:ln>
            <a:noFill/>
          </a:ln>
        </p:spPr>
      </p:pic>
      <p:sp>
        <p:nvSpPr>
          <p:cNvPr id="118" name="Google Shape;118;p21"/>
          <p:cNvSpPr txBox="1"/>
          <p:nvPr/>
        </p:nvSpPr>
        <p:spPr>
          <a:xfrm>
            <a:off x="4948000" y="4009725"/>
            <a:ext cx="3567600" cy="79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i="1" lang="tr" sz="1800">
                <a:solidFill>
                  <a:schemeClr val="dk1"/>
                </a:solidFill>
                <a:latin typeface="Comic Sans MS"/>
                <a:ea typeface="Comic Sans MS"/>
                <a:cs typeface="Comic Sans MS"/>
                <a:sym typeface="Comic Sans MS"/>
              </a:rPr>
              <a:t>Figure 6 - Select Node Page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