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7" d="100"/>
          <a:sy n="67" d="100"/>
        </p:scale>
        <p:origin x="60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2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igutha/EshoppingZone-Spring-boot"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824358324"/>
              </p:ext>
            </p:extLst>
          </p:nvPr>
        </p:nvGraphicFramePr>
        <p:xfrm>
          <a:off x="9229514" y="1143001"/>
          <a:ext cx="3038686" cy="5019577"/>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1000" b="0" u="none" strike="noStrike" kern="1200" cap="none" spc="0" normalizeH="0" baseline="0" noProof="0" dirty="0">
                          <a:ln>
                            <a:noFill/>
                          </a:ln>
                          <a:effectLst/>
                          <a:uLnTx/>
                          <a:uFillTx/>
                        </a:rPr>
                        <a:t>Java 8 /J2EE</a:t>
                      </a:r>
                      <a:r>
                        <a:rPr kumimoji="0" lang="en-US" sz="1000" b="0" u="none" strike="noStrike" kern="1200" cap="none" spc="0" normalizeH="0" baseline="0" dirty="0">
                          <a:ln>
                            <a:noFill/>
                          </a:ln>
                          <a:effectLst/>
                          <a:uLnTx/>
                          <a:uFillTx/>
                        </a:rPr>
                        <a:t> </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Loops, </a:t>
                      </a:r>
                      <a:r>
                        <a:rPr kumimoji="0" lang="en-US" sz="900" b="0" u="none" strike="noStrike" kern="1200" cap="none" spc="0" normalizeH="0" baseline="0" dirty="0" err="1">
                          <a:ln>
                            <a:noFill/>
                          </a:ln>
                          <a:effectLst/>
                          <a:uLnTx/>
                          <a:uFillTx/>
                        </a:rPr>
                        <a:t>Junit</a:t>
                      </a:r>
                      <a:r>
                        <a:rPr kumimoji="0" lang="en-US" sz="900" b="0" u="none" strike="noStrike" kern="1200" cap="none" spc="0" normalizeH="0" baseline="0" dirty="0">
                          <a:ln>
                            <a:noFill/>
                          </a:ln>
                          <a:effectLst/>
                          <a:uLnTx/>
                          <a:uFillTx/>
                        </a:rPr>
                        <a:t>, </a:t>
                      </a:r>
                      <a:r>
                        <a:rPr kumimoji="0" lang="en-US" sz="900" b="0" u="none" strike="noStrike" kern="1200" cap="none" spc="0" normalizeH="0" baseline="0" dirty="0" err="1">
                          <a:ln>
                            <a:noFill/>
                          </a:ln>
                          <a:effectLst/>
                          <a:uLnTx/>
                          <a:uFillTx/>
                        </a:rPr>
                        <a:t>Mockito</a:t>
                      </a:r>
                      <a:r>
                        <a:rPr kumimoji="0" lang="en-US" sz="900" b="0" u="none" strike="noStrike" kern="1200" cap="none" spc="0" normalizeH="0" baseline="0" dirty="0">
                          <a:ln>
                            <a:noFill/>
                          </a:ln>
                          <a:effectLst/>
                          <a:uLnTx/>
                          <a:uFillTx/>
                        </a:rPr>
                        <a:t>.</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core</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err="1">
                          <a:ln>
                            <a:noFill/>
                          </a:ln>
                          <a:effectLst/>
                          <a:uLnTx/>
                          <a:uFillTx/>
                        </a:rPr>
                        <a:t>Autowiring</a:t>
                      </a:r>
                      <a:r>
                        <a:rPr kumimoji="0" lang="en-US" sz="900" u="none" strike="noStrike" kern="1200" cap="none" spc="0" normalizeH="0" baseline="0" dirty="0">
                          <a:ln>
                            <a:noFill/>
                          </a:ln>
                          <a:effectLst/>
                          <a:uLnTx/>
                          <a:uFillTx/>
                        </a:rPr>
                        <a:t>,</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u="none" strike="noStrike" kern="1200" cap="none" spc="0" normalizeH="0" baseline="0" dirty="0">
                          <a:ln>
                            <a:noFill/>
                          </a:ln>
                          <a:effectLst/>
                          <a:uLnTx/>
                          <a:uFillTx/>
                        </a:rPr>
                        <a:t>IOC &amp; Dependency Injection.</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000" u="none" strike="noStrike" kern="1200" cap="none" spc="0" normalizeH="0" baseline="0" noProof="0" dirty="0">
                          <a:ln>
                            <a:noFill/>
                          </a:ln>
                          <a:effectLst/>
                          <a:uLnTx/>
                          <a:uFillTx/>
                        </a:rPr>
                        <a:t>Spring REST</a:t>
                      </a:r>
                    </a:p>
                    <a:p>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 Bean Validation &amp; Exception Handling, Testing Services, Controller</a:t>
                      </a:r>
                      <a:endParaRPr lang="en-US" sz="900" dirty="0">
                        <a:solidFill>
                          <a:schemeClr val="tx1"/>
                        </a:solidFill>
                      </a:endParaRPr>
                    </a:p>
                  </a:txBody>
                  <a:tcPr/>
                </a:tc>
                <a:extLst>
                  <a:ext uri="{0D108BD9-81ED-4DB2-BD59-A6C34878D82A}">
                    <a16:rowId xmlns:a16="http://schemas.microsoft.com/office/drawing/2014/main" val="3229840877"/>
                  </a:ext>
                </a:extLst>
              </a:tr>
              <a:tr h="639105">
                <a:tc>
                  <a:txBody>
                    <a:bodyPr/>
                    <a:lstStyle/>
                    <a:p>
                      <a:r>
                        <a:rPr kumimoji="0" lang="en-US" sz="1000" u="none" strike="noStrike" kern="1200" cap="none" spc="0" normalizeH="0" baseline="0" dirty="0">
                          <a:ln>
                            <a:noFill/>
                          </a:ln>
                          <a:effectLst/>
                          <a:uLnTx/>
                          <a:uFillTx/>
                        </a:rPr>
                        <a:t>Spring Boot Microservices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Spring Boot Starters, annotations, Swagger API documents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Eureka Server  for holding the information about all client-service applications.</a:t>
                      </a:r>
                      <a:r>
                        <a:rPr lang="en-US" sz="2400" b="1" i="0" kern="1200" dirty="0">
                          <a:solidFill>
                            <a:schemeClr val="tx1"/>
                          </a:solidFill>
                          <a:effectLst/>
                          <a:latin typeface="+mn-lt"/>
                          <a:ea typeface="+mn-ea"/>
                          <a:cs typeface="+mn-cs"/>
                        </a:rPr>
                        <a:t>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900" b="0" i="0" u="none" strike="noStrike" kern="1200" cap="none" spc="0" normalizeH="0" baseline="0" dirty="0">
                          <a:ln>
                            <a:noFill/>
                          </a:ln>
                          <a:solidFill>
                            <a:schemeClr val="tx1"/>
                          </a:solidFill>
                          <a:effectLst/>
                          <a:uLnTx/>
                          <a:uFillTx/>
                          <a:latin typeface="+mn-lt"/>
                          <a:ea typeface="+mn-ea"/>
                          <a:cs typeface="+mn-cs"/>
                        </a:rPr>
                        <a:t>Map, </a:t>
                      </a:r>
                      <a:r>
                        <a:rPr kumimoji="0" lang="en-US" sz="900" b="0" i="0" u="none" strike="noStrike" kern="1200" cap="none" spc="0" normalizeH="0" baseline="0" dirty="0" err="1">
                          <a:ln>
                            <a:noFill/>
                          </a:ln>
                          <a:solidFill>
                            <a:schemeClr val="tx1"/>
                          </a:solidFill>
                          <a:effectLst/>
                          <a:uLnTx/>
                          <a:uFillTx/>
                          <a:latin typeface="+mn-lt"/>
                          <a:ea typeface="+mn-ea"/>
                          <a:cs typeface="+mn-cs"/>
                        </a:rPr>
                        <a:t>Table,Context,Components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Hands on practice with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MySql</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2298680090"/>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900" u="none" strike="noStrike" kern="1200" cap="none" spc="0" normalizeH="0" baseline="0" dirty="0" err="1">
                          <a:ln>
                            <a:noFill/>
                          </a:ln>
                          <a:solidFill>
                            <a:schemeClr val="tx1"/>
                          </a:solidFill>
                          <a:effectLst/>
                          <a:uLnTx/>
                          <a:uFillTx/>
                          <a:latin typeface="+mn-lt"/>
                          <a:ea typeface="+mn-ea"/>
                          <a:cs typeface="+mn-cs"/>
                        </a:rPr>
                        <a:t>TypeScript</a:t>
                      </a:r>
                      <a:endParaRPr kumimoji="0" lang="en-US" sz="900" u="none" strike="noStrike" kern="1200" cap="none" spc="0" normalizeH="0" baseline="0" dirty="0">
                        <a:ln>
                          <a:noFill/>
                        </a:ln>
                        <a:solidFill>
                          <a:schemeClr val="tx1"/>
                        </a:solidFill>
                        <a:effectLst/>
                        <a:uLnTx/>
                        <a:uFillTx/>
                        <a:latin typeface="+mn-lt"/>
                        <a:ea typeface="+mn-ea"/>
                        <a:cs typeface="+mn-cs"/>
                      </a:endParaRPr>
                    </a:p>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and bootstrap.</a:t>
                      </a:r>
                    </a:p>
                  </a:txBody>
                  <a:tcPr/>
                </a:tc>
                <a:extLst>
                  <a:ext uri="{0D108BD9-81ED-4DB2-BD59-A6C34878D82A}">
                    <a16:rowId xmlns:a16="http://schemas.microsoft.com/office/drawing/2014/main" val="9512774"/>
                  </a:ext>
                </a:extLst>
              </a:tr>
              <a:tr h="260251">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871787"/>
          </a:xfrm>
        </p:spPr>
        <p:txBody>
          <a:bodyPr/>
          <a:lstStyle/>
          <a:p>
            <a:pPr eaLnBrk="1" hangingPunct="1">
              <a:lnSpc>
                <a:spcPct val="114000"/>
              </a:lnSpc>
            </a:pPr>
            <a:r>
              <a:rPr lang="en-US" altLang="en-US" sz="1050" b="1" dirty="0"/>
              <a:t>Flight Management System</a:t>
            </a:r>
          </a:p>
          <a:p>
            <a:pPr marL="171450" indent="-171450" eaLnBrk="1" hangingPunct="1">
              <a:lnSpc>
                <a:spcPct val="114000"/>
              </a:lnSpc>
              <a:buFont typeface="Arial" pitchFamily="34" charset="0"/>
              <a:buChar char="•"/>
            </a:pPr>
            <a:r>
              <a:rPr lang="en-IN" altLang="en-US" sz="1050" dirty="0"/>
              <a:t>Completed end to end case study of Flight Management System and created four </a:t>
            </a:r>
            <a:r>
              <a:rPr lang="en-IN" altLang="en-US" sz="1050" dirty="0" err="1"/>
              <a:t>microservices</a:t>
            </a:r>
            <a:r>
              <a:rPr lang="en-IN" altLang="en-US" sz="1050" dirty="0"/>
              <a:t>.</a:t>
            </a:r>
          </a:p>
          <a:p>
            <a:pPr marL="171450" indent="-171450" eaLnBrk="1" hangingPunct="1">
              <a:lnSpc>
                <a:spcPct val="114000"/>
              </a:lnSpc>
              <a:buFont typeface="Arial" pitchFamily="34" charset="0"/>
              <a:buChar char="•"/>
            </a:pPr>
            <a:r>
              <a:rPr lang="en-IN" altLang="en-US" sz="1050" dirty="0"/>
              <a:t> Along with JWT authentication, Swagger and payment tab, responsive UI with </a:t>
            </a:r>
            <a:r>
              <a:rPr lang="en-US" altLang="en-US" sz="1050" dirty="0"/>
              <a:t>Angular used for user interface.</a:t>
            </a:r>
          </a:p>
          <a:p>
            <a:pPr marL="171450" indent="-171450" eaLnBrk="1" hangingPunct="1">
              <a:lnSpc>
                <a:spcPct val="114000"/>
              </a:lnSpc>
              <a:buFont typeface="Arial" pitchFamily="34" charset="0"/>
              <a:buChar char="•"/>
            </a:pPr>
            <a:r>
              <a:rPr lang="en-US" altLang="nl-NL" sz="1050" dirty="0" err="1"/>
              <a:t>Microservices</a:t>
            </a:r>
            <a:r>
              <a:rPr lang="en-US" altLang="nl-NL" sz="1050" dirty="0"/>
              <a:t> were connected with API gateway.</a:t>
            </a:r>
          </a:p>
          <a:p>
            <a:pPr marL="171450" indent="-171450" eaLnBrk="1" hangingPunct="1">
              <a:lnSpc>
                <a:spcPct val="114000"/>
              </a:lnSpc>
              <a:buFont typeface="Arial" pitchFamily="34" charset="0"/>
              <a:buChar char="•"/>
            </a:pPr>
            <a:r>
              <a:rPr lang="en-US" altLang="nl-NL" sz="1050" dirty="0"/>
              <a:t> Best practices like naming components, adding comments </a:t>
            </a:r>
            <a:r>
              <a:rPr lang="en-US" altLang="nl-NL" sz="1050" dirty="0" err="1"/>
              <a:t>etc</a:t>
            </a:r>
            <a:r>
              <a:rPr lang="en-US" altLang="nl-NL" sz="1050" dirty="0"/>
              <a:t> were followed throughout the project.</a:t>
            </a:r>
          </a:p>
          <a:p>
            <a:pPr eaLnBrk="1" hangingPunct="1">
              <a:lnSpc>
                <a:spcPct val="114000"/>
              </a:lnSpc>
            </a:pPr>
            <a:r>
              <a:rPr lang="en-IN" altLang="nl-NL" sz="1050"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781850" y="1283084"/>
            <a:ext cx="2250650" cy="295275"/>
          </a:xfrm>
        </p:spPr>
        <p:txBody>
          <a:bodyPr/>
          <a:lstStyle/>
          <a:p>
            <a:pPr eaLnBrk="1" hangingPunct="1"/>
            <a:r>
              <a:rPr lang="nl-NL" altLang="nl-NL" dirty="0"/>
              <a:t>Banglore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600200"/>
            <a:ext cx="3279775" cy="369048"/>
          </a:xfrm>
        </p:spPr>
        <p:txBody>
          <a:bodyPr/>
          <a:lstStyle/>
          <a:p>
            <a:pPr eaLnBrk="1" hangingPunct="1"/>
            <a:r>
              <a:rPr lang="nl-NL" altLang="nl-NL" dirty="0"/>
              <a:t>KRISHNA-SAI-BHARATH.CHANDALURI@CAPGEMINI.COM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2800" y="1870868"/>
            <a:ext cx="2590800" cy="491331"/>
          </a:xfrm>
        </p:spPr>
        <p:txBody>
          <a:bodyPr/>
          <a:lstStyle/>
          <a:p>
            <a:pPr eaLnBrk="1" hangingPunct="1"/>
            <a:r>
              <a:rPr lang="nl-NL" altLang="nl-NL" dirty="0"/>
              <a:t>+91 9985150995</a:t>
            </a:r>
          </a:p>
          <a:p>
            <a:pPr eaLnBrk="1" hangingPunct="1"/>
            <a:r>
              <a:rPr lang="nl-NL" altLang="nl-NL" dirty="0"/>
              <a:t>A4</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15911" y="2974975"/>
            <a:ext cx="4133850" cy="3124200"/>
          </a:xfrm>
        </p:spPr>
        <p:txBody>
          <a:bodyPr/>
          <a:lstStyle/>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Security, Spring Cloud API Gateway,</a:t>
            </a:r>
            <a:r>
              <a:rPr lang="en-US" sz="1050" dirty="0"/>
              <a:t> Eureka server, API gateway.</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React</a:t>
            </a:r>
            <a:r>
              <a:rPr lang="en-US" sz="1050" dirty="0"/>
              <a:t> with Authentication with Angular reactive forms, angular routing.</a:t>
            </a:r>
          </a:p>
          <a:p>
            <a:pPr marL="171450" indent="-171450">
              <a:buFont typeface="Arial" panose="020B0604020202020204" pitchFamily="34" charset="0"/>
              <a:buChar char="•"/>
            </a:pPr>
            <a:r>
              <a:rPr lang="en-US" altLang="en-US" sz="1050" b="1" dirty="0"/>
              <a:t>Java </a:t>
            </a:r>
            <a:r>
              <a:rPr lang="en-US" altLang="en-US" sz="1050" b="1" dirty="0" err="1"/>
              <a:t>Microservice</a:t>
            </a:r>
            <a:r>
              <a:rPr lang="en-US" altLang="en-US" sz="1050" dirty="0"/>
              <a:t> Development knowledge using </a:t>
            </a:r>
            <a:r>
              <a:rPr lang="en-US" altLang="en-US" sz="1050" b="1" dirty="0"/>
              <a:t>Spring boot </a:t>
            </a:r>
            <a:r>
              <a:rPr lang="en-US" altLang="en-US" sz="1050" dirty="0"/>
              <a:t>on a beginner-to-intermediate level.</a:t>
            </a:r>
          </a:p>
          <a:p>
            <a:pPr marL="171450" indent="-171450">
              <a:buFont typeface="Arial" panose="020B0604020202020204" pitchFamily="34" charset="0"/>
              <a:buChar char="•"/>
            </a:pPr>
            <a:r>
              <a:rPr lang="en-US" sz="1050" dirty="0"/>
              <a:t>Experience in swagger and in </a:t>
            </a:r>
            <a:r>
              <a:rPr lang="en-US" sz="1050" b="1" dirty="0"/>
              <a:t>unit testing using Junit, </a:t>
            </a:r>
            <a:r>
              <a:rPr lang="en-US" sz="1050" b="1" dirty="0" err="1"/>
              <a:t>Mockito</a:t>
            </a:r>
            <a:r>
              <a:rPr lang="en-US" sz="1050" b="1" dirty="0"/>
              <a:t>.</a:t>
            </a:r>
          </a:p>
          <a:p>
            <a:pPr marL="171450" indent="-171450">
              <a:buFont typeface="Arial" panose="020B0604020202020204" pitchFamily="34" charset="0"/>
              <a:buChar char="•"/>
            </a:pPr>
            <a:r>
              <a:rPr lang="en-US" sz="1050" b="1" dirty="0"/>
              <a:t>REST Controllers, </a:t>
            </a:r>
            <a:r>
              <a:rPr lang="en-US" sz="1050" dirty="0"/>
              <a:t>implementation of </a:t>
            </a:r>
            <a:r>
              <a:rPr lang="en-US" sz="1050" b="1" dirty="0"/>
              <a:t>CRUD </a:t>
            </a:r>
            <a:r>
              <a:rPr lang="en-US" sz="1050" dirty="0"/>
              <a:t>operations and exception handling.</a:t>
            </a:r>
            <a:endParaRPr lang="en-US" sz="1050" b="1" dirty="0"/>
          </a:p>
          <a:p>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547041"/>
            <a:ext cx="6223000" cy="392681"/>
          </a:xfrm>
        </p:spPr>
        <p:txBody>
          <a:bodyPr/>
          <a:lstStyle/>
          <a:p>
            <a:r>
              <a:rPr lang="en-IN" altLang="en-US" dirty="0"/>
              <a:t>Krishna Sai Bharath Chandaluri</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524361" y="6281737"/>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7267" y="6417589"/>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GitHub</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a:t>
            </a:r>
          </a:p>
          <a:p>
            <a:pPr lvl="0">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https://github.com/Bharath0415</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Civil Engineering: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3" name="Picture Placeholder 12" descr="A person in a suit and tie&#10;&#10;Description automatically generated with medium confidence">
            <a:extLst>
              <a:ext uri="{FF2B5EF4-FFF2-40B4-BE49-F238E27FC236}">
                <a16:creationId xmlns:a16="http://schemas.microsoft.com/office/drawing/2014/main" id="{A37836FC-0685-46CA-ACE0-4EE79F358B0D}"/>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7" ma:contentTypeDescription="Create a new document." ma:contentTypeScope="" ma:versionID="7d161e690ca85245b6e60bd490b1ebc5">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efefa8b4a0699d43df1b9cded87fa819"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CB0F2C2-A7BD-4C02-AC48-03E0D428B2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c43bfbf7-b5f8-4451-8464-ef79a2e28ca1"/>
    <ds:schemaRef ds:uri="http://schemas.microsoft.com/office/infopath/2007/PartnerControls"/>
    <ds:schemaRef ds:uri="http://schemas.microsoft.com/office/2006/documentManagement/types"/>
    <ds:schemaRef ds:uri="http://purl.org/dc/terms/"/>
    <ds:schemaRef ds:uri="25289c4b-8fd1-4155-b56f-82d6fa13afd3"/>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2198</TotalTime>
  <Words>316</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Chandaluri, Krishna Sai Bharath</cp:lastModifiedBy>
  <cp:revision>110</cp:revision>
  <dcterms:created xsi:type="dcterms:W3CDTF">2020-09-22T06:24:34Z</dcterms:created>
  <dcterms:modified xsi:type="dcterms:W3CDTF">2022-07-11T05:24:55Z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