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15-02-2025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2/15/2025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2/15/2025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2/15/2025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2/15/2025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2/15/2025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2/15/2025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2/15/2025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2/15/2025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2/15/2025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2/15/2025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Bharath0666/ACITE-PROJECT-Steganograph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dirty="0"/>
              <a:t>Secure Data Hiding in Image Using Steganography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898073" y="4523749"/>
            <a:ext cx="8358191"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Bharath Reddy</a:t>
            </a:r>
          </a:p>
          <a:p>
            <a:r>
              <a:rPr lang="en-US" sz="2000" b="1" dirty="0">
                <a:solidFill>
                  <a:schemeClr val="accent1">
                    <a:lumMod val="75000"/>
                  </a:schemeClr>
                </a:solidFill>
                <a:latin typeface="Arial"/>
                <a:cs typeface="Arial"/>
              </a:rPr>
              <a:t>Student Name : Bharath Reddy</a:t>
            </a:r>
          </a:p>
          <a:p>
            <a:r>
              <a:rPr lang="en-US" sz="2000" b="1" dirty="0">
                <a:solidFill>
                  <a:schemeClr val="accent1">
                    <a:lumMod val="75000"/>
                  </a:schemeClr>
                </a:solidFill>
                <a:latin typeface="Arial"/>
                <a:cs typeface="Arial"/>
              </a:rPr>
              <a:t>College Name &amp; Department : Parul university/ Computer Science</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3200" dirty="0"/>
              <a:t>Traditional message transmission methods are vulnerable to interception. This project aims to securely hide text messages inside images using steganography techniques, making it difficult for unauthorized parties to detect and access hidden data.</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6" name="Rectangle 3">
            <a:extLst>
              <a:ext uri="{FF2B5EF4-FFF2-40B4-BE49-F238E27FC236}">
                <a16:creationId xmlns:a16="http://schemas.microsoft.com/office/drawing/2014/main" id="{FB495603-2F2F-044E-3858-C89E178F543C}"/>
              </a:ext>
            </a:extLst>
          </p:cNvPr>
          <p:cNvSpPr>
            <a:spLocks noGrp="1" noChangeArrowheads="1"/>
          </p:cNvSpPr>
          <p:nvPr>
            <p:ph idx="1"/>
          </p:nvPr>
        </p:nvSpPr>
        <p:spPr bwMode="auto">
          <a:xfrm>
            <a:off x="441325" y="2946203"/>
            <a:ext cx="4976042"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Programming Language:</a:t>
            </a:r>
            <a:r>
              <a:rPr kumimoji="0" lang="en-US" altLang="en-US" sz="2400" b="0" i="0" u="none" strike="noStrike" cap="none" normalizeH="0" baseline="0" dirty="0">
                <a:ln>
                  <a:noFill/>
                </a:ln>
                <a:solidFill>
                  <a:schemeClr val="tx1"/>
                </a:solidFill>
                <a:effectLst/>
                <a:latin typeface="Arial" panose="020B0604020202020204" pitchFamily="34" charset="0"/>
              </a:rPr>
              <a:t> Python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Libraries:</a:t>
            </a:r>
            <a:endParaRPr lang="en-US" altLang="en-US" sz="2400" dirty="0">
              <a:solidFill>
                <a:schemeClr val="tx1"/>
              </a:solidFill>
              <a:latin typeface="Arial" panose="020B0604020202020204" pitchFamily="34" charset="0"/>
            </a:endParaRPr>
          </a:p>
          <a:p>
            <a:pPr defTabSz="914400" eaLnBrk="0" fontAlgn="base" hangingPunct="0">
              <a:lnSpc>
                <a:spcPct val="100000"/>
              </a:lnSpc>
              <a:spcBef>
                <a:spcPct val="0"/>
              </a:spcBef>
              <a:spcAft>
                <a:spcPct val="0"/>
              </a:spcAft>
              <a:buClrTx/>
              <a:buSzTx/>
              <a:buFontTx/>
              <a:buChar char="•"/>
            </a:pPr>
            <a:r>
              <a:rPr kumimoji="0" lang="en-US" altLang="en-US" sz="2400" b="0" i="0" u="none" strike="noStrike" cap="none" normalizeH="0" baseline="0" dirty="0">
                <a:ln>
                  <a:noFill/>
                </a:ln>
                <a:solidFill>
                  <a:schemeClr val="tx1"/>
                </a:solidFill>
                <a:effectLst/>
                <a:latin typeface="Arial Unicode MS"/>
              </a:rPr>
              <a:t>OpenCV</a:t>
            </a:r>
            <a:r>
              <a:rPr kumimoji="0" lang="en-US" altLang="en-US" sz="2400" b="0" i="0" u="none" strike="noStrike" cap="none" normalizeH="0" baseline="0" dirty="0">
                <a:ln>
                  <a:noFill/>
                </a:ln>
                <a:solidFill>
                  <a:schemeClr val="tx1"/>
                </a:solidFill>
                <a:effectLst/>
              </a:rPr>
              <a:t> - Image processing</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defTabSz="914400" eaLnBrk="0" fontAlgn="base" hangingPunct="0">
              <a:lnSpc>
                <a:spcPct val="100000"/>
              </a:lnSpc>
              <a:spcBef>
                <a:spcPct val="0"/>
              </a:spcBef>
              <a:spcAft>
                <a:spcPct val="0"/>
              </a:spcAft>
              <a:buClrTx/>
              <a:buSzTx/>
              <a:buFontTx/>
              <a:buChar char="•"/>
            </a:pPr>
            <a:r>
              <a:rPr kumimoji="0" lang="en-US" altLang="en-US" sz="2400" b="0" i="0" u="none" strike="noStrike" cap="none" normalizeH="0" baseline="0" dirty="0">
                <a:ln>
                  <a:noFill/>
                </a:ln>
                <a:solidFill>
                  <a:schemeClr val="tx1"/>
                </a:solidFill>
                <a:effectLst/>
                <a:latin typeface="Arial Unicode MS"/>
              </a:rPr>
              <a:t>NumPy</a:t>
            </a:r>
            <a:r>
              <a:rPr kumimoji="0" lang="en-US" altLang="en-US" sz="2400" b="0" i="0" u="none" strike="noStrike" cap="none" normalizeH="0" baseline="0" dirty="0">
                <a:ln>
                  <a:noFill/>
                </a:ln>
                <a:solidFill>
                  <a:schemeClr val="tx1"/>
                </a:solidFill>
                <a:effectLst/>
              </a:rPr>
              <a:t> - Numeric operations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0" indent="0">
              <a:buNone/>
            </a:pPr>
            <a:r>
              <a:rPr lang="en-IN" sz="2400" dirty="0"/>
              <a:t>✔️ Uses </a:t>
            </a:r>
            <a:r>
              <a:rPr lang="en-IN" sz="2400" b="1" dirty="0"/>
              <a:t>steganography</a:t>
            </a:r>
            <a:r>
              <a:rPr lang="en-IN" sz="2400" dirty="0"/>
              <a:t> for secure data hiding.</a:t>
            </a:r>
            <a:br>
              <a:rPr lang="en-IN" sz="2400" dirty="0"/>
            </a:br>
            <a:r>
              <a:rPr lang="en-IN" sz="2400" dirty="0"/>
              <a:t>✔️ Simple and efficient message encryption inside images.</a:t>
            </a:r>
            <a:br>
              <a:rPr lang="en-IN" sz="2400" dirty="0"/>
            </a:br>
            <a:r>
              <a:rPr lang="en-IN" sz="2400" dirty="0"/>
              <a:t>✔️ Secure access using </a:t>
            </a:r>
            <a:r>
              <a:rPr lang="en-IN" sz="2400" b="1" dirty="0"/>
              <a:t>passcode authentication</a:t>
            </a:r>
            <a:r>
              <a:rPr lang="en-IN" sz="2400" dirty="0"/>
              <a:t>.</a:t>
            </a:r>
            <a:br>
              <a:rPr lang="en-IN" sz="2400" dirty="0"/>
            </a:br>
            <a:r>
              <a:rPr lang="en-IN" sz="2400" dirty="0"/>
              <a:t>✔️ Supports </a:t>
            </a:r>
            <a:r>
              <a:rPr lang="en-IN" sz="2400" b="1" dirty="0"/>
              <a:t>lossless image storage (PNG format)</a:t>
            </a:r>
            <a:r>
              <a:rPr lang="en-IN" sz="2400" dirty="0"/>
              <a:t> to prevent data corruption.</a:t>
            </a:r>
            <a:endParaRPr lang="en-IN" sz="24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a:bodyPr>
          <a:lstStyle/>
          <a:p>
            <a:r>
              <a:rPr lang="en-US" sz="2400" dirty="0"/>
              <a:t>👤 </a:t>
            </a:r>
            <a:r>
              <a:rPr lang="en-US" sz="2400" b="1" dirty="0"/>
              <a:t>Who can use this project?</a:t>
            </a:r>
            <a:endParaRPr lang="en-US" sz="2400" dirty="0"/>
          </a:p>
          <a:p>
            <a:pPr>
              <a:buFont typeface="Arial" panose="020B0604020202020204" pitchFamily="34" charset="0"/>
              <a:buChar char="•"/>
            </a:pPr>
            <a:r>
              <a:rPr lang="en-US" sz="2400" dirty="0"/>
              <a:t>Individuals who want </a:t>
            </a:r>
            <a:r>
              <a:rPr lang="en-US" sz="2400" b="1" dirty="0"/>
              <a:t>private communication</a:t>
            </a:r>
            <a:r>
              <a:rPr lang="en-US" sz="2400" dirty="0"/>
              <a:t>.</a:t>
            </a:r>
          </a:p>
          <a:p>
            <a:pPr>
              <a:buFont typeface="Arial" panose="020B0604020202020204" pitchFamily="34" charset="0"/>
              <a:buChar char="•"/>
            </a:pPr>
            <a:r>
              <a:rPr lang="en-US" sz="2400" dirty="0"/>
              <a:t>Cybersecurity professionals for </a:t>
            </a:r>
            <a:r>
              <a:rPr lang="en-US" sz="2400" b="1" dirty="0"/>
              <a:t>secure data transmission</a:t>
            </a:r>
            <a:r>
              <a:rPr lang="en-US" sz="2400" dirty="0"/>
              <a:t>.</a:t>
            </a:r>
          </a:p>
          <a:p>
            <a:pPr>
              <a:buFont typeface="Arial" panose="020B0604020202020204" pitchFamily="34" charset="0"/>
              <a:buChar char="•"/>
            </a:pPr>
            <a:r>
              <a:rPr lang="en-US" sz="2400" dirty="0"/>
              <a:t>Organizations requiring </a:t>
            </a:r>
            <a:r>
              <a:rPr lang="en-US" sz="2400" b="1" dirty="0"/>
              <a:t>covert data storage</a:t>
            </a:r>
            <a:r>
              <a:rPr lang="en-US" sz="2400" dirty="0"/>
              <a:t>.</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A4FCBF06-5684-A197-3E71-6B0343F84B58}"/>
              </a:ext>
            </a:extLst>
          </p:cNvPr>
          <p:cNvPicPr>
            <a:picLocks noGrp="1" noChangeAspect="1"/>
          </p:cNvPicPr>
          <p:nvPr>
            <p:ph idx="1"/>
          </p:nvPr>
        </p:nvPicPr>
        <p:blipFill>
          <a:blip r:embed="rId2"/>
          <a:stretch>
            <a:fillRect/>
          </a:stretch>
        </p:blipFill>
        <p:spPr>
          <a:xfrm>
            <a:off x="7951387" y="4850847"/>
            <a:ext cx="3915321" cy="647790"/>
          </a:xfrm>
        </p:spPr>
      </p:pic>
      <p:pic>
        <p:nvPicPr>
          <p:cNvPr id="7" name="Picture 6">
            <a:extLst>
              <a:ext uri="{FF2B5EF4-FFF2-40B4-BE49-F238E27FC236}">
                <a16:creationId xmlns:a16="http://schemas.microsoft.com/office/drawing/2014/main" id="{BA4B65DD-F980-C917-E222-BCC864AA709A}"/>
              </a:ext>
            </a:extLst>
          </p:cNvPr>
          <p:cNvPicPr>
            <a:picLocks noChangeAspect="1"/>
          </p:cNvPicPr>
          <p:nvPr/>
        </p:nvPicPr>
        <p:blipFill>
          <a:blip r:embed="rId3"/>
          <a:stretch>
            <a:fillRect/>
          </a:stretch>
        </p:blipFill>
        <p:spPr>
          <a:xfrm>
            <a:off x="325292" y="2505258"/>
            <a:ext cx="7526255" cy="4352742"/>
          </a:xfrm>
          <a:prstGeom prst="rect">
            <a:avLst/>
          </a:prstGeom>
        </p:spPr>
      </p:pic>
      <p:pic>
        <p:nvPicPr>
          <p:cNvPr id="9" name="Picture 8">
            <a:extLst>
              <a:ext uri="{FF2B5EF4-FFF2-40B4-BE49-F238E27FC236}">
                <a16:creationId xmlns:a16="http://schemas.microsoft.com/office/drawing/2014/main" id="{117CD323-2638-91B9-B537-4752DEA5F5A9}"/>
              </a:ext>
            </a:extLst>
          </p:cNvPr>
          <p:cNvPicPr>
            <a:picLocks noChangeAspect="1"/>
          </p:cNvPicPr>
          <p:nvPr/>
        </p:nvPicPr>
        <p:blipFill>
          <a:blip r:embed="rId4"/>
          <a:stretch>
            <a:fillRect/>
          </a:stretch>
        </p:blipFill>
        <p:spPr>
          <a:xfrm>
            <a:off x="376916" y="1201165"/>
            <a:ext cx="11438168" cy="1188704"/>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r>
              <a:rPr lang="en-US" sz="2400" dirty="0"/>
              <a:t>This project successfully demonstrates a simple steganography technique for hiding messages inside images. It ensures </a:t>
            </a:r>
            <a:r>
              <a:rPr lang="en-US" sz="2400" b="1" dirty="0"/>
              <a:t>secure message transmission</a:t>
            </a:r>
            <a:r>
              <a:rPr lang="en-US" sz="2400" dirty="0"/>
              <a:t> while maintaining image quality. The passcode-based access adds an extra </a:t>
            </a:r>
            <a:r>
              <a:rPr lang="en-US" sz="2400" b="1" dirty="0"/>
              <a:t>layer of security</a:t>
            </a:r>
            <a:r>
              <a:rPr lang="en-US" sz="2400" dirty="0"/>
              <a:t>, preventing unauthorized retrieval of hidden data.</a:t>
            </a: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Repository</a:t>
            </a:r>
            <a:r>
              <a:rPr lang="en-IN"/>
              <a:t>: </a:t>
            </a:r>
            <a:r>
              <a:rPr lang="en-IN">
                <a:hlinkClick r:id="rId2"/>
              </a:rPr>
              <a:t>https://github.com/Bharath0666/ACITE-PROJECT-Steganography</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259</TotalTime>
  <Words>233</Words>
  <Application>Microsoft Office PowerPoint</Application>
  <PresentationFormat>Widescreen</PresentationFormat>
  <Paragraphs>37</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Arial Unicode MS</vt:lpstr>
      <vt:lpstr>Calibri</vt:lpstr>
      <vt:lpstr>Calibri Light</vt:lpstr>
      <vt:lpstr>Franklin Gothic Book</vt:lpstr>
      <vt:lpstr>Franklin Gothic Demi</vt:lpstr>
      <vt:lpstr>Wingdings 2</vt:lpstr>
      <vt:lpstr>DividendVTI</vt:lpstr>
      <vt:lpstr>Secure Data Hiding in Image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Bharath Reddy</cp:lastModifiedBy>
  <cp:revision>29</cp:revision>
  <dcterms:created xsi:type="dcterms:W3CDTF">2021-05-26T16:50:10Z</dcterms:created>
  <dcterms:modified xsi:type="dcterms:W3CDTF">2025-02-15T04:40:48Z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