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22"/>
  </p:notesMasterIdLst>
  <p:sldIdLst>
    <p:sldId id="256" r:id="rId2"/>
    <p:sldId id="259" r:id="rId3"/>
    <p:sldId id="260" r:id="rId4"/>
    <p:sldId id="281" r:id="rId5"/>
    <p:sldId id="261" r:id="rId6"/>
    <p:sldId id="263" r:id="rId7"/>
    <p:sldId id="264" r:id="rId8"/>
    <p:sldId id="265" r:id="rId9"/>
    <p:sldId id="269" r:id="rId10"/>
    <p:sldId id="270" r:id="rId11"/>
    <p:sldId id="286" r:id="rId12"/>
    <p:sldId id="287" r:id="rId13"/>
    <p:sldId id="272" r:id="rId14"/>
    <p:sldId id="282" r:id="rId15"/>
    <p:sldId id="283" r:id="rId16"/>
    <p:sldId id="284" r:id="rId17"/>
    <p:sldId id="285" r:id="rId18"/>
    <p:sldId id="278" r:id="rId19"/>
    <p:sldId id="279" r:id="rId20"/>
    <p:sldId id="280" r:id="rId21"/>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8" autoAdjust="0"/>
  </p:normalViewPr>
  <p:slideViewPr>
    <p:cSldViewPr>
      <p:cViewPr varScale="1">
        <p:scale>
          <a:sx n="92" d="100"/>
          <a:sy n="92" d="100"/>
        </p:scale>
        <p:origin x="1114" y="72"/>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1FE0A-BF06-4F4C-BD37-3DC43C60D427}" type="datetimeFigureOut">
              <a:rPr lang="en-US" smtClean="0"/>
              <a:t>4/27/2023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B7B25-51E9-C54B-9276-AC62DD5554C5}" type="slidenum">
              <a:rPr lang="en-US" smtClean="0"/>
              <a:t>‹#›</a:t>
            </a:fld>
            <a:endParaRPr lang="en-US"/>
          </a:p>
        </p:txBody>
      </p:sp>
    </p:spTree>
    <p:extLst>
      <p:ext uri="{BB962C8B-B14F-4D97-AF65-F5344CB8AC3E}">
        <p14:creationId xmlns:p14="http://schemas.microsoft.com/office/powerpoint/2010/main" val="3236090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CAB FARE PREDICTION USING MACHINE LEARNING </a:t>
            </a:r>
            <a:endParaRPr lang="en-US" dirty="0"/>
          </a:p>
        </p:txBody>
      </p:sp>
      <p:sp>
        <p:nvSpPr>
          <p:cNvPr id="4" name="Slide Number Placeholder 3"/>
          <p:cNvSpPr>
            <a:spLocks noGrp="1"/>
          </p:cNvSpPr>
          <p:nvPr>
            <p:ph type="sldNum" sz="quarter" idx="5"/>
          </p:nvPr>
        </p:nvSpPr>
        <p:spPr/>
        <p:txBody>
          <a:bodyPr/>
          <a:lstStyle/>
          <a:p>
            <a:fld id="{0CEB7B25-51E9-C54B-9276-AC62DD5554C5}" type="slidenum">
              <a:rPr lang="en-US" smtClean="0"/>
              <a:t>1</a:t>
            </a:fld>
            <a:endParaRPr lang="en-US"/>
          </a:p>
        </p:txBody>
      </p:sp>
    </p:spTree>
    <p:extLst>
      <p:ext uri="{BB962C8B-B14F-4D97-AF65-F5344CB8AC3E}">
        <p14:creationId xmlns:p14="http://schemas.microsoft.com/office/powerpoint/2010/main" val="98999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935302"/>
            <a:ext cx="6751097" cy="1989667"/>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3001698"/>
            <a:ext cx="6751097"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3BCE74-B998-44CE-9366-AFCBC60994D6}"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287926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574477"/>
            <a:ext cx="7775673" cy="68279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517768"/>
            <a:ext cx="7775673" cy="2816446"/>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4257273"/>
            <a:ext cx="7774499" cy="568727"/>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43BCE74-B998-44CE-9366-AFCBC60994D6}"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393899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508001"/>
            <a:ext cx="7765322" cy="2854049"/>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504017"/>
            <a:ext cx="7765321" cy="1326822"/>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43BCE74-B998-44CE-9366-AFCBC60994D6}"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2080961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508000"/>
            <a:ext cx="6977064" cy="2494087"/>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008360"/>
            <a:ext cx="6564224" cy="355677"/>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504018"/>
            <a:ext cx="7765322" cy="1321983"/>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43BCE74-B998-44CE-9366-AFCBC60994D6}"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BCF5B-EB8B-4BF7-B764-303DF2014D0D}" type="slidenum">
              <a:rPr lang="en-US" smtClean="0"/>
              <a:pPr/>
              <a:t>‹#›</a:t>
            </a:fld>
            <a:endParaRPr lang="en-US"/>
          </a:p>
        </p:txBody>
      </p:sp>
      <p:sp>
        <p:nvSpPr>
          <p:cNvPr id="11" name="TextBox 10"/>
          <p:cNvSpPr txBox="1"/>
          <p:nvPr/>
        </p:nvSpPr>
        <p:spPr>
          <a:xfrm>
            <a:off x="627459" y="612701"/>
            <a:ext cx="457200" cy="487313"/>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476744"/>
            <a:ext cx="457200" cy="487313"/>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693773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772452"/>
            <a:ext cx="7766495" cy="209319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875463"/>
            <a:ext cx="7765322" cy="950537"/>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43BCE74-B998-44CE-9366-AFCBC60994D6}"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1840401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508000"/>
            <a:ext cx="7765322" cy="1104636"/>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740266"/>
            <a:ext cx="2474217" cy="68608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426353"/>
            <a:ext cx="2474217" cy="2399647"/>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740267"/>
            <a:ext cx="2473919" cy="686087"/>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426353"/>
            <a:ext cx="2474866" cy="2399647"/>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40267"/>
            <a:ext cx="2468408" cy="686087"/>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426353"/>
            <a:ext cx="2468408" cy="2399647"/>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643BCE74-B998-44CE-9366-AFCBC60994D6}"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3380023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508000"/>
            <a:ext cx="7765322" cy="110463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496583"/>
            <a:ext cx="2474216" cy="480218"/>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915823"/>
            <a:ext cx="2205038" cy="1270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976801"/>
            <a:ext cx="2474216" cy="84919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496583"/>
            <a:ext cx="2474237" cy="480218"/>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915823"/>
            <a:ext cx="2197894" cy="1270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976800"/>
            <a:ext cx="2475252" cy="84919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496583"/>
            <a:ext cx="2467425" cy="480218"/>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915823"/>
            <a:ext cx="2199085" cy="1270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976801"/>
            <a:ext cx="2470694" cy="84919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643BCE74-B998-44CE-9366-AFCBC60994D6}"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4004752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BCE74-B998-44CE-9366-AFCBC60994D6}"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401183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08000"/>
            <a:ext cx="1906993" cy="43180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508000"/>
            <a:ext cx="5744029" cy="4318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BCE74-B998-44CE-9366-AFCBC60994D6}"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283305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BCE74-B998-44CE-9366-AFCBC60994D6}"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66398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547689"/>
            <a:ext cx="7300134" cy="2377281"/>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3001699"/>
            <a:ext cx="7300134" cy="1250156"/>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BCE74-B998-44CE-9366-AFCBC60994D6}"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29459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508000"/>
            <a:ext cx="7765321" cy="11052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740266"/>
            <a:ext cx="3829503" cy="3085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740266"/>
            <a:ext cx="3820616" cy="3085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3BCE74-B998-44CE-9366-AFCBC60994D6}"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3412361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508000"/>
            <a:ext cx="7765321"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740267"/>
            <a:ext cx="3659399" cy="686593"/>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426860"/>
            <a:ext cx="3830406" cy="2399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740267"/>
            <a:ext cx="3649166" cy="686593"/>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426860"/>
            <a:ext cx="3821518" cy="2399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3BCE74-B998-44CE-9366-AFCBC60994D6}" type="datetimeFigureOut">
              <a:rPr lang="en-US" smtClean="0"/>
              <a:pPr/>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360987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3BCE74-B998-44CE-9366-AFCBC60994D6}"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301480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BCE74-B998-44CE-9366-AFCBC60994D6}" type="datetimeFigureOut">
              <a:rPr lang="en-US" smtClean="0"/>
              <a:pPr/>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420220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508000"/>
            <a:ext cx="2949178" cy="196850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508000"/>
            <a:ext cx="4642119" cy="43180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476500"/>
            <a:ext cx="2949178" cy="234949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43BCE74-B998-44CE-9366-AFCBC60994D6}"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165029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508000"/>
            <a:ext cx="4447330" cy="196850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632401"/>
            <a:ext cx="2441517" cy="406919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476500"/>
            <a:ext cx="4451213" cy="234950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43BCE74-B998-44CE-9366-AFCBC60994D6}"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BCF5B-EB8B-4BF7-B764-303DF2014D0D}" type="slidenum">
              <a:rPr lang="en-US" smtClean="0"/>
              <a:pPr/>
              <a:t>‹#›</a:t>
            </a:fld>
            <a:endParaRPr lang="en-US"/>
          </a:p>
        </p:txBody>
      </p:sp>
    </p:spTree>
    <p:extLst>
      <p:ext uri="{BB962C8B-B14F-4D97-AF65-F5344CB8AC3E}">
        <p14:creationId xmlns:p14="http://schemas.microsoft.com/office/powerpoint/2010/main" val="161266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508000"/>
            <a:ext cx="7765321" cy="11052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46720"/>
            <a:ext cx="7765322" cy="30792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902730"/>
            <a:ext cx="2057400" cy="304271"/>
          </a:xfrm>
          <a:prstGeom prst="rect">
            <a:avLst/>
          </a:prstGeom>
        </p:spPr>
        <p:txBody>
          <a:bodyPr vert="horz" lIns="91440" tIns="45720" rIns="91440" bIns="45720" rtlCol="0" anchor="ctr"/>
          <a:lstStyle>
            <a:lvl1pPr algn="r">
              <a:defRPr sz="750">
                <a:solidFill>
                  <a:schemeClr val="tx1">
                    <a:tint val="75000"/>
                  </a:schemeClr>
                </a:solidFill>
              </a:defRPr>
            </a:lvl1pPr>
          </a:lstStyle>
          <a:p>
            <a:fld id="{643BCE74-B998-44CE-9366-AFCBC60994D6}" type="datetimeFigureOut">
              <a:rPr lang="en-US" smtClean="0"/>
              <a:pPr/>
              <a:t>4/27/2023</a:t>
            </a:fld>
            <a:endParaRPr lang="en-US"/>
          </a:p>
        </p:txBody>
      </p:sp>
      <p:sp>
        <p:nvSpPr>
          <p:cNvPr id="5" name="Footer Placeholder 4"/>
          <p:cNvSpPr>
            <a:spLocks noGrp="1"/>
          </p:cNvSpPr>
          <p:nvPr>
            <p:ph type="ftr" sz="quarter" idx="3"/>
          </p:nvPr>
        </p:nvSpPr>
        <p:spPr>
          <a:xfrm>
            <a:off x="685346" y="4902730"/>
            <a:ext cx="5004649" cy="30427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4902730"/>
            <a:ext cx="565159" cy="304271"/>
          </a:xfrm>
          <a:prstGeom prst="rect">
            <a:avLst/>
          </a:prstGeom>
        </p:spPr>
        <p:txBody>
          <a:bodyPr vert="horz" lIns="91440" tIns="45720" rIns="91440" bIns="45720" rtlCol="0" anchor="ctr"/>
          <a:lstStyle>
            <a:lvl1pPr algn="r">
              <a:defRPr sz="750">
                <a:solidFill>
                  <a:schemeClr val="tx1">
                    <a:tint val="75000"/>
                  </a:schemeClr>
                </a:solidFill>
              </a:defRPr>
            </a:lvl1pPr>
          </a:lstStyle>
          <a:p>
            <a:fld id="{E14BCF5B-EB8B-4BF7-B764-303DF2014D0D}" type="slidenum">
              <a:rPr lang="en-US" smtClean="0"/>
              <a:pPr/>
              <a:t>‹#›</a:t>
            </a:fld>
            <a:endParaRPr lang="en-US"/>
          </a:p>
        </p:txBody>
      </p:sp>
    </p:spTree>
    <p:extLst>
      <p:ext uri="{BB962C8B-B14F-4D97-AF65-F5344CB8AC3E}">
        <p14:creationId xmlns:p14="http://schemas.microsoft.com/office/powerpoint/2010/main" val="2483856005"/>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408B8AC5-8FF1-2EAC-7327-AADB626F3F4F}"/>
              </a:ext>
            </a:extLst>
          </p:cNvPr>
          <p:cNvSpPr>
            <a:spLocks noGrp="1"/>
          </p:cNvSpPr>
          <p:nvPr>
            <p:ph type="subTitle" idx="1"/>
          </p:nvPr>
        </p:nvSpPr>
        <p:spPr>
          <a:xfrm>
            <a:off x="1331640" y="841276"/>
            <a:ext cx="6751097" cy="1379802"/>
          </a:xfrm>
        </p:spPr>
        <p:txBody>
          <a:bodyPr>
            <a:normAutofit/>
          </a:bodyPr>
          <a:lstStyle/>
          <a:p>
            <a:r>
              <a:rPr lang="en-GB" sz="2400" i="1" dirty="0">
                <a:solidFill>
                  <a:schemeClr val="accent1"/>
                </a:solidFill>
              </a:rPr>
              <a:t>CAB FARE PREDICTION USING MACHINE LEARNING </a:t>
            </a:r>
          </a:p>
          <a:p>
            <a:endParaRPr lang="en-US" sz="2400" i="1" dirty="0">
              <a:solidFill>
                <a:schemeClr val="accent1"/>
              </a:solidFill>
            </a:endParaRPr>
          </a:p>
        </p:txBody>
      </p:sp>
      <p:sp>
        <p:nvSpPr>
          <p:cNvPr id="12" name="TextBox 11">
            <a:extLst>
              <a:ext uri="{FF2B5EF4-FFF2-40B4-BE49-F238E27FC236}">
                <a16:creationId xmlns:a16="http://schemas.microsoft.com/office/drawing/2014/main" id="{5B13A88A-1C21-BAA6-4D36-A856FBB80C43}"/>
              </a:ext>
            </a:extLst>
          </p:cNvPr>
          <p:cNvSpPr txBox="1"/>
          <p:nvPr/>
        </p:nvSpPr>
        <p:spPr>
          <a:xfrm>
            <a:off x="1691680" y="2692689"/>
            <a:ext cx="6264696" cy="923330"/>
          </a:xfrm>
          <a:prstGeom prst="rect">
            <a:avLst/>
          </a:prstGeom>
          <a:noFill/>
        </p:spPr>
        <p:txBody>
          <a:bodyPr wrap="square" rtlCol="0">
            <a:spAutoFit/>
          </a:bodyPr>
          <a:lstStyle/>
          <a:p>
            <a:pPr algn="l"/>
            <a:r>
              <a:rPr lang="en-US" dirty="0"/>
              <a:t>Project Guide        : Dr. J. </a:t>
            </a:r>
            <a:r>
              <a:rPr lang="en-US" dirty="0" err="1"/>
              <a:t>Jeslin</a:t>
            </a:r>
            <a:r>
              <a:rPr lang="en-US" dirty="0"/>
              <a:t> </a:t>
            </a:r>
            <a:r>
              <a:rPr lang="en-US" dirty="0" err="1"/>
              <a:t>Santhamalar</a:t>
            </a:r>
            <a:endParaRPr lang="en-US" dirty="0"/>
          </a:p>
          <a:p>
            <a:pPr algn="l"/>
            <a:r>
              <a:rPr lang="en-US" dirty="0"/>
              <a:t>Name                       : </a:t>
            </a:r>
            <a:r>
              <a:rPr lang="en-US" dirty="0" err="1"/>
              <a:t>L.Bharath</a:t>
            </a:r>
            <a:r>
              <a:rPr lang="en-US" dirty="0"/>
              <a:t> sai</a:t>
            </a:r>
          </a:p>
          <a:p>
            <a:pPr algn="l"/>
            <a:r>
              <a:rPr lang="en-US" dirty="0"/>
              <a:t>Register Number  : 40110674</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071538" y="857236"/>
            <a:ext cx="4214842" cy="584775"/>
          </a:xfrm>
          <a:prstGeom prst="rect">
            <a:avLst/>
          </a:prstGeom>
          <a:noFill/>
        </p:spPr>
        <p:txBody>
          <a:bodyPr wrap="square" rtlCol="0">
            <a:spAutoFit/>
          </a:bodyPr>
          <a:lstStyle/>
          <a:p>
            <a:pPr>
              <a:buClr>
                <a:schemeClr val="accent1"/>
              </a:buClr>
              <a:buFont typeface="Wingdings" pitchFamily="2" charset="2"/>
              <a:buChar char="Ø"/>
            </a:pPr>
            <a:r>
              <a:rPr lang="en-IN" sz="3200" dirty="0"/>
              <a:t> dataset</a:t>
            </a:r>
            <a:endParaRPr lang="en-US" sz="3200" dirty="0"/>
          </a:p>
        </p:txBody>
      </p:sp>
      <p:pic>
        <p:nvPicPr>
          <p:cNvPr id="5" name="Picture 4">
            <a:extLst>
              <a:ext uri="{FF2B5EF4-FFF2-40B4-BE49-F238E27FC236}">
                <a16:creationId xmlns:a16="http://schemas.microsoft.com/office/drawing/2014/main" id="{97C6787B-438C-66B4-024D-2EAB8E3CB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6898"/>
            <a:ext cx="9144000" cy="20612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BCFAE-32FE-3849-C1B7-2742D3D96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417340"/>
            <a:ext cx="6624736" cy="2808312"/>
          </a:xfrm>
          <a:prstGeom prst="rect">
            <a:avLst/>
          </a:prstGeom>
        </p:spPr>
      </p:pic>
      <p:sp>
        <p:nvSpPr>
          <p:cNvPr id="10" name="TextBox 9">
            <a:extLst>
              <a:ext uri="{FF2B5EF4-FFF2-40B4-BE49-F238E27FC236}">
                <a16:creationId xmlns:a16="http://schemas.microsoft.com/office/drawing/2014/main" id="{FD0940F4-D8DD-C0A1-D6AD-4C23EEEF6F68}"/>
              </a:ext>
            </a:extLst>
          </p:cNvPr>
          <p:cNvSpPr txBox="1"/>
          <p:nvPr/>
        </p:nvSpPr>
        <p:spPr>
          <a:xfrm>
            <a:off x="1008406" y="697260"/>
            <a:ext cx="4572000" cy="461665"/>
          </a:xfrm>
          <a:prstGeom prst="rect">
            <a:avLst/>
          </a:prstGeom>
          <a:noFill/>
        </p:spPr>
        <p:txBody>
          <a:bodyPr wrap="square">
            <a:spAutoFit/>
          </a:bodyPr>
          <a:lstStyle/>
          <a:p>
            <a:r>
              <a:rPr lang="en-US" sz="2400" dirty="0"/>
              <a:t>Data </a:t>
            </a:r>
            <a:r>
              <a:rPr lang="en-US" sz="2400" dirty="0" err="1"/>
              <a:t>Visualisation</a:t>
            </a:r>
            <a:endParaRPr lang="en-IN" sz="2400" dirty="0"/>
          </a:p>
        </p:txBody>
      </p:sp>
    </p:spTree>
    <p:extLst>
      <p:ext uri="{BB962C8B-B14F-4D97-AF65-F5344CB8AC3E}">
        <p14:creationId xmlns:p14="http://schemas.microsoft.com/office/powerpoint/2010/main" val="425792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6FCD81-0FAF-AC80-F9DE-775CC7C9C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553244"/>
            <a:ext cx="4248472" cy="2232248"/>
          </a:xfrm>
          <a:prstGeom prst="rect">
            <a:avLst/>
          </a:prstGeom>
        </p:spPr>
      </p:pic>
      <p:pic>
        <p:nvPicPr>
          <p:cNvPr id="5" name="Picture 4">
            <a:extLst>
              <a:ext uri="{FF2B5EF4-FFF2-40B4-BE49-F238E27FC236}">
                <a16:creationId xmlns:a16="http://schemas.microsoft.com/office/drawing/2014/main" id="{BB339540-521B-A749-44A0-E5334DBE6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785492"/>
            <a:ext cx="4680520" cy="2520280"/>
          </a:xfrm>
          <a:prstGeom prst="rect">
            <a:avLst/>
          </a:prstGeom>
        </p:spPr>
      </p:pic>
    </p:spTree>
    <p:extLst>
      <p:ext uri="{BB962C8B-B14F-4D97-AF65-F5344CB8AC3E}">
        <p14:creationId xmlns:p14="http://schemas.microsoft.com/office/powerpoint/2010/main" val="83152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extBox 3"/>
          <p:cNvSpPr txBox="1"/>
          <p:nvPr/>
        </p:nvSpPr>
        <p:spPr>
          <a:xfrm>
            <a:off x="321439" y="481236"/>
            <a:ext cx="8501122" cy="5016758"/>
          </a:xfrm>
          <a:prstGeom prst="rect">
            <a:avLst/>
          </a:prstGeom>
          <a:noFill/>
        </p:spPr>
        <p:txBody>
          <a:bodyPr wrap="square" rtlCol="0">
            <a:spAutoFit/>
          </a:bodyPr>
          <a:lstStyle/>
          <a:p>
            <a:pPr>
              <a:buClr>
                <a:schemeClr val="accent1"/>
              </a:buClr>
            </a:pPr>
            <a:r>
              <a:rPr lang="en-US" sz="4000" b="1" dirty="0"/>
              <a:t>Model Building</a:t>
            </a:r>
          </a:p>
          <a:p>
            <a:pPr marL="0" marR="0" lvl="0" indent="0" algn="l" rtl="0">
              <a:lnSpc>
                <a:spcPct val="100000"/>
              </a:lnSpc>
              <a:spcBef>
                <a:spcPts val="0"/>
              </a:spcBef>
              <a:spcAft>
                <a:spcPts val="0"/>
              </a:spcAft>
              <a:buClr>
                <a:srgbClr val="002776"/>
              </a:buClr>
              <a:buSzPts val="2800"/>
              <a:buFont typeface="Arial"/>
              <a:buNone/>
            </a:pPr>
            <a:r>
              <a:rPr lang="en-US" sz="2000" i="0" u="none" strike="noStrike" cap="none" dirty="0">
                <a:solidFill>
                  <a:srgbClr val="000000"/>
                </a:solidFill>
                <a:latin typeface="Centaur" pitchFamily="18" charset="0"/>
                <a:sym typeface="Arial"/>
              </a:rPr>
              <a:t>In this project, We investigate the usage of  different models to predict the output </a:t>
            </a:r>
          </a:p>
          <a:p>
            <a:pPr marL="0" marR="0" lvl="0" indent="0" algn="l" rtl="0">
              <a:lnSpc>
                <a:spcPct val="100000"/>
              </a:lnSpc>
              <a:spcBef>
                <a:spcPts val="0"/>
              </a:spcBef>
              <a:spcAft>
                <a:spcPts val="0"/>
              </a:spcAft>
              <a:buClr>
                <a:srgbClr val="002776"/>
              </a:buClr>
              <a:buSzPts val="2800"/>
              <a:buFont typeface="Arial"/>
              <a:buNone/>
            </a:pPr>
            <a:r>
              <a:rPr lang="en-US" sz="2000" i="0" u="none" strike="noStrike" cap="none" dirty="0">
                <a:solidFill>
                  <a:srgbClr val="000000"/>
                </a:solidFill>
                <a:latin typeface="Centaur" pitchFamily="18" charset="0"/>
                <a:sym typeface="Arial"/>
              </a:rPr>
              <a:t>temperature</a:t>
            </a:r>
          </a:p>
          <a:p>
            <a:pPr>
              <a:buClr>
                <a:schemeClr val="accent1"/>
              </a:buClr>
            </a:pPr>
            <a:endParaRPr lang="en-US" sz="4000" b="1" dirty="0"/>
          </a:p>
          <a:p>
            <a:pPr>
              <a:buClr>
                <a:schemeClr val="accent1"/>
              </a:buClr>
            </a:pPr>
            <a:r>
              <a:rPr lang="en-US" sz="3200" b="1" dirty="0"/>
              <a:t>Regressor Models</a:t>
            </a:r>
          </a:p>
          <a:p>
            <a:pPr>
              <a:buClr>
                <a:schemeClr val="accent1"/>
              </a:buClr>
            </a:pPr>
            <a:r>
              <a:rPr lang="en-US" sz="3200" b="1" dirty="0"/>
              <a:t>1.Decision Tree</a:t>
            </a:r>
          </a:p>
          <a:p>
            <a:pPr>
              <a:buClr>
                <a:schemeClr val="accent1"/>
              </a:buClr>
            </a:pPr>
            <a:r>
              <a:rPr lang="en-US" sz="3200" b="1" dirty="0"/>
              <a:t>2.Random Forest</a:t>
            </a:r>
          </a:p>
          <a:p>
            <a:pPr>
              <a:buClr>
                <a:schemeClr val="accent1"/>
              </a:buClr>
            </a:pPr>
            <a:r>
              <a:rPr lang="en-US" sz="3200" b="1" dirty="0"/>
              <a:t>3.Linear Regression</a:t>
            </a:r>
          </a:p>
          <a:p>
            <a:pPr>
              <a:buClr>
                <a:schemeClr val="accent1"/>
              </a:buClr>
            </a:pPr>
            <a:r>
              <a:rPr lang="en-US" sz="3200" b="1" dirty="0"/>
              <a:t>4.KNN Imputation</a:t>
            </a:r>
          </a:p>
          <a:p>
            <a:pPr>
              <a:buClr>
                <a:schemeClr val="accent1"/>
              </a:buClr>
            </a:pPr>
            <a:endParaRPr lang="en-US" sz="4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542B58-3F5E-1D7D-E9E5-2AABFBACC165}"/>
              </a:ext>
            </a:extLst>
          </p:cNvPr>
          <p:cNvSpPr txBox="1"/>
          <p:nvPr/>
        </p:nvSpPr>
        <p:spPr>
          <a:xfrm>
            <a:off x="755576" y="337220"/>
            <a:ext cx="8208912" cy="4154984"/>
          </a:xfrm>
          <a:prstGeom prst="rect">
            <a:avLst/>
          </a:prstGeom>
          <a:noFill/>
        </p:spPr>
        <p:txBody>
          <a:bodyPr wrap="square">
            <a:spAutoFit/>
          </a:bodyPr>
          <a:lstStyle/>
          <a:p>
            <a:r>
              <a:rPr lang="en-IN" sz="3600" b="1" dirty="0"/>
              <a:t>Decision Tree Model</a:t>
            </a:r>
          </a:p>
          <a:p>
            <a:endParaRPr lang="en-IN" sz="3600" b="1" dirty="0"/>
          </a:p>
          <a:p>
            <a:r>
              <a:rPr lang="en-US" sz="2400" dirty="0">
                <a:latin typeface="Centaur" pitchFamily="18" charset="0"/>
              </a:rPr>
              <a:t>Decision tree builds </a:t>
            </a:r>
            <a:r>
              <a:rPr lang="en-US" sz="2400" b="1" dirty="0">
                <a:latin typeface="Centaur" pitchFamily="18" charset="0"/>
              </a:rPr>
              <a:t>regression or classification models in the form of a tree structure</a:t>
            </a:r>
            <a:r>
              <a:rPr lang="en-US" sz="2400" dirty="0">
                <a:latin typeface="Centaur" pitchFamily="18" charset="0"/>
              </a:rPr>
              <a:t>. It breaks down a dataset into smaller and smaller subsets while at the same time an associated decision tree is incrementally developed. Decision trees can handle both categorical and numerical data.</a:t>
            </a:r>
          </a:p>
          <a:p>
            <a:endParaRPr lang="en-US" sz="2400" dirty="0">
              <a:latin typeface="Centaur" pitchFamily="18" charset="0"/>
            </a:endParaRPr>
          </a:p>
          <a:p>
            <a:r>
              <a:rPr lang="en-IN" sz="2400" b="1" dirty="0"/>
              <a:t>Error : 28.774663291429192</a:t>
            </a:r>
          </a:p>
          <a:p>
            <a:r>
              <a:rPr lang="en-IN" sz="2400" b="1" dirty="0"/>
              <a:t>Accuracy: 71.23</a:t>
            </a:r>
          </a:p>
        </p:txBody>
      </p:sp>
    </p:spTree>
    <p:extLst>
      <p:ext uri="{BB962C8B-B14F-4D97-AF65-F5344CB8AC3E}">
        <p14:creationId xmlns:p14="http://schemas.microsoft.com/office/powerpoint/2010/main" val="362229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BB1EFA-DFDA-C127-C743-B2F69D60567F}"/>
              </a:ext>
            </a:extLst>
          </p:cNvPr>
          <p:cNvSpPr txBox="1"/>
          <p:nvPr/>
        </p:nvSpPr>
        <p:spPr>
          <a:xfrm>
            <a:off x="467544" y="265212"/>
            <a:ext cx="8208912" cy="50167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0AD00"/>
              </a:buClr>
              <a:buSzTx/>
              <a:buFontTx/>
              <a:buNone/>
              <a:tabLst/>
              <a:defRPr/>
            </a:pPr>
            <a:r>
              <a:rPr kumimoji="0" lang="en-US" sz="3200" b="1" i="0" u="none" strike="noStrike" kern="1200" cap="none" spc="0" normalizeH="0" baseline="0" noProof="0" dirty="0">
                <a:ln>
                  <a:noFill/>
                </a:ln>
                <a:effectLst/>
                <a:uLnTx/>
                <a:uFillTx/>
                <a:latin typeface="Corbel"/>
                <a:ea typeface="+mn-ea"/>
                <a:cs typeface="+mn-cs"/>
              </a:rPr>
              <a:t>Random Forest</a:t>
            </a:r>
          </a:p>
          <a:p>
            <a:pPr marL="0" marR="0" lvl="0" indent="0" algn="l" defTabSz="914400" rtl="0" eaLnBrk="1" fontAlgn="auto" latinLnBrk="0" hangingPunct="1">
              <a:lnSpc>
                <a:spcPct val="100000"/>
              </a:lnSpc>
              <a:spcBef>
                <a:spcPts val="0"/>
              </a:spcBef>
              <a:spcAft>
                <a:spcPts val="0"/>
              </a:spcAft>
              <a:buClr>
                <a:srgbClr val="F0AD00"/>
              </a:buClr>
              <a:buSzTx/>
              <a:buFontTx/>
              <a:buNone/>
              <a:tabLst/>
              <a:defRPr/>
            </a:pPr>
            <a:endParaRPr kumimoji="0" lang="en-US" sz="3200" b="1" i="0" u="none" strike="noStrike" kern="1200" cap="none" spc="0" normalizeH="0" baseline="0" noProof="0" dirty="0">
              <a:ln>
                <a:noFill/>
              </a:ln>
              <a:solidFill>
                <a:prstClr val="black"/>
              </a:solidFill>
              <a:effectLst/>
              <a:uLnTx/>
              <a:uFillTx/>
              <a:latin typeface="Corbel"/>
              <a:ea typeface="+mn-ea"/>
              <a:cs typeface="+mn-cs"/>
            </a:endParaRPr>
          </a:p>
          <a:p>
            <a:pPr>
              <a:buClr>
                <a:srgbClr val="F0AD00"/>
              </a:buClr>
              <a:defRPr/>
            </a:pPr>
            <a:r>
              <a:rPr lang="en-US" sz="2800" dirty="0">
                <a:latin typeface="Centaur" pitchFamily="18" charset="0"/>
              </a:rPr>
              <a:t>Random Forest Regression is </a:t>
            </a:r>
            <a:r>
              <a:rPr lang="en-US" sz="2800" b="1" dirty="0">
                <a:latin typeface="Centaur" pitchFamily="18" charset="0"/>
              </a:rPr>
              <a:t>a supervised learning algorithm that uses ensemble learning method for regression</a:t>
            </a:r>
            <a:r>
              <a:rPr lang="en-US" sz="2800" dirty="0">
                <a:latin typeface="Centaur" pitchFamily="18" charset="0"/>
              </a:rPr>
              <a:t>. Ensemble learning method is a technique that combines predictions from multiple machine learning algorithms to make a more accurate prediction than a single model</a:t>
            </a:r>
          </a:p>
          <a:p>
            <a:pPr>
              <a:buClr>
                <a:srgbClr val="F0AD00"/>
              </a:buClr>
              <a:defRPr/>
            </a:pPr>
            <a:endParaRPr lang="en-US" sz="2800" dirty="0">
              <a:latin typeface="Centaur" pitchFamily="18" charset="0"/>
            </a:endParaRPr>
          </a:p>
          <a:p>
            <a:pPr>
              <a:buClr>
                <a:srgbClr val="F0AD00"/>
              </a:buClr>
              <a:defRPr/>
            </a:pPr>
            <a:r>
              <a:rPr lang="en-IN" sz="2800" b="1" dirty="0"/>
              <a:t>Error : 25.131668346501414</a:t>
            </a:r>
          </a:p>
          <a:p>
            <a:pPr>
              <a:buClr>
                <a:srgbClr val="F0AD00"/>
              </a:buClr>
              <a:defRPr/>
            </a:pPr>
            <a:r>
              <a:rPr lang="en-IN" sz="2800" b="1" dirty="0"/>
              <a:t>Accuracy : 74.87</a:t>
            </a:r>
          </a:p>
          <a:p>
            <a:pPr marL="0" marR="0" lvl="0" indent="0" algn="l" defTabSz="914400" rtl="0" eaLnBrk="1" fontAlgn="auto" latinLnBrk="0" hangingPunct="1">
              <a:lnSpc>
                <a:spcPct val="100000"/>
              </a:lnSpc>
              <a:spcBef>
                <a:spcPts val="0"/>
              </a:spcBef>
              <a:spcAft>
                <a:spcPts val="0"/>
              </a:spcAft>
              <a:buClr>
                <a:srgbClr val="F0AD00"/>
              </a:buClr>
              <a:buSzTx/>
              <a:buFontTx/>
              <a:buNone/>
              <a:tabLst/>
              <a:defRPr/>
            </a:pPr>
            <a:endParaRPr kumimoji="0" lang="en-US" sz="3200" b="1" i="0" u="none" strike="noStrike" kern="1200" cap="none" spc="0" normalizeH="0" baseline="0" noProof="0" dirty="0">
              <a:ln>
                <a:noFill/>
              </a:ln>
              <a:solidFill>
                <a:prstClr val="black"/>
              </a:solidFill>
              <a:effectLst/>
              <a:uLnTx/>
              <a:uFillTx/>
              <a:latin typeface="Corbel"/>
              <a:ea typeface="+mn-ea"/>
              <a:cs typeface="+mn-cs"/>
            </a:endParaRPr>
          </a:p>
        </p:txBody>
      </p:sp>
    </p:spTree>
    <p:extLst>
      <p:ext uri="{BB962C8B-B14F-4D97-AF65-F5344CB8AC3E}">
        <p14:creationId xmlns:p14="http://schemas.microsoft.com/office/powerpoint/2010/main" val="410331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8A348F-9DF0-E538-7038-24FA03EFB758}"/>
              </a:ext>
            </a:extLst>
          </p:cNvPr>
          <p:cNvSpPr txBox="1"/>
          <p:nvPr/>
        </p:nvSpPr>
        <p:spPr>
          <a:xfrm>
            <a:off x="539552" y="481236"/>
            <a:ext cx="8208912" cy="3447098"/>
          </a:xfrm>
          <a:prstGeom prst="rect">
            <a:avLst/>
          </a:prstGeom>
          <a:noFill/>
        </p:spPr>
        <p:txBody>
          <a:bodyPr wrap="square">
            <a:spAutoFit/>
          </a:bodyPr>
          <a:lstStyle/>
          <a:p>
            <a:pPr>
              <a:buClr>
                <a:schemeClr val="accent1"/>
              </a:buClr>
            </a:pPr>
            <a:r>
              <a:rPr lang="en-US" sz="3600" b="1" dirty="0"/>
              <a:t>Linear Regression</a:t>
            </a:r>
          </a:p>
          <a:p>
            <a:pPr>
              <a:buClr>
                <a:schemeClr val="accent1"/>
              </a:buClr>
            </a:pPr>
            <a:endParaRPr lang="en-US" b="1" dirty="0"/>
          </a:p>
          <a:p>
            <a:pPr>
              <a:buClr>
                <a:schemeClr val="accent1"/>
              </a:buClr>
            </a:pPr>
            <a:r>
              <a:rPr lang="en-US" sz="2400" dirty="0">
                <a:latin typeface="Centaur" pitchFamily="18" charset="0"/>
              </a:rPr>
              <a:t>Linear Regression is </a:t>
            </a:r>
            <a:r>
              <a:rPr lang="en-US" sz="2400" b="1" dirty="0">
                <a:latin typeface="Centaur" pitchFamily="18" charset="0"/>
              </a:rPr>
              <a:t>a supervised machine learning algorithm where the predicted output is continuous and has a constant slope</a:t>
            </a:r>
            <a:r>
              <a:rPr lang="en-US" sz="2400" dirty="0">
                <a:latin typeface="Centaur" pitchFamily="18" charset="0"/>
              </a:rPr>
              <a:t>. It's used to predict values within a continuous range</a:t>
            </a:r>
          </a:p>
          <a:p>
            <a:pPr>
              <a:buClr>
                <a:schemeClr val="accent1"/>
              </a:buClr>
            </a:pPr>
            <a:endParaRPr lang="en-US" sz="1800" b="1" dirty="0"/>
          </a:p>
          <a:p>
            <a:pPr>
              <a:buClr>
                <a:schemeClr val="accent1"/>
              </a:buClr>
            </a:pPr>
            <a:endParaRPr lang="en-US" b="1" dirty="0"/>
          </a:p>
          <a:p>
            <a:pPr>
              <a:buClr>
                <a:schemeClr val="accent1"/>
              </a:buClr>
            </a:pPr>
            <a:r>
              <a:rPr lang="en-US" sz="2800" b="1" dirty="0"/>
              <a:t>Error : 27.431370940383022</a:t>
            </a:r>
          </a:p>
          <a:p>
            <a:pPr>
              <a:buClr>
                <a:schemeClr val="accent1"/>
              </a:buClr>
            </a:pPr>
            <a:r>
              <a:rPr lang="en-US" sz="2800" b="1" dirty="0"/>
              <a:t>Accuracy : 72.56</a:t>
            </a:r>
          </a:p>
        </p:txBody>
      </p:sp>
    </p:spTree>
    <p:extLst>
      <p:ext uri="{BB962C8B-B14F-4D97-AF65-F5344CB8AC3E}">
        <p14:creationId xmlns:p14="http://schemas.microsoft.com/office/powerpoint/2010/main" val="320154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1059EF-7AA1-0030-047F-29F91B9FAB3A}"/>
              </a:ext>
            </a:extLst>
          </p:cNvPr>
          <p:cNvSpPr txBox="1"/>
          <p:nvPr/>
        </p:nvSpPr>
        <p:spPr>
          <a:xfrm>
            <a:off x="395536" y="553244"/>
            <a:ext cx="8604448" cy="4339650"/>
          </a:xfrm>
          <a:prstGeom prst="rect">
            <a:avLst/>
          </a:prstGeom>
          <a:noFill/>
        </p:spPr>
        <p:txBody>
          <a:bodyPr wrap="square">
            <a:spAutoFit/>
          </a:bodyPr>
          <a:lstStyle/>
          <a:p>
            <a:pPr>
              <a:buClr>
                <a:schemeClr val="accent1"/>
              </a:buClr>
            </a:pPr>
            <a:r>
              <a:rPr lang="en-US" sz="3600" b="1" dirty="0"/>
              <a:t>KNN Imputation</a:t>
            </a:r>
          </a:p>
          <a:p>
            <a:pPr>
              <a:buClr>
                <a:schemeClr val="accent1"/>
              </a:buClr>
            </a:pPr>
            <a:endParaRPr lang="en-US" sz="3600" b="1" dirty="0"/>
          </a:p>
          <a:p>
            <a:pPr>
              <a:buClr>
                <a:schemeClr val="accent1"/>
              </a:buClr>
            </a:pPr>
            <a:r>
              <a:rPr lang="en-US" sz="2400" dirty="0">
                <a:latin typeface="Centaur" pitchFamily="18" charset="0"/>
              </a:rPr>
              <a:t>Implementation of KNN regression is to </a:t>
            </a:r>
            <a:r>
              <a:rPr lang="en-US" sz="2400" b="1" dirty="0">
                <a:latin typeface="Centaur" pitchFamily="18" charset="0"/>
              </a:rPr>
              <a:t>calculate the average of the numerical target of the K nearest neighbors</a:t>
            </a:r>
            <a:r>
              <a:rPr lang="en-US" sz="2400" dirty="0">
                <a:latin typeface="Centaur" pitchFamily="18" charset="0"/>
              </a:rPr>
              <a:t>. Another approach uses an inverse distance weighted average of the K nearest neighbors. KNN regression uses the same distance functions as KNN classification</a:t>
            </a:r>
            <a:endParaRPr lang="en-IN" sz="2400" dirty="0"/>
          </a:p>
          <a:p>
            <a:pPr>
              <a:buClr>
                <a:schemeClr val="accent1"/>
              </a:buClr>
            </a:pPr>
            <a:endParaRPr lang="en-US" sz="3600" b="1" dirty="0"/>
          </a:p>
          <a:p>
            <a:pPr>
              <a:buClr>
                <a:schemeClr val="accent1"/>
              </a:buClr>
            </a:pPr>
            <a:r>
              <a:rPr lang="en-US" sz="3600" b="1" dirty="0"/>
              <a:t>Error :  34.21410560965663</a:t>
            </a:r>
          </a:p>
          <a:p>
            <a:pPr>
              <a:buClr>
                <a:schemeClr val="accent1"/>
              </a:buClr>
            </a:pPr>
            <a:r>
              <a:rPr lang="en-US" sz="3600" b="1" dirty="0"/>
              <a:t>Accuracy : is 65.80</a:t>
            </a:r>
          </a:p>
        </p:txBody>
      </p:sp>
    </p:spTree>
    <p:extLst>
      <p:ext uri="{BB962C8B-B14F-4D97-AF65-F5344CB8AC3E}">
        <p14:creationId xmlns:p14="http://schemas.microsoft.com/office/powerpoint/2010/main" val="392123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sz="2400" dirty="0"/>
              <a:t>After comparison of the error matrix, the next step we come to is Selection of the most effective model. From the values of Error and accuracy, it is found that all the models perform close to each other. In this case any model can best used for further processes, but Random forest gives better results compared to all other methods. So I will prefer Random Forest Model to be used for further processes. .</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9339" y="409228"/>
            <a:ext cx="7765321" cy="1105268"/>
          </a:xfrm>
        </p:spPr>
        <p:txBody>
          <a:bodyPr/>
          <a:lstStyle/>
          <a:p>
            <a:r>
              <a:rPr lang="en-IN" dirty="0"/>
              <a:t>REFERENCES</a:t>
            </a:r>
            <a:endParaRPr lang="en-US" dirty="0"/>
          </a:p>
        </p:txBody>
      </p:sp>
      <p:sp>
        <p:nvSpPr>
          <p:cNvPr id="3" name="Content Placeholder 2"/>
          <p:cNvSpPr>
            <a:spLocks noGrp="1"/>
          </p:cNvSpPr>
          <p:nvPr>
            <p:ph idx="1"/>
          </p:nvPr>
        </p:nvSpPr>
        <p:spPr>
          <a:xfrm>
            <a:off x="457200" y="1285864"/>
            <a:ext cx="8229600" cy="4214842"/>
          </a:xfrm>
        </p:spPr>
        <p:txBody>
          <a:bodyPr>
            <a:noAutofit/>
          </a:bodyPr>
          <a:lstStyle/>
          <a:p>
            <a:pPr lvl="0">
              <a:buFont typeface="Wingdings" pitchFamily="2" charset="2"/>
              <a:buChar char="Ø"/>
            </a:pPr>
            <a:r>
              <a:rPr lang="en-IN" sz="1800" dirty="0"/>
              <a:t>Websites:  www.edwisor.com : </a:t>
            </a:r>
            <a:r>
              <a:rPr lang="en-IN" sz="1800" b="1" dirty="0"/>
              <a:t>Videos from Mentor </a:t>
            </a:r>
          </a:p>
          <a:p>
            <a:pPr lvl="0">
              <a:buFont typeface="Wingdings" pitchFamily="2" charset="2"/>
              <a:buChar char="Ø"/>
            </a:pPr>
            <a:r>
              <a:rPr lang="en-IN" sz="1800" dirty="0"/>
              <a:t>  https://rpubs.com/ : </a:t>
            </a:r>
            <a:r>
              <a:rPr lang="en-IN" sz="1800" b="1" dirty="0"/>
              <a:t>Coding Doubts</a:t>
            </a:r>
          </a:p>
          <a:p>
            <a:pPr lvl="0">
              <a:buFont typeface="Wingdings" pitchFamily="2" charset="2"/>
              <a:buChar char="Ø"/>
            </a:pPr>
            <a:r>
              <a:rPr lang="en-IN" sz="1800" dirty="0"/>
              <a:t>https://stackoverflow.com/questions/51488949/use-haversine-package-to-compare-alldistances-possibilities-of-a-csv-list-of-lo : </a:t>
            </a:r>
            <a:r>
              <a:rPr lang="en-IN" sz="1800" b="1" dirty="0"/>
              <a:t>Haversine Doubt </a:t>
            </a:r>
          </a:p>
          <a:p>
            <a:pPr lvl="0">
              <a:buFont typeface="Wingdings" pitchFamily="2" charset="2"/>
              <a:buChar char="Ø"/>
            </a:pPr>
            <a:r>
              <a:rPr lang="en-IN" sz="1800" dirty="0"/>
              <a:t>https://gist.github.com/rochacbruno/2883505 : </a:t>
            </a:r>
            <a:r>
              <a:rPr lang="en-IN" sz="1800" b="1" dirty="0"/>
              <a:t>Calculate Haversine in python Videos Channels</a:t>
            </a:r>
          </a:p>
          <a:p>
            <a:pPr lvl="0">
              <a:buFont typeface="Wingdings" pitchFamily="2" charset="2"/>
              <a:buChar char="Ø"/>
            </a:pPr>
            <a:r>
              <a:rPr lang="en-IN" sz="1800" dirty="0"/>
              <a:t> https://www.youtube.com/watch?v=7YfyIhhmwq4 : </a:t>
            </a:r>
            <a:r>
              <a:rPr lang="en-IN" sz="1800" b="1" dirty="0"/>
              <a:t>Distance development in Python </a:t>
            </a:r>
          </a:p>
          <a:p>
            <a:pPr lvl="0">
              <a:buFont typeface="Wingdings" pitchFamily="2" charset="2"/>
              <a:buChar char="Ø"/>
            </a:pPr>
            <a:r>
              <a:rPr lang="en-IN" sz="1800" dirty="0"/>
              <a:t>https://www.youtube.com/watch?v=Uct_EbThV1E&amp;list=PLZ7sZ1aAtmIbaEj_PtUqkqdmI1k7libK&amp;index=2&amp;t=690s : </a:t>
            </a:r>
            <a:r>
              <a:rPr lang="en-IN" sz="1800" b="1" dirty="0"/>
              <a:t>Python Coding</a:t>
            </a:r>
            <a:endParaRPr lang="en-US" sz="1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CERTIFICATE</a:t>
            </a:r>
          </a:p>
        </p:txBody>
      </p:sp>
      <p:sp>
        <p:nvSpPr>
          <p:cNvPr id="5" name="Content Placeholder 4">
            <a:extLst>
              <a:ext uri="{FF2B5EF4-FFF2-40B4-BE49-F238E27FC236}">
                <a16:creationId xmlns:a16="http://schemas.microsoft.com/office/drawing/2014/main" id="{08E3BE2A-AE27-0C56-0878-D68C3143CD70}"/>
              </a:ext>
            </a:extLst>
          </p:cNvPr>
          <p:cNvSpPr>
            <a:spLocks noGrp="1"/>
          </p:cNvSpPr>
          <p:nvPr>
            <p:ph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928662" y="4000508"/>
            <a:ext cx="3571900" cy="923330"/>
          </a:xfrm>
          <a:prstGeom prst="rect">
            <a:avLst/>
          </a:prstGeom>
          <a:noFill/>
        </p:spPr>
        <p:txBody>
          <a:bodyPr wrap="square" rtlCol="0">
            <a:spAutoFit/>
          </a:bodyPr>
          <a:lstStyle/>
          <a:p>
            <a:r>
              <a:rPr lang="en-IN" sz="5400" dirty="0">
                <a:solidFill>
                  <a:schemeClr val="accent1"/>
                </a:solidFill>
              </a:rPr>
              <a:t>THE END</a:t>
            </a:r>
            <a:endParaRPr lang="en-US" sz="5400"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endParaRPr lang="en-US" dirty="0"/>
          </a:p>
        </p:txBody>
      </p:sp>
      <p:sp>
        <p:nvSpPr>
          <p:cNvPr id="3" name="Content Placeholder 2"/>
          <p:cNvSpPr>
            <a:spLocks noGrp="1"/>
          </p:cNvSpPr>
          <p:nvPr>
            <p:ph idx="1"/>
          </p:nvPr>
        </p:nvSpPr>
        <p:spPr/>
        <p:txBody>
          <a:bodyPr>
            <a:normAutofit/>
          </a:bodyPr>
          <a:lstStyle/>
          <a:p>
            <a:pPr>
              <a:buNone/>
            </a:pPr>
            <a:r>
              <a:rPr lang="en-US" dirty="0"/>
              <a:t>    The project is about a cab company who has done its pilot project and now they are looking to predict the fare for their future transactional cases. As, nowadays there are number of cab companies like Uber, Ola, Meru Cabs etc. And these cab companies deliver services to lakhs of customers daily. Now it becomes really important to manage their data properly to come up with new business ideas to get best results. In this case, earn most revenues. So, it becomes really important estimate the fare prices accurately.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OBJECTIVES</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sz="2400" dirty="0"/>
              <a:t>By the end of this project :</a:t>
            </a:r>
          </a:p>
          <a:p>
            <a:pPr lvl="1" algn="just">
              <a:buClr>
                <a:schemeClr val="accent1"/>
              </a:buClr>
              <a:buFont typeface="Wingdings" pitchFamily="2" charset="2"/>
              <a:buChar char="Ø"/>
            </a:pPr>
            <a:r>
              <a:rPr lang="en-US" sz="2400" dirty="0"/>
              <a:t>Know fundamental concepts and techniques used for machine learning.</a:t>
            </a:r>
          </a:p>
          <a:p>
            <a:pPr lvl="1" algn="just">
              <a:buClr>
                <a:schemeClr val="accent1"/>
              </a:buClr>
              <a:buFont typeface="Wingdings" pitchFamily="2" charset="2"/>
              <a:buChar char="Ø"/>
            </a:pPr>
            <a:r>
              <a:rPr lang="en-US" sz="2400" dirty="0"/>
              <a:t>Gain a broad understanding about data.</a:t>
            </a:r>
          </a:p>
          <a:p>
            <a:pPr lvl="1" algn="just">
              <a:buClr>
                <a:schemeClr val="accent1"/>
              </a:buClr>
              <a:buFont typeface="Wingdings" pitchFamily="2" charset="2"/>
              <a:buChar char="Ø"/>
            </a:pPr>
            <a:r>
              <a:rPr lang="en-US" sz="2400" dirty="0"/>
              <a:t>Have knowledge on pre-processing the data/capping techniques on outlier and some visualization concepts.</a:t>
            </a:r>
          </a:p>
          <a:p>
            <a:pPr lvl="1" algn="just">
              <a:buClr>
                <a:schemeClr val="accent1"/>
              </a:buClr>
              <a:buFont typeface="Wingdings" pitchFamily="2" charset="2"/>
              <a:buChar char="Ø"/>
            </a:pPr>
            <a:r>
              <a:rPr lang="en-US" sz="2400" dirty="0"/>
              <a:t> Gain some ideas on algorithm selection.</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ARCHITECTURE</a:t>
            </a:r>
          </a:p>
        </p:txBody>
      </p:sp>
      <p:pic>
        <p:nvPicPr>
          <p:cNvPr id="4" name="image1.png"/>
          <p:cNvPicPr>
            <a:picLocks noGrp="1"/>
          </p:cNvPicPr>
          <p:nvPr>
            <p:ph idx="1"/>
          </p:nvPr>
        </p:nvPicPr>
        <p:blipFill>
          <a:blip r:embed="rId2" cstate="print"/>
          <a:stretch>
            <a:fillRect/>
          </a:stretch>
        </p:blipFill>
        <p:spPr>
          <a:xfrm>
            <a:off x="785786" y="1643054"/>
            <a:ext cx="7429552" cy="36205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IMPLEMENTATION</a:t>
            </a:r>
            <a:endParaRPr lang="en-US" dirty="0"/>
          </a:p>
        </p:txBody>
      </p:sp>
      <p:sp>
        <p:nvSpPr>
          <p:cNvPr id="3" name="Content Placeholder 2"/>
          <p:cNvSpPr>
            <a:spLocks noGrp="1"/>
          </p:cNvSpPr>
          <p:nvPr>
            <p:ph idx="1"/>
          </p:nvPr>
        </p:nvSpPr>
        <p:spPr>
          <a:xfrm>
            <a:off x="611560" y="1474018"/>
            <a:ext cx="7765322" cy="2766964"/>
          </a:xfrm>
        </p:spPr>
        <p:txBody>
          <a:bodyPr>
            <a:normAutofit fontScale="25000" lnSpcReduction="20000"/>
          </a:bodyPr>
          <a:lstStyle/>
          <a:p>
            <a:pPr lvl="0" algn="just">
              <a:buNone/>
            </a:pPr>
            <a:r>
              <a:rPr lang="en-US" sz="6400" dirty="0"/>
              <a:t>Once model analyses the input the prediction is showcased on the UI To accomplish this, we have to complete all the activities listed below</a:t>
            </a:r>
            <a:r>
              <a:rPr lang="en-US" sz="8000" dirty="0"/>
              <a:t>,</a:t>
            </a:r>
          </a:p>
          <a:p>
            <a:pPr lvl="0" algn="just">
              <a:buFont typeface="Wingdings" pitchFamily="2" charset="2"/>
              <a:buChar char="Ø"/>
            </a:pPr>
            <a:r>
              <a:rPr lang="en-US" sz="4000" dirty="0"/>
              <a:t>Data Collection.</a:t>
            </a:r>
          </a:p>
          <a:p>
            <a:pPr lvl="0" algn="just">
              <a:buFont typeface="Wingdings" pitchFamily="2" charset="2"/>
              <a:buChar char="Ø"/>
            </a:pPr>
            <a:r>
              <a:rPr lang="en-US" sz="4000" dirty="0"/>
              <a:t>Collect the dataset or Create the dataset</a:t>
            </a:r>
          </a:p>
          <a:p>
            <a:pPr lvl="0" algn="just">
              <a:buFont typeface="Wingdings" pitchFamily="2" charset="2"/>
              <a:buChar char="Ø"/>
            </a:pPr>
            <a:r>
              <a:rPr lang="en-US" sz="4000" dirty="0"/>
              <a:t>Data Visualization</a:t>
            </a:r>
          </a:p>
          <a:p>
            <a:pPr lvl="0" algn="just">
              <a:buFont typeface="Wingdings" pitchFamily="2" charset="2"/>
              <a:buChar char="Ø"/>
            </a:pPr>
            <a:r>
              <a:rPr lang="en-IN" sz="4000" dirty="0"/>
              <a:t>Univariate analysis</a:t>
            </a:r>
            <a:endParaRPr lang="en-US" sz="4000" dirty="0"/>
          </a:p>
          <a:p>
            <a:pPr lvl="0" algn="just">
              <a:buFont typeface="Wingdings" pitchFamily="2" charset="2"/>
              <a:buChar char="Ø"/>
            </a:pPr>
            <a:r>
              <a:rPr lang="en-US" sz="4000" dirty="0"/>
              <a:t>Multivariate analysis</a:t>
            </a:r>
          </a:p>
          <a:p>
            <a:pPr lvl="0" algn="just">
              <a:buFont typeface="Wingdings" pitchFamily="2" charset="2"/>
              <a:buChar char="Ø"/>
            </a:pPr>
            <a:r>
              <a:rPr lang="en-US" sz="4000" dirty="0"/>
              <a:t>Descriptive analysis</a:t>
            </a:r>
          </a:p>
          <a:p>
            <a:pPr lvl="0" algn="just">
              <a:buFont typeface="Wingdings" pitchFamily="2" charset="2"/>
              <a:buChar char="Ø"/>
            </a:pPr>
            <a:r>
              <a:rPr lang="en-US" sz="4000" dirty="0"/>
              <a:t>Data Pre-processing</a:t>
            </a:r>
          </a:p>
          <a:p>
            <a:pPr lvl="0" algn="just">
              <a:buFont typeface="Wingdings" pitchFamily="2" charset="2"/>
              <a:buChar char="Ø"/>
            </a:pPr>
            <a:r>
              <a:rPr lang="en-US" sz="4000" dirty="0"/>
              <a:t>Checking for null values</a:t>
            </a:r>
          </a:p>
          <a:p>
            <a:pPr lvl="0" algn="just">
              <a:buFont typeface="Wingdings" pitchFamily="2" charset="2"/>
              <a:buChar char="Ø"/>
            </a:pPr>
            <a:r>
              <a:rPr lang="en-US" sz="4000" dirty="0"/>
              <a:t>Drop unwanted features</a:t>
            </a:r>
          </a:p>
          <a:p>
            <a:pPr lvl="0" algn="just">
              <a:buFont typeface="Wingdings" pitchFamily="2" charset="2"/>
              <a:buChar char="Ø"/>
            </a:pPr>
            <a:r>
              <a:rPr lang="en-US" sz="4000" dirty="0"/>
              <a:t>Data Cleaning and merging</a:t>
            </a:r>
          </a:p>
          <a:p>
            <a:pPr lvl="0" algn="just">
              <a:buFont typeface="Wingdings" pitchFamily="2" charset="2"/>
              <a:buChar char="Ø"/>
            </a:pPr>
            <a:r>
              <a:rPr lang="en-US" sz="4000" dirty="0"/>
              <a:t>Handling categorical data</a:t>
            </a:r>
          </a:p>
          <a:p>
            <a:pPr lvl="0" algn="just">
              <a:buFont typeface="Wingdings" pitchFamily="2" charset="2"/>
              <a:buChar char="Ø"/>
            </a:pPr>
            <a:r>
              <a:rPr lang="en-US" sz="4000" dirty="0"/>
              <a:t>Splitting Data into Train and Test.</a:t>
            </a:r>
          </a:p>
          <a:p>
            <a:pPr>
              <a:buNone/>
            </a:pPr>
            <a:r>
              <a:rPr lang="en-US" sz="4000" dirty="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extBox 3"/>
          <p:cNvSpPr txBox="1"/>
          <p:nvPr/>
        </p:nvSpPr>
        <p:spPr>
          <a:xfrm>
            <a:off x="857224" y="857236"/>
            <a:ext cx="6500858" cy="2215991"/>
          </a:xfrm>
          <a:prstGeom prst="rect">
            <a:avLst/>
          </a:prstGeom>
          <a:noFill/>
        </p:spPr>
        <p:txBody>
          <a:bodyPr wrap="square" rtlCol="0">
            <a:spAutoFit/>
          </a:bodyPr>
          <a:lstStyle/>
          <a:p>
            <a:pPr lvl="0" algn="just">
              <a:buClr>
                <a:schemeClr val="accent1"/>
              </a:buClr>
              <a:buFont typeface="Wingdings" pitchFamily="2" charset="2"/>
              <a:buChar char="Ø"/>
            </a:pPr>
            <a:r>
              <a:rPr lang="en-US" sz="2000" dirty="0"/>
              <a:t>Model Building</a:t>
            </a:r>
          </a:p>
          <a:p>
            <a:pPr lvl="1" algn="just">
              <a:buClr>
                <a:schemeClr val="accent1"/>
              </a:buClr>
              <a:buFont typeface="Wingdings" pitchFamily="2" charset="2"/>
              <a:buChar char="Ø"/>
            </a:pPr>
            <a:r>
              <a:rPr lang="en-US" sz="2000" dirty="0"/>
              <a:t>Import the model building Libraries</a:t>
            </a:r>
          </a:p>
          <a:p>
            <a:pPr lvl="1" algn="just">
              <a:buClr>
                <a:schemeClr val="accent1"/>
              </a:buClr>
              <a:buFont typeface="Wingdings" pitchFamily="2" charset="2"/>
              <a:buChar char="Ø"/>
            </a:pPr>
            <a:r>
              <a:rPr lang="en-US" sz="2000" dirty="0"/>
              <a:t>Initializing the model</a:t>
            </a:r>
          </a:p>
          <a:p>
            <a:pPr lvl="1" algn="just">
              <a:buClr>
                <a:schemeClr val="accent1"/>
              </a:buClr>
              <a:buFont typeface="Wingdings" pitchFamily="2" charset="2"/>
              <a:buChar char="Ø"/>
            </a:pPr>
            <a:r>
              <a:rPr lang="en-US" sz="2000" dirty="0"/>
              <a:t>Training and testing the model</a:t>
            </a:r>
          </a:p>
          <a:p>
            <a:pPr lvl="1" algn="just">
              <a:buClr>
                <a:schemeClr val="accent1"/>
              </a:buClr>
              <a:buFont typeface="Wingdings" pitchFamily="2" charset="2"/>
              <a:buChar char="Ø"/>
            </a:pPr>
            <a:r>
              <a:rPr lang="en-US" sz="2000" dirty="0"/>
              <a:t>Evaluation of Model</a:t>
            </a:r>
          </a:p>
          <a:p>
            <a:pPr lvl="1" algn="just">
              <a:buClr>
                <a:schemeClr val="accent1"/>
              </a:buClr>
              <a:buFont typeface="Wingdings" pitchFamily="2" charset="2"/>
              <a:buChar char="Ø"/>
            </a:pPr>
            <a:r>
              <a:rPr lang="en-US" sz="2000" dirty="0"/>
              <a:t>Save the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SNAPSHOTS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IN" b="1" dirty="0"/>
              <a:t>APPS USED</a:t>
            </a:r>
          </a:p>
          <a:p>
            <a:pPr>
              <a:buNone/>
            </a:pPr>
            <a:endParaRPr lang="en-US" dirty="0"/>
          </a:p>
        </p:txBody>
      </p:sp>
      <p:pic>
        <p:nvPicPr>
          <p:cNvPr id="4" name="image2.jpeg"/>
          <p:cNvPicPr/>
          <p:nvPr/>
        </p:nvPicPr>
        <p:blipFill>
          <a:blip r:embed="rId2" cstate="print"/>
          <a:stretch>
            <a:fillRect/>
          </a:stretch>
        </p:blipFill>
        <p:spPr>
          <a:xfrm>
            <a:off x="928662" y="2143120"/>
            <a:ext cx="7286676" cy="31432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142976" y="785798"/>
            <a:ext cx="5786478" cy="584775"/>
          </a:xfrm>
          <a:prstGeom prst="rect">
            <a:avLst/>
          </a:prstGeom>
          <a:noFill/>
        </p:spPr>
        <p:txBody>
          <a:bodyPr wrap="square" rtlCol="0">
            <a:spAutoFit/>
          </a:bodyPr>
          <a:lstStyle/>
          <a:p>
            <a:pPr>
              <a:buClr>
                <a:schemeClr val="accent1"/>
              </a:buClr>
              <a:buFont typeface="Wingdings" pitchFamily="2" charset="2"/>
              <a:buChar char="Ø"/>
            </a:pPr>
            <a:r>
              <a:rPr lang="en-IN" dirty="0"/>
              <a:t> </a:t>
            </a:r>
            <a:r>
              <a:rPr lang="en-IN" sz="3200" b="1" dirty="0"/>
              <a:t>IMPORTING THE LIBRARIES</a:t>
            </a:r>
            <a:endParaRPr lang="en-US" sz="3200" b="1" dirty="0"/>
          </a:p>
        </p:txBody>
      </p:sp>
      <p:pic>
        <p:nvPicPr>
          <p:cNvPr id="5" name="Picture 4">
            <a:extLst>
              <a:ext uri="{FF2B5EF4-FFF2-40B4-BE49-F238E27FC236}">
                <a16:creationId xmlns:a16="http://schemas.microsoft.com/office/drawing/2014/main" id="{D4AC2608-B1D0-32B8-F21F-C771A57C5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1232"/>
            <a:ext cx="9144000" cy="179438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505</TotalTime>
  <Words>711</Words>
  <Application>Microsoft Office PowerPoint</Application>
  <PresentationFormat>On-screen Show (16:10)</PresentationFormat>
  <Paragraphs>86</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Centaur</vt:lpstr>
      <vt:lpstr>Corbel</vt:lpstr>
      <vt:lpstr>Rockwell</vt:lpstr>
      <vt:lpstr>Wingdings</vt:lpstr>
      <vt:lpstr>Damask</vt:lpstr>
      <vt:lpstr>PowerPoint Presentation</vt:lpstr>
      <vt:lpstr>COURSE CERTIFICATE</vt:lpstr>
      <vt:lpstr>INTRODUCTION </vt:lpstr>
      <vt:lpstr>PROJECT OBJECTIVES</vt:lpstr>
      <vt:lpstr>TECHNICAL ARCHITECTURE</vt:lpstr>
      <vt:lpstr>PROJECT IMPLEMENTATION</vt:lpstr>
      <vt:lpstr>PowerPoint Presentation</vt:lpstr>
      <vt:lpstr>SAMPLE 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JAGADEESH PASUPULETI</dc:creator>
  <cp:lastModifiedBy>bharath sai</cp:lastModifiedBy>
  <cp:revision>50</cp:revision>
  <dcterms:created xsi:type="dcterms:W3CDTF">2022-11-06T03:17:07Z</dcterms:created>
  <dcterms:modified xsi:type="dcterms:W3CDTF">2023-04-27T02:42:35Z</dcterms:modified>
</cp:coreProperties>
</file>