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18520D-165C-4C39-A761-D633A7D66086}"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861DD-1119-48C2-9C0B-F5CBC1EF73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1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8520D-165C-4C39-A761-D633A7D66086}"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861DD-1119-48C2-9C0B-F5CBC1EF73C0}" type="slidenum">
              <a:rPr lang="en-US" smtClean="0"/>
              <a:t>‹#›</a:t>
            </a:fld>
            <a:endParaRPr lang="en-US"/>
          </a:p>
        </p:txBody>
      </p:sp>
    </p:spTree>
    <p:extLst>
      <p:ext uri="{BB962C8B-B14F-4D97-AF65-F5344CB8AC3E}">
        <p14:creationId xmlns:p14="http://schemas.microsoft.com/office/powerpoint/2010/main" val="22007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8520D-165C-4C39-A761-D633A7D66086}"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861DD-1119-48C2-9C0B-F5CBC1EF73C0}" type="slidenum">
              <a:rPr lang="en-US" smtClean="0"/>
              <a:t>‹#›</a:t>
            </a:fld>
            <a:endParaRPr lang="en-US"/>
          </a:p>
        </p:txBody>
      </p:sp>
    </p:spTree>
    <p:extLst>
      <p:ext uri="{BB962C8B-B14F-4D97-AF65-F5344CB8AC3E}">
        <p14:creationId xmlns:p14="http://schemas.microsoft.com/office/powerpoint/2010/main" val="368962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8520D-165C-4C39-A761-D633A7D66086}"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861DD-1119-48C2-9C0B-F5CBC1EF73C0}" type="slidenum">
              <a:rPr lang="en-US" smtClean="0"/>
              <a:t>‹#›</a:t>
            </a:fld>
            <a:endParaRPr lang="en-US"/>
          </a:p>
        </p:txBody>
      </p:sp>
    </p:spTree>
    <p:extLst>
      <p:ext uri="{BB962C8B-B14F-4D97-AF65-F5344CB8AC3E}">
        <p14:creationId xmlns:p14="http://schemas.microsoft.com/office/powerpoint/2010/main" val="364391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8520D-165C-4C39-A761-D633A7D66086}" type="datetimeFigureOut">
              <a:rPr lang="en-US" smtClean="0"/>
              <a:t>07-Jul-21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861DD-1119-48C2-9C0B-F5CBC1EF73C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12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8520D-165C-4C39-A761-D633A7D66086}" type="datetimeFigureOut">
              <a:rPr lang="en-US" smtClean="0"/>
              <a:t>07-Jul-21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861DD-1119-48C2-9C0B-F5CBC1EF73C0}" type="slidenum">
              <a:rPr lang="en-US" smtClean="0"/>
              <a:t>‹#›</a:t>
            </a:fld>
            <a:endParaRPr lang="en-US"/>
          </a:p>
        </p:txBody>
      </p:sp>
    </p:spTree>
    <p:extLst>
      <p:ext uri="{BB962C8B-B14F-4D97-AF65-F5344CB8AC3E}">
        <p14:creationId xmlns:p14="http://schemas.microsoft.com/office/powerpoint/2010/main" val="270004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8520D-165C-4C39-A761-D633A7D66086}" type="datetimeFigureOut">
              <a:rPr lang="en-US" smtClean="0"/>
              <a:t>07-Jul-21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861DD-1119-48C2-9C0B-F5CBC1EF73C0}" type="slidenum">
              <a:rPr lang="en-US" smtClean="0"/>
              <a:t>‹#›</a:t>
            </a:fld>
            <a:endParaRPr lang="en-US"/>
          </a:p>
        </p:txBody>
      </p:sp>
    </p:spTree>
    <p:extLst>
      <p:ext uri="{BB962C8B-B14F-4D97-AF65-F5344CB8AC3E}">
        <p14:creationId xmlns:p14="http://schemas.microsoft.com/office/powerpoint/2010/main" val="244177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8520D-165C-4C39-A761-D633A7D66086}" type="datetimeFigureOut">
              <a:rPr lang="en-US" smtClean="0"/>
              <a:t>07-Jul-21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861DD-1119-48C2-9C0B-F5CBC1EF73C0}" type="slidenum">
              <a:rPr lang="en-US" smtClean="0"/>
              <a:t>‹#›</a:t>
            </a:fld>
            <a:endParaRPr lang="en-US"/>
          </a:p>
        </p:txBody>
      </p:sp>
    </p:spTree>
    <p:extLst>
      <p:ext uri="{BB962C8B-B14F-4D97-AF65-F5344CB8AC3E}">
        <p14:creationId xmlns:p14="http://schemas.microsoft.com/office/powerpoint/2010/main" val="48299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18520D-165C-4C39-A761-D633A7D66086}" type="datetimeFigureOut">
              <a:rPr lang="en-US" smtClean="0"/>
              <a:t>07-Jul-21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A2861DD-1119-48C2-9C0B-F5CBC1EF73C0}" type="slidenum">
              <a:rPr lang="en-US" smtClean="0"/>
              <a:t>‹#›</a:t>
            </a:fld>
            <a:endParaRPr lang="en-US"/>
          </a:p>
        </p:txBody>
      </p:sp>
    </p:spTree>
    <p:extLst>
      <p:ext uri="{BB962C8B-B14F-4D97-AF65-F5344CB8AC3E}">
        <p14:creationId xmlns:p14="http://schemas.microsoft.com/office/powerpoint/2010/main" val="357042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18520D-165C-4C39-A761-D633A7D66086}" type="datetimeFigureOut">
              <a:rPr lang="en-US" smtClean="0"/>
              <a:t>07-Jul-21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2861DD-1119-48C2-9C0B-F5CBC1EF73C0}" type="slidenum">
              <a:rPr lang="en-US" smtClean="0"/>
              <a:t>‹#›</a:t>
            </a:fld>
            <a:endParaRPr lang="en-US"/>
          </a:p>
        </p:txBody>
      </p:sp>
    </p:spTree>
    <p:extLst>
      <p:ext uri="{BB962C8B-B14F-4D97-AF65-F5344CB8AC3E}">
        <p14:creationId xmlns:p14="http://schemas.microsoft.com/office/powerpoint/2010/main" val="134344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8520D-165C-4C39-A761-D633A7D66086}" type="datetimeFigureOut">
              <a:rPr lang="en-US" smtClean="0"/>
              <a:t>07-Jul-21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861DD-1119-48C2-9C0B-F5CBC1EF73C0}" type="slidenum">
              <a:rPr lang="en-US" smtClean="0"/>
              <a:t>‹#›</a:t>
            </a:fld>
            <a:endParaRPr lang="en-US"/>
          </a:p>
        </p:txBody>
      </p:sp>
    </p:spTree>
    <p:extLst>
      <p:ext uri="{BB962C8B-B14F-4D97-AF65-F5344CB8AC3E}">
        <p14:creationId xmlns:p14="http://schemas.microsoft.com/office/powerpoint/2010/main" val="366482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18520D-165C-4C39-A761-D633A7D66086}" type="datetimeFigureOut">
              <a:rPr lang="en-US" smtClean="0"/>
              <a:t>07-Jul-21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2861DD-1119-48C2-9C0B-F5CBC1EF73C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6322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9297-6CEC-4D38-8880-5DCC8613C5EC}"/>
              </a:ext>
            </a:extLst>
          </p:cNvPr>
          <p:cNvSpPr>
            <a:spLocks noGrp="1"/>
          </p:cNvSpPr>
          <p:nvPr>
            <p:ph type="ctrTitle"/>
          </p:nvPr>
        </p:nvSpPr>
        <p:spPr>
          <a:xfrm>
            <a:off x="1066800" y="188116"/>
            <a:ext cx="10058400" cy="3566160"/>
          </a:xfrm>
        </p:spPr>
        <p:txBody>
          <a:bodyPr/>
          <a:lstStyle/>
          <a:p>
            <a:r>
              <a:rPr lang="en-US" dirty="0"/>
              <a:t>Support Vector Machine</a:t>
            </a:r>
            <a:br>
              <a:rPr lang="en-US" dirty="0"/>
            </a:br>
            <a:endParaRPr lang="en-US" dirty="0"/>
          </a:p>
        </p:txBody>
      </p:sp>
      <p:sp>
        <p:nvSpPr>
          <p:cNvPr id="3" name="Subtitle 2">
            <a:extLst>
              <a:ext uri="{FF2B5EF4-FFF2-40B4-BE49-F238E27FC236}">
                <a16:creationId xmlns:a16="http://schemas.microsoft.com/office/drawing/2014/main" id="{3CA87BBB-3CD0-4C28-ADCA-E774E170A11C}"/>
              </a:ext>
            </a:extLst>
          </p:cNvPr>
          <p:cNvSpPr>
            <a:spLocks noGrp="1"/>
          </p:cNvSpPr>
          <p:nvPr>
            <p:ph type="subTitle" idx="1"/>
          </p:nvPr>
        </p:nvSpPr>
        <p:spPr/>
        <p:txBody>
          <a:bodyPr>
            <a:normAutofit fontScale="85000" lnSpcReduction="10000"/>
          </a:bodyPr>
          <a:lstStyle/>
          <a:p>
            <a:r>
              <a:rPr lang="en-US" dirty="0"/>
              <a:t>																		By</a:t>
            </a:r>
          </a:p>
          <a:p>
            <a:r>
              <a:rPr lang="en-US" dirty="0"/>
              <a:t>								Bharath Karthick</a:t>
            </a:r>
          </a:p>
        </p:txBody>
      </p:sp>
    </p:spTree>
    <p:extLst>
      <p:ext uri="{BB962C8B-B14F-4D97-AF65-F5344CB8AC3E}">
        <p14:creationId xmlns:p14="http://schemas.microsoft.com/office/powerpoint/2010/main" val="92257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B5BF7-98A4-409F-8BED-94431632F875}"/>
              </a:ext>
            </a:extLst>
          </p:cNvPr>
          <p:cNvSpPr>
            <a:spLocks noGrp="1"/>
          </p:cNvSpPr>
          <p:nvPr>
            <p:ph idx="1"/>
          </p:nvPr>
        </p:nvSpPr>
        <p:spPr>
          <a:xfrm>
            <a:off x="1066800" y="1944208"/>
            <a:ext cx="10058400" cy="4023360"/>
          </a:xfrm>
        </p:spPr>
        <p:txBody>
          <a:bodyPr/>
          <a:lstStyle/>
          <a:p>
            <a:r>
              <a:rPr lang="en-US" dirty="0"/>
              <a:t>Radial Basis  Kernal :</a:t>
            </a:r>
            <a:r>
              <a:rPr lang="en-US" b="0" i="0" dirty="0">
                <a:solidFill>
                  <a:srgbClr val="444444"/>
                </a:solidFill>
                <a:effectLst/>
                <a:latin typeface="Georgia" panose="02040502050405020303" pitchFamily="18" charset="0"/>
              </a:rPr>
              <a:t> </a:t>
            </a:r>
          </a:p>
          <a:p>
            <a:r>
              <a:rPr lang="en-US" b="0" i="0" dirty="0">
                <a:solidFill>
                  <a:srgbClr val="444444"/>
                </a:solidFill>
                <a:effectLst/>
                <a:latin typeface="Georgia" panose="02040502050405020303" pitchFamily="18" charset="0"/>
              </a:rPr>
              <a:t>It is a general-purpose kernel; used when there is no prior knowledge about the data. </a:t>
            </a:r>
          </a:p>
          <a:p>
            <a:r>
              <a:rPr lang="en-US" sz="2000" b="0" i="0" dirty="0">
                <a:solidFill>
                  <a:srgbClr val="292929"/>
                </a:solidFill>
                <a:effectLst/>
                <a:latin typeface="charter"/>
              </a:rPr>
              <a:t>The RBF kernel function for two points X₁ and X₂ computes the similarity or how close they are to each other.</a:t>
            </a:r>
          </a:p>
          <a:p>
            <a:r>
              <a:rPr lang="en-US" b="0" i="0" dirty="0">
                <a:solidFill>
                  <a:srgbClr val="292929"/>
                </a:solidFill>
                <a:effectLst/>
                <a:latin typeface="charter"/>
              </a:rPr>
              <a:t>RBF Kernel is popular because of its similarity to K-Nearest Neighborhood Algorithm. It has the advantages of K-NN and overcomes the space complexity problem as RBF Kernel Support Vector Machines just needs to store the support vectors during training and not the entire dataset.</a:t>
            </a:r>
            <a:endParaRPr lang="en-US" sz="2000" b="0" i="0" dirty="0">
              <a:solidFill>
                <a:srgbClr val="444444"/>
              </a:solidFill>
              <a:effectLst/>
              <a:latin typeface="Georgia" panose="02040502050405020303" pitchFamily="18" charset="0"/>
            </a:endParaRPr>
          </a:p>
          <a:p>
            <a:endParaRPr lang="en-US" dirty="0">
              <a:solidFill>
                <a:srgbClr val="444444"/>
              </a:solidFill>
              <a:latin typeface="Georgia" panose="02040502050405020303" pitchFamily="18" charset="0"/>
            </a:endParaRPr>
          </a:p>
          <a:p>
            <a:endParaRPr lang="en-US" dirty="0"/>
          </a:p>
        </p:txBody>
      </p:sp>
      <p:sp>
        <p:nvSpPr>
          <p:cNvPr id="2" name="TextBox 1">
            <a:extLst>
              <a:ext uri="{FF2B5EF4-FFF2-40B4-BE49-F238E27FC236}">
                <a16:creationId xmlns:a16="http://schemas.microsoft.com/office/drawing/2014/main" id="{732C7FFA-63EC-46B6-BB38-03116520C828}"/>
              </a:ext>
            </a:extLst>
          </p:cNvPr>
          <p:cNvSpPr txBox="1"/>
          <p:nvPr/>
        </p:nvSpPr>
        <p:spPr>
          <a:xfrm>
            <a:off x="1066801" y="1049311"/>
            <a:ext cx="6338340" cy="769441"/>
          </a:xfrm>
          <a:prstGeom prst="rect">
            <a:avLst/>
          </a:prstGeom>
          <a:noFill/>
        </p:spPr>
        <p:txBody>
          <a:bodyPr wrap="square" rtlCol="0">
            <a:spAutoFit/>
          </a:bodyPr>
          <a:lstStyle/>
          <a:p>
            <a:r>
              <a:rPr lang="en-US" sz="4400" dirty="0"/>
              <a:t>Radial Basis Kernal</a:t>
            </a:r>
          </a:p>
        </p:txBody>
      </p:sp>
    </p:spTree>
    <p:extLst>
      <p:ext uri="{BB962C8B-B14F-4D97-AF65-F5344CB8AC3E}">
        <p14:creationId xmlns:p14="http://schemas.microsoft.com/office/powerpoint/2010/main" val="92002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41EC-2CBB-4004-969C-C64376BB2B84}"/>
              </a:ext>
            </a:extLst>
          </p:cNvPr>
          <p:cNvSpPr>
            <a:spLocks noGrp="1"/>
          </p:cNvSpPr>
          <p:nvPr>
            <p:ph type="title"/>
          </p:nvPr>
        </p:nvSpPr>
        <p:spPr/>
        <p:txBody>
          <a:bodyPr/>
          <a:lstStyle/>
          <a:p>
            <a:r>
              <a:rPr lang="en-US" b="1" dirty="0"/>
              <a:t>Pros and Cons of SVM</a:t>
            </a:r>
          </a:p>
        </p:txBody>
      </p:sp>
      <p:sp>
        <p:nvSpPr>
          <p:cNvPr id="3" name="Content Placeholder 2">
            <a:extLst>
              <a:ext uri="{FF2B5EF4-FFF2-40B4-BE49-F238E27FC236}">
                <a16:creationId xmlns:a16="http://schemas.microsoft.com/office/drawing/2014/main" id="{E4F3D7ED-4059-49EB-B716-BD17CAA7295A}"/>
              </a:ext>
            </a:extLst>
          </p:cNvPr>
          <p:cNvSpPr>
            <a:spLocks noGrp="1"/>
          </p:cNvSpPr>
          <p:nvPr>
            <p:ph idx="1"/>
          </p:nvPr>
        </p:nvSpPr>
        <p:spPr/>
        <p:txBody>
          <a:bodyPr/>
          <a:lstStyle/>
          <a:p>
            <a:pPr algn="l"/>
            <a:r>
              <a:rPr lang="en-US" b="1" i="0" dirty="0">
                <a:solidFill>
                  <a:srgbClr val="313131"/>
                </a:solidFill>
                <a:effectLst/>
                <a:latin typeface="Helvetica" panose="020B0604020202020204" pitchFamily="34" charset="0"/>
              </a:rPr>
              <a:t>Advantages of Support Vector Machine</a:t>
            </a:r>
            <a:endParaRPr lang="en-US" b="0" i="0" dirty="0">
              <a:solidFill>
                <a:srgbClr val="313131"/>
              </a:solidFill>
              <a:effectLst/>
              <a:latin typeface="Helvetica" panose="020B0604020202020204" pitchFamily="34" charset="0"/>
            </a:endParaRPr>
          </a:p>
          <a:p>
            <a:pPr algn="l">
              <a:buFont typeface="Arial" panose="020B0604020202020204" pitchFamily="34" charset="0"/>
              <a:buChar char="•"/>
            </a:pPr>
            <a:r>
              <a:rPr lang="en-US" b="0" i="0" dirty="0">
                <a:solidFill>
                  <a:srgbClr val="333333"/>
                </a:solidFill>
                <a:effectLst/>
                <a:latin typeface="Tahoma" panose="020B0604030504040204" pitchFamily="34" charset="0"/>
              </a:rPr>
              <a:t>Training of the model is relatively easy</a:t>
            </a:r>
          </a:p>
          <a:p>
            <a:pPr algn="l">
              <a:buFont typeface="Arial" panose="020B0604020202020204" pitchFamily="34" charset="0"/>
              <a:buChar char="•"/>
            </a:pPr>
            <a:r>
              <a:rPr lang="en-US" b="0" i="0" dirty="0">
                <a:solidFill>
                  <a:srgbClr val="333333"/>
                </a:solidFill>
                <a:effectLst/>
                <a:latin typeface="Tahoma" panose="020B0604030504040204" pitchFamily="34" charset="0"/>
              </a:rPr>
              <a:t>The model scales relatively well to high dimensional data</a:t>
            </a:r>
          </a:p>
          <a:p>
            <a:pPr algn="l">
              <a:buFont typeface="Arial" panose="020B0604020202020204" pitchFamily="34" charset="0"/>
              <a:buChar char="•"/>
            </a:pPr>
            <a:r>
              <a:rPr lang="en-US" b="0" i="0" dirty="0">
                <a:solidFill>
                  <a:srgbClr val="333333"/>
                </a:solidFill>
                <a:effectLst/>
                <a:latin typeface="Tahoma" panose="020B0604030504040204" pitchFamily="34" charset="0"/>
              </a:rPr>
              <a:t>SVM is a useful alternative to neural networks</a:t>
            </a:r>
          </a:p>
          <a:p>
            <a:pPr algn="l">
              <a:buFont typeface="Arial" panose="020B0604020202020204" pitchFamily="34" charset="0"/>
              <a:buChar char="•"/>
            </a:pPr>
            <a:r>
              <a:rPr lang="en-US" b="0" i="0" dirty="0">
                <a:solidFill>
                  <a:srgbClr val="333333"/>
                </a:solidFill>
                <a:effectLst/>
                <a:latin typeface="Tahoma" panose="020B0604030504040204" pitchFamily="34" charset="0"/>
              </a:rPr>
              <a:t>Trade-off amongst classifier complexity and error can be controlled explicitly</a:t>
            </a:r>
          </a:p>
          <a:p>
            <a:pPr algn="l">
              <a:buFont typeface="Arial" panose="020B0604020202020204" pitchFamily="34" charset="0"/>
              <a:buChar char="•"/>
            </a:pPr>
            <a:r>
              <a:rPr lang="en-US" b="0" i="0" dirty="0">
                <a:solidFill>
                  <a:srgbClr val="333333"/>
                </a:solidFill>
                <a:effectLst/>
                <a:latin typeface="Tahoma" panose="020B0604030504040204" pitchFamily="34" charset="0"/>
              </a:rPr>
              <a:t>It is useful for both Linearly Separable and Non-linearly Separable data</a:t>
            </a:r>
          </a:p>
          <a:p>
            <a:pPr algn="l">
              <a:buFont typeface="Arial" panose="020B0604020202020204" pitchFamily="34" charset="0"/>
              <a:buChar char="•"/>
            </a:pPr>
            <a:r>
              <a:rPr lang="en-US" b="0" i="0" dirty="0">
                <a:solidFill>
                  <a:srgbClr val="333333"/>
                </a:solidFill>
                <a:effectLst/>
                <a:latin typeface="Tahoma" panose="020B0604030504040204" pitchFamily="34" charset="0"/>
              </a:rPr>
              <a:t>Assured Optimality: The solution is guaranteed to be the global minimum due to the nature of Convex Optimization</a:t>
            </a:r>
          </a:p>
          <a:p>
            <a:endParaRPr lang="en-US" dirty="0"/>
          </a:p>
        </p:txBody>
      </p:sp>
    </p:spTree>
    <p:extLst>
      <p:ext uri="{BB962C8B-B14F-4D97-AF65-F5344CB8AC3E}">
        <p14:creationId xmlns:p14="http://schemas.microsoft.com/office/powerpoint/2010/main" val="289613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BFFB-E035-43CD-8AE8-52606296268E}"/>
              </a:ext>
            </a:extLst>
          </p:cNvPr>
          <p:cNvSpPr>
            <a:spLocks noGrp="1"/>
          </p:cNvSpPr>
          <p:nvPr>
            <p:ph type="title"/>
          </p:nvPr>
        </p:nvSpPr>
        <p:spPr/>
        <p:txBody>
          <a:bodyPr/>
          <a:lstStyle/>
          <a:p>
            <a:r>
              <a:rPr lang="en-US" b="1" dirty="0"/>
              <a:t>Disadvantages of SVM</a:t>
            </a:r>
          </a:p>
        </p:txBody>
      </p:sp>
      <p:sp>
        <p:nvSpPr>
          <p:cNvPr id="3" name="Content Placeholder 2">
            <a:extLst>
              <a:ext uri="{FF2B5EF4-FFF2-40B4-BE49-F238E27FC236}">
                <a16:creationId xmlns:a16="http://schemas.microsoft.com/office/drawing/2014/main" id="{3F86873E-EB27-47DC-9404-997E06222187}"/>
              </a:ext>
            </a:extLst>
          </p:cNvPr>
          <p:cNvSpPr>
            <a:spLocks noGrp="1"/>
          </p:cNvSpPr>
          <p:nvPr>
            <p:ph idx="1"/>
          </p:nvPr>
        </p:nvSpPr>
        <p:spPr/>
        <p:txBody>
          <a:bodyPr/>
          <a:lstStyle/>
          <a:p>
            <a:pPr algn="l">
              <a:buFont typeface="Arial" panose="020B0604020202020204" pitchFamily="34" charset="0"/>
              <a:buChar char="•"/>
            </a:pPr>
            <a:r>
              <a:rPr lang="en-US" b="0" i="0" dirty="0">
                <a:solidFill>
                  <a:srgbClr val="333333"/>
                </a:solidFill>
                <a:effectLst/>
                <a:latin typeface="Tahoma" panose="020B0604030504040204" pitchFamily="34" charset="0"/>
              </a:rPr>
              <a:t>Picking right kernel and parameters can be computationally intensive</a:t>
            </a:r>
          </a:p>
          <a:p>
            <a:pPr algn="l">
              <a:lnSpc>
                <a:spcPct val="200000"/>
              </a:lnSpc>
              <a:buFont typeface="Arial" panose="020B0604020202020204" pitchFamily="34" charset="0"/>
              <a:buChar char="•"/>
            </a:pPr>
            <a:r>
              <a:rPr lang="en-US" b="0" i="0" dirty="0">
                <a:solidFill>
                  <a:srgbClr val="333333"/>
                </a:solidFill>
                <a:effectLst/>
                <a:latin typeface="Tahoma" panose="020B0604030504040204" pitchFamily="34" charset="0"/>
              </a:rPr>
              <a:t>In Natural Language Processing (NLP), a structured representation of text yields better performance. However, SVMs cannot accommodate such structures(word embedding)</a:t>
            </a:r>
          </a:p>
          <a:p>
            <a:endParaRPr lang="en-US" dirty="0"/>
          </a:p>
        </p:txBody>
      </p:sp>
    </p:spTree>
    <p:extLst>
      <p:ext uri="{BB962C8B-B14F-4D97-AF65-F5344CB8AC3E}">
        <p14:creationId xmlns:p14="http://schemas.microsoft.com/office/powerpoint/2010/main" val="350541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47C5-9E16-4532-9713-F031B1EE4009}"/>
              </a:ext>
            </a:extLst>
          </p:cNvPr>
          <p:cNvSpPr>
            <a:spLocks noGrp="1"/>
          </p:cNvSpPr>
          <p:nvPr>
            <p:ph type="title"/>
          </p:nvPr>
        </p:nvSpPr>
        <p:spPr/>
        <p:txBody>
          <a:bodyPr/>
          <a:lstStyle/>
          <a:p>
            <a:r>
              <a:rPr lang="en-US" b="1" dirty="0"/>
              <a:t>Applications of SVM</a:t>
            </a:r>
          </a:p>
        </p:txBody>
      </p:sp>
      <p:sp>
        <p:nvSpPr>
          <p:cNvPr id="3" name="Content Placeholder 2">
            <a:extLst>
              <a:ext uri="{FF2B5EF4-FFF2-40B4-BE49-F238E27FC236}">
                <a16:creationId xmlns:a16="http://schemas.microsoft.com/office/drawing/2014/main" id="{E48479DD-700C-4679-BD26-A4E57E949910}"/>
              </a:ext>
            </a:extLst>
          </p:cNvPr>
          <p:cNvSpPr>
            <a:spLocks noGrp="1"/>
          </p:cNvSpPr>
          <p:nvPr>
            <p:ph idx="1"/>
          </p:nvPr>
        </p:nvSpPr>
        <p:spPr/>
        <p:txBody>
          <a:bodyPr>
            <a:normAutofit/>
          </a:bodyPr>
          <a:lstStyle/>
          <a:p>
            <a:pPr algn="just"/>
            <a:r>
              <a:rPr lang="en-US" b="0" i="0" dirty="0">
                <a:solidFill>
                  <a:srgbClr val="333333"/>
                </a:solidFill>
                <a:effectLst/>
                <a:latin typeface="Tahoma" panose="020B0604030504040204" pitchFamily="34" charset="0"/>
              </a:rPr>
              <a:t>There are various applications of Kernel trick few of them are</a:t>
            </a:r>
          </a:p>
          <a:p>
            <a:pPr algn="l">
              <a:buFont typeface="Arial" panose="020B0604020202020204" pitchFamily="34" charset="0"/>
              <a:buChar char="•"/>
            </a:pPr>
            <a:r>
              <a:rPr lang="en-US" b="1" i="0" dirty="0">
                <a:solidFill>
                  <a:srgbClr val="333333"/>
                </a:solidFill>
                <a:effectLst/>
                <a:latin typeface="Tahoma" panose="020B0604030504040204" pitchFamily="34" charset="0"/>
              </a:rPr>
              <a:t>Geostatistics:</a:t>
            </a:r>
            <a:r>
              <a:rPr lang="en-US" b="0" i="0" dirty="0">
                <a:solidFill>
                  <a:srgbClr val="333333"/>
                </a:solidFill>
                <a:effectLst/>
                <a:latin typeface="Tahoma" panose="020B0604030504040204" pitchFamily="34" charset="0"/>
              </a:rPr>
              <a:t> It is a branch of statistics concentrating on spatial or spatiotemporal datasets. It was originally created to predict the probability distributions of ore grading at mining operations. Now it is applied in diverse disciplines including petroleum geology, hydrogeology, hydrology, meteorology, oceanography, geochemistry, geometallurgy, geography, forestry, environmental control, landscape ecology, soil science, and agriculture (specifically in precision farming).</a:t>
            </a:r>
          </a:p>
          <a:p>
            <a:pPr algn="l">
              <a:buFont typeface="Arial" panose="020B0604020202020204" pitchFamily="34" charset="0"/>
              <a:buChar char="•"/>
            </a:pPr>
            <a:r>
              <a:rPr lang="en-US" b="1" i="0" dirty="0">
                <a:solidFill>
                  <a:srgbClr val="333333"/>
                </a:solidFill>
                <a:effectLst/>
                <a:latin typeface="Tahoma" panose="020B0604030504040204" pitchFamily="34" charset="0"/>
              </a:rPr>
              <a:t>Inverse distance weighting:</a:t>
            </a:r>
            <a:r>
              <a:rPr lang="en-US" b="0" i="0" dirty="0">
                <a:solidFill>
                  <a:srgbClr val="333333"/>
                </a:solidFill>
                <a:effectLst/>
                <a:latin typeface="Tahoma" panose="020B0604030504040204" pitchFamily="34" charset="0"/>
              </a:rPr>
              <a:t> Type of deterministic method for multivariate interpolation with a known scattered set of points. The values assigned to unknown points are calculated with a weighted average of the values existing at the known points.</a:t>
            </a:r>
          </a:p>
          <a:p>
            <a:pPr algn="l">
              <a:buFont typeface="Arial" panose="020B0604020202020204" pitchFamily="34" charset="0"/>
              <a:buChar char="•"/>
            </a:pPr>
            <a:r>
              <a:rPr lang="en-US" b="1" i="0" dirty="0">
                <a:solidFill>
                  <a:srgbClr val="333333"/>
                </a:solidFill>
                <a:effectLst/>
                <a:latin typeface="Tahoma" panose="020B0604030504040204" pitchFamily="34" charset="0"/>
              </a:rPr>
              <a:t>3D Reconstruction:</a:t>
            </a:r>
            <a:r>
              <a:rPr lang="en-US" b="0" i="0" dirty="0">
                <a:solidFill>
                  <a:srgbClr val="333333"/>
                </a:solidFill>
                <a:effectLst/>
                <a:latin typeface="Tahoma" panose="020B0604030504040204" pitchFamily="34" charset="0"/>
              </a:rPr>
              <a:t> Process of capturing the shape and appearance of real objects.</a:t>
            </a:r>
          </a:p>
          <a:p>
            <a:endParaRPr lang="en-US" dirty="0"/>
          </a:p>
        </p:txBody>
      </p:sp>
    </p:spTree>
    <p:extLst>
      <p:ext uri="{BB962C8B-B14F-4D97-AF65-F5344CB8AC3E}">
        <p14:creationId xmlns:p14="http://schemas.microsoft.com/office/powerpoint/2010/main" val="38647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FEA4F-F1DA-4060-B18E-3F60C4930C98}"/>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58B75030-2FAB-493D-8799-D70DE471D149}"/>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mj-lt"/>
              </a:rPr>
              <a:t>SVM is go-to for High performance with little tuning.</a:t>
            </a:r>
          </a:p>
          <a:p>
            <a:pPr>
              <a:buFont typeface="Wingdings" panose="05000000000000000000" pitchFamily="2" charset="2"/>
              <a:buChar char="q"/>
            </a:pPr>
            <a:r>
              <a:rPr lang="en-US" sz="2400" dirty="0">
                <a:solidFill>
                  <a:srgbClr val="24292E"/>
                </a:solidFill>
                <a:latin typeface="+mj-lt"/>
              </a:rPr>
              <a:t>It</a:t>
            </a:r>
            <a:r>
              <a:rPr lang="en-US" sz="2400" b="0" i="0" dirty="0">
                <a:solidFill>
                  <a:srgbClr val="24292E"/>
                </a:solidFill>
                <a:effectLst/>
                <a:latin typeface="+mj-lt"/>
              </a:rPr>
              <a:t> is one of the most popular Supervised Learning algorithms, which is used for classification as well as regression problems.</a:t>
            </a:r>
          </a:p>
          <a:p>
            <a:pPr>
              <a:buFont typeface="Wingdings" panose="05000000000000000000" pitchFamily="2" charset="2"/>
              <a:buChar char="q"/>
            </a:pPr>
            <a:r>
              <a:rPr lang="en-US" sz="2400" b="0" i="0" dirty="0">
                <a:solidFill>
                  <a:srgbClr val="24292E"/>
                </a:solidFill>
                <a:effectLst/>
                <a:latin typeface="+mj-lt"/>
              </a:rPr>
              <a:t>The SVM algorithm helps to find the best line or decision boundary, called hyperplane that classify the data points .</a:t>
            </a:r>
          </a:p>
          <a:p>
            <a:pPr>
              <a:buFont typeface="Wingdings" panose="05000000000000000000" pitchFamily="2" charset="2"/>
              <a:buChar char="q"/>
            </a:pPr>
            <a:r>
              <a:rPr lang="en-US" sz="2400" dirty="0">
                <a:latin typeface="+mj-lt"/>
              </a:rPr>
              <a:t>In SVM, a hyperplane is selected to separate the points in the input variable space by their class, with the largest margin.</a:t>
            </a:r>
          </a:p>
        </p:txBody>
      </p:sp>
    </p:spTree>
    <p:extLst>
      <p:ext uri="{BB962C8B-B14F-4D97-AF65-F5344CB8AC3E}">
        <p14:creationId xmlns:p14="http://schemas.microsoft.com/office/powerpoint/2010/main" val="355903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9A21-5431-4844-9158-6971AAC3AEF6}"/>
              </a:ext>
            </a:extLst>
          </p:cNvPr>
          <p:cNvSpPr>
            <a:spLocks noGrp="1"/>
          </p:cNvSpPr>
          <p:nvPr>
            <p:ph type="title"/>
          </p:nvPr>
        </p:nvSpPr>
        <p:spPr>
          <a:xfrm>
            <a:off x="1066800" y="41311"/>
            <a:ext cx="10058400" cy="1450757"/>
          </a:xfrm>
        </p:spPr>
        <p:txBody>
          <a:bodyPr/>
          <a:lstStyle/>
          <a:p>
            <a:r>
              <a:rPr lang="en-US" dirty="0"/>
              <a:t>Types of SVM</a:t>
            </a:r>
          </a:p>
        </p:txBody>
      </p:sp>
      <p:sp>
        <p:nvSpPr>
          <p:cNvPr id="3" name="Content Placeholder 2">
            <a:extLst>
              <a:ext uri="{FF2B5EF4-FFF2-40B4-BE49-F238E27FC236}">
                <a16:creationId xmlns:a16="http://schemas.microsoft.com/office/drawing/2014/main" id="{EFA1D161-61D0-4089-AA00-69E598DEFE0B}"/>
              </a:ext>
            </a:extLst>
          </p:cNvPr>
          <p:cNvSpPr>
            <a:spLocks noGrp="1"/>
          </p:cNvSpPr>
          <p:nvPr>
            <p:ph idx="1"/>
          </p:nvPr>
        </p:nvSpPr>
        <p:spPr>
          <a:xfrm>
            <a:off x="1066800" y="1803529"/>
            <a:ext cx="10058400" cy="4245577"/>
          </a:xfrm>
        </p:spPr>
        <p:txBody>
          <a:bodyPr/>
          <a:lstStyle/>
          <a:p>
            <a:r>
              <a:rPr lang="en-US" b="0" i="0" dirty="0">
                <a:solidFill>
                  <a:srgbClr val="202124"/>
                </a:solidFill>
                <a:effectLst/>
                <a:latin typeface="arial" panose="020B0604020202020204" pitchFamily="34" charset="0"/>
              </a:rPr>
              <a:t>There are two different </a:t>
            </a:r>
            <a:r>
              <a:rPr lang="en-US" b="1" i="0" dirty="0">
                <a:solidFill>
                  <a:srgbClr val="202124"/>
                </a:solidFill>
                <a:effectLst/>
                <a:latin typeface="arial" panose="020B0604020202020204" pitchFamily="34" charset="0"/>
              </a:rPr>
              <a:t>types of SVMs</a:t>
            </a:r>
            <a:r>
              <a:rPr lang="en-US" b="0" i="0" dirty="0">
                <a:solidFill>
                  <a:srgbClr val="202124"/>
                </a:solidFill>
                <a:effectLst/>
                <a:latin typeface="arial" panose="020B0604020202020204" pitchFamily="34" charset="0"/>
              </a:rPr>
              <a:t>, each used for different things: </a:t>
            </a:r>
          </a:p>
          <a:p>
            <a:pPr>
              <a:lnSpc>
                <a:spcPct val="100000"/>
              </a:lnSpc>
              <a:buFont typeface="Wingdings" panose="05000000000000000000" pitchFamily="2" charset="2"/>
              <a:buChar char="Ø"/>
            </a:pPr>
            <a:r>
              <a:rPr lang="en-US" dirty="0">
                <a:solidFill>
                  <a:srgbClr val="202124"/>
                </a:solidFill>
                <a:latin typeface="arial" panose="020B0604020202020204" pitchFamily="34" charset="0"/>
              </a:rPr>
              <a:t>L</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SVM</a:t>
            </a:r>
            <a:r>
              <a:rPr lang="en-US" b="0" i="0" dirty="0">
                <a:solidFill>
                  <a:srgbClr val="202124"/>
                </a:solidFill>
                <a:effectLst/>
                <a:latin typeface="arial" panose="020B0604020202020204" pitchFamily="34" charset="0"/>
              </a:rPr>
              <a:t>: Typically used for linear regression and classification problems.</a:t>
            </a:r>
          </a:p>
          <a:p>
            <a:pPr marL="0" indent="0">
              <a:lnSpc>
                <a:spcPct val="100000"/>
              </a:lnSpc>
              <a:buNone/>
            </a:pPr>
            <a:r>
              <a:rPr lang="en-US" b="0" i="0" dirty="0">
                <a:solidFill>
                  <a:srgbClr val="24292E"/>
                </a:solidFill>
                <a:effectLst/>
                <a:latin typeface="ui-monospace"/>
              </a:rPr>
              <a:t>Linear SVM is used for linearly separable data, which means if a dataset can be classified into two classes by using a straight line , then such data is termed as linear separable data</a:t>
            </a:r>
            <a:r>
              <a:rPr lang="en-US" dirty="0">
                <a:solidFill>
                  <a:srgbClr val="24292E"/>
                </a:solidFill>
                <a:latin typeface="ui-monospace"/>
              </a:rPr>
              <a:t> and classifier is called as Linear SVM Classifier.</a:t>
            </a:r>
            <a:endParaRPr lang="en-US" b="0" i="0" dirty="0">
              <a:solidFill>
                <a:srgbClr val="202124"/>
              </a:solidFill>
              <a:effectLst/>
              <a:latin typeface="arial" panose="020B0604020202020204" pitchFamily="34" charset="0"/>
            </a:endParaRPr>
          </a:p>
          <a:p>
            <a:pPr marL="0" indent="0">
              <a:buNone/>
            </a:pPr>
            <a:endParaRPr lang="en-US" b="0" i="0" dirty="0">
              <a:solidFill>
                <a:srgbClr val="202124"/>
              </a:solidFill>
              <a:effectLst/>
              <a:latin typeface="arial" panose="020B0604020202020204" pitchFamily="34" charset="0"/>
            </a:endParaRPr>
          </a:p>
          <a:p>
            <a:pPr>
              <a:buFont typeface="Wingdings" panose="05000000000000000000" pitchFamily="2" charset="2"/>
              <a:buChar char="Ø"/>
            </a:pPr>
            <a:r>
              <a:rPr lang="en-US" b="0" i="0" dirty="0">
                <a:solidFill>
                  <a:srgbClr val="202124"/>
                </a:solidFill>
                <a:effectLst/>
                <a:latin typeface="arial" panose="020B0604020202020204" pitchFamily="34" charset="0"/>
              </a:rPr>
              <a:t> NL </a:t>
            </a:r>
            <a:r>
              <a:rPr lang="en-US" b="1" i="0" dirty="0">
                <a:solidFill>
                  <a:srgbClr val="202124"/>
                </a:solidFill>
                <a:effectLst/>
                <a:latin typeface="arial" panose="020B0604020202020204" pitchFamily="34" charset="0"/>
              </a:rPr>
              <a:t>SVM</a:t>
            </a:r>
            <a:r>
              <a:rPr lang="en-US" b="0" i="0" dirty="0">
                <a:solidFill>
                  <a:srgbClr val="202124"/>
                </a:solidFill>
                <a:effectLst/>
                <a:latin typeface="arial" panose="020B0604020202020204" pitchFamily="34" charset="0"/>
              </a:rPr>
              <a:t>: Has more flexibility for non-linear data because you can add more features to fit a hyperplane instead of a two-dimensional space.</a:t>
            </a:r>
          </a:p>
          <a:p>
            <a:pPr marL="0" indent="0">
              <a:buNone/>
            </a:pPr>
            <a:r>
              <a:rPr lang="en-US" b="0" i="0" dirty="0">
                <a:solidFill>
                  <a:srgbClr val="24292E"/>
                </a:solidFill>
                <a:effectLst/>
                <a:latin typeface="ui-monospace"/>
              </a:rPr>
              <a:t>Non-Linear SVM is used for non-linearly separated data, which means if a dataset cannot be classified by using a straight line, then such data is termed as non-linear data and classifier used is called as Non-linear SVM classifier.</a:t>
            </a:r>
            <a:endParaRPr lang="en-US" dirty="0"/>
          </a:p>
        </p:txBody>
      </p:sp>
    </p:spTree>
    <p:extLst>
      <p:ext uri="{BB962C8B-B14F-4D97-AF65-F5344CB8AC3E}">
        <p14:creationId xmlns:p14="http://schemas.microsoft.com/office/powerpoint/2010/main" val="188037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C38D-B56F-45CF-ABCF-0CEF2BC99AB1}"/>
              </a:ext>
            </a:extLst>
          </p:cNvPr>
          <p:cNvSpPr>
            <a:spLocks noGrp="1"/>
          </p:cNvSpPr>
          <p:nvPr>
            <p:ph type="title"/>
          </p:nvPr>
        </p:nvSpPr>
        <p:spPr/>
        <p:txBody>
          <a:bodyPr/>
          <a:lstStyle/>
          <a:p>
            <a:r>
              <a:rPr lang="en-US" dirty="0"/>
              <a:t>Hyperplane</a:t>
            </a:r>
          </a:p>
        </p:txBody>
      </p:sp>
      <p:sp>
        <p:nvSpPr>
          <p:cNvPr id="3" name="Content Placeholder 2">
            <a:extLst>
              <a:ext uri="{FF2B5EF4-FFF2-40B4-BE49-F238E27FC236}">
                <a16:creationId xmlns:a16="http://schemas.microsoft.com/office/drawing/2014/main" id="{60FD36F9-3ED5-4DE1-999E-2795921F616C}"/>
              </a:ext>
            </a:extLst>
          </p:cNvPr>
          <p:cNvSpPr>
            <a:spLocks noGrp="1"/>
          </p:cNvSpPr>
          <p:nvPr>
            <p:ph idx="1"/>
          </p:nvPr>
        </p:nvSpPr>
        <p:spPr/>
        <p:txBody>
          <a:bodyPr/>
          <a:lstStyle/>
          <a:p>
            <a:pPr>
              <a:lnSpc>
                <a:spcPct val="200000"/>
              </a:lnSpc>
            </a:pPr>
            <a:r>
              <a:rPr lang="en-US" b="0" i="0" dirty="0">
                <a:solidFill>
                  <a:srgbClr val="292929"/>
                </a:solidFill>
                <a:effectLst/>
                <a:latin typeface="charter"/>
              </a:rPr>
              <a:t>Hyperplanes are decision boundaries that help classify the data points. Data points falling on either side of the hyperplane can be attributed to different classes. Also, the dimension of the hyperplane depends upon the number of features. If the number of input features is 2, then the hyperplane is just a line. If the number of input features is 3, then the hyperplane becomes a two-dimensional plane. It becomes difficult to imagine when the number of features exceeds 3.</a:t>
            </a:r>
            <a:endParaRPr lang="en-US" dirty="0"/>
          </a:p>
        </p:txBody>
      </p:sp>
    </p:spTree>
    <p:extLst>
      <p:ext uri="{BB962C8B-B14F-4D97-AF65-F5344CB8AC3E}">
        <p14:creationId xmlns:p14="http://schemas.microsoft.com/office/powerpoint/2010/main" val="372198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3757BE-4040-4FFF-AA6E-8813BCC46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3545" y="489244"/>
            <a:ext cx="7554350" cy="5027077"/>
          </a:xfrm>
        </p:spPr>
      </p:pic>
    </p:spTree>
    <p:extLst>
      <p:ext uri="{BB962C8B-B14F-4D97-AF65-F5344CB8AC3E}">
        <p14:creationId xmlns:p14="http://schemas.microsoft.com/office/powerpoint/2010/main" val="387162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A3CF-0F17-4B83-AD31-2EACC4688A90}"/>
              </a:ext>
            </a:extLst>
          </p:cNvPr>
          <p:cNvSpPr>
            <a:spLocks noGrp="1"/>
          </p:cNvSpPr>
          <p:nvPr>
            <p:ph type="title"/>
          </p:nvPr>
        </p:nvSpPr>
        <p:spPr/>
        <p:txBody>
          <a:bodyPr/>
          <a:lstStyle/>
          <a:p>
            <a:r>
              <a:rPr lang="en-US" dirty="0"/>
              <a:t>Support Vectors</a:t>
            </a:r>
          </a:p>
        </p:txBody>
      </p:sp>
      <p:sp>
        <p:nvSpPr>
          <p:cNvPr id="3" name="Content Placeholder 2">
            <a:extLst>
              <a:ext uri="{FF2B5EF4-FFF2-40B4-BE49-F238E27FC236}">
                <a16:creationId xmlns:a16="http://schemas.microsoft.com/office/drawing/2014/main" id="{9543D560-E300-40B9-BAD1-45987DF10B47}"/>
              </a:ext>
            </a:extLst>
          </p:cNvPr>
          <p:cNvSpPr>
            <a:spLocks noGrp="1"/>
          </p:cNvSpPr>
          <p:nvPr>
            <p:ph idx="1"/>
          </p:nvPr>
        </p:nvSpPr>
        <p:spPr/>
        <p:txBody>
          <a:bodyPr/>
          <a:lstStyle/>
          <a:p>
            <a:pPr>
              <a:lnSpc>
                <a:spcPct val="150000"/>
              </a:lnSpc>
            </a:pPr>
            <a:r>
              <a:rPr lang="en-US" b="0" i="0" dirty="0">
                <a:solidFill>
                  <a:srgbClr val="292929"/>
                </a:solidFill>
                <a:effectLst/>
                <a:latin typeface="charter"/>
              </a:rPr>
              <a:t>Support vectors are data points that are closer to the hyperplane and influence the position and orientation of the hyperplane. Using these support vectors, we maximize the margin of the classifier. Deleting the support vectors will change the position of the hyperplane. These are the points that help us build our SVM.</a:t>
            </a:r>
            <a:endParaRPr lang="en-US" dirty="0"/>
          </a:p>
        </p:txBody>
      </p:sp>
      <p:pic>
        <p:nvPicPr>
          <p:cNvPr id="5" name="Picture 4">
            <a:extLst>
              <a:ext uri="{FF2B5EF4-FFF2-40B4-BE49-F238E27FC236}">
                <a16:creationId xmlns:a16="http://schemas.microsoft.com/office/drawing/2014/main" id="{F5DC4C9D-041D-4766-AA12-B1D0656BA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3429000"/>
            <a:ext cx="4643302" cy="2394617"/>
          </a:xfrm>
          <a:prstGeom prst="rect">
            <a:avLst/>
          </a:prstGeom>
        </p:spPr>
      </p:pic>
    </p:spTree>
    <p:extLst>
      <p:ext uri="{BB962C8B-B14F-4D97-AF65-F5344CB8AC3E}">
        <p14:creationId xmlns:p14="http://schemas.microsoft.com/office/powerpoint/2010/main" val="405273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4823-5610-43F2-8696-E432CFB7EDCD}"/>
              </a:ext>
            </a:extLst>
          </p:cNvPr>
          <p:cNvSpPr>
            <a:spLocks noGrp="1"/>
          </p:cNvSpPr>
          <p:nvPr>
            <p:ph type="title"/>
          </p:nvPr>
        </p:nvSpPr>
        <p:spPr/>
        <p:txBody>
          <a:bodyPr/>
          <a:lstStyle/>
          <a:p>
            <a:r>
              <a:rPr lang="en-US" dirty="0"/>
              <a:t>Margin</a:t>
            </a:r>
          </a:p>
        </p:txBody>
      </p:sp>
      <p:sp>
        <p:nvSpPr>
          <p:cNvPr id="3" name="Content Placeholder 2">
            <a:extLst>
              <a:ext uri="{FF2B5EF4-FFF2-40B4-BE49-F238E27FC236}">
                <a16:creationId xmlns:a16="http://schemas.microsoft.com/office/drawing/2014/main" id="{9472AE5A-079F-4BC0-8F03-D0AFD82FF848}"/>
              </a:ext>
            </a:extLst>
          </p:cNvPr>
          <p:cNvSpPr>
            <a:spLocks noGrp="1"/>
          </p:cNvSpPr>
          <p:nvPr>
            <p:ph idx="1"/>
          </p:nvPr>
        </p:nvSpPr>
        <p:spPr/>
        <p:txBody>
          <a:bodyPr/>
          <a:lstStyle/>
          <a:p>
            <a:r>
              <a:rPr lang="en-US" b="0" i="0" dirty="0">
                <a:solidFill>
                  <a:srgbClr val="24292E"/>
                </a:solidFill>
                <a:effectLst/>
                <a:latin typeface="ui-monospace"/>
              </a:rPr>
              <a:t>The distance between the support vectors is called as margin and the goal of SVM is to maximize this margin.</a:t>
            </a:r>
            <a:endParaRPr lang="en-US" dirty="0"/>
          </a:p>
        </p:txBody>
      </p:sp>
      <p:pic>
        <p:nvPicPr>
          <p:cNvPr id="5" name="Picture 4">
            <a:extLst>
              <a:ext uri="{FF2B5EF4-FFF2-40B4-BE49-F238E27FC236}">
                <a16:creationId xmlns:a16="http://schemas.microsoft.com/office/drawing/2014/main" id="{88A31EFE-A461-4B7A-85A4-C91B3E67F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599381"/>
            <a:ext cx="6536495" cy="3069899"/>
          </a:xfrm>
          <a:prstGeom prst="rect">
            <a:avLst/>
          </a:prstGeom>
        </p:spPr>
      </p:pic>
    </p:spTree>
    <p:extLst>
      <p:ext uri="{BB962C8B-B14F-4D97-AF65-F5344CB8AC3E}">
        <p14:creationId xmlns:p14="http://schemas.microsoft.com/office/powerpoint/2010/main" val="173968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961D-35A8-459F-AEAB-0F1C38798113}"/>
              </a:ext>
            </a:extLst>
          </p:cNvPr>
          <p:cNvSpPr>
            <a:spLocks noGrp="1"/>
          </p:cNvSpPr>
          <p:nvPr>
            <p:ph type="title"/>
          </p:nvPr>
        </p:nvSpPr>
        <p:spPr/>
        <p:txBody>
          <a:bodyPr/>
          <a:lstStyle/>
          <a:p>
            <a:r>
              <a:rPr lang="en-US" dirty="0"/>
              <a:t>Kernel Trick/Kernel Function</a:t>
            </a:r>
          </a:p>
        </p:txBody>
      </p:sp>
      <p:sp>
        <p:nvSpPr>
          <p:cNvPr id="3" name="Content Placeholder 2">
            <a:extLst>
              <a:ext uri="{FF2B5EF4-FFF2-40B4-BE49-F238E27FC236}">
                <a16:creationId xmlns:a16="http://schemas.microsoft.com/office/drawing/2014/main" id="{6247449B-725C-4C8D-B807-CFA5A24E1B3F}"/>
              </a:ext>
            </a:extLst>
          </p:cNvPr>
          <p:cNvSpPr>
            <a:spLocks noGrp="1"/>
          </p:cNvSpPr>
          <p:nvPr>
            <p:ph idx="1"/>
          </p:nvPr>
        </p:nvSpPr>
        <p:spPr/>
        <p:txBody>
          <a:bodyPr/>
          <a:lstStyle/>
          <a:p>
            <a:pPr>
              <a:lnSpc>
                <a:spcPct val="150000"/>
              </a:lnSpc>
              <a:buFont typeface="Wingdings" panose="05000000000000000000" pitchFamily="2" charset="2"/>
              <a:buChar char="q"/>
            </a:pPr>
            <a:r>
              <a:rPr lang="en-US" b="0" i="0" dirty="0">
                <a:solidFill>
                  <a:srgbClr val="24292E"/>
                </a:solidFill>
                <a:effectLst/>
                <a:latin typeface="ui-monospace"/>
              </a:rPr>
              <a:t>.</a:t>
            </a:r>
            <a:r>
              <a:rPr lang="en-US" b="1" i="0" dirty="0">
                <a:solidFill>
                  <a:srgbClr val="202124"/>
                </a:solidFill>
                <a:effectLst/>
                <a:latin typeface="arial" panose="020B0604020202020204" pitchFamily="34" charset="0"/>
              </a:rPr>
              <a:t>Kernel</a:t>
            </a:r>
            <a:r>
              <a:rPr lang="en-US" b="0" i="0" dirty="0">
                <a:solidFill>
                  <a:srgbClr val="202124"/>
                </a:solidFill>
                <a:effectLst/>
                <a:latin typeface="arial" panose="020B0604020202020204" pitchFamily="34" charset="0"/>
              </a:rPr>
              <a:t> Function generally transforms the training set of data so that a non-linear decision surface is able to transformed to a linear equation in a higher number of dimension spaces.</a:t>
            </a:r>
          </a:p>
          <a:p>
            <a:pPr>
              <a:lnSpc>
                <a:spcPct val="150000"/>
              </a:lnSpc>
              <a:buFont typeface="Wingdings" panose="05000000000000000000" pitchFamily="2" charset="2"/>
              <a:buChar char="q"/>
            </a:pPr>
            <a:r>
              <a:rPr lang="en-US" b="0" i="0" dirty="0">
                <a:solidFill>
                  <a:srgbClr val="24292E"/>
                </a:solidFill>
                <a:effectLst/>
                <a:latin typeface="ui-monospace"/>
              </a:rPr>
              <a:t>A kernel transforms a low-dimensional input data space into a higher dimensional space. So, it converts non-linear separable problems to linear separable problems by adding more dimensions to it. Thus, the kernel trick helps us to build a more accurate classifier. Hence, it is useful in non-linear separation problems</a:t>
            </a:r>
          </a:p>
        </p:txBody>
      </p:sp>
    </p:spTree>
    <p:extLst>
      <p:ext uri="{BB962C8B-B14F-4D97-AF65-F5344CB8AC3E}">
        <p14:creationId xmlns:p14="http://schemas.microsoft.com/office/powerpoint/2010/main" val="251992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E366199-ED2A-4CFC-8318-76B9A8AAA5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034" y="1832654"/>
            <a:ext cx="10025932" cy="4061710"/>
          </a:xfrm>
        </p:spPr>
      </p:pic>
    </p:spTree>
    <p:extLst>
      <p:ext uri="{BB962C8B-B14F-4D97-AF65-F5344CB8AC3E}">
        <p14:creationId xmlns:p14="http://schemas.microsoft.com/office/powerpoint/2010/main" val="135414868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210</TotalTime>
  <Words>866</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vt:lpstr>
      <vt:lpstr>Calibri</vt:lpstr>
      <vt:lpstr>Calibri Light</vt:lpstr>
      <vt:lpstr>charter</vt:lpstr>
      <vt:lpstr>Georgia</vt:lpstr>
      <vt:lpstr>Helvetica</vt:lpstr>
      <vt:lpstr>Tahoma</vt:lpstr>
      <vt:lpstr>ui-monospace</vt:lpstr>
      <vt:lpstr>Wingdings</vt:lpstr>
      <vt:lpstr>Retrospect</vt:lpstr>
      <vt:lpstr>Support Vector Machine </vt:lpstr>
      <vt:lpstr>Support Vector machine</vt:lpstr>
      <vt:lpstr>Types of SVM</vt:lpstr>
      <vt:lpstr>Hyperplane</vt:lpstr>
      <vt:lpstr>PowerPoint Presentation</vt:lpstr>
      <vt:lpstr>Support Vectors</vt:lpstr>
      <vt:lpstr>Margin</vt:lpstr>
      <vt:lpstr>Kernel Trick/Kernel Function</vt:lpstr>
      <vt:lpstr>PowerPoint Presentation</vt:lpstr>
      <vt:lpstr>PowerPoint Presentation</vt:lpstr>
      <vt:lpstr>Pros and Cons of SVM</vt:lpstr>
      <vt:lpstr>Disadvantages of SVM</vt:lpstr>
      <vt:lpstr>Applications of SVM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 </dc:title>
  <dc:creator>Bharath karthick</dc:creator>
  <cp:lastModifiedBy>Bharath karthick</cp:lastModifiedBy>
  <cp:revision>3</cp:revision>
  <dcterms:created xsi:type="dcterms:W3CDTF">2021-07-05T10:15:54Z</dcterms:created>
  <dcterms:modified xsi:type="dcterms:W3CDTF">2021-07-07T13:50:20Z</dcterms:modified>
</cp:coreProperties>
</file>