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7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4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5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1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6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7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4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57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5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4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7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1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456CA4-FC1B-4206-A4BD-538A69EF3D1F}" type="datetimeFigureOut">
              <a:rPr lang="en-US" smtClean="0"/>
              <a:t>29-Jun-21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81C27-B72F-4EBA-B806-21792D17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Harmonic_me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A930-AE23-459F-9D54-9F48E3B5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940276"/>
            <a:ext cx="6815669" cy="1515533"/>
          </a:xfrm>
        </p:spPr>
        <p:txBody>
          <a:bodyPr/>
          <a:lstStyle/>
          <a:p>
            <a:r>
              <a:rPr lang="en-US" dirty="0"/>
              <a:t>ACUURACY METRICS</a:t>
            </a:r>
          </a:p>
        </p:txBody>
      </p:sp>
    </p:spTree>
    <p:extLst>
      <p:ext uri="{BB962C8B-B14F-4D97-AF65-F5344CB8AC3E}">
        <p14:creationId xmlns:p14="http://schemas.microsoft.com/office/powerpoint/2010/main" val="22972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174-55C4-4DD8-A5B5-659A1838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0186-A47E-4684-AA61-108EBD07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  <a:latin typeface="+mj-lt"/>
              </a:rPr>
              <a:t>F</a:t>
            </a:r>
            <a:r>
              <a:rPr lang="en-US" b="1" i="0" baseline="-25000" dirty="0">
                <a:solidFill>
                  <a:srgbClr val="202122"/>
                </a:solidFill>
                <a:effectLst/>
                <a:latin typeface="+mj-lt"/>
              </a:rPr>
              <a:t>1</a:t>
            </a: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 score is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+mj-lt"/>
                <a:hlinkClick r:id="rId2" tooltip="Harmonic mean"/>
              </a:rPr>
              <a:t>harmonic mean</a:t>
            </a: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 of the precision and recall. 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The highest possible value of an F-score is 1.0, indicating perfect precision and recall, and the lowest possible value is 0.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It is difficult to compare two models with low precision and high recall or vice versa. So to make them comparable, we use F-Score. </a:t>
            </a:r>
            <a:endParaRPr lang="en-US" dirty="0">
              <a:solidFill>
                <a:srgbClr val="202122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27923A-A6AF-4FC8-A0D5-BEF147136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0656" y="4890078"/>
            <a:ext cx="10386860" cy="9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4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60C3-D1E8-43C4-B3E3-A55BE4DE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2759-19B2-40B3-A680-513C7338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+mj-lt"/>
              </a:rPr>
              <a:t>confusion matrix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 is a table that is often used to describe the performance of a classification model (or "classifier") on a set of test data for which the true values are known.</a:t>
            </a:r>
          </a:p>
          <a:p>
            <a:r>
              <a:rPr lang="en-US" dirty="0">
                <a:solidFill>
                  <a:srgbClr val="202124"/>
                </a:solidFill>
                <a:latin typeface="+mj-lt"/>
              </a:rPr>
              <a:t>It is used to compare the predicted and actual values.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A good model is one which has high TP and TN rates, while low FP and FN rates.</a:t>
            </a: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26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24CF7E-BFD2-4EF6-A2D0-85AC53F40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99" y="1549331"/>
            <a:ext cx="5100380" cy="36153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8A44DA-932E-4845-A583-1AD8F66D6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1301"/>
            <a:ext cx="5509846" cy="36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6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B6FD-0D69-47ED-86E6-D60E6A28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31326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There are two possible predicted classes: "yes" and "no". If we were predicting the presence of a disease, for example, "yes" would mean they have the disease, and "no" would mean they don't have the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The classifier made a total of 165 predictions (e.g., 165 patients were being tested for the presence of that disease).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Out of those 165 cases, the classifier predicted "yes" 110 times, and "no" 55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In reality, 105 patients in the sample have the disease, and 60 patients do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0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4F6A-A10A-4D64-B8DC-52D33452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44444"/>
                </a:solidFill>
                <a:latin typeface="+mj-lt"/>
              </a:rPr>
              <a:t>T</a:t>
            </a:r>
            <a:r>
              <a:rPr lang="en-US" b="1" i="0" dirty="0">
                <a:solidFill>
                  <a:srgbClr val="444444"/>
                </a:solidFill>
                <a:effectLst/>
                <a:latin typeface="+mj-lt"/>
              </a:rPr>
              <a:t>rue positives (TP):</a:t>
            </a:r>
            <a:r>
              <a:rPr lang="en-US" b="0" i="0" dirty="0">
                <a:solidFill>
                  <a:srgbClr val="444444"/>
                </a:solidFill>
                <a:effectLst/>
                <a:latin typeface="+mj-lt"/>
              </a:rPr>
              <a:t> These are cases in which we predicted yes (they have the disease), and they do have the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44444"/>
                </a:solidFill>
                <a:latin typeface="+mj-lt"/>
              </a:rPr>
              <a:t>T</a:t>
            </a:r>
            <a:r>
              <a:rPr lang="en-US" b="1" i="0" dirty="0">
                <a:solidFill>
                  <a:srgbClr val="444444"/>
                </a:solidFill>
                <a:effectLst/>
                <a:latin typeface="+mj-lt"/>
              </a:rPr>
              <a:t>rue negatives (TN):</a:t>
            </a:r>
            <a:r>
              <a:rPr lang="en-US" b="0" i="0" dirty="0">
                <a:solidFill>
                  <a:srgbClr val="444444"/>
                </a:solidFill>
                <a:effectLst/>
                <a:latin typeface="+mj-lt"/>
              </a:rPr>
              <a:t> We predicted no, and they don't have the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44444"/>
                </a:solidFill>
                <a:latin typeface="+mj-lt"/>
              </a:rPr>
              <a:t>F</a:t>
            </a:r>
            <a:r>
              <a:rPr lang="en-US" b="1" i="0" dirty="0">
                <a:solidFill>
                  <a:srgbClr val="444444"/>
                </a:solidFill>
                <a:effectLst/>
                <a:latin typeface="+mj-lt"/>
              </a:rPr>
              <a:t>alse positives (FP):</a:t>
            </a:r>
            <a:r>
              <a:rPr lang="en-US" b="0" i="0" dirty="0">
                <a:solidFill>
                  <a:srgbClr val="444444"/>
                </a:solidFill>
                <a:effectLst/>
                <a:latin typeface="+mj-lt"/>
              </a:rPr>
              <a:t> We predicted yes, but they don't actually have the disease. (Also known as a "Type I error.")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44444"/>
                </a:solidFill>
                <a:latin typeface="+mj-lt"/>
              </a:rPr>
              <a:t>F</a:t>
            </a:r>
            <a:r>
              <a:rPr lang="en-US" b="1" i="0" dirty="0">
                <a:solidFill>
                  <a:srgbClr val="444444"/>
                </a:solidFill>
                <a:effectLst/>
                <a:latin typeface="+mj-lt"/>
              </a:rPr>
              <a:t>alse negatives (FN):</a:t>
            </a:r>
            <a:r>
              <a:rPr lang="en-US" b="0" i="0" dirty="0">
                <a:solidFill>
                  <a:srgbClr val="444444"/>
                </a:solidFill>
                <a:effectLst/>
                <a:latin typeface="+mj-lt"/>
              </a:rPr>
              <a:t> We predicted no, but they actually do have the disease. (Also known as a "Type II error.")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713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DA40F5-8F6A-48B7-81C5-FE6BA4F55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996000"/>
              </p:ext>
            </p:extLst>
          </p:nvPr>
        </p:nvGraphicFramePr>
        <p:xfrm>
          <a:off x="1364566" y="2557461"/>
          <a:ext cx="9532034" cy="3665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153">
                  <a:extLst>
                    <a:ext uri="{9D8B030D-6E8A-4147-A177-3AD203B41FA5}">
                      <a16:colId xmlns:a16="http://schemas.microsoft.com/office/drawing/2014/main" val="1999899320"/>
                    </a:ext>
                  </a:extLst>
                </a:gridCol>
                <a:gridCol w="4901881">
                  <a:extLst>
                    <a:ext uri="{9D8B030D-6E8A-4147-A177-3AD203B41FA5}">
                      <a16:colId xmlns:a16="http://schemas.microsoft.com/office/drawing/2014/main" val="3867127128"/>
                    </a:ext>
                  </a:extLst>
                </a:gridCol>
              </a:tblGrid>
              <a:tr h="13792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/>
                        <a:t>Type I 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/>
                        <a:t>Type II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25187"/>
                  </a:ext>
                </a:extLst>
              </a:tr>
              <a:tr h="1479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Negative but predicted as Positive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Known as False positive in confusion matrix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kern="1200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EG- </a:t>
                      </a:r>
                      <a:r>
                        <a:rPr lang="en-US" sz="1800" b="1" i="0" kern="1200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predicted yes, but they don't actually have the disease</a:t>
                      </a:r>
                      <a:r>
                        <a:rPr lang="en-US" sz="1800" b="0" i="0" kern="1200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Positive but predicted as Negative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Known as false negative in confusion matrix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EG- We predicted no, but they actually do have the disease</a:t>
                      </a:r>
                      <a:r>
                        <a:rPr lang="en-US" sz="1400" b="1" i="0" kern="1200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0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30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7B87-3312-44C6-BE0F-084060BE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A79E-D3FF-4A84-B17A-5137C3D3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called as Positive Predictive Value (PPV)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+mj-lt"/>
              </a:rPr>
              <a:t>When it predicts yes, how often is it correct?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+mj-lt"/>
              </a:rPr>
              <a:t>		Precision=	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TP/predicted yes</a:t>
            </a:r>
            <a:endParaRPr lang="en-US" b="1" dirty="0">
              <a:solidFill>
                <a:srgbClr val="44444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337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35CB-E62F-4107-BB2C-A41377B5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7CEF-30A6-400C-883F-CEFEC2C3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called as Sensitivity, Hit Rate, True Positive Rate</a:t>
            </a:r>
          </a:p>
          <a:p>
            <a:pPr marL="2286000" lvl="5" indent="0">
              <a:buNone/>
            </a:pPr>
            <a:r>
              <a:rPr lang="en-US" sz="4000" b="0" i="0" dirty="0">
                <a:solidFill>
                  <a:srgbClr val="24292E"/>
                </a:solidFill>
                <a:effectLst/>
                <a:latin typeface="ui-monospace"/>
              </a:rPr>
              <a:t>Recall = TP/Actual Yes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434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FEE5-D94D-4A6E-8AB0-5FFEA3B6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4449-6E1B-46F6-A259-9DA1347C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+mj-lt"/>
              </a:rPr>
              <a:t>Accuracy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 is defined as the percentage of correct predictions for the test data. It can be calculated easily by dividing the number of correct predictions by the number of total predictions.</a:t>
            </a:r>
          </a:p>
          <a:p>
            <a:pPr lvl="5"/>
            <a:r>
              <a:rPr lang="en-US" sz="3200" dirty="0">
                <a:solidFill>
                  <a:srgbClr val="202124"/>
                </a:solidFill>
                <a:latin typeface="+mj-lt"/>
              </a:rPr>
              <a:t>Accuracy= (</a:t>
            </a:r>
            <a:r>
              <a:rPr lang="en-US" sz="3200" b="1" dirty="0">
                <a:solidFill>
                  <a:srgbClr val="202124"/>
                </a:solidFill>
                <a:latin typeface="+mj-lt"/>
              </a:rPr>
              <a:t>TP+TN)/TOTAL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637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501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Open Sans</vt:lpstr>
      <vt:lpstr>ui-monospace</vt:lpstr>
      <vt:lpstr>Organic</vt:lpstr>
      <vt:lpstr>ACUURACY METRICS</vt:lpstr>
      <vt:lpstr>Confusion Matrix</vt:lpstr>
      <vt:lpstr>PowerPoint Presentation</vt:lpstr>
      <vt:lpstr>PowerPoint Presentation</vt:lpstr>
      <vt:lpstr>PowerPoint Presentation</vt:lpstr>
      <vt:lpstr>PowerPoint Presentation</vt:lpstr>
      <vt:lpstr>Precision</vt:lpstr>
      <vt:lpstr>Recall</vt:lpstr>
      <vt:lpstr>Accuracy</vt:lpstr>
      <vt:lpstr>F1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ACUURACY METRICS</dc:title>
  <dc:creator>Bharath karthick</dc:creator>
  <cp:lastModifiedBy>Bharath karthick</cp:lastModifiedBy>
  <cp:revision>3</cp:revision>
  <dcterms:created xsi:type="dcterms:W3CDTF">2021-06-29T10:44:58Z</dcterms:created>
  <dcterms:modified xsi:type="dcterms:W3CDTF">2021-06-29T14:16:20Z</dcterms:modified>
</cp:coreProperties>
</file>