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1DB32CC-73CC-462A-AEE5-8F9F8CDCF4B8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D74AAC4-BFBF-433B-9F48-524C72560C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89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32CC-73CC-462A-AEE5-8F9F8CDCF4B8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AAC4-BFBF-433B-9F48-524C7256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82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32CC-73CC-462A-AEE5-8F9F8CDCF4B8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AAC4-BFBF-433B-9F48-524C72560C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694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32CC-73CC-462A-AEE5-8F9F8CDCF4B8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AAC4-BFBF-433B-9F48-524C72560C4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060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32CC-73CC-462A-AEE5-8F9F8CDCF4B8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AAC4-BFBF-433B-9F48-524C7256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21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32CC-73CC-462A-AEE5-8F9F8CDCF4B8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AAC4-BFBF-433B-9F48-524C72560C4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64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32CC-73CC-462A-AEE5-8F9F8CDCF4B8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AAC4-BFBF-433B-9F48-524C72560C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021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32CC-73CC-462A-AEE5-8F9F8CDCF4B8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AAC4-BFBF-433B-9F48-524C72560C4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076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32CC-73CC-462A-AEE5-8F9F8CDCF4B8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AAC4-BFBF-433B-9F48-524C72560C4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04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32CC-73CC-462A-AEE5-8F9F8CDCF4B8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AAC4-BFBF-433B-9F48-524C7256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21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32CC-73CC-462A-AEE5-8F9F8CDCF4B8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AAC4-BFBF-433B-9F48-524C72560C4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4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32CC-73CC-462A-AEE5-8F9F8CDCF4B8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AAC4-BFBF-433B-9F48-524C7256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0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32CC-73CC-462A-AEE5-8F9F8CDCF4B8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AAC4-BFBF-433B-9F48-524C72560C4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29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32CC-73CC-462A-AEE5-8F9F8CDCF4B8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AAC4-BFBF-433B-9F48-524C72560C4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86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32CC-73CC-462A-AEE5-8F9F8CDCF4B8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AAC4-BFBF-433B-9F48-524C7256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8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32CC-73CC-462A-AEE5-8F9F8CDCF4B8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AAC4-BFBF-433B-9F48-524C72560C4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25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32CC-73CC-462A-AEE5-8F9F8CDCF4B8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AAC4-BFBF-433B-9F48-524C7256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5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DB32CC-73CC-462A-AEE5-8F9F8CDCF4B8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74AAC4-BFBF-433B-9F48-524C7256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4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98039-5FBF-4859-996A-E443647A5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learning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03F5C-D2B8-4796-8B26-0F279617F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Field of studies that give computers the ability to learn without being explicitly programmed. </a:t>
            </a:r>
          </a:p>
        </p:txBody>
      </p:sp>
    </p:spTree>
    <p:extLst>
      <p:ext uri="{BB962C8B-B14F-4D97-AF65-F5344CB8AC3E}">
        <p14:creationId xmlns:p14="http://schemas.microsoft.com/office/powerpoint/2010/main" val="3983102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6F0E5-DBE8-4CC7-AA78-20BDA016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Stochastic Gradient Descent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399BF-737D-4D01-97BE-B115D60C3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single datapoint, where calculate the gradient and update the weights with every iteration.</a:t>
            </a:r>
          </a:p>
          <a:p>
            <a:pPr marL="0" indent="0">
              <a:buNone/>
            </a:pPr>
            <a:r>
              <a:rPr lang="en-US" dirty="0"/>
              <a:t>Advantages</a:t>
            </a:r>
          </a:p>
          <a:p>
            <a:r>
              <a:rPr lang="en-US" dirty="0"/>
              <a:t>Learning is much faster than BGD</a:t>
            </a:r>
          </a:p>
          <a:p>
            <a:pPr marL="0" indent="0">
              <a:buNone/>
            </a:pPr>
            <a:r>
              <a:rPr lang="en-US" dirty="0"/>
              <a:t>Disadvantages</a:t>
            </a:r>
          </a:p>
          <a:p>
            <a:r>
              <a:rPr lang="en-US" dirty="0"/>
              <a:t>Fluctuation of cost function occurs due to frequent </a:t>
            </a:r>
            <a:r>
              <a:rPr lang="en-US" dirty="0" err="1"/>
              <a:t>updation</a:t>
            </a:r>
            <a:r>
              <a:rPr lang="en-US" dirty="0"/>
              <a:t> of weights</a:t>
            </a:r>
          </a:p>
        </p:txBody>
      </p:sp>
    </p:spTree>
    <p:extLst>
      <p:ext uri="{BB962C8B-B14F-4D97-AF65-F5344CB8AC3E}">
        <p14:creationId xmlns:p14="http://schemas.microsoft.com/office/powerpoint/2010/main" val="1817497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6220-3845-42D5-8038-C03CFB8A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Mini-Batch Gradient Descent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98B4E-D5DA-4246-9FE1-79E7BE94F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A3B41"/>
                </a:solidFill>
                <a:effectLst/>
                <a:latin typeface="Lora"/>
              </a:rPr>
              <a:t>It simply splits the training dataset into small batches and performs an update for each of those batches.</a:t>
            </a:r>
          </a:p>
          <a:p>
            <a:pPr marL="0" indent="0">
              <a:buNone/>
            </a:pPr>
            <a:r>
              <a:rPr lang="en-US" dirty="0">
                <a:solidFill>
                  <a:srgbClr val="3A3B41"/>
                </a:solidFill>
                <a:latin typeface="Lora"/>
              </a:rPr>
              <a:t>Advantages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Mini batch gradient descent is widely used and converges faster and is more stable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2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11161-FC7D-4D66-AD35-33659343E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7F0D7-8982-4FD2-9543-647DD955C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comes under Supervised learning and it is used to solve classification problems.</a:t>
            </a:r>
          </a:p>
          <a:p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The 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Helvetica Neue"/>
              </a:rPr>
              <a:t>logistic function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, also called the sigmoid function.</a:t>
            </a: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If the data set is categorical then use logistic regression over linear regression.</a:t>
            </a:r>
          </a:p>
          <a:p>
            <a:endParaRPr lang="en-US" dirty="0">
              <a:solidFill>
                <a:srgbClr val="555555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73989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BB65-DA50-4FC9-B690-52FE423AA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9647-3F26-4A90-8425-2DE114886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Logistic regression predicts the output of a categorical dependent variable. Therefore the outcome must be a categorical or discrete value. It can be either Yes or No, 0 or 1, true or False, etc. but instead of giving the exact value as 0 and 1, </a:t>
            </a:r>
            <a:r>
              <a:rPr lang="en-US" sz="16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gives the probabilistic values which lie between 0 and 1.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sigmoid function is a mathematical function used to map the predicted values to probabilities.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maps any real value into another value within a range of 0 and 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54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D9B2-B567-4555-B525-72DB82313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F385D-5E48-4EA2-91E3-19577D858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dependent variable must be categorical in nature.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independent variable should not have multi-collinearity.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593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AC28-C266-4E83-B00A-3EFDD9BEF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 Function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F5993FA2-D6AC-4482-9DB5-DF63F4F908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2508243"/>
            <a:ext cx="883333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Y=1/1+e^-x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X-Independent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variable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/>
              <a:t>e</a:t>
            </a:r>
            <a:r>
              <a:rPr lang="en-US" altLang="en-US" sz="1800" baseline="0" dirty="0"/>
              <a:t>-Natural logarithm 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aseline="0" dirty="0"/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31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0A15-6C76-4367-9A86-26274044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95BE4-AFD3-4111-8AFC-DBEEB86F6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 the basis of the categories, Logistic Regression can be classified into three types: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Binomial: In binomial Logistic regression, there can be only two possible types of the dependent variables, such as 0 or 1, Pass or Fail,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Multinomial: In multinomial Logistic regression, there can be 3 or more possible unordered types of the dependent variable, such as "cat", "dogs", or "sheep"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Ordinal: In ordinal Logistic regression, there can be 3 or more possible ordered types of dependent variables, such as "low", "Medium", or "High".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264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956A9-6253-463E-B843-2881D448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F45A6-D3D0-42C0-9FFD-B6DD8ED9E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churn</a:t>
            </a:r>
          </a:p>
          <a:p>
            <a:r>
              <a:rPr lang="en-US" dirty="0"/>
              <a:t>Criminal detection</a:t>
            </a:r>
          </a:p>
          <a:p>
            <a:r>
              <a:rPr lang="en-US" dirty="0"/>
              <a:t>AD-click predictions</a:t>
            </a:r>
          </a:p>
        </p:txBody>
      </p:sp>
    </p:spTree>
    <p:extLst>
      <p:ext uri="{BB962C8B-B14F-4D97-AF65-F5344CB8AC3E}">
        <p14:creationId xmlns:p14="http://schemas.microsoft.com/office/powerpoint/2010/main" val="3801174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6952-71DD-47ED-BB65-C2A550468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Neighbors(KNN)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A002-3B1B-4F7B-8FA3-D4B9009A0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KNN algorithm is simple yet most used classification algorithm. It can also be used for regression. </a:t>
            </a:r>
          </a:p>
          <a:p>
            <a:r>
              <a:rPr lang="en-US" dirty="0"/>
              <a:t>KNN uses the entire training set, no training is required.</a:t>
            </a:r>
          </a:p>
          <a:p>
            <a:r>
              <a:rPr lang="en-US" dirty="0"/>
              <a:t>Predictions are made by searching the k similar instances, according to a distance, and summarizing the output.</a:t>
            </a:r>
          </a:p>
          <a:p>
            <a:r>
              <a:rPr lang="en-US" dirty="0"/>
              <a:t>Also called as lazy algorithm because it is instance based.</a:t>
            </a:r>
          </a:p>
        </p:txBody>
      </p:sp>
    </p:spTree>
    <p:extLst>
      <p:ext uri="{BB962C8B-B14F-4D97-AF65-F5344CB8AC3E}">
        <p14:creationId xmlns:p14="http://schemas.microsoft.com/office/powerpoint/2010/main" val="1330533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595F7-C4BB-46A9-B746-EA1600C4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(K ) in KNN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1F2BE-AC56-48D6-8403-C879407C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 of k defines the similar neighbors for the new datapoint.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Finding the value of K is not easy as a small value of k means that the noise will have the higher influence on the result and a large value make it expensive. So it is best to run through each possible value of 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decision is based on feature similarity.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66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B812-0185-434F-9EC9-57B520274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294228"/>
            <a:ext cx="9601196" cy="991771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Regression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0C2C3-02B2-4D3B-9F20-85C8D307A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632" y="858128"/>
            <a:ext cx="9601196" cy="583809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Dependent variable is continuous in nature</a:t>
            </a:r>
          </a:p>
          <a:p>
            <a:r>
              <a:rPr lang="en-US" dirty="0"/>
              <a:t>Relationship between dependent variable and independent variable is linear in nature.</a:t>
            </a:r>
          </a:p>
          <a:p>
            <a:pPr marL="0" indent="0">
              <a:buNone/>
            </a:pPr>
            <a:r>
              <a:rPr lang="en-US" dirty="0"/>
              <a:t>Types of linear regression</a:t>
            </a:r>
          </a:p>
          <a:p>
            <a:r>
              <a:rPr lang="en-US" dirty="0"/>
              <a:t>Simple linear regression</a:t>
            </a:r>
          </a:p>
          <a:p>
            <a:r>
              <a:rPr lang="en-US" dirty="0"/>
              <a:t>Multiple linear regression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31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4A93-CE48-489E-BFC0-589F3885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E3D26-0D33-4709-BBFB-D16F2C139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  <a:t>Step 1: Choose a value for K. K should be an odd number.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  <a:t>Step2: Find the distance of the new point to each of the training data.</a:t>
            </a:r>
            <a:endParaRPr lang="en-US" dirty="0">
              <a:solidFill>
                <a:srgbClr val="24292E"/>
              </a:solidFill>
              <a:latin typeface="ui-monospace"/>
            </a:endParaRP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  <a:t>Step 3:Find the K nearest neighbors to the new data point.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  <a:t>Step 4: For Classification, count the number of data points in each category among the k neighbors. New datapoint will belong to class that has most neighbors.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59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970DA-BCA4-4F4D-AC5E-F0363E7A2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Regression the output can be mean , where for classification the output can be the most common class.</a:t>
            </a:r>
          </a:p>
        </p:txBody>
      </p:sp>
    </p:spTree>
    <p:extLst>
      <p:ext uri="{BB962C8B-B14F-4D97-AF65-F5344CB8AC3E}">
        <p14:creationId xmlns:p14="http://schemas.microsoft.com/office/powerpoint/2010/main" val="2660913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D2E32-7FCC-4856-AAC3-1CDC23F4D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in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DF86B-5256-45C2-A2F0-DCFFA11DC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Euclidean distance is calculated as the square root of the sum of the squared differences between a new point and an existing point across all input attributes.</a:t>
            </a:r>
          </a:p>
          <a:p>
            <a:r>
              <a:rPr lang="en-US" dirty="0"/>
              <a:t>Other popular distance measures include:</a:t>
            </a:r>
            <a:br>
              <a:rPr lang="en-US" dirty="0"/>
            </a:br>
            <a:r>
              <a:rPr lang="en-US" dirty="0"/>
              <a:t>		1.Manhattan Distance</a:t>
            </a:r>
            <a:br>
              <a:rPr lang="en-US" dirty="0"/>
            </a:br>
            <a:r>
              <a:rPr lang="en-US" dirty="0"/>
              <a:t>		2.Hamming Distance</a:t>
            </a:r>
            <a:br>
              <a:rPr lang="en-US" dirty="0"/>
            </a:br>
            <a:r>
              <a:rPr lang="en-US" dirty="0"/>
              <a:t>		3.Minkowski Distance</a:t>
            </a:r>
          </a:p>
        </p:txBody>
      </p:sp>
    </p:spTree>
    <p:extLst>
      <p:ext uri="{BB962C8B-B14F-4D97-AF65-F5344CB8AC3E}">
        <p14:creationId xmlns:p14="http://schemas.microsoft.com/office/powerpoint/2010/main" val="4103418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C2DD-43DC-4A90-B289-5AD092E3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5FBB7-9A01-4E1B-90C8-7980E3496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classify an unlabeled object the distance of this object to the labelled objects is computed, its k-nearest neighbors are identified, and the class label of the majority of nearest neighbors is then used to determine the class label of the object.</a:t>
            </a:r>
          </a:p>
          <a:p>
            <a:r>
              <a:rPr lang="en-US" dirty="0"/>
              <a:t>For real valued input variable, the most popular measure of distance Euclidean distance is used.</a:t>
            </a:r>
          </a:p>
        </p:txBody>
      </p:sp>
    </p:spTree>
    <p:extLst>
      <p:ext uri="{BB962C8B-B14F-4D97-AF65-F5344CB8AC3E}">
        <p14:creationId xmlns:p14="http://schemas.microsoft.com/office/powerpoint/2010/main" val="420012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6F3E-4533-4A3B-B2D8-2FD84E119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DB905-8736-4F07-958F-2D7804116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independent  variable and one dependent variable</a:t>
            </a:r>
          </a:p>
          <a:p>
            <a:r>
              <a:rPr lang="en-US" dirty="0"/>
              <a:t>Equation----- y=</a:t>
            </a:r>
            <a:r>
              <a:rPr lang="en-US" dirty="0" err="1"/>
              <a:t>mx+c</a:t>
            </a:r>
            <a:endParaRPr lang="en-US" dirty="0"/>
          </a:p>
          <a:p>
            <a:r>
              <a:rPr lang="en-US" dirty="0"/>
              <a:t>M=Slope</a:t>
            </a:r>
          </a:p>
          <a:p>
            <a:r>
              <a:rPr lang="en-US" dirty="0"/>
              <a:t>C=intercept</a:t>
            </a:r>
          </a:p>
          <a:p>
            <a:r>
              <a:rPr lang="en-US" dirty="0" err="1"/>
              <a:t>Eg</a:t>
            </a:r>
            <a:r>
              <a:rPr lang="en-US" dirty="0"/>
              <a:t>-Predicting the salary of a person based on experience</a:t>
            </a:r>
          </a:p>
        </p:txBody>
      </p:sp>
    </p:spTree>
    <p:extLst>
      <p:ext uri="{BB962C8B-B14F-4D97-AF65-F5344CB8AC3E}">
        <p14:creationId xmlns:p14="http://schemas.microsoft.com/office/powerpoint/2010/main" val="424448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B951-2344-408A-9B48-8FBBA35E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672A4-2318-4867-8060-7C052FC92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than one independent variable</a:t>
            </a:r>
          </a:p>
          <a:p>
            <a:r>
              <a:rPr lang="en-US" dirty="0"/>
              <a:t>One dependent variable</a:t>
            </a:r>
          </a:p>
          <a:p>
            <a:r>
              <a:rPr lang="en-US" dirty="0"/>
              <a:t>Equation---- </a:t>
            </a:r>
            <a:r>
              <a:rPr lang="es-ES" b="0" i="0" dirty="0">
                <a:solidFill>
                  <a:srgbClr val="24292E"/>
                </a:solidFill>
                <a:effectLst/>
                <a:latin typeface="SFMono-Regular"/>
              </a:rPr>
              <a:t>Y = c + m1x1 + m2x2+ m3x3+ ……. </a:t>
            </a:r>
            <a:r>
              <a:rPr lang="es-ES" b="0" i="0" dirty="0" err="1">
                <a:solidFill>
                  <a:srgbClr val="24292E"/>
                </a:solidFill>
                <a:effectLst/>
                <a:latin typeface="SFMono-Regular"/>
              </a:rPr>
              <a:t>Mnxn</a:t>
            </a:r>
            <a:endParaRPr lang="es-ES" b="0" i="0" dirty="0">
              <a:solidFill>
                <a:srgbClr val="24292E"/>
              </a:solidFill>
              <a:effectLst/>
              <a:latin typeface="SFMono-Regular"/>
            </a:endParaRPr>
          </a:p>
          <a:p>
            <a:r>
              <a:rPr lang="en-US" dirty="0" err="1"/>
              <a:t>Eg</a:t>
            </a:r>
            <a:r>
              <a:rPr lang="en-US" dirty="0"/>
              <a:t>…Price prediction based on multiple </a:t>
            </a:r>
            <a:r>
              <a:rPr lang="en-US" dirty="0" err="1"/>
              <a:t>feature,predicting</a:t>
            </a:r>
            <a:r>
              <a:rPr lang="en-US" dirty="0"/>
              <a:t> price of a real estate.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96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ECD5E-4AB1-40A4-8FAF-590CAAF32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09125-358A-4590-9DC4-6D4518921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function (or) loss function measures is the difference between the actual output and the predicted output from the model.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Loss function: Used when we refer to the error for a single training example.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Cost function: Used to refer to an average of the loss functions over an entire training dataset</a:t>
            </a:r>
            <a:r>
              <a:rPr lang="en-US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7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E8BFD-7896-4E27-82E3-49529B25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D70DB-9E3F-442F-9C61-7E62CDAA2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225" y="2523911"/>
            <a:ext cx="11341487" cy="23667193"/>
          </a:xfrm>
        </p:spPr>
        <p:txBody>
          <a:bodyPr/>
          <a:lstStyle/>
          <a:p>
            <a:r>
              <a:rPr lang="en-US" dirty="0"/>
              <a:t>Mean square error (L2 loss)                            Mean Absolute Error(L1Loss)</a:t>
            </a:r>
          </a:p>
          <a:p>
            <a:r>
              <a:rPr lang="en-US" dirty="0"/>
              <a:t>                                                                         </a:t>
            </a:r>
          </a:p>
        </p:txBody>
      </p:sp>
      <p:pic>
        <p:nvPicPr>
          <p:cNvPr id="1026" name="Picture 2" descr="MSE cost function">
            <a:extLst>
              <a:ext uri="{FF2B5EF4-FFF2-40B4-BE49-F238E27FC236}">
                <a16:creationId xmlns:a16="http://schemas.microsoft.com/office/drawing/2014/main" id="{86CA9326-E37A-45BC-85C6-B93B1218A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070" y="3205480"/>
            <a:ext cx="2239010" cy="205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E Cost function">
            <a:extLst>
              <a:ext uri="{FF2B5EF4-FFF2-40B4-BE49-F238E27FC236}">
                <a16:creationId xmlns:a16="http://schemas.microsoft.com/office/drawing/2014/main" id="{97CDA8AB-B9AC-4ADF-98B5-200893616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870" y="3429000"/>
            <a:ext cx="3029712" cy="8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269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0159F-7543-4643-A8E7-1B5D43261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61CB6D-BDC5-4FC5-A7CC-E1B0D65518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3611" y="2541593"/>
            <a:ext cx="1030197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Gradient descent is an iterative optimization algorithm for finding the local minimum of a 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9CF16D0D-13D6-4ED2-94FE-1ADB4D9B0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235" y="3128012"/>
            <a:ext cx="5768722" cy="25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154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33B7-ADB3-440C-AE80-5603A5AF1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739F2-124B-4F7F-A87D-F7CA3B179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 Gradient descent</a:t>
            </a:r>
          </a:p>
          <a:p>
            <a:r>
              <a:rPr lang="en-US" dirty="0"/>
              <a:t>Stochastic Gradient Descent</a:t>
            </a:r>
          </a:p>
          <a:p>
            <a:r>
              <a:rPr lang="en-US" dirty="0"/>
              <a:t>Mini-Batch Gradient Descent </a:t>
            </a:r>
          </a:p>
        </p:txBody>
      </p:sp>
    </p:spTree>
    <p:extLst>
      <p:ext uri="{BB962C8B-B14F-4D97-AF65-F5344CB8AC3E}">
        <p14:creationId xmlns:p14="http://schemas.microsoft.com/office/powerpoint/2010/main" val="2842555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2A9A-8EF8-41C4-8647-7E80D75A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DE550-7ACD-4D39-800B-324CD9899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Calculates error for each example within the training dataset but only after all the training examples have been evaluated does the model get updated.</a:t>
            </a:r>
          </a:p>
          <a:p>
            <a:pPr marL="0" indent="0">
              <a:buNone/>
            </a:pPr>
            <a:r>
              <a:rPr lang="en-US" dirty="0"/>
              <a:t>Advantages</a:t>
            </a:r>
          </a:p>
          <a:p>
            <a:r>
              <a:rPr lang="en-US" b="0" i="0" dirty="0">
                <a:solidFill>
                  <a:srgbClr val="3A3B41"/>
                </a:solidFill>
                <a:effectLst/>
                <a:latin typeface="Lora"/>
              </a:rPr>
              <a:t>It is computational efficient, it produces a stable error gradient and a stable convergence.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84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373</TotalTime>
  <Words>1017</Words>
  <Application>Microsoft Office PowerPoint</Application>
  <PresentationFormat>Widescreen</PresentationFormat>
  <Paragraphs>110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Garamond</vt:lpstr>
      <vt:lpstr>Georgia</vt:lpstr>
      <vt:lpstr>Helvetica Neue</vt:lpstr>
      <vt:lpstr>Lora</vt:lpstr>
      <vt:lpstr>SFMono-Regular</vt:lpstr>
      <vt:lpstr>ui-monospace</vt:lpstr>
      <vt:lpstr>Verdana</vt:lpstr>
      <vt:lpstr>Wingdings</vt:lpstr>
      <vt:lpstr>Organic</vt:lpstr>
      <vt:lpstr>Machine learning   </vt:lpstr>
      <vt:lpstr>Linear Regression   </vt:lpstr>
      <vt:lpstr>Simple linear regression</vt:lpstr>
      <vt:lpstr>Multiple linear Regression</vt:lpstr>
      <vt:lpstr>Cost Function</vt:lpstr>
      <vt:lpstr>Types of errors</vt:lpstr>
      <vt:lpstr>Gradient Descent</vt:lpstr>
      <vt:lpstr>Types of Gradient Descent</vt:lpstr>
      <vt:lpstr>Batch Gradient Descent</vt:lpstr>
      <vt:lpstr>Stochastic Gradient Descent </vt:lpstr>
      <vt:lpstr>Mini-Batch Gradient Descent  </vt:lpstr>
      <vt:lpstr>Logistic Regression</vt:lpstr>
      <vt:lpstr>Logistic Function</vt:lpstr>
      <vt:lpstr>Assumptions of Logistic Regression</vt:lpstr>
      <vt:lpstr>Sigmoid Function</vt:lpstr>
      <vt:lpstr>Types of Logistic Regression</vt:lpstr>
      <vt:lpstr>Applications</vt:lpstr>
      <vt:lpstr>K-Nearest Neighbors(KNN)</vt:lpstr>
      <vt:lpstr>(K ) in KNN </vt:lpstr>
      <vt:lpstr>Steps in KNN</vt:lpstr>
      <vt:lpstr>PowerPoint Presentation</vt:lpstr>
      <vt:lpstr>Distance in KNN</vt:lpstr>
      <vt:lpstr>Making Predictions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 </dc:title>
  <dc:creator>Bharath karthick</dc:creator>
  <cp:lastModifiedBy>Bharath karthick</cp:lastModifiedBy>
  <cp:revision>8</cp:revision>
  <dcterms:created xsi:type="dcterms:W3CDTF">2021-05-31T12:42:42Z</dcterms:created>
  <dcterms:modified xsi:type="dcterms:W3CDTF">2021-06-13T05:46:24Z</dcterms:modified>
</cp:coreProperties>
</file>