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5" r:id="rId3"/>
    <p:sldId id="260" r:id="rId4"/>
    <p:sldId id="259" r:id="rId5"/>
    <p:sldId id="270" r:id="rId6"/>
    <p:sldId id="263" r:id="rId7"/>
    <p:sldId id="271" r:id="rId8"/>
    <p:sldId id="261" r:id="rId9"/>
    <p:sldId id="272" r:id="rId10"/>
    <p:sldId id="276" r:id="rId11"/>
    <p:sldId id="277" r:id="rId12"/>
    <p:sldId id="265" r:id="rId13"/>
    <p:sldId id="273" r:id="rId14"/>
    <p:sldId id="266" r:id="rId15"/>
    <p:sldId id="267" r:id="rId16"/>
    <p:sldId id="268" r:id="rId17"/>
    <p:sldId id="278"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6D0BF7-065C-2CD2-307C-9B5087D2359E}" v="1" dt="2023-01-27T09:11:57.488"/>
    <p1510:client id="{361F75C1-F39F-9F08-12BB-5B65E40BC545}" v="1219" dt="2023-01-30T09:13:08.230"/>
    <p1510:client id="{5670B0A8-0FA4-5BDF-57F5-7732109B23DE}" v="112" dt="2023-01-27T03:39:58.861"/>
    <p1510:client id="{612D4337-15B1-0638-5818-21C2B352B986}" v="204" dt="2023-01-28T09:28:25.641"/>
    <p1510:client id="{9BCACF3C-A0BB-4F5B-B6AC-81D662191B57}" v="453" dt="2023-01-27T03:20:21.0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1/30/2023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1/30/2023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a typeface="+mj-lt"/>
                <a:cs typeface="+mj-lt"/>
              </a:rPr>
              <a:t>Paytm application for online transaction</a:t>
            </a:r>
            <a:endParaRPr lang="en-US" dirty="0"/>
          </a:p>
        </p:txBody>
      </p:sp>
      <p:sp>
        <p:nvSpPr>
          <p:cNvPr id="3" name="Subtitle 2"/>
          <p:cNvSpPr>
            <a:spLocks noGrp="1"/>
          </p:cNvSpPr>
          <p:nvPr>
            <p:ph type="subTitle" idx="1"/>
          </p:nvPr>
        </p:nvSpPr>
        <p:spPr>
          <a:xfrm>
            <a:off x="1944744" y="4771364"/>
            <a:ext cx="14162565" cy="2018267"/>
          </a:xfrm>
        </p:spPr>
        <p:txBody>
          <a:bodyPr vert="horz" lIns="91440" tIns="45720" rIns="91440" bIns="45720" rtlCol="0" anchor="t">
            <a:normAutofit/>
          </a:bodyPr>
          <a:lstStyle/>
          <a:p>
            <a:r>
              <a:rPr lang="en-US" dirty="0">
                <a:ea typeface="+mn-lt"/>
                <a:cs typeface="+mn-lt"/>
              </a:rPr>
              <a:t>                                                                                </a:t>
            </a:r>
            <a:endParaRPr lang="en-US" b="1" dirty="0"/>
          </a:p>
          <a:p>
            <a:r>
              <a:rPr lang="en-US" b="1" dirty="0">
                <a:ea typeface="+mn-lt"/>
                <a:cs typeface="+mn-lt"/>
              </a:rPr>
              <a:t>                                                                                         Project By : K BHARATH KUMAR</a:t>
            </a:r>
            <a:endParaRPr lang="en-US" dirty="0"/>
          </a:p>
          <a:p>
            <a:r>
              <a:rPr lang="en-US" b="1" dirty="0">
                <a:ea typeface="+mn-lt"/>
                <a:cs typeface="+mn-lt"/>
              </a:rPr>
              <a:t>                                                                                           Reg No    :192111176</a:t>
            </a:r>
            <a:endParaRPr lang="en-US" dirty="0"/>
          </a:p>
          <a:p>
            <a:r>
              <a:rPr lang="en-US" b="1" dirty="0">
                <a:ea typeface="+mn-lt"/>
                <a:cs typeface="+mn-lt"/>
              </a:rPr>
              <a:t>                                                                                               Dept     : CSE</a:t>
            </a:r>
            <a:endParaRPr lang="en-US" dirty="0"/>
          </a:p>
          <a:p>
            <a:endParaRPr lang="en-US" dirty="0"/>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A393B-D390-82FA-2ADB-6EFF4F2CF020}"/>
              </a:ext>
            </a:extLst>
          </p:cNvPr>
          <p:cNvSpPr>
            <a:spLocks noGrp="1"/>
          </p:cNvSpPr>
          <p:nvPr>
            <p:ph type="title"/>
          </p:nvPr>
        </p:nvSpPr>
        <p:spPr/>
        <p:txBody>
          <a:bodyPr/>
          <a:lstStyle/>
          <a:p>
            <a:r>
              <a:rPr lang="en-US" dirty="0"/>
              <a:t>Appium server</a:t>
            </a:r>
          </a:p>
        </p:txBody>
      </p:sp>
      <p:pic>
        <p:nvPicPr>
          <p:cNvPr id="4" name="Picture 4">
            <a:extLst>
              <a:ext uri="{FF2B5EF4-FFF2-40B4-BE49-F238E27FC236}">
                <a16:creationId xmlns:a16="http://schemas.microsoft.com/office/drawing/2014/main" id="{DE73B4E2-E0A5-1713-2AE1-A4D074CAA01D}"/>
              </a:ext>
            </a:extLst>
          </p:cNvPr>
          <p:cNvPicPr>
            <a:picLocks noGrp="1" noChangeAspect="1"/>
          </p:cNvPicPr>
          <p:nvPr>
            <p:ph idx="1"/>
          </p:nvPr>
        </p:nvPicPr>
        <p:blipFill>
          <a:blip r:embed="rId2"/>
          <a:stretch>
            <a:fillRect/>
          </a:stretch>
        </p:blipFill>
        <p:spPr>
          <a:xfrm>
            <a:off x="2223917" y="2249487"/>
            <a:ext cx="7740989" cy="3541714"/>
          </a:xfrm>
        </p:spPr>
      </p:pic>
    </p:spTree>
    <p:extLst>
      <p:ext uri="{BB962C8B-B14F-4D97-AF65-F5344CB8AC3E}">
        <p14:creationId xmlns:p14="http://schemas.microsoft.com/office/powerpoint/2010/main" val="459445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68030-A201-CF83-E158-C54F55A70E3D}"/>
              </a:ext>
            </a:extLst>
          </p:cNvPr>
          <p:cNvSpPr>
            <a:spLocks noGrp="1"/>
          </p:cNvSpPr>
          <p:nvPr>
            <p:ph type="title"/>
          </p:nvPr>
        </p:nvSpPr>
        <p:spPr/>
        <p:txBody>
          <a:bodyPr/>
          <a:lstStyle/>
          <a:p>
            <a:r>
              <a:rPr lang="en-US" dirty="0"/>
              <a:t>Appium server inspector </a:t>
            </a:r>
          </a:p>
        </p:txBody>
      </p:sp>
      <p:pic>
        <p:nvPicPr>
          <p:cNvPr id="4" name="Picture 4">
            <a:extLst>
              <a:ext uri="{FF2B5EF4-FFF2-40B4-BE49-F238E27FC236}">
                <a16:creationId xmlns:a16="http://schemas.microsoft.com/office/drawing/2014/main" id="{E923971F-2EF7-C07C-DAA1-7840601B4383}"/>
              </a:ext>
            </a:extLst>
          </p:cNvPr>
          <p:cNvPicPr>
            <a:picLocks noGrp="1" noChangeAspect="1"/>
          </p:cNvPicPr>
          <p:nvPr>
            <p:ph idx="1"/>
          </p:nvPr>
        </p:nvPicPr>
        <p:blipFill>
          <a:blip r:embed="rId2"/>
          <a:stretch>
            <a:fillRect/>
          </a:stretch>
        </p:blipFill>
        <p:spPr>
          <a:xfrm>
            <a:off x="1921501" y="2249487"/>
            <a:ext cx="8345821" cy="3541714"/>
          </a:xfrm>
        </p:spPr>
      </p:pic>
    </p:spTree>
    <p:extLst>
      <p:ext uri="{BB962C8B-B14F-4D97-AF65-F5344CB8AC3E}">
        <p14:creationId xmlns:p14="http://schemas.microsoft.com/office/powerpoint/2010/main" val="1438073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FC7E9-9F01-942D-A734-5B90CA6DE6B1}"/>
              </a:ext>
            </a:extLst>
          </p:cNvPr>
          <p:cNvSpPr>
            <a:spLocks noGrp="1"/>
          </p:cNvSpPr>
          <p:nvPr>
            <p:ph type="title"/>
          </p:nvPr>
        </p:nvSpPr>
        <p:spPr>
          <a:xfrm>
            <a:off x="1141413" y="337392"/>
            <a:ext cx="9905998" cy="1478570"/>
          </a:xfrm>
        </p:spPr>
        <p:txBody>
          <a:bodyPr/>
          <a:lstStyle/>
          <a:p>
            <a:r>
              <a:rPr lang="en-US" dirty="0"/>
              <a:t>code</a:t>
            </a:r>
          </a:p>
        </p:txBody>
      </p:sp>
      <p:pic>
        <p:nvPicPr>
          <p:cNvPr id="3" name="Picture 3">
            <a:extLst>
              <a:ext uri="{FF2B5EF4-FFF2-40B4-BE49-F238E27FC236}">
                <a16:creationId xmlns:a16="http://schemas.microsoft.com/office/drawing/2014/main" id="{B7909AFE-BD78-D62F-97AC-AA60748B257D}"/>
              </a:ext>
            </a:extLst>
          </p:cNvPr>
          <p:cNvPicPr>
            <a:picLocks noChangeAspect="1"/>
          </p:cNvPicPr>
          <p:nvPr/>
        </p:nvPicPr>
        <p:blipFill rotWithShape="1">
          <a:blip r:embed="rId2"/>
          <a:srcRect l="280" t="12598" r="56101" b="8324"/>
          <a:stretch/>
        </p:blipFill>
        <p:spPr>
          <a:xfrm>
            <a:off x="3725192" y="1811587"/>
            <a:ext cx="3410188" cy="3853857"/>
          </a:xfrm>
          <a:prstGeom prst="rect">
            <a:avLst/>
          </a:prstGeom>
        </p:spPr>
      </p:pic>
      <p:sp>
        <p:nvSpPr>
          <p:cNvPr id="5" name="Content Placeholder 4">
            <a:extLst>
              <a:ext uri="{FF2B5EF4-FFF2-40B4-BE49-F238E27FC236}">
                <a16:creationId xmlns:a16="http://schemas.microsoft.com/office/drawing/2014/main" id="{0DF427EA-41A7-D24B-1C0E-29ED1163E967}"/>
              </a:ext>
            </a:extLst>
          </p:cNvPr>
          <p:cNvSpPr>
            <a:spLocks noGrp="1"/>
          </p:cNvSpPr>
          <p:nvPr>
            <p:ph idx="1"/>
          </p:nvPr>
        </p:nvSpPr>
        <p:spPr>
          <a:xfrm>
            <a:off x="12916778" y="2518106"/>
            <a:ext cx="9905999" cy="3541714"/>
          </a:xfrm>
        </p:spPr>
        <p:txBody>
          <a:bodyPr/>
          <a:lstStyle/>
          <a:p>
            <a:endParaRPr lang="en-US"/>
          </a:p>
        </p:txBody>
      </p:sp>
    </p:spTree>
    <p:extLst>
      <p:ext uri="{BB962C8B-B14F-4D97-AF65-F5344CB8AC3E}">
        <p14:creationId xmlns:p14="http://schemas.microsoft.com/office/powerpoint/2010/main" val="4122671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729C4-054E-4DEB-6DC2-6E3682372B88}"/>
              </a:ext>
            </a:extLst>
          </p:cNvPr>
          <p:cNvSpPr>
            <a:spLocks noGrp="1"/>
          </p:cNvSpPr>
          <p:nvPr>
            <p:ph type="title"/>
          </p:nvPr>
        </p:nvSpPr>
        <p:spPr>
          <a:xfrm>
            <a:off x="1876003" y="161541"/>
            <a:ext cx="9905998" cy="1478570"/>
          </a:xfrm>
        </p:spPr>
        <p:txBody>
          <a:bodyPr/>
          <a:lstStyle/>
          <a:p>
            <a:r>
              <a:rPr lang="en-US" dirty="0"/>
              <a:t>Installation </a:t>
            </a:r>
          </a:p>
        </p:txBody>
      </p:sp>
      <p:pic>
        <p:nvPicPr>
          <p:cNvPr id="4" name="Picture 5">
            <a:extLst>
              <a:ext uri="{FF2B5EF4-FFF2-40B4-BE49-F238E27FC236}">
                <a16:creationId xmlns:a16="http://schemas.microsoft.com/office/drawing/2014/main" id="{A81A48A4-936B-7BAE-1C16-F447A4802F0D}"/>
              </a:ext>
            </a:extLst>
          </p:cNvPr>
          <p:cNvPicPr>
            <a:picLocks noGrp="1" noChangeAspect="1"/>
          </p:cNvPicPr>
          <p:nvPr>
            <p:ph idx="1"/>
          </p:nvPr>
        </p:nvPicPr>
        <p:blipFill>
          <a:blip r:embed="rId2"/>
          <a:stretch>
            <a:fillRect/>
          </a:stretch>
        </p:blipFill>
        <p:spPr>
          <a:xfrm>
            <a:off x="1195146" y="1849712"/>
            <a:ext cx="8345821" cy="3541714"/>
          </a:xfrm>
        </p:spPr>
      </p:pic>
      <p:pic>
        <p:nvPicPr>
          <p:cNvPr id="5" name="Picture 6">
            <a:extLst>
              <a:ext uri="{FF2B5EF4-FFF2-40B4-BE49-F238E27FC236}">
                <a16:creationId xmlns:a16="http://schemas.microsoft.com/office/drawing/2014/main" id="{C6FCC143-A521-AEE3-41F3-4A67C469A262}"/>
              </a:ext>
            </a:extLst>
          </p:cNvPr>
          <p:cNvPicPr>
            <a:picLocks noChangeAspect="1"/>
          </p:cNvPicPr>
          <p:nvPr/>
        </p:nvPicPr>
        <p:blipFill>
          <a:blip r:embed="rId3"/>
          <a:stretch>
            <a:fillRect/>
          </a:stretch>
        </p:blipFill>
        <p:spPr>
          <a:xfrm>
            <a:off x="6698794" y="1673515"/>
            <a:ext cx="2839336" cy="3970801"/>
          </a:xfrm>
          <a:prstGeom prst="rect">
            <a:avLst/>
          </a:prstGeom>
        </p:spPr>
      </p:pic>
    </p:spTree>
    <p:extLst>
      <p:ext uri="{BB962C8B-B14F-4D97-AF65-F5344CB8AC3E}">
        <p14:creationId xmlns:p14="http://schemas.microsoft.com/office/powerpoint/2010/main" val="96273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54F99-B024-BB12-576B-D0636EB892E6}"/>
              </a:ext>
            </a:extLst>
          </p:cNvPr>
          <p:cNvSpPr>
            <a:spLocks noGrp="1"/>
          </p:cNvSpPr>
          <p:nvPr>
            <p:ph type="title"/>
          </p:nvPr>
        </p:nvSpPr>
        <p:spPr/>
        <p:txBody>
          <a:bodyPr/>
          <a:lstStyle/>
          <a:p>
            <a:r>
              <a:rPr lang="en-US" dirty="0"/>
              <a:t>Test case </a:t>
            </a:r>
          </a:p>
        </p:txBody>
      </p:sp>
      <p:pic>
        <p:nvPicPr>
          <p:cNvPr id="5" name="Picture 5">
            <a:extLst>
              <a:ext uri="{FF2B5EF4-FFF2-40B4-BE49-F238E27FC236}">
                <a16:creationId xmlns:a16="http://schemas.microsoft.com/office/drawing/2014/main" id="{746ED41B-97C4-91A2-CCC6-FE4C5E4E664A}"/>
              </a:ext>
            </a:extLst>
          </p:cNvPr>
          <p:cNvPicPr>
            <a:picLocks noChangeAspect="1"/>
          </p:cNvPicPr>
          <p:nvPr/>
        </p:nvPicPr>
        <p:blipFill>
          <a:blip r:embed="rId2"/>
          <a:stretch>
            <a:fillRect/>
          </a:stretch>
        </p:blipFill>
        <p:spPr>
          <a:xfrm>
            <a:off x="964237" y="1884349"/>
            <a:ext cx="8345821" cy="3541714"/>
          </a:xfrm>
          <a:prstGeom prst="rect">
            <a:avLst/>
          </a:prstGeom>
        </p:spPr>
      </p:pic>
      <p:pic>
        <p:nvPicPr>
          <p:cNvPr id="4" name="Picture 4">
            <a:extLst>
              <a:ext uri="{FF2B5EF4-FFF2-40B4-BE49-F238E27FC236}">
                <a16:creationId xmlns:a16="http://schemas.microsoft.com/office/drawing/2014/main" id="{79CB05B4-2B7F-5926-5BC7-45DB46F57184}"/>
              </a:ext>
            </a:extLst>
          </p:cNvPr>
          <p:cNvPicPr>
            <a:picLocks noGrp="1" noChangeAspect="1"/>
          </p:cNvPicPr>
          <p:nvPr>
            <p:ph idx="1"/>
          </p:nvPr>
        </p:nvPicPr>
        <p:blipFill rotWithShape="1">
          <a:blip r:embed="rId3"/>
          <a:srcRect l="2747" t="14495" r="1648" b="10239"/>
          <a:stretch/>
        </p:blipFill>
        <p:spPr>
          <a:xfrm>
            <a:off x="7451434" y="1512961"/>
            <a:ext cx="2572883" cy="4187899"/>
          </a:xfrm>
        </p:spPr>
      </p:pic>
    </p:spTree>
    <p:extLst>
      <p:ext uri="{BB962C8B-B14F-4D97-AF65-F5344CB8AC3E}">
        <p14:creationId xmlns:p14="http://schemas.microsoft.com/office/powerpoint/2010/main" val="2644661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3C45F-9258-6D10-5E22-F4073DA7DB04}"/>
              </a:ext>
            </a:extLst>
          </p:cNvPr>
          <p:cNvSpPr>
            <a:spLocks noGrp="1"/>
          </p:cNvSpPr>
          <p:nvPr>
            <p:ph type="title"/>
          </p:nvPr>
        </p:nvSpPr>
        <p:spPr/>
        <p:txBody>
          <a:bodyPr/>
          <a:lstStyle/>
          <a:p>
            <a:r>
              <a:rPr lang="en-US" dirty="0"/>
              <a:t>Testing output</a:t>
            </a:r>
          </a:p>
        </p:txBody>
      </p:sp>
      <p:pic>
        <p:nvPicPr>
          <p:cNvPr id="3" name="Picture 4">
            <a:extLst>
              <a:ext uri="{FF2B5EF4-FFF2-40B4-BE49-F238E27FC236}">
                <a16:creationId xmlns:a16="http://schemas.microsoft.com/office/drawing/2014/main" id="{C2EE2D8A-92C5-137D-723C-26A503476F87}"/>
              </a:ext>
            </a:extLst>
          </p:cNvPr>
          <p:cNvPicPr>
            <a:picLocks noChangeAspect="1"/>
          </p:cNvPicPr>
          <p:nvPr/>
        </p:nvPicPr>
        <p:blipFill>
          <a:blip r:embed="rId2"/>
          <a:stretch>
            <a:fillRect/>
          </a:stretch>
        </p:blipFill>
        <p:spPr>
          <a:xfrm>
            <a:off x="1374817" y="2272846"/>
            <a:ext cx="8901971" cy="3775666"/>
          </a:xfrm>
          <a:prstGeom prst="rect">
            <a:avLst/>
          </a:prstGeom>
        </p:spPr>
      </p:pic>
      <p:pic>
        <p:nvPicPr>
          <p:cNvPr id="4" name="Picture 4">
            <a:extLst>
              <a:ext uri="{FF2B5EF4-FFF2-40B4-BE49-F238E27FC236}">
                <a16:creationId xmlns:a16="http://schemas.microsoft.com/office/drawing/2014/main" id="{2BC71D04-E9F1-B431-5364-50846779D6C3}"/>
              </a:ext>
            </a:extLst>
          </p:cNvPr>
          <p:cNvPicPr>
            <a:picLocks noGrp="1" noChangeAspect="1"/>
          </p:cNvPicPr>
          <p:nvPr>
            <p:ph idx="1"/>
          </p:nvPr>
        </p:nvPicPr>
        <p:blipFill rotWithShape="1">
          <a:blip r:embed="rId3"/>
          <a:srcRect l="14508" t="23469" r="63977" b="20295"/>
          <a:stretch/>
        </p:blipFill>
        <p:spPr>
          <a:xfrm>
            <a:off x="7944011" y="1716827"/>
            <a:ext cx="2810997" cy="4579133"/>
          </a:xfrm>
        </p:spPr>
      </p:pic>
    </p:spTree>
    <p:extLst>
      <p:ext uri="{BB962C8B-B14F-4D97-AF65-F5344CB8AC3E}">
        <p14:creationId xmlns:p14="http://schemas.microsoft.com/office/powerpoint/2010/main" val="2845916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B7262-1DE7-0B44-1867-C0FBB8E6129C}"/>
              </a:ext>
            </a:extLst>
          </p:cNvPr>
          <p:cNvSpPr>
            <a:spLocks noGrp="1"/>
          </p:cNvSpPr>
          <p:nvPr>
            <p:ph type="title"/>
          </p:nvPr>
        </p:nvSpPr>
        <p:spPr/>
        <p:txBody>
          <a:bodyPr/>
          <a:lstStyle/>
          <a:p>
            <a:r>
              <a:rPr lang="en-US" dirty="0"/>
              <a:t>Test output</a:t>
            </a:r>
          </a:p>
        </p:txBody>
      </p:sp>
      <p:pic>
        <p:nvPicPr>
          <p:cNvPr id="3" name="Picture 4">
            <a:extLst>
              <a:ext uri="{FF2B5EF4-FFF2-40B4-BE49-F238E27FC236}">
                <a16:creationId xmlns:a16="http://schemas.microsoft.com/office/drawing/2014/main" id="{83F6E71B-4D2A-AB41-5965-EED1C6F215DD}"/>
              </a:ext>
            </a:extLst>
          </p:cNvPr>
          <p:cNvPicPr>
            <a:picLocks noChangeAspect="1"/>
          </p:cNvPicPr>
          <p:nvPr/>
        </p:nvPicPr>
        <p:blipFill>
          <a:blip r:embed="rId2"/>
          <a:stretch>
            <a:fillRect/>
          </a:stretch>
        </p:blipFill>
        <p:spPr>
          <a:xfrm>
            <a:off x="1410855" y="2096750"/>
            <a:ext cx="7892472" cy="3328365"/>
          </a:xfrm>
          <a:prstGeom prst="rect">
            <a:avLst/>
          </a:prstGeom>
        </p:spPr>
      </p:pic>
      <p:pic>
        <p:nvPicPr>
          <p:cNvPr id="4" name="Picture 4">
            <a:extLst>
              <a:ext uri="{FF2B5EF4-FFF2-40B4-BE49-F238E27FC236}">
                <a16:creationId xmlns:a16="http://schemas.microsoft.com/office/drawing/2014/main" id="{6D36D2E1-AA8E-CA56-BA3D-A96734455E25}"/>
              </a:ext>
            </a:extLst>
          </p:cNvPr>
          <p:cNvPicPr>
            <a:picLocks noGrp="1" noChangeAspect="1"/>
          </p:cNvPicPr>
          <p:nvPr>
            <p:ph idx="1"/>
          </p:nvPr>
        </p:nvPicPr>
        <p:blipFill>
          <a:blip r:embed="rId3"/>
          <a:stretch>
            <a:fillRect/>
          </a:stretch>
        </p:blipFill>
        <p:spPr>
          <a:xfrm>
            <a:off x="7578734" y="1371971"/>
            <a:ext cx="2837259" cy="4533053"/>
          </a:xfrm>
        </p:spPr>
      </p:pic>
    </p:spTree>
    <p:extLst>
      <p:ext uri="{BB962C8B-B14F-4D97-AF65-F5344CB8AC3E}">
        <p14:creationId xmlns:p14="http://schemas.microsoft.com/office/powerpoint/2010/main" val="3668011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73256-79C5-0F0B-B810-B5FCFDCE4D55}"/>
              </a:ext>
            </a:extLst>
          </p:cNvPr>
          <p:cNvSpPr>
            <a:spLocks noGrp="1"/>
          </p:cNvSpPr>
          <p:nvPr>
            <p:ph type="title"/>
          </p:nvPr>
        </p:nvSpPr>
        <p:spPr>
          <a:xfrm>
            <a:off x="691141" y="889836"/>
            <a:ext cx="9905998" cy="1478570"/>
          </a:xfrm>
        </p:spPr>
        <p:txBody>
          <a:bodyPr/>
          <a:lstStyle/>
          <a:p>
            <a:r>
              <a:rPr lang="en-US" dirty="0"/>
              <a:t>Test case out comes</a:t>
            </a:r>
          </a:p>
        </p:txBody>
      </p:sp>
      <p:graphicFrame>
        <p:nvGraphicFramePr>
          <p:cNvPr id="5" name="Table 5">
            <a:extLst>
              <a:ext uri="{FF2B5EF4-FFF2-40B4-BE49-F238E27FC236}">
                <a16:creationId xmlns:a16="http://schemas.microsoft.com/office/drawing/2014/main" id="{FEBF6853-B374-7BC0-0280-3B1FB677A7FC}"/>
              </a:ext>
            </a:extLst>
          </p:cNvPr>
          <p:cNvGraphicFramePr>
            <a:graphicFrameLocks noGrp="1"/>
          </p:cNvGraphicFramePr>
          <p:nvPr>
            <p:extLst>
              <p:ext uri="{D42A27DB-BD31-4B8C-83A1-F6EECF244321}">
                <p14:modId xmlns:p14="http://schemas.microsoft.com/office/powerpoint/2010/main" val="133200136"/>
              </p:ext>
            </p:extLst>
          </p:nvPr>
        </p:nvGraphicFramePr>
        <p:xfrm>
          <a:off x="1223818" y="2280226"/>
          <a:ext cx="9819650" cy="3815780"/>
        </p:xfrm>
        <a:graphic>
          <a:graphicData uri="http://schemas.openxmlformats.org/drawingml/2006/table">
            <a:tbl>
              <a:tblPr firstRow="1" bandRow="1">
                <a:tableStyleId>{5C22544A-7EE6-4342-B048-85BDC9FD1C3A}</a:tableStyleId>
              </a:tblPr>
              <a:tblGrid>
                <a:gridCol w="4909825">
                  <a:extLst>
                    <a:ext uri="{9D8B030D-6E8A-4147-A177-3AD203B41FA5}">
                      <a16:colId xmlns:a16="http://schemas.microsoft.com/office/drawing/2014/main" val="580914408"/>
                    </a:ext>
                  </a:extLst>
                </a:gridCol>
                <a:gridCol w="4909825">
                  <a:extLst>
                    <a:ext uri="{9D8B030D-6E8A-4147-A177-3AD203B41FA5}">
                      <a16:colId xmlns:a16="http://schemas.microsoft.com/office/drawing/2014/main" val="185808508"/>
                    </a:ext>
                  </a:extLst>
                </a:gridCol>
              </a:tblGrid>
              <a:tr h="637612">
                <a:tc>
                  <a:txBody>
                    <a:bodyPr/>
                    <a:lstStyle/>
                    <a:p>
                      <a:endParaRPr lang="en-US"/>
                    </a:p>
                  </a:txBody>
                  <a:tcPr/>
                </a:tc>
                <a:tc>
                  <a:txBody>
                    <a:bodyPr/>
                    <a:lstStyle/>
                    <a:p>
                      <a:r>
                        <a:rPr lang="en-US" dirty="0"/>
                        <a:t>Outcome </a:t>
                      </a:r>
                    </a:p>
                  </a:txBody>
                  <a:tcPr/>
                </a:tc>
                <a:extLst>
                  <a:ext uri="{0D108BD9-81ED-4DB2-BD59-A6C34878D82A}">
                    <a16:rowId xmlns:a16="http://schemas.microsoft.com/office/drawing/2014/main" val="129621913"/>
                  </a:ext>
                </a:extLst>
              </a:tr>
              <a:tr h="474502">
                <a:tc>
                  <a:txBody>
                    <a:bodyPr/>
                    <a:lstStyle/>
                    <a:p>
                      <a:r>
                        <a:rPr lang="en-US" dirty="0"/>
                        <a:t>Verify the user able to login with valid user name and password. </a:t>
                      </a:r>
                    </a:p>
                  </a:txBody>
                  <a:tcPr/>
                </a:tc>
                <a:tc>
                  <a:txBody>
                    <a:bodyPr/>
                    <a:lstStyle/>
                    <a:p>
                      <a:r>
                        <a:rPr lang="en-US" dirty="0" err="1"/>
                        <a:t>Postive</a:t>
                      </a:r>
                    </a:p>
                  </a:txBody>
                  <a:tcPr/>
                </a:tc>
                <a:extLst>
                  <a:ext uri="{0D108BD9-81ED-4DB2-BD59-A6C34878D82A}">
                    <a16:rowId xmlns:a16="http://schemas.microsoft.com/office/drawing/2014/main" val="3814792568"/>
                  </a:ext>
                </a:extLst>
              </a:tr>
              <a:tr h="474502">
                <a:tc>
                  <a:txBody>
                    <a:bodyPr/>
                    <a:lstStyle/>
                    <a:p>
                      <a:r>
                        <a:rPr lang="en-US" dirty="0"/>
                        <a:t>Verify if user is not able to login with valid username and invalid password. </a:t>
                      </a:r>
                    </a:p>
                  </a:txBody>
                  <a:tcPr/>
                </a:tc>
                <a:tc>
                  <a:txBody>
                    <a:bodyPr/>
                    <a:lstStyle/>
                    <a:p>
                      <a:r>
                        <a:rPr lang="en-US" dirty="0"/>
                        <a:t>Negative </a:t>
                      </a:r>
                    </a:p>
                  </a:txBody>
                  <a:tcPr/>
                </a:tc>
                <a:extLst>
                  <a:ext uri="{0D108BD9-81ED-4DB2-BD59-A6C34878D82A}">
                    <a16:rowId xmlns:a16="http://schemas.microsoft.com/office/drawing/2014/main" val="830551239"/>
                  </a:ext>
                </a:extLst>
              </a:tr>
              <a:tr h="474502">
                <a:tc>
                  <a:txBody>
                    <a:bodyPr/>
                    <a:lstStyle/>
                    <a:p>
                      <a:r>
                        <a:rPr lang="en-US" dirty="0"/>
                        <a:t>Verify the forget password functionality. </a:t>
                      </a:r>
                    </a:p>
                  </a:txBody>
                  <a:tcPr/>
                </a:tc>
                <a:tc>
                  <a:txBody>
                    <a:bodyPr/>
                    <a:lstStyle/>
                    <a:p>
                      <a:r>
                        <a:rPr lang="en-US" dirty="0" err="1"/>
                        <a:t>Postive</a:t>
                      </a:r>
                      <a:r>
                        <a:rPr lang="en-US" dirty="0"/>
                        <a:t> </a:t>
                      </a:r>
                    </a:p>
                  </a:txBody>
                  <a:tcPr/>
                </a:tc>
                <a:extLst>
                  <a:ext uri="{0D108BD9-81ED-4DB2-BD59-A6C34878D82A}">
                    <a16:rowId xmlns:a16="http://schemas.microsoft.com/office/drawing/2014/main" val="729612274"/>
                  </a:ext>
                </a:extLst>
              </a:tr>
              <a:tr h="474502">
                <a:tc>
                  <a:txBody>
                    <a:bodyPr/>
                    <a:lstStyle/>
                    <a:p>
                      <a:r>
                        <a:rPr lang="en-US" dirty="0"/>
                        <a:t>Verify the message for invalid login. </a:t>
                      </a:r>
                    </a:p>
                  </a:txBody>
                  <a:tcPr/>
                </a:tc>
                <a:tc>
                  <a:txBody>
                    <a:bodyPr/>
                    <a:lstStyle/>
                    <a:p>
                      <a:r>
                        <a:rPr lang="en-US" dirty="0" err="1"/>
                        <a:t>Postive</a:t>
                      </a:r>
                      <a:r>
                        <a:rPr lang="en-US" dirty="0"/>
                        <a:t> </a:t>
                      </a:r>
                    </a:p>
                  </a:txBody>
                  <a:tcPr/>
                </a:tc>
                <a:extLst>
                  <a:ext uri="{0D108BD9-81ED-4DB2-BD59-A6C34878D82A}">
                    <a16:rowId xmlns:a16="http://schemas.microsoft.com/office/drawing/2014/main" val="1747062303"/>
                  </a:ext>
                </a:extLst>
              </a:tr>
              <a:tr h="474502">
                <a:tc>
                  <a:txBody>
                    <a:bodyPr/>
                    <a:lstStyle/>
                    <a:p>
                      <a:r>
                        <a:rPr lang="en-US" dirty="0"/>
                        <a:t>Verify the user is able to do payments. </a:t>
                      </a:r>
                    </a:p>
                  </a:txBody>
                  <a:tcPr/>
                </a:tc>
                <a:tc>
                  <a:txBody>
                    <a:bodyPr/>
                    <a:lstStyle/>
                    <a:p>
                      <a:r>
                        <a:rPr lang="en-US" dirty="0" err="1"/>
                        <a:t>Postive</a:t>
                      </a:r>
                      <a:r>
                        <a:rPr lang="en-US" dirty="0"/>
                        <a:t> </a:t>
                      </a:r>
                    </a:p>
                  </a:txBody>
                  <a:tcPr/>
                </a:tc>
                <a:extLst>
                  <a:ext uri="{0D108BD9-81ED-4DB2-BD59-A6C34878D82A}">
                    <a16:rowId xmlns:a16="http://schemas.microsoft.com/office/drawing/2014/main" val="463385823"/>
                  </a:ext>
                </a:extLst>
              </a:tr>
              <a:tr h="474502">
                <a:tc>
                  <a:txBody>
                    <a:bodyPr/>
                    <a:lstStyle/>
                    <a:p>
                      <a:r>
                        <a:rPr lang="en-US" dirty="0"/>
                        <a:t>Verify the user is able to see the payment status. </a:t>
                      </a:r>
                    </a:p>
                  </a:txBody>
                  <a:tcPr/>
                </a:tc>
                <a:tc>
                  <a:txBody>
                    <a:bodyPr/>
                    <a:lstStyle/>
                    <a:p>
                      <a:r>
                        <a:rPr lang="en-US" dirty="0" err="1"/>
                        <a:t>Postive</a:t>
                      </a:r>
                      <a:r>
                        <a:rPr lang="en-US" dirty="0"/>
                        <a:t> </a:t>
                      </a:r>
                      <a:endParaRPr lang="en-US"/>
                    </a:p>
                  </a:txBody>
                  <a:tcPr/>
                </a:tc>
                <a:extLst>
                  <a:ext uri="{0D108BD9-81ED-4DB2-BD59-A6C34878D82A}">
                    <a16:rowId xmlns:a16="http://schemas.microsoft.com/office/drawing/2014/main" val="92392456"/>
                  </a:ext>
                </a:extLst>
              </a:tr>
            </a:tbl>
          </a:graphicData>
        </a:graphic>
      </p:graphicFrame>
      <p:sp>
        <p:nvSpPr>
          <p:cNvPr id="7" name="Content Placeholder 6">
            <a:extLst>
              <a:ext uri="{FF2B5EF4-FFF2-40B4-BE49-F238E27FC236}">
                <a16:creationId xmlns:a16="http://schemas.microsoft.com/office/drawing/2014/main" id="{A026DF72-AA1E-0E3F-DA4A-256D827481D1}"/>
              </a:ext>
            </a:extLst>
          </p:cNvPr>
          <p:cNvSpPr>
            <a:spLocks noGrp="1"/>
          </p:cNvSpPr>
          <p:nvPr>
            <p:ph idx="1"/>
          </p:nvPr>
        </p:nvSpPr>
        <p:spPr/>
        <p:txBody>
          <a:bodyPr vert="horz" lIns="91440" tIns="45720" rIns="91440" bIns="45720" rtlCol="0" anchor="t">
            <a:normAutofit/>
          </a:bodyPr>
          <a:lstStyle/>
          <a:p>
            <a:r>
              <a:rPr lang="en-US" dirty="0"/>
              <a:t>Test case </a:t>
            </a:r>
          </a:p>
        </p:txBody>
      </p:sp>
    </p:spTree>
    <p:extLst>
      <p:ext uri="{BB962C8B-B14F-4D97-AF65-F5344CB8AC3E}">
        <p14:creationId xmlns:p14="http://schemas.microsoft.com/office/powerpoint/2010/main" val="1760088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A375E-7532-244E-654F-8DDBE303F1C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B6AD4BB-6E92-B14B-4DC2-88B808A067AF}"/>
              </a:ext>
            </a:extLst>
          </p:cNvPr>
          <p:cNvSpPr>
            <a:spLocks noGrp="1"/>
          </p:cNvSpPr>
          <p:nvPr>
            <p:ph idx="1"/>
          </p:nvPr>
        </p:nvSpPr>
        <p:spPr/>
        <p:txBody>
          <a:bodyPr vert="horz" lIns="91440" tIns="45720" rIns="91440" bIns="45720" rtlCol="0" anchor="t">
            <a:normAutofit/>
          </a:bodyPr>
          <a:lstStyle/>
          <a:p>
            <a:r>
              <a:rPr lang="en-US" dirty="0">
                <a:solidFill>
                  <a:srgbClr val="000000"/>
                </a:solidFill>
                <a:ea typeface="+mn-lt"/>
                <a:cs typeface="+mn-lt"/>
              </a:rPr>
              <a:t>Internet transaction is very convenient. It allows us to pay and shop anywhere, check the balance of our cards, check our shopping history and show what we want to see. However, Internet transaction can be very dangerous too. We might be deceived. Therefore, we should use Internet transactions safely and properly.</a:t>
            </a:r>
          </a:p>
          <a:p>
            <a:endParaRPr lang="en-US" dirty="0">
              <a:solidFill>
                <a:srgbClr val="000000"/>
              </a:solidFill>
            </a:endParaRPr>
          </a:p>
          <a:p>
            <a:pPr marL="0" indent="0">
              <a:buNone/>
            </a:pPr>
            <a:r>
              <a:rPr lang="en-US" dirty="0">
                <a:solidFill>
                  <a:srgbClr val="000000"/>
                </a:solidFill>
              </a:rPr>
              <a:t>  </a:t>
            </a:r>
          </a:p>
        </p:txBody>
      </p:sp>
    </p:spTree>
    <p:extLst>
      <p:ext uri="{BB962C8B-B14F-4D97-AF65-F5344CB8AC3E}">
        <p14:creationId xmlns:p14="http://schemas.microsoft.com/office/powerpoint/2010/main" val="452490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0C887-414C-5EB9-0DF2-65CC2B941151}"/>
              </a:ext>
            </a:extLst>
          </p:cNvPr>
          <p:cNvSpPr>
            <a:spLocks noGrp="1"/>
          </p:cNvSpPr>
          <p:nvPr>
            <p:ph type="title"/>
          </p:nvPr>
        </p:nvSpPr>
        <p:spPr/>
        <p:txBody>
          <a:bodyPr/>
          <a:lstStyle/>
          <a:p>
            <a:r>
              <a:rPr lang="en-US" dirty="0"/>
              <a:t>Project details </a:t>
            </a:r>
          </a:p>
        </p:txBody>
      </p:sp>
      <p:sp>
        <p:nvSpPr>
          <p:cNvPr id="3" name="Content Placeholder 2">
            <a:extLst>
              <a:ext uri="{FF2B5EF4-FFF2-40B4-BE49-F238E27FC236}">
                <a16:creationId xmlns:a16="http://schemas.microsoft.com/office/drawing/2014/main" id="{11744C5F-EB58-9406-1291-1188A6733C8F}"/>
              </a:ext>
            </a:extLst>
          </p:cNvPr>
          <p:cNvSpPr>
            <a:spLocks noGrp="1"/>
          </p:cNvSpPr>
          <p:nvPr>
            <p:ph idx="1"/>
          </p:nvPr>
        </p:nvSpPr>
        <p:spPr>
          <a:xfrm>
            <a:off x="1567034" y="1919974"/>
            <a:ext cx="10098215" cy="4392956"/>
          </a:xfrm>
        </p:spPr>
        <p:txBody>
          <a:bodyPr vert="horz" lIns="91440" tIns="45720" rIns="91440" bIns="45720" rtlCol="0" anchor="t">
            <a:normAutofit fontScale="85000" lnSpcReduction="20000"/>
          </a:bodyPr>
          <a:lstStyle/>
          <a:p>
            <a:r>
              <a:rPr lang="en-US" dirty="0">
                <a:ea typeface="+mn-lt"/>
                <a:cs typeface="+mn-lt"/>
              </a:rPr>
              <a:t>objective</a:t>
            </a:r>
            <a:endParaRPr lang="en-US" dirty="0"/>
          </a:p>
          <a:p>
            <a:r>
              <a:rPr lang="en-US" dirty="0">
                <a:ea typeface="+mn-lt"/>
                <a:cs typeface="+mn-lt"/>
              </a:rPr>
              <a:t>abstract</a:t>
            </a:r>
            <a:endParaRPr lang="en-US" dirty="0"/>
          </a:p>
          <a:p>
            <a:r>
              <a:rPr lang="en-US" dirty="0">
                <a:ea typeface="+mn-lt"/>
                <a:cs typeface="+mn-lt"/>
              </a:rPr>
              <a:t>proposed system</a:t>
            </a:r>
            <a:endParaRPr lang="en-US"/>
          </a:p>
          <a:p>
            <a:r>
              <a:rPr lang="en-US" dirty="0">
                <a:ea typeface="+mn-lt"/>
                <a:cs typeface="+mn-lt"/>
              </a:rPr>
              <a:t>flow chart</a:t>
            </a:r>
            <a:endParaRPr lang="en-US"/>
          </a:p>
          <a:p>
            <a:r>
              <a:rPr lang="en-US" dirty="0">
                <a:ea typeface="+mn-lt"/>
                <a:cs typeface="+mn-lt"/>
              </a:rPr>
              <a:t>concept map</a:t>
            </a:r>
            <a:endParaRPr lang="en-US" dirty="0"/>
          </a:p>
          <a:p>
            <a:r>
              <a:rPr lang="en-US" dirty="0">
                <a:ea typeface="+mn-lt"/>
                <a:cs typeface="+mn-lt"/>
              </a:rPr>
              <a:t>test cases</a:t>
            </a:r>
            <a:endParaRPr lang="en-US" dirty="0"/>
          </a:p>
          <a:p>
            <a:r>
              <a:rPr lang="en-US" dirty="0">
                <a:ea typeface="+mn-lt"/>
                <a:cs typeface="+mn-lt"/>
              </a:rPr>
              <a:t>application tools</a:t>
            </a:r>
            <a:endParaRPr lang="en-US" dirty="0"/>
          </a:p>
          <a:p>
            <a:r>
              <a:rPr lang="en-US" dirty="0">
                <a:ea typeface="+mn-lt"/>
                <a:cs typeface="+mn-lt"/>
              </a:rPr>
              <a:t>implementation</a:t>
            </a:r>
            <a:endParaRPr lang="en-US" dirty="0"/>
          </a:p>
          <a:p>
            <a:r>
              <a:rPr lang="en-US" dirty="0">
                <a:ea typeface="+mn-lt"/>
                <a:cs typeface="+mn-lt"/>
              </a:rPr>
              <a:t>test case outcome</a:t>
            </a:r>
            <a:endParaRPr lang="en-US" dirty="0"/>
          </a:p>
          <a:p>
            <a:r>
              <a:rPr lang="en-US" dirty="0">
                <a:ea typeface="+mn-lt"/>
                <a:cs typeface="+mn-lt"/>
              </a:rPr>
              <a:t>conclusion</a:t>
            </a:r>
            <a:endParaRPr lang="en-US" dirty="0"/>
          </a:p>
        </p:txBody>
      </p:sp>
    </p:spTree>
    <p:extLst>
      <p:ext uri="{BB962C8B-B14F-4D97-AF65-F5344CB8AC3E}">
        <p14:creationId xmlns:p14="http://schemas.microsoft.com/office/powerpoint/2010/main" val="2595804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C10D3-1876-AAF0-48BA-E3E29ADDDD6E}"/>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0E25E22A-D823-0095-EB2C-9257C655E374}"/>
              </a:ext>
            </a:extLst>
          </p:cNvPr>
          <p:cNvSpPr>
            <a:spLocks noGrp="1"/>
          </p:cNvSpPr>
          <p:nvPr>
            <p:ph idx="1"/>
          </p:nvPr>
        </p:nvSpPr>
        <p:spPr/>
        <p:txBody>
          <a:bodyPr vert="horz" lIns="91440" tIns="45720" rIns="91440" bIns="45720" rtlCol="0" anchor="t">
            <a:normAutofit/>
          </a:bodyPr>
          <a:lstStyle/>
          <a:p>
            <a:r>
              <a:rPr lang="en-US" dirty="0"/>
              <a:t>The main use of this is to transfer money online within seconds which is also 100% safe and secure.</a:t>
            </a:r>
          </a:p>
        </p:txBody>
      </p:sp>
    </p:spTree>
    <p:extLst>
      <p:ext uri="{BB962C8B-B14F-4D97-AF65-F5344CB8AC3E}">
        <p14:creationId xmlns:p14="http://schemas.microsoft.com/office/powerpoint/2010/main" val="1318151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F99E8-D476-7FE8-EC59-ABBBECCE7F03}"/>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795FEEE9-492A-E797-7377-AEFCDACD7826}"/>
              </a:ext>
            </a:extLst>
          </p:cNvPr>
          <p:cNvSpPr>
            <a:spLocks noGrp="1"/>
          </p:cNvSpPr>
          <p:nvPr>
            <p:ph idx="1"/>
          </p:nvPr>
        </p:nvSpPr>
        <p:spPr/>
        <p:txBody>
          <a:bodyPr vert="horz" lIns="91440" tIns="45720" rIns="91440" bIns="45720" rtlCol="0" anchor="t">
            <a:normAutofit/>
          </a:bodyPr>
          <a:lstStyle/>
          <a:p>
            <a:r>
              <a:rPr lang="en-US" dirty="0"/>
              <a:t>This app helps in money transaction. </a:t>
            </a:r>
          </a:p>
          <a:p>
            <a:r>
              <a:rPr lang="en-US" dirty="0"/>
              <a:t>In this app we transfer money in seconds.</a:t>
            </a:r>
          </a:p>
          <a:p>
            <a:r>
              <a:rPr lang="en-US" dirty="0"/>
              <a:t>And it is 100% secure.</a:t>
            </a:r>
          </a:p>
          <a:p>
            <a:r>
              <a:rPr lang="en-US" dirty="0"/>
              <a:t>We have many other features in this app like mutual funds, insurance, </a:t>
            </a:r>
          </a:p>
          <a:p>
            <a:pPr marL="0" indent="0">
              <a:buNone/>
            </a:pPr>
            <a:r>
              <a:rPr lang="en-US" dirty="0"/>
              <a:t>   Loans, etc.</a:t>
            </a:r>
            <a:endParaRPr lang="en-US"/>
          </a:p>
        </p:txBody>
      </p:sp>
    </p:spTree>
    <p:extLst>
      <p:ext uri="{BB962C8B-B14F-4D97-AF65-F5344CB8AC3E}">
        <p14:creationId xmlns:p14="http://schemas.microsoft.com/office/powerpoint/2010/main" val="2751170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62CA4-50E4-C5ED-E3FF-5C993004A486}"/>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EE53A400-9D24-8B20-0F3A-33DB689CB828}"/>
              </a:ext>
            </a:extLst>
          </p:cNvPr>
          <p:cNvSpPr>
            <a:spLocks noGrp="1"/>
          </p:cNvSpPr>
          <p:nvPr>
            <p:ph idx="1"/>
          </p:nvPr>
        </p:nvSpPr>
        <p:spPr/>
        <p:txBody>
          <a:bodyPr vert="horz" lIns="91440" tIns="45720" rIns="91440" bIns="45720" rtlCol="0" anchor="t">
            <a:normAutofit/>
          </a:bodyPr>
          <a:lstStyle/>
          <a:p>
            <a:r>
              <a:rPr lang="en-US" dirty="0">
                <a:ea typeface="+mn-lt"/>
                <a:cs typeface="+mn-lt"/>
              </a:rPr>
              <a:t>using </a:t>
            </a:r>
            <a:r>
              <a:rPr lang="en-US" dirty="0" err="1">
                <a:ea typeface="+mn-lt"/>
                <a:cs typeface="+mn-lt"/>
              </a:rPr>
              <a:t>appium</a:t>
            </a:r>
            <a:r>
              <a:rPr lang="en-US" dirty="0">
                <a:ea typeface="+mn-lt"/>
                <a:cs typeface="+mn-lt"/>
              </a:rPr>
              <a:t> to test this app</a:t>
            </a:r>
            <a:endParaRPr lang="en-US" dirty="0"/>
          </a:p>
          <a:p>
            <a:r>
              <a:rPr lang="en-US" dirty="0">
                <a:ea typeface="+mn-lt"/>
                <a:cs typeface="+mn-lt"/>
              </a:rPr>
              <a:t>we need to need to install </a:t>
            </a:r>
            <a:r>
              <a:rPr lang="en-US" dirty="0" err="1">
                <a:ea typeface="+mn-lt"/>
                <a:cs typeface="+mn-lt"/>
              </a:rPr>
              <a:t>intelij</a:t>
            </a:r>
            <a:r>
              <a:rPr lang="en-US" dirty="0">
                <a:ea typeface="+mn-lt"/>
                <a:cs typeface="+mn-lt"/>
              </a:rPr>
              <a:t> idea to create an project and make operations to clone version of app</a:t>
            </a:r>
            <a:endParaRPr lang="en-US" dirty="0"/>
          </a:p>
          <a:p>
            <a:r>
              <a:rPr lang="en-US" dirty="0">
                <a:ea typeface="+mn-lt"/>
                <a:cs typeface="+mn-lt"/>
              </a:rPr>
              <a:t>then we use the test cases one-by-one and conclude the results to the test cases</a:t>
            </a:r>
            <a:endParaRPr lang="en-US" dirty="0"/>
          </a:p>
          <a:p>
            <a:r>
              <a:rPr lang="en-US" dirty="0">
                <a:ea typeface="+mn-lt"/>
                <a:cs typeface="+mn-lt"/>
              </a:rPr>
              <a:t>after testing we suggest the conclusion that some additional idea implementation in the app</a:t>
            </a:r>
            <a:endParaRPr lang="en-US" dirty="0"/>
          </a:p>
        </p:txBody>
      </p:sp>
    </p:spTree>
    <p:extLst>
      <p:ext uri="{BB962C8B-B14F-4D97-AF65-F5344CB8AC3E}">
        <p14:creationId xmlns:p14="http://schemas.microsoft.com/office/powerpoint/2010/main" val="3952704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2E8D2-5AA8-7178-70EA-E1FF35D179CA}"/>
              </a:ext>
            </a:extLst>
          </p:cNvPr>
          <p:cNvSpPr>
            <a:spLocks noGrp="1"/>
          </p:cNvSpPr>
          <p:nvPr>
            <p:ph type="title"/>
          </p:nvPr>
        </p:nvSpPr>
        <p:spPr/>
        <p:txBody>
          <a:bodyPr/>
          <a:lstStyle/>
          <a:p>
            <a:r>
              <a:rPr lang="en-US" dirty="0"/>
              <a:t>Flow chart </a:t>
            </a:r>
          </a:p>
        </p:txBody>
      </p:sp>
      <p:pic>
        <p:nvPicPr>
          <p:cNvPr id="4" name="Picture 4">
            <a:extLst>
              <a:ext uri="{FF2B5EF4-FFF2-40B4-BE49-F238E27FC236}">
                <a16:creationId xmlns:a16="http://schemas.microsoft.com/office/drawing/2014/main" id="{80EBD336-1E44-44D2-577E-F14A90385BBB}"/>
              </a:ext>
            </a:extLst>
          </p:cNvPr>
          <p:cNvPicPr>
            <a:picLocks noGrp="1" noChangeAspect="1"/>
          </p:cNvPicPr>
          <p:nvPr>
            <p:ph idx="1"/>
          </p:nvPr>
        </p:nvPicPr>
        <p:blipFill>
          <a:blip r:embed="rId2"/>
          <a:stretch>
            <a:fillRect/>
          </a:stretch>
        </p:blipFill>
        <p:spPr>
          <a:xfrm>
            <a:off x="2949076" y="1783410"/>
            <a:ext cx="6157507" cy="4621829"/>
          </a:xfrm>
        </p:spPr>
      </p:pic>
    </p:spTree>
    <p:extLst>
      <p:ext uri="{BB962C8B-B14F-4D97-AF65-F5344CB8AC3E}">
        <p14:creationId xmlns:p14="http://schemas.microsoft.com/office/powerpoint/2010/main" val="2176141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992ED-AE55-5BA5-17D6-0C84B75AEAE7}"/>
              </a:ext>
            </a:extLst>
          </p:cNvPr>
          <p:cNvSpPr>
            <a:spLocks noGrp="1"/>
          </p:cNvSpPr>
          <p:nvPr>
            <p:ph type="title"/>
          </p:nvPr>
        </p:nvSpPr>
        <p:spPr/>
        <p:txBody>
          <a:bodyPr/>
          <a:lstStyle/>
          <a:p>
            <a:r>
              <a:rPr lang="en-US" dirty="0"/>
              <a:t>Concept mapping</a:t>
            </a:r>
          </a:p>
        </p:txBody>
      </p:sp>
      <p:pic>
        <p:nvPicPr>
          <p:cNvPr id="4" name="Picture 4">
            <a:extLst>
              <a:ext uri="{FF2B5EF4-FFF2-40B4-BE49-F238E27FC236}">
                <a16:creationId xmlns:a16="http://schemas.microsoft.com/office/drawing/2014/main" id="{BFCB6A37-4616-DC8D-A764-514135B6E3C5}"/>
              </a:ext>
            </a:extLst>
          </p:cNvPr>
          <p:cNvPicPr>
            <a:picLocks noGrp="1" noChangeAspect="1"/>
          </p:cNvPicPr>
          <p:nvPr>
            <p:ph idx="1"/>
          </p:nvPr>
        </p:nvPicPr>
        <p:blipFill>
          <a:blip r:embed="rId2"/>
          <a:stretch>
            <a:fillRect/>
          </a:stretch>
        </p:blipFill>
        <p:spPr>
          <a:xfrm>
            <a:off x="4165878" y="1909177"/>
            <a:ext cx="3590739" cy="4325907"/>
          </a:xfrm>
        </p:spPr>
      </p:pic>
    </p:spTree>
    <p:extLst>
      <p:ext uri="{BB962C8B-B14F-4D97-AF65-F5344CB8AC3E}">
        <p14:creationId xmlns:p14="http://schemas.microsoft.com/office/powerpoint/2010/main" val="4176571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07135-05A2-888D-5A2F-3D3BBA3A182E}"/>
              </a:ext>
            </a:extLst>
          </p:cNvPr>
          <p:cNvSpPr>
            <a:spLocks noGrp="1"/>
          </p:cNvSpPr>
          <p:nvPr>
            <p:ph type="title"/>
          </p:nvPr>
        </p:nvSpPr>
        <p:spPr/>
        <p:txBody>
          <a:bodyPr/>
          <a:lstStyle/>
          <a:p>
            <a:r>
              <a:rPr lang="en-US" dirty="0"/>
              <a:t>Test cases</a:t>
            </a:r>
          </a:p>
        </p:txBody>
      </p:sp>
      <p:sp>
        <p:nvSpPr>
          <p:cNvPr id="3" name="Content Placeholder 2">
            <a:extLst>
              <a:ext uri="{FF2B5EF4-FFF2-40B4-BE49-F238E27FC236}">
                <a16:creationId xmlns:a16="http://schemas.microsoft.com/office/drawing/2014/main" id="{3C3A376E-4909-E88A-9682-426F04ABA90B}"/>
              </a:ext>
            </a:extLst>
          </p:cNvPr>
          <p:cNvSpPr>
            <a:spLocks noGrp="1"/>
          </p:cNvSpPr>
          <p:nvPr>
            <p:ph idx="1"/>
          </p:nvPr>
        </p:nvSpPr>
        <p:spPr/>
        <p:txBody>
          <a:bodyPr vert="horz" lIns="91440" tIns="45720" rIns="91440" bIns="45720" rtlCol="0" anchor="t">
            <a:normAutofit fontScale="85000" lnSpcReduction="20000"/>
          </a:bodyPr>
          <a:lstStyle/>
          <a:p>
            <a:pPr marL="342900" indent="-342900">
              <a:buFont typeface="Wingdings" panose="020B0604020202020204" pitchFamily="34" charset="0"/>
              <a:buChar char="Ø"/>
            </a:pPr>
            <a:r>
              <a:rPr lang="en-US" dirty="0">
                <a:latin typeface="Times New Roman"/>
                <a:cs typeface="Times New Roman"/>
              </a:rPr>
              <a:t>Sign up.</a:t>
            </a:r>
          </a:p>
          <a:p>
            <a:pPr marL="342900" indent="-342900">
              <a:buFont typeface="Wingdings" panose="020B0604020202020204" pitchFamily="34" charset="0"/>
              <a:buChar char="Ø"/>
            </a:pPr>
            <a:r>
              <a:rPr lang="en-US" dirty="0">
                <a:latin typeface="Times New Roman"/>
                <a:cs typeface="Times New Roman"/>
              </a:rPr>
              <a:t>Login / Logout. </a:t>
            </a:r>
            <a:endParaRPr lang="en-US" dirty="0"/>
          </a:p>
          <a:p>
            <a:pPr marL="342900" indent="-342900">
              <a:buFont typeface="Wingdings" panose="020B0604020202020204" pitchFamily="34" charset="0"/>
              <a:buChar char="Ø"/>
            </a:pPr>
            <a:r>
              <a:rPr lang="en-US" dirty="0">
                <a:latin typeface="Times New Roman"/>
                <a:cs typeface="Times New Roman"/>
              </a:rPr>
              <a:t>Collect transaction information.</a:t>
            </a:r>
            <a:endParaRPr lang="en-US" dirty="0"/>
          </a:p>
          <a:p>
            <a:pPr>
              <a:buFont typeface="Wingdings" panose="020B0604020202020204" pitchFamily="34" charset="0"/>
              <a:buChar char="Ø"/>
            </a:pPr>
            <a:r>
              <a:rPr lang="en-US" dirty="0">
                <a:latin typeface="Times New Roman"/>
                <a:cs typeface="Times New Roman"/>
              </a:rPr>
              <a:t>Create an order.</a:t>
            </a:r>
          </a:p>
          <a:p>
            <a:pPr>
              <a:buFont typeface="Wingdings" panose="020B0604020202020204" pitchFamily="34" charset="0"/>
              <a:buChar char="Ø"/>
            </a:pPr>
            <a:r>
              <a:rPr lang="en-US" dirty="0">
                <a:latin typeface="Times New Roman"/>
                <a:cs typeface="Times New Roman"/>
              </a:rPr>
              <a:t>Choose </a:t>
            </a:r>
            <a:r>
              <a:rPr lang="en-US" dirty="0" err="1">
                <a:latin typeface="Times New Roman"/>
                <a:cs typeface="Times New Roman"/>
              </a:rPr>
              <a:t>paytm</a:t>
            </a:r>
            <a:r>
              <a:rPr lang="en-US" dirty="0">
                <a:latin typeface="Times New Roman"/>
                <a:cs typeface="Times New Roman"/>
              </a:rPr>
              <a:t> mode and fill details.</a:t>
            </a:r>
          </a:p>
          <a:p>
            <a:pPr>
              <a:buFont typeface="Wingdings" panose="020B0604020202020204" pitchFamily="34" charset="0"/>
              <a:buChar char="Ø"/>
            </a:pPr>
            <a:r>
              <a:rPr lang="en-US" dirty="0">
                <a:latin typeface="Times New Roman"/>
                <a:cs typeface="Times New Roman"/>
              </a:rPr>
              <a:t>Fill the two factor authentication(</a:t>
            </a:r>
            <a:r>
              <a:rPr lang="en-US" dirty="0" err="1">
                <a:latin typeface="Times New Roman"/>
                <a:cs typeface="Times New Roman"/>
              </a:rPr>
              <a:t>otp,iPIN</a:t>
            </a:r>
            <a:r>
              <a:rPr lang="en-US" dirty="0">
                <a:latin typeface="Times New Roman"/>
                <a:cs typeface="Times New Roman"/>
              </a:rPr>
              <a:t> ATM PIN).</a:t>
            </a:r>
          </a:p>
          <a:p>
            <a:pPr>
              <a:buFont typeface="Wingdings" panose="020B0604020202020204" pitchFamily="34" charset="0"/>
              <a:buChar char="Ø"/>
            </a:pPr>
            <a:r>
              <a:rPr lang="en-US" dirty="0">
                <a:latin typeface="Times New Roman"/>
                <a:cs typeface="Times New Roman"/>
              </a:rPr>
              <a:t> Verifies order value and transaction status.</a:t>
            </a:r>
          </a:p>
          <a:p>
            <a:pPr>
              <a:buFont typeface="Wingdings" panose="020B0604020202020204" pitchFamily="34" charset="0"/>
              <a:buChar char="Ø"/>
            </a:pPr>
            <a:r>
              <a:rPr lang="en-US" dirty="0">
                <a:latin typeface="Times New Roman"/>
                <a:cs typeface="Times New Roman"/>
              </a:rPr>
              <a:t>Display order conformation message.</a:t>
            </a:r>
          </a:p>
          <a:p>
            <a:pPr>
              <a:buFont typeface="Wingdings" panose="020B0604020202020204" pitchFamily="34" charset="0"/>
              <a:buChar char="Ø"/>
            </a:pPr>
            <a:endParaRPr lang="en-US" dirty="0">
              <a:latin typeface="Tw Cen MT" panose="020B0602020104020603"/>
              <a:cs typeface="Times New Roman"/>
            </a:endParaRPr>
          </a:p>
        </p:txBody>
      </p:sp>
    </p:spTree>
    <p:extLst>
      <p:ext uri="{BB962C8B-B14F-4D97-AF65-F5344CB8AC3E}">
        <p14:creationId xmlns:p14="http://schemas.microsoft.com/office/powerpoint/2010/main" val="828568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D1D7-5F73-BF47-ACFA-DFD0A4B71DA4}"/>
              </a:ext>
            </a:extLst>
          </p:cNvPr>
          <p:cNvSpPr>
            <a:spLocks noGrp="1"/>
          </p:cNvSpPr>
          <p:nvPr>
            <p:ph type="title"/>
          </p:nvPr>
        </p:nvSpPr>
        <p:spPr/>
        <p:txBody>
          <a:bodyPr/>
          <a:lstStyle/>
          <a:p>
            <a:r>
              <a:rPr lang="en-US" dirty="0"/>
              <a:t>Application tools </a:t>
            </a:r>
          </a:p>
        </p:txBody>
      </p:sp>
      <p:pic>
        <p:nvPicPr>
          <p:cNvPr id="4" name="Picture 4">
            <a:extLst>
              <a:ext uri="{FF2B5EF4-FFF2-40B4-BE49-F238E27FC236}">
                <a16:creationId xmlns:a16="http://schemas.microsoft.com/office/drawing/2014/main" id="{8D1DECC9-D811-3715-C253-0066A3D3B13E}"/>
              </a:ext>
            </a:extLst>
          </p:cNvPr>
          <p:cNvPicPr>
            <a:picLocks noGrp="1" noChangeAspect="1"/>
          </p:cNvPicPr>
          <p:nvPr>
            <p:ph idx="1"/>
          </p:nvPr>
        </p:nvPicPr>
        <p:blipFill>
          <a:blip r:embed="rId2"/>
          <a:stretch>
            <a:fillRect/>
          </a:stretch>
        </p:blipFill>
        <p:spPr>
          <a:xfrm>
            <a:off x="3596687" y="2401681"/>
            <a:ext cx="3505224" cy="2424936"/>
          </a:xfrm>
        </p:spPr>
      </p:pic>
      <p:pic>
        <p:nvPicPr>
          <p:cNvPr id="6" name="Picture 6">
            <a:extLst>
              <a:ext uri="{FF2B5EF4-FFF2-40B4-BE49-F238E27FC236}">
                <a16:creationId xmlns:a16="http://schemas.microsoft.com/office/drawing/2014/main" id="{E04213AE-3F0D-069B-AAE8-6086A257A8D0}"/>
              </a:ext>
            </a:extLst>
          </p:cNvPr>
          <p:cNvPicPr>
            <a:picLocks noChangeAspect="1"/>
          </p:cNvPicPr>
          <p:nvPr/>
        </p:nvPicPr>
        <p:blipFill>
          <a:blip r:embed="rId3"/>
          <a:stretch>
            <a:fillRect/>
          </a:stretch>
        </p:blipFill>
        <p:spPr>
          <a:xfrm>
            <a:off x="1278890" y="2402617"/>
            <a:ext cx="2400300" cy="2419350"/>
          </a:xfrm>
          <a:prstGeom prst="rect">
            <a:avLst/>
          </a:prstGeom>
        </p:spPr>
      </p:pic>
      <p:pic>
        <p:nvPicPr>
          <p:cNvPr id="7" name="Picture 7">
            <a:extLst>
              <a:ext uri="{FF2B5EF4-FFF2-40B4-BE49-F238E27FC236}">
                <a16:creationId xmlns:a16="http://schemas.microsoft.com/office/drawing/2014/main" id="{1C3F5112-9D9C-C24B-ADC7-B87CCED170BC}"/>
              </a:ext>
            </a:extLst>
          </p:cNvPr>
          <p:cNvPicPr>
            <a:picLocks noChangeAspect="1"/>
          </p:cNvPicPr>
          <p:nvPr/>
        </p:nvPicPr>
        <p:blipFill>
          <a:blip r:embed="rId4"/>
          <a:stretch>
            <a:fillRect/>
          </a:stretch>
        </p:blipFill>
        <p:spPr>
          <a:xfrm>
            <a:off x="7058454" y="2402840"/>
            <a:ext cx="2879192" cy="2420414"/>
          </a:xfrm>
          <a:prstGeom prst="rect">
            <a:avLst/>
          </a:prstGeom>
        </p:spPr>
      </p:pic>
    </p:spTree>
    <p:extLst>
      <p:ext uri="{BB962C8B-B14F-4D97-AF65-F5344CB8AC3E}">
        <p14:creationId xmlns:p14="http://schemas.microsoft.com/office/powerpoint/2010/main" val="34796339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0</TotalTime>
  <Words>0</Words>
  <Application>Microsoft Office PowerPoint</Application>
  <PresentationFormat>Widescreen</PresentationFormat>
  <Paragraphs>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Circuit</vt:lpstr>
      <vt:lpstr>Paytm application for online transaction</vt:lpstr>
      <vt:lpstr>Project details </vt:lpstr>
      <vt:lpstr>objective</vt:lpstr>
      <vt:lpstr>abstract</vt:lpstr>
      <vt:lpstr>PROPOSED SYSTEM</vt:lpstr>
      <vt:lpstr>Flow chart </vt:lpstr>
      <vt:lpstr>Concept mapping</vt:lpstr>
      <vt:lpstr>Test cases</vt:lpstr>
      <vt:lpstr>Application tools </vt:lpstr>
      <vt:lpstr>Appium server</vt:lpstr>
      <vt:lpstr>Appium server inspector </vt:lpstr>
      <vt:lpstr>code</vt:lpstr>
      <vt:lpstr>Installation </vt:lpstr>
      <vt:lpstr>Test case </vt:lpstr>
      <vt:lpstr>Testing output</vt:lpstr>
      <vt:lpstr>Test output</vt:lpstr>
      <vt:lpstr>Test case out comes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paytm appilication </dc:title>
  <dc:creator/>
  <cp:lastModifiedBy/>
  <cp:revision>460</cp:revision>
  <dcterms:created xsi:type="dcterms:W3CDTF">2023-01-27T02:54:51Z</dcterms:created>
  <dcterms:modified xsi:type="dcterms:W3CDTF">2023-01-30T09:19:06Z</dcterms:modified>
</cp:coreProperties>
</file>