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8" r:id="rId6"/>
    <p:sldId id="276" r:id="rId7"/>
    <p:sldId id="278" r:id="rId8"/>
    <p:sldId id="277" r:id="rId9"/>
    <p:sldId id="261" r:id="rId10"/>
    <p:sldId id="260" r:id="rId11"/>
    <p:sldId id="279" r:id="rId12"/>
    <p:sldId id="280" r:id="rId13"/>
    <p:sldId id="281" r:id="rId14"/>
    <p:sldId id="282" r:id="rId15"/>
    <p:sldId id="283" r:id="rId16"/>
    <p:sldId id="264" r:id="rId17"/>
    <p:sldId id="284" r:id="rId18"/>
    <p:sldId id="285" r:id="rId19"/>
    <p:sldId id="286" r:id="rId20"/>
    <p:sldId id="287" r:id="rId21"/>
    <p:sldId id="288" r:id="rId22"/>
    <p:sldId id="289" r:id="rId23"/>
    <p:sldId id="290" r:id="rId24"/>
    <p:sldId id="291" r:id="rId25"/>
    <p:sldId id="292" r:id="rId26"/>
    <p:sldId id="267" r:id="rId27"/>
    <p:sldId id="293"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19624" y="954311"/>
            <a:ext cx="8116466" cy="1681163"/>
          </a:xfrm>
        </p:spPr>
        <p:txBody>
          <a:bodyPr/>
          <a:lstStyle/>
          <a:p>
            <a:r>
              <a:rPr lang="en" sz="6000" dirty="0">
                <a:latin typeface="+mn-lt"/>
              </a:rPr>
              <a:t>X Education - Lead Scoring Case Study</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75199" y="4814596"/>
            <a:ext cx="9500507" cy="1856792"/>
          </a:xfrm>
        </p:spPr>
        <p:txBody>
          <a:bodyPr/>
          <a:lstStyle/>
          <a:p>
            <a:pPr marL="0" lvl="0" indent="0" algn="l" rtl="0">
              <a:spcBef>
                <a:spcPts val="0"/>
              </a:spcBef>
              <a:spcAft>
                <a:spcPts val="0"/>
              </a:spcAft>
              <a:buNone/>
            </a:pPr>
            <a:r>
              <a:rPr lang="en-US" b="1" dirty="0">
                <a:latin typeface="+mn-lt"/>
                <a:ea typeface="Roboto"/>
                <a:cs typeface="Roboto"/>
                <a:sym typeface="Roboto"/>
              </a:rPr>
              <a:t>Group Members:</a:t>
            </a:r>
          </a:p>
          <a:p>
            <a:pPr marL="0" lvl="0" indent="0" algn="l" rtl="0">
              <a:spcBef>
                <a:spcPts val="0"/>
              </a:spcBef>
              <a:spcAft>
                <a:spcPts val="0"/>
              </a:spcAft>
              <a:buNone/>
            </a:pPr>
            <a:r>
              <a:rPr lang="en-US" b="1" dirty="0">
                <a:ea typeface="Roboto"/>
                <a:cs typeface="Roboto"/>
                <a:sym typeface="Roboto"/>
              </a:rPr>
              <a:t>Bharath</a:t>
            </a:r>
            <a:r>
              <a:rPr lang="en-US" b="1" dirty="0">
                <a:latin typeface="+mn-lt"/>
                <a:ea typeface="Roboto"/>
                <a:cs typeface="Roboto"/>
                <a:sym typeface="Roboto"/>
              </a:rPr>
              <a:t> 		</a:t>
            </a:r>
          </a:p>
          <a:p>
            <a:pPr marL="0" lvl="0" indent="0" algn="l" rtl="0">
              <a:spcBef>
                <a:spcPts val="0"/>
              </a:spcBef>
              <a:spcAft>
                <a:spcPts val="0"/>
              </a:spcAft>
              <a:buNone/>
            </a:pPr>
            <a:r>
              <a:rPr lang="en-US" b="1" dirty="0">
                <a:ea typeface="Roboto"/>
                <a:cs typeface="Roboto"/>
                <a:sym typeface="Roboto"/>
              </a:rPr>
              <a:t>Vinod</a:t>
            </a:r>
            <a:endParaRPr lang="en-US" b="1" dirty="0">
              <a:latin typeface="+mn-lt"/>
              <a:ea typeface="Roboto"/>
              <a:cs typeface="Roboto"/>
              <a:sym typeface="Roboto"/>
            </a:endParaRPr>
          </a:p>
          <a:p>
            <a:pPr marL="0" lvl="0" indent="0" algn="l" rtl="0">
              <a:spcBef>
                <a:spcPts val="0"/>
              </a:spcBef>
              <a:spcAft>
                <a:spcPts val="0"/>
              </a:spcAft>
              <a:buNone/>
            </a:pPr>
            <a:r>
              <a:rPr lang="en-US" b="1" dirty="0">
                <a:ea typeface="Roboto"/>
                <a:cs typeface="Roboto"/>
                <a:sym typeface="Roboto"/>
              </a:rPr>
              <a:t>SAMIRAN BHALE</a:t>
            </a:r>
            <a:endParaRPr lang="en-US" b="1" dirty="0">
              <a:latin typeface="+mn-lt"/>
              <a:ea typeface="Roboto"/>
              <a:cs typeface="Roboto"/>
              <a:sym typeface="Roboto"/>
            </a:endParaRPr>
          </a:p>
        </p:txBody>
      </p:sp>
      <p:sp>
        <p:nvSpPr>
          <p:cNvPr id="4" name="Google Shape;165;p25">
            <a:extLst>
              <a:ext uri="{FF2B5EF4-FFF2-40B4-BE49-F238E27FC236}">
                <a16:creationId xmlns:a16="http://schemas.microsoft.com/office/drawing/2014/main" id="{EF3ED282-C9FB-458A-F523-003AB433B749}"/>
              </a:ext>
            </a:extLst>
          </p:cNvPr>
          <p:cNvSpPr txBox="1">
            <a:spLocks/>
          </p:cNvSpPr>
          <p:nvPr/>
        </p:nvSpPr>
        <p:spPr>
          <a:xfrm>
            <a:off x="812692" y="2734574"/>
            <a:ext cx="8222100" cy="801728"/>
          </a:xfrm>
          <a:prstGeom prst="rect">
            <a:avLst/>
          </a:prstGeom>
        </p:spPr>
        <p:txBody>
          <a:bodyPr spcFirstLastPara="1" vert="horz" wrap="square" lIns="91425" tIns="91425" rIns="91425" bIns="91425"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800" dirty="0">
                <a:ea typeface="Verdana"/>
                <a:cs typeface="Verdana"/>
                <a:sym typeface="Verdana"/>
              </a:rPr>
              <a:t>Identification of Hot Leads to focus more on them and thus enhancing the conversion ratio for X Education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971939"/>
          </a:xfrm>
        </p:spPr>
        <p:txBody>
          <a:bodyPr/>
          <a:lstStyle/>
          <a:p>
            <a:pPr marL="0" lvl="0" indent="0" algn="l" rtl="0">
              <a:spcBef>
                <a:spcPts val="0"/>
              </a:spcBef>
              <a:spcAft>
                <a:spcPts val="0"/>
              </a:spcAft>
              <a:buClr>
                <a:schemeClr val="dk1"/>
              </a:buClr>
              <a:buSzPts val="1100"/>
              <a:buFont typeface="Arial"/>
              <a:buNone/>
            </a:pPr>
            <a:r>
              <a:rPr lang="en-IN" sz="4800" dirty="0">
                <a:solidFill>
                  <a:srgbClr val="2A3990"/>
                </a:solidFill>
                <a:latin typeface="Roboto"/>
                <a:ea typeface="Roboto"/>
                <a:cs typeface="Roboto"/>
                <a:sym typeface="Roboto"/>
              </a:rPr>
              <a:t>Lead – Conversion Process</a:t>
            </a:r>
            <a:endParaRPr lang="en-IN" sz="54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 sz="1200" dirty="0">
                <a:latin typeface="+mn-lt"/>
              </a:rPr>
              <a:t>Case Study</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6" name="Picture 5">
            <a:extLst>
              <a:ext uri="{FF2B5EF4-FFF2-40B4-BE49-F238E27FC236}">
                <a16:creationId xmlns:a16="http://schemas.microsoft.com/office/drawing/2014/main" id="{E394117E-2CE4-FD77-6B98-E3AA87F5BC0C}"/>
              </a:ext>
            </a:extLst>
          </p:cNvPr>
          <p:cNvPicPr>
            <a:picLocks noChangeAspect="1"/>
          </p:cNvPicPr>
          <p:nvPr/>
        </p:nvPicPr>
        <p:blipFill>
          <a:blip r:embed="rId2"/>
          <a:stretch>
            <a:fillRect/>
          </a:stretch>
        </p:blipFill>
        <p:spPr>
          <a:xfrm>
            <a:off x="969376" y="2510914"/>
            <a:ext cx="10253247" cy="2255715"/>
          </a:xfrm>
          <a:prstGeom prst="rect">
            <a:avLst/>
          </a:prstGeom>
        </p:spPr>
      </p:pic>
      <p:sp>
        <p:nvSpPr>
          <p:cNvPr id="8" name="Google Shape;251;p34">
            <a:extLst>
              <a:ext uri="{FF2B5EF4-FFF2-40B4-BE49-F238E27FC236}">
                <a16:creationId xmlns:a16="http://schemas.microsoft.com/office/drawing/2014/main" id="{63D6520A-0AB2-4738-9E48-F5BA7E344626}"/>
              </a:ext>
            </a:extLst>
          </p:cNvPr>
          <p:cNvSpPr txBox="1">
            <a:spLocks/>
          </p:cNvSpPr>
          <p:nvPr/>
        </p:nvSpPr>
        <p:spPr>
          <a:xfrm>
            <a:off x="1231509" y="1820487"/>
            <a:ext cx="22428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600"/>
              <a:t>Loading &amp; Observing the past data provided by the Company</a:t>
            </a:r>
            <a:endParaRPr lang="en-US" sz="1600" dirty="0"/>
          </a:p>
        </p:txBody>
      </p:sp>
      <p:sp>
        <p:nvSpPr>
          <p:cNvPr id="9" name="Google Shape;263;p34">
            <a:extLst>
              <a:ext uri="{FF2B5EF4-FFF2-40B4-BE49-F238E27FC236}">
                <a16:creationId xmlns:a16="http://schemas.microsoft.com/office/drawing/2014/main" id="{6AAFB7D6-F068-9ADD-3053-B19E5F3149B2}"/>
              </a:ext>
            </a:extLst>
          </p:cNvPr>
          <p:cNvSpPr txBox="1">
            <a:spLocks/>
          </p:cNvSpPr>
          <p:nvPr/>
        </p:nvSpPr>
        <p:spPr>
          <a:xfrm>
            <a:off x="4683887" y="1856254"/>
            <a:ext cx="2427000" cy="92808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600" dirty="0"/>
              <a:t>Univariate, Bivariate, and Heatmap for numerical and categorical columns</a:t>
            </a:r>
          </a:p>
        </p:txBody>
      </p:sp>
      <p:sp>
        <p:nvSpPr>
          <p:cNvPr id="10" name="Google Shape;275;p34">
            <a:extLst>
              <a:ext uri="{FF2B5EF4-FFF2-40B4-BE49-F238E27FC236}">
                <a16:creationId xmlns:a16="http://schemas.microsoft.com/office/drawing/2014/main" id="{6480F6E0-6D72-2472-C5ED-6A3D1E40BC62}"/>
              </a:ext>
            </a:extLst>
          </p:cNvPr>
          <p:cNvSpPr txBox="1">
            <a:spLocks/>
          </p:cNvSpPr>
          <p:nvPr/>
        </p:nvSpPr>
        <p:spPr>
          <a:xfrm>
            <a:off x="8649637" y="1878035"/>
            <a:ext cx="23325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600"/>
              <a:t>Performing pre-requisites for RFE and Logistic Regression</a:t>
            </a:r>
            <a:endParaRPr lang="en-US" sz="1600" dirty="0"/>
          </a:p>
        </p:txBody>
      </p:sp>
      <p:sp>
        <p:nvSpPr>
          <p:cNvPr id="12" name="Google Shape;257;p34">
            <a:extLst>
              <a:ext uri="{FF2B5EF4-FFF2-40B4-BE49-F238E27FC236}">
                <a16:creationId xmlns:a16="http://schemas.microsoft.com/office/drawing/2014/main" id="{C8EADC2A-E709-D3EC-EC91-3D0319D3B38D}"/>
              </a:ext>
            </a:extLst>
          </p:cNvPr>
          <p:cNvSpPr txBox="1">
            <a:spLocks/>
          </p:cNvSpPr>
          <p:nvPr/>
        </p:nvSpPr>
        <p:spPr>
          <a:xfrm>
            <a:off x="2739564" y="4815989"/>
            <a:ext cx="2927700" cy="745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600" dirty="0"/>
              <a:t>Duplicate removal, null value treatment, unnecessary column elimination, etc.</a:t>
            </a:r>
          </a:p>
        </p:txBody>
      </p:sp>
      <p:sp>
        <p:nvSpPr>
          <p:cNvPr id="13" name="Google Shape;269;p34">
            <a:extLst>
              <a:ext uri="{FF2B5EF4-FFF2-40B4-BE49-F238E27FC236}">
                <a16:creationId xmlns:a16="http://schemas.microsoft.com/office/drawing/2014/main" id="{4ADE081C-C64E-E37A-0A40-82A574BACFBE}"/>
              </a:ext>
            </a:extLst>
          </p:cNvPr>
          <p:cNvSpPr txBox="1">
            <a:spLocks/>
          </p:cNvSpPr>
          <p:nvPr/>
        </p:nvSpPr>
        <p:spPr>
          <a:xfrm>
            <a:off x="6828381" y="4912490"/>
            <a:ext cx="2332500" cy="7896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IN" sz="1600" dirty="0"/>
              <a:t>Outlier Treatment, Feature-Standardization</a:t>
            </a:r>
          </a:p>
        </p:txBody>
      </p:sp>
    </p:spTree>
    <p:extLst>
      <p:ext uri="{BB962C8B-B14F-4D97-AF65-F5344CB8AC3E}">
        <p14:creationId xmlns:p14="http://schemas.microsoft.com/office/powerpoint/2010/main" val="62874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971939"/>
          </a:xfrm>
        </p:spPr>
        <p:txBody>
          <a:bodyPr/>
          <a:lstStyle/>
          <a:p>
            <a:pPr marL="0" lvl="0" indent="0" algn="l" rtl="0">
              <a:spcBef>
                <a:spcPts val="0"/>
              </a:spcBef>
              <a:spcAft>
                <a:spcPts val="0"/>
              </a:spcAft>
              <a:buClr>
                <a:schemeClr val="dk1"/>
              </a:buClr>
              <a:buSzPts val="1100"/>
              <a:buFont typeface="Arial"/>
              <a:buNone/>
            </a:pPr>
            <a:r>
              <a:rPr lang="en-IN" sz="4800" dirty="0">
                <a:solidFill>
                  <a:srgbClr val="2A3990"/>
                </a:solidFill>
                <a:latin typeface="Roboto"/>
                <a:ea typeface="Roboto"/>
                <a:cs typeface="Roboto"/>
                <a:sym typeface="Roboto"/>
              </a:rPr>
              <a:t>Lead – Conversion Process</a:t>
            </a:r>
            <a:endParaRPr lang="en-IN" sz="54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 sz="1200" dirty="0">
                <a:latin typeface="+mn-lt"/>
              </a:rPr>
              <a:t>Case Study</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Google Shape;251;p34">
            <a:extLst>
              <a:ext uri="{FF2B5EF4-FFF2-40B4-BE49-F238E27FC236}">
                <a16:creationId xmlns:a16="http://schemas.microsoft.com/office/drawing/2014/main" id="{63D6520A-0AB2-4738-9E48-F5BA7E344626}"/>
              </a:ext>
            </a:extLst>
          </p:cNvPr>
          <p:cNvSpPr txBox="1">
            <a:spLocks/>
          </p:cNvSpPr>
          <p:nvPr/>
        </p:nvSpPr>
        <p:spPr>
          <a:xfrm>
            <a:off x="1102850" y="2054446"/>
            <a:ext cx="2242800" cy="65212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Selection of top 25 features using RFE</a:t>
            </a:r>
          </a:p>
        </p:txBody>
      </p:sp>
      <p:sp>
        <p:nvSpPr>
          <p:cNvPr id="9" name="Google Shape;263;p34">
            <a:extLst>
              <a:ext uri="{FF2B5EF4-FFF2-40B4-BE49-F238E27FC236}">
                <a16:creationId xmlns:a16="http://schemas.microsoft.com/office/drawing/2014/main" id="{6AAFB7D6-F068-9ADD-3053-B19E5F3149B2}"/>
              </a:ext>
            </a:extLst>
          </p:cNvPr>
          <p:cNvSpPr txBox="1">
            <a:spLocks/>
          </p:cNvSpPr>
          <p:nvPr/>
        </p:nvSpPr>
        <p:spPr>
          <a:xfrm>
            <a:off x="4683887" y="2081575"/>
            <a:ext cx="2427000" cy="92808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Reduction of columns and Model re-building</a:t>
            </a:r>
          </a:p>
        </p:txBody>
      </p:sp>
      <p:sp>
        <p:nvSpPr>
          <p:cNvPr id="10" name="Google Shape;275;p34">
            <a:extLst>
              <a:ext uri="{FF2B5EF4-FFF2-40B4-BE49-F238E27FC236}">
                <a16:creationId xmlns:a16="http://schemas.microsoft.com/office/drawing/2014/main" id="{6480F6E0-6D72-2472-C5ED-6A3D1E40BC62}"/>
              </a:ext>
            </a:extLst>
          </p:cNvPr>
          <p:cNvSpPr txBox="1">
            <a:spLocks/>
          </p:cNvSpPr>
          <p:nvPr/>
        </p:nvSpPr>
        <p:spPr>
          <a:xfrm>
            <a:off x="8153400" y="1916468"/>
            <a:ext cx="2621908" cy="92808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Verifying our Final Model Accuracy etc. with model built with PCA</a:t>
            </a:r>
          </a:p>
        </p:txBody>
      </p:sp>
      <p:sp>
        <p:nvSpPr>
          <p:cNvPr id="12" name="Google Shape;257;p34">
            <a:extLst>
              <a:ext uri="{FF2B5EF4-FFF2-40B4-BE49-F238E27FC236}">
                <a16:creationId xmlns:a16="http://schemas.microsoft.com/office/drawing/2014/main" id="{C8EADC2A-E709-D3EC-EC91-3D0319D3B38D}"/>
              </a:ext>
            </a:extLst>
          </p:cNvPr>
          <p:cNvSpPr txBox="1">
            <a:spLocks/>
          </p:cNvSpPr>
          <p:nvPr/>
        </p:nvSpPr>
        <p:spPr>
          <a:xfrm>
            <a:off x="2574750" y="4803972"/>
            <a:ext cx="2927700" cy="745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Model building using RFE for selected columns</a:t>
            </a:r>
          </a:p>
        </p:txBody>
      </p:sp>
      <p:sp>
        <p:nvSpPr>
          <p:cNvPr id="13" name="Google Shape;269;p34">
            <a:extLst>
              <a:ext uri="{FF2B5EF4-FFF2-40B4-BE49-F238E27FC236}">
                <a16:creationId xmlns:a16="http://schemas.microsoft.com/office/drawing/2014/main" id="{4ADE081C-C64E-E37A-0A40-82A574BACFBE}"/>
              </a:ext>
            </a:extLst>
          </p:cNvPr>
          <p:cNvSpPr txBox="1">
            <a:spLocks/>
          </p:cNvSpPr>
          <p:nvPr/>
        </p:nvSpPr>
        <p:spPr>
          <a:xfrm>
            <a:off x="6567124" y="4743057"/>
            <a:ext cx="2332500" cy="7896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Final Model Analysis and performance on Test Data</a:t>
            </a:r>
          </a:p>
        </p:txBody>
      </p:sp>
      <p:pic>
        <p:nvPicPr>
          <p:cNvPr id="11" name="Picture 10">
            <a:extLst>
              <a:ext uri="{FF2B5EF4-FFF2-40B4-BE49-F238E27FC236}">
                <a16:creationId xmlns:a16="http://schemas.microsoft.com/office/drawing/2014/main" id="{2F30F173-3095-4BA2-1C29-FF7295F7BA10}"/>
              </a:ext>
            </a:extLst>
          </p:cNvPr>
          <p:cNvPicPr>
            <a:picLocks noChangeAspect="1"/>
          </p:cNvPicPr>
          <p:nvPr/>
        </p:nvPicPr>
        <p:blipFill>
          <a:blip r:embed="rId2"/>
          <a:stretch>
            <a:fillRect/>
          </a:stretch>
        </p:blipFill>
        <p:spPr>
          <a:xfrm>
            <a:off x="1102850" y="2706571"/>
            <a:ext cx="9589074" cy="2036024"/>
          </a:xfrm>
          <a:prstGeom prst="rect">
            <a:avLst/>
          </a:prstGeom>
        </p:spPr>
      </p:pic>
    </p:spTree>
    <p:extLst>
      <p:ext uri="{BB962C8B-B14F-4D97-AF65-F5344CB8AC3E}">
        <p14:creationId xmlns:p14="http://schemas.microsoft.com/office/powerpoint/2010/main" val="271898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2C21-12E5-2796-E3E2-A56C8A4C0D36}"/>
              </a:ext>
            </a:extLst>
          </p:cNvPr>
          <p:cNvSpPr>
            <a:spLocks noGrp="1"/>
          </p:cNvSpPr>
          <p:nvPr>
            <p:ph type="ctrTitle"/>
          </p:nvPr>
        </p:nvSpPr>
        <p:spPr>
          <a:xfrm>
            <a:off x="691633" y="2118049"/>
            <a:ext cx="6245912" cy="1758159"/>
          </a:xfrm>
        </p:spPr>
        <p:txBody>
          <a:bodyPr/>
          <a:lstStyle/>
          <a:p>
            <a:r>
              <a:rPr lang="en" dirty="0"/>
              <a:t>Plots (Visualization)</a:t>
            </a:r>
            <a:endParaRPr lang="en-IN" dirty="0"/>
          </a:p>
        </p:txBody>
      </p:sp>
    </p:spTree>
    <p:extLst>
      <p:ext uri="{BB962C8B-B14F-4D97-AF65-F5344CB8AC3E}">
        <p14:creationId xmlns:p14="http://schemas.microsoft.com/office/powerpoint/2010/main" val="119208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1/24/2023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5" name="Picture 4">
            <a:extLst>
              <a:ext uri="{FF2B5EF4-FFF2-40B4-BE49-F238E27FC236}">
                <a16:creationId xmlns:a16="http://schemas.microsoft.com/office/drawing/2014/main" id="{C56CB1AF-7531-70AC-0A30-C2DAD7D067E8}"/>
              </a:ext>
            </a:extLst>
          </p:cNvPr>
          <p:cNvPicPr>
            <a:picLocks noChangeAspect="1"/>
          </p:cNvPicPr>
          <p:nvPr/>
        </p:nvPicPr>
        <p:blipFill>
          <a:blip r:embed="rId2"/>
          <a:stretch>
            <a:fillRect/>
          </a:stretch>
        </p:blipFill>
        <p:spPr>
          <a:xfrm>
            <a:off x="1231508" y="815113"/>
            <a:ext cx="9162399" cy="2851818"/>
          </a:xfrm>
          <a:prstGeom prst="rect">
            <a:avLst/>
          </a:prstGeom>
        </p:spPr>
      </p:pic>
      <p:sp>
        <p:nvSpPr>
          <p:cNvPr id="13" name="Google Shape;322;p37">
            <a:extLst>
              <a:ext uri="{FF2B5EF4-FFF2-40B4-BE49-F238E27FC236}">
                <a16:creationId xmlns:a16="http://schemas.microsoft.com/office/drawing/2014/main" id="{8C3C2377-60E0-B8BE-3987-351304603590}"/>
              </a:ext>
            </a:extLst>
          </p:cNvPr>
          <p:cNvSpPr txBox="1"/>
          <p:nvPr/>
        </p:nvSpPr>
        <p:spPr>
          <a:xfrm>
            <a:off x="1231508" y="4298057"/>
            <a:ext cx="9054357"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1200" b="0" i="0" dirty="0">
                <a:solidFill>
                  <a:srgbClr val="000000"/>
                </a:solidFill>
                <a:effectLst/>
                <a:latin typeface="Roboto" panose="02000000000000000000" pitchFamily="2" charset="0"/>
                <a:ea typeface="Roboto" panose="02000000000000000000" pitchFamily="2" charset="0"/>
              </a:rPr>
              <a:t>We can see that there are few outliers in "Total Visits" and "Page Views Per Visit" columns. There are no outliers in "Total Time Spent on Website". Let’s remove the outliers of those columns.</a:t>
            </a:r>
          </a:p>
          <a:p>
            <a:pPr algn="l"/>
            <a:r>
              <a:rPr lang="en-US" sz="1200" b="0" i="0" dirty="0">
                <a:solidFill>
                  <a:srgbClr val="000000"/>
                </a:solidFill>
                <a:effectLst/>
                <a:latin typeface="Roboto" panose="02000000000000000000" pitchFamily="2" charset="0"/>
                <a:ea typeface="Roboto" panose="02000000000000000000" pitchFamily="2" charset="0"/>
              </a:rPr>
              <a:t>We are removing the outliers in 10th and 90th percentile.</a:t>
            </a:r>
          </a:p>
        </p:txBody>
      </p:sp>
    </p:spTree>
    <p:extLst>
      <p:ext uri="{BB962C8B-B14F-4D97-AF65-F5344CB8AC3E}">
        <p14:creationId xmlns:p14="http://schemas.microsoft.com/office/powerpoint/2010/main" val="70020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1/24/2023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13" name="Google Shape;322;p37">
            <a:extLst>
              <a:ext uri="{FF2B5EF4-FFF2-40B4-BE49-F238E27FC236}">
                <a16:creationId xmlns:a16="http://schemas.microsoft.com/office/drawing/2014/main" id="{8C3C2377-60E0-B8BE-3987-351304603590}"/>
              </a:ext>
            </a:extLst>
          </p:cNvPr>
          <p:cNvSpPr txBox="1"/>
          <p:nvPr/>
        </p:nvSpPr>
        <p:spPr>
          <a:xfrm>
            <a:off x="1231508" y="4298056"/>
            <a:ext cx="9054357" cy="128164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2800" b="1" i="0" dirty="0">
                <a:solidFill>
                  <a:srgbClr val="000000"/>
                </a:solidFill>
                <a:effectLst/>
                <a:latin typeface="Roboto" panose="02000000000000000000" pitchFamily="2" charset="0"/>
                <a:ea typeface="Roboto" panose="02000000000000000000" pitchFamily="2" charset="0"/>
              </a:rPr>
              <a:t>Average Leads of the converted and not converted customers</a:t>
            </a:r>
          </a:p>
        </p:txBody>
      </p:sp>
      <p:pic>
        <p:nvPicPr>
          <p:cNvPr id="2" name="Picture 1">
            <a:extLst>
              <a:ext uri="{FF2B5EF4-FFF2-40B4-BE49-F238E27FC236}">
                <a16:creationId xmlns:a16="http://schemas.microsoft.com/office/drawing/2014/main" id="{C48E4743-7B8D-B7BC-B3B9-9C40D7476BEE}"/>
              </a:ext>
            </a:extLst>
          </p:cNvPr>
          <p:cNvPicPr>
            <a:picLocks noChangeAspect="1"/>
          </p:cNvPicPr>
          <p:nvPr/>
        </p:nvPicPr>
        <p:blipFill>
          <a:blip r:embed="rId2"/>
          <a:stretch>
            <a:fillRect/>
          </a:stretch>
        </p:blipFill>
        <p:spPr>
          <a:xfrm>
            <a:off x="1231508" y="773733"/>
            <a:ext cx="4404742" cy="3063505"/>
          </a:xfrm>
          <a:prstGeom prst="rect">
            <a:avLst/>
          </a:prstGeom>
        </p:spPr>
      </p:pic>
    </p:spTree>
    <p:extLst>
      <p:ext uri="{BB962C8B-B14F-4D97-AF65-F5344CB8AC3E}">
        <p14:creationId xmlns:p14="http://schemas.microsoft.com/office/powerpoint/2010/main" val="300703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1/24/2023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pic>
        <p:nvPicPr>
          <p:cNvPr id="4" name="Picture 3">
            <a:extLst>
              <a:ext uri="{FF2B5EF4-FFF2-40B4-BE49-F238E27FC236}">
                <a16:creationId xmlns:a16="http://schemas.microsoft.com/office/drawing/2014/main" id="{234207E6-5F1C-C67E-93C2-EC580463F461}"/>
              </a:ext>
            </a:extLst>
          </p:cNvPr>
          <p:cNvPicPr>
            <a:picLocks noChangeAspect="1"/>
          </p:cNvPicPr>
          <p:nvPr/>
        </p:nvPicPr>
        <p:blipFill>
          <a:blip r:embed="rId2"/>
          <a:stretch>
            <a:fillRect/>
          </a:stretch>
        </p:blipFill>
        <p:spPr>
          <a:xfrm>
            <a:off x="1231508" y="712032"/>
            <a:ext cx="4404742" cy="3063505"/>
          </a:xfrm>
          <a:prstGeom prst="rect">
            <a:avLst/>
          </a:prstGeom>
        </p:spPr>
      </p:pic>
      <p:pic>
        <p:nvPicPr>
          <p:cNvPr id="5" name="Picture 4">
            <a:extLst>
              <a:ext uri="{FF2B5EF4-FFF2-40B4-BE49-F238E27FC236}">
                <a16:creationId xmlns:a16="http://schemas.microsoft.com/office/drawing/2014/main" id="{F0058399-1A08-DBB8-B091-FF51EC35BF0B}"/>
              </a:ext>
            </a:extLst>
          </p:cNvPr>
          <p:cNvPicPr>
            <a:picLocks noChangeAspect="1"/>
          </p:cNvPicPr>
          <p:nvPr/>
        </p:nvPicPr>
        <p:blipFill>
          <a:blip r:embed="rId3"/>
          <a:stretch>
            <a:fillRect/>
          </a:stretch>
        </p:blipFill>
        <p:spPr>
          <a:xfrm>
            <a:off x="1162706" y="4131738"/>
            <a:ext cx="8947088" cy="1868410"/>
          </a:xfrm>
          <a:prstGeom prst="rect">
            <a:avLst/>
          </a:prstGeom>
        </p:spPr>
      </p:pic>
    </p:spTree>
    <p:extLst>
      <p:ext uri="{BB962C8B-B14F-4D97-AF65-F5344CB8AC3E}">
        <p14:creationId xmlns:p14="http://schemas.microsoft.com/office/powerpoint/2010/main" val="327099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1/24/2023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pic>
        <p:nvPicPr>
          <p:cNvPr id="2" name="Picture 1">
            <a:extLst>
              <a:ext uri="{FF2B5EF4-FFF2-40B4-BE49-F238E27FC236}">
                <a16:creationId xmlns:a16="http://schemas.microsoft.com/office/drawing/2014/main" id="{6DC635B9-209E-C4B1-DC52-64DB4B8B9E98}"/>
              </a:ext>
            </a:extLst>
          </p:cNvPr>
          <p:cNvPicPr>
            <a:picLocks noChangeAspect="1"/>
          </p:cNvPicPr>
          <p:nvPr/>
        </p:nvPicPr>
        <p:blipFill>
          <a:blip r:embed="rId2"/>
          <a:stretch>
            <a:fillRect/>
          </a:stretch>
        </p:blipFill>
        <p:spPr>
          <a:xfrm>
            <a:off x="936698" y="1229687"/>
            <a:ext cx="5065531" cy="2980266"/>
          </a:xfrm>
          <a:prstGeom prst="rect">
            <a:avLst/>
          </a:prstGeom>
        </p:spPr>
      </p:pic>
      <p:sp>
        <p:nvSpPr>
          <p:cNvPr id="6" name="Google Shape;334;p39">
            <a:extLst>
              <a:ext uri="{FF2B5EF4-FFF2-40B4-BE49-F238E27FC236}">
                <a16:creationId xmlns:a16="http://schemas.microsoft.com/office/drawing/2014/main" id="{10BDE629-0EFB-4C00-C99E-03B425735CA4}"/>
              </a:ext>
            </a:extLst>
          </p:cNvPr>
          <p:cNvSpPr txBox="1"/>
          <p:nvPr/>
        </p:nvSpPr>
        <p:spPr>
          <a:xfrm>
            <a:off x="936698" y="4772113"/>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2400" b="1" i="0" dirty="0">
                <a:solidFill>
                  <a:srgbClr val="000000"/>
                </a:solidFill>
                <a:effectLst/>
                <a:latin typeface="Roboto" panose="02000000000000000000" pitchFamily="2" charset="0"/>
                <a:ea typeface="Roboto" panose="02000000000000000000" pitchFamily="2" charset="0"/>
              </a:rPr>
              <a:t>Count of converted and not converted customers</a:t>
            </a:r>
          </a:p>
        </p:txBody>
      </p:sp>
    </p:spTree>
    <p:extLst>
      <p:ext uri="{BB962C8B-B14F-4D97-AF65-F5344CB8AC3E}">
        <p14:creationId xmlns:p14="http://schemas.microsoft.com/office/powerpoint/2010/main" val="216389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1/24/2023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4" name="Picture 3">
            <a:extLst>
              <a:ext uri="{FF2B5EF4-FFF2-40B4-BE49-F238E27FC236}">
                <a16:creationId xmlns:a16="http://schemas.microsoft.com/office/drawing/2014/main" id="{90A1AA20-339D-7309-9C33-A1A6921B5974}"/>
              </a:ext>
            </a:extLst>
          </p:cNvPr>
          <p:cNvPicPr>
            <a:picLocks noChangeAspect="1"/>
          </p:cNvPicPr>
          <p:nvPr/>
        </p:nvPicPr>
        <p:blipFill>
          <a:blip r:embed="rId2"/>
          <a:stretch>
            <a:fillRect/>
          </a:stretch>
        </p:blipFill>
        <p:spPr>
          <a:xfrm>
            <a:off x="1231509" y="1149937"/>
            <a:ext cx="6648729" cy="5206413"/>
          </a:xfrm>
          <a:prstGeom prst="rect">
            <a:avLst/>
          </a:prstGeom>
        </p:spPr>
      </p:pic>
      <p:sp>
        <p:nvSpPr>
          <p:cNvPr id="5" name="Google Shape;364;p44">
            <a:extLst>
              <a:ext uri="{FF2B5EF4-FFF2-40B4-BE49-F238E27FC236}">
                <a16:creationId xmlns:a16="http://schemas.microsoft.com/office/drawing/2014/main" id="{29C10B95-C7E2-304B-77A5-CD5FE1C0D824}"/>
              </a:ext>
            </a:extLst>
          </p:cNvPr>
          <p:cNvSpPr txBox="1"/>
          <p:nvPr/>
        </p:nvSpPr>
        <p:spPr>
          <a:xfrm>
            <a:off x="1074382" y="301896"/>
            <a:ext cx="8109857" cy="71287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3200" b="1" dirty="0">
                <a:latin typeface="Roboto"/>
                <a:ea typeface="Roboto"/>
                <a:cs typeface="Roboto"/>
                <a:sym typeface="Roboto"/>
              </a:rPr>
              <a:t>EDA plots depicting correlation (Heat Map)</a:t>
            </a:r>
            <a:endParaRPr sz="3200" b="1" dirty="0">
              <a:latin typeface="Roboto"/>
              <a:ea typeface="Roboto"/>
              <a:cs typeface="Roboto"/>
              <a:sym typeface="Roboto"/>
            </a:endParaRPr>
          </a:p>
        </p:txBody>
      </p:sp>
    </p:spTree>
    <p:extLst>
      <p:ext uri="{BB962C8B-B14F-4D97-AF65-F5344CB8AC3E}">
        <p14:creationId xmlns:p14="http://schemas.microsoft.com/office/powerpoint/2010/main" val="186094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1/24/2023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pic>
        <p:nvPicPr>
          <p:cNvPr id="2" name="Picture 1">
            <a:extLst>
              <a:ext uri="{FF2B5EF4-FFF2-40B4-BE49-F238E27FC236}">
                <a16:creationId xmlns:a16="http://schemas.microsoft.com/office/drawing/2014/main" id="{AB7B5054-7353-00BC-40A5-F481E8303020}"/>
              </a:ext>
            </a:extLst>
          </p:cNvPr>
          <p:cNvPicPr>
            <a:picLocks noChangeAspect="1"/>
          </p:cNvPicPr>
          <p:nvPr/>
        </p:nvPicPr>
        <p:blipFill>
          <a:blip r:embed="rId2"/>
          <a:stretch>
            <a:fillRect/>
          </a:stretch>
        </p:blipFill>
        <p:spPr>
          <a:xfrm>
            <a:off x="1088521" y="570969"/>
            <a:ext cx="4114800" cy="3565660"/>
          </a:xfrm>
          <a:prstGeom prst="rect">
            <a:avLst/>
          </a:prstGeom>
        </p:spPr>
      </p:pic>
      <p:pic>
        <p:nvPicPr>
          <p:cNvPr id="6" name="Picture 5">
            <a:extLst>
              <a:ext uri="{FF2B5EF4-FFF2-40B4-BE49-F238E27FC236}">
                <a16:creationId xmlns:a16="http://schemas.microsoft.com/office/drawing/2014/main" id="{3024868F-4E6F-4546-B2ED-8B07D2117CEC}"/>
              </a:ext>
            </a:extLst>
          </p:cNvPr>
          <p:cNvPicPr>
            <a:picLocks noChangeAspect="1"/>
          </p:cNvPicPr>
          <p:nvPr/>
        </p:nvPicPr>
        <p:blipFill>
          <a:blip r:embed="rId3"/>
          <a:stretch>
            <a:fillRect/>
          </a:stretch>
        </p:blipFill>
        <p:spPr>
          <a:xfrm>
            <a:off x="5648268" y="570969"/>
            <a:ext cx="5286056" cy="3565660"/>
          </a:xfrm>
          <a:prstGeom prst="rect">
            <a:avLst/>
          </a:prstGeom>
        </p:spPr>
      </p:pic>
      <p:sp>
        <p:nvSpPr>
          <p:cNvPr id="7" name="Google Shape;378;p46">
            <a:extLst>
              <a:ext uri="{FF2B5EF4-FFF2-40B4-BE49-F238E27FC236}">
                <a16:creationId xmlns:a16="http://schemas.microsoft.com/office/drawing/2014/main" id="{855AB1E1-B6C1-01E5-31E3-90E9D51AEE69}"/>
              </a:ext>
            </a:extLst>
          </p:cNvPr>
          <p:cNvSpPr txBox="1"/>
          <p:nvPr/>
        </p:nvSpPr>
        <p:spPr>
          <a:xfrm>
            <a:off x="1088521" y="4480139"/>
            <a:ext cx="4114800" cy="123486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1100" b="0" i="0" dirty="0">
                <a:solidFill>
                  <a:srgbClr val="000000"/>
                </a:solidFill>
                <a:effectLst/>
                <a:latin typeface="Roboto" panose="02000000000000000000" pitchFamily="2" charset="0"/>
                <a:ea typeface="Roboto" panose="02000000000000000000" pitchFamily="2" charset="0"/>
              </a:rPr>
              <a:t>Analysis of the above curve Accuracy - Becomes stable after 0.35</a:t>
            </a:r>
          </a:p>
          <a:p>
            <a:pPr algn="l"/>
            <a:r>
              <a:rPr lang="en-US" sz="1100" b="0" i="0" dirty="0">
                <a:solidFill>
                  <a:srgbClr val="000000"/>
                </a:solidFill>
                <a:effectLst/>
                <a:latin typeface="Roboto" panose="02000000000000000000" pitchFamily="2" charset="0"/>
                <a:ea typeface="Roboto" panose="02000000000000000000" pitchFamily="2" charset="0"/>
              </a:rPr>
              <a:t>At point 0.35 where the three parameters cut each other, we can see that there is a balance between sensitivity and specificity with a good accuracy.</a:t>
            </a:r>
          </a:p>
          <a:p>
            <a:pPr algn="l"/>
            <a:r>
              <a:rPr lang="en-US" sz="1100" b="0" i="0" dirty="0">
                <a:solidFill>
                  <a:srgbClr val="000000"/>
                </a:solidFill>
                <a:effectLst/>
                <a:latin typeface="Roboto" panose="02000000000000000000" pitchFamily="2" charset="0"/>
                <a:ea typeface="Roboto" panose="02000000000000000000" pitchFamily="2" charset="0"/>
              </a:rPr>
              <a:t>So, 0.35 may be the optimal cutoff.</a:t>
            </a:r>
          </a:p>
        </p:txBody>
      </p:sp>
      <p:sp>
        <p:nvSpPr>
          <p:cNvPr id="8" name="TextBox 7">
            <a:extLst>
              <a:ext uri="{FF2B5EF4-FFF2-40B4-BE49-F238E27FC236}">
                <a16:creationId xmlns:a16="http://schemas.microsoft.com/office/drawing/2014/main" id="{AFA9B5AB-A74B-16E9-F04F-E3140D53223A}"/>
              </a:ext>
            </a:extLst>
          </p:cNvPr>
          <p:cNvSpPr txBox="1"/>
          <p:nvPr/>
        </p:nvSpPr>
        <p:spPr>
          <a:xfrm>
            <a:off x="6096000" y="4480139"/>
            <a:ext cx="4114800" cy="923330"/>
          </a:xfrm>
          <a:prstGeom prst="rect">
            <a:avLst/>
          </a:prstGeom>
          <a:noFill/>
        </p:spPr>
        <p:txBody>
          <a:bodyPr wrap="square" rtlCol="0">
            <a:spAutoFit/>
          </a:bodyPr>
          <a:lstStyle/>
          <a:p>
            <a:pPr algn="l"/>
            <a:r>
              <a:rPr lang="en-US" b="0" i="0" dirty="0">
                <a:solidFill>
                  <a:srgbClr val="000000"/>
                </a:solidFill>
                <a:effectLst/>
                <a:latin typeface="Roboto" panose="02000000000000000000" pitchFamily="2" charset="0"/>
                <a:ea typeface="Roboto" panose="02000000000000000000" pitchFamily="2" charset="0"/>
              </a:rPr>
              <a:t>Gini of the model We can see from the ROC curve, that the area of the curve is 0.86, which is the Gini of the model.</a:t>
            </a:r>
          </a:p>
        </p:txBody>
      </p:sp>
    </p:spTree>
    <p:extLst>
      <p:ext uri="{BB962C8B-B14F-4D97-AF65-F5344CB8AC3E}">
        <p14:creationId xmlns:p14="http://schemas.microsoft.com/office/powerpoint/2010/main" val="232035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2C21-12E5-2796-E3E2-A56C8A4C0D36}"/>
              </a:ext>
            </a:extLst>
          </p:cNvPr>
          <p:cNvSpPr>
            <a:spLocks noGrp="1"/>
          </p:cNvSpPr>
          <p:nvPr>
            <p:ph type="ctrTitle"/>
          </p:nvPr>
        </p:nvSpPr>
        <p:spPr>
          <a:xfrm>
            <a:off x="458366" y="2463943"/>
            <a:ext cx="7528638" cy="965057"/>
          </a:xfrm>
        </p:spPr>
        <p:txBody>
          <a:bodyPr/>
          <a:lstStyle/>
          <a:p>
            <a:r>
              <a:rPr lang="en" dirty="0"/>
              <a:t>Inference/Conclusion</a:t>
            </a:r>
            <a:endParaRPr lang="en-IN" dirty="0"/>
          </a:p>
        </p:txBody>
      </p:sp>
    </p:spTree>
    <p:extLst>
      <p:ext uri="{BB962C8B-B14F-4D97-AF65-F5344CB8AC3E}">
        <p14:creationId xmlns:p14="http://schemas.microsoft.com/office/powerpoint/2010/main" val="109154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Background - </a:t>
            </a:r>
            <a:r>
              <a:rPr lang="en-IN" dirty="0"/>
              <a:t>X Education Company</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 An education company named sells online courses to industry professionals</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Many interested professionals land on their website</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Model Analysis - </a:t>
            </a:r>
            <a:r>
              <a:rPr lang="en-US" dirty="0"/>
              <a:t>Performance of our Final Model</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0" lvl="0" indent="0" algn="l" rtl="0">
              <a:spcBef>
                <a:spcPts val="0"/>
              </a:spcBef>
              <a:spcAft>
                <a:spcPts val="0"/>
              </a:spcAft>
              <a:buNone/>
            </a:pPr>
            <a:r>
              <a:rPr lang="en-US" dirty="0"/>
              <a:t>Overall accuracy on Test set: 0.79</a:t>
            </a:r>
          </a:p>
          <a:p>
            <a:pPr marL="0" lvl="0" indent="0" algn="l" rtl="0">
              <a:spcBef>
                <a:spcPts val="1600"/>
              </a:spcBef>
              <a:spcAft>
                <a:spcPts val="0"/>
              </a:spcAft>
              <a:buNone/>
            </a:pPr>
            <a:r>
              <a:rPr lang="en-US" dirty="0"/>
              <a:t>Sensitivity of our logistic regression model: 0.79</a:t>
            </a:r>
          </a:p>
          <a:p>
            <a:pPr marL="0" lvl="0" indent="0" algn="l" rtl="0">
              <a:spcBef>
                <a:spcPts val="1600"/>
              </a:spcBef>
              <a:spcAft>
                <a:spcPts val="1600"/>
              </a:spcAft>
              <a:buNone/>
            </a:pPr>
            <a:r>
              <a:rPr lang="en-US" dirty="0"/>
              <a:t>Specificity of our logistic regression model: 0.78</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01458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Inferences from Model - </a:t>
            </a:r>
            <a:r>
              <a:rPr lang="en-US" dirty="0"/>
              <a:t>Business Insights Derived from our Model</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0" lvl="0" indent="0" algn="l" rtl="0">
              <a:spcBef>
                <a:spcPts val="0"/>
              </a:spcBef>
              <a:spcAft>
                <a:spcPts val="0"/>
              </a:spcAft>
              <a:buNone/>
            </a:pPr>
            <a:r>
              <a:rPr lang="en-US" dirty="0"/>
              <a:t>Top 3 variables in model, that contribute towards lead conversion are: </a:t>
            </a:r>
          </a:p>
          <a:p>
            <a:pPr marL="457200" lvl="0" indent="-342900" algn="l" rtl="0">
              <a:spcBef>
                <a:spcPts val="1600"/>
              </a:spcBef>
              <a:spcAft>
                <a:spcPts val="0"/>
              </a:spcAft>
              <a:buSzPts val="1800"/>
              <a:buChar char="●"/>
            </a:pPr>
            <a:r>
              <a:rPr lang="en-US" dirty="0"/>
              <a:t>Total Time Spent on Website</a:t>
            </a:r>
          </a:p>
          <a:p>
            <a:pPr marL="457200" lvl="0" indent="-342900" algn="l" rtl="0">
              <a:spcBef>
                <a:spcPts val="0"/>
              </a:spcBef>
              <a:spcAft>
                <a:spcPts val="0"/>
              </a:spcAft>
              <a:buSzPts val="1800"/>
              <a:buChar char="●"/>
            </a:pPr>
            <a:r>
              <a:rPr lang="en-US" dirty="0"/>
              <a:t> Last Notable </a:t>
            </a:r>
            <a:r>
              <a:rPr lang="en-US" dirty="0" err="1"/>
              <a:t>Activity_SMS</a:t>
            </a:r>
            <a:r>
              <a:rPr lang="en-US" dirty="0"/>
              <a:t> Sent</a:t>
            </a:r>
          </a:p>
          <a:p>
            <a:pPr marL="457200" lvl="0" indent="-342900" algn="l" rtl="0">
              <a:spcBef>
                <a:spcPts val="0"/>
              </a:spcBef>
              <a:spcAft>
                <a:spcPts val="0"/>
              </a:spcAft>
              <a:buSzPts val="1800"/>
              <a:buChar char="●"/>
            </a:pPr>
            <a:r>
              <a:rPr lang="en-US" dirty="0" err="1"/>
              <a:t>TotalVisits</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875466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Inferences from Model - </a:t>
            </a:r>
            <a:r>
              <a:rPr lang="en-US" dirty="0"/>
              <a:t>Business Insights Derived from our Model</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0" lvl="0" indent="0" algn="l" rtl="0">
              <a:spcBef>
                <a:spcPts val="0"/>
              </a:spcBef>
              <a:spcAft>
                <a:spcPts val="0"/>
              </a:spcAft>
              <a:buNone/>
            </a:pPr>
            <a:r>
              <a:rPr lang="en-US" dirty="0"/>
              <a:t>Top 3 variables in my model, that should be focused are:</a:t>
            </a:r>
          </a:p>
          <a:p>
            <a:pPr marL="457200" lvl="0" indent="-342900" algn="l" rtl="0">
              <a:spcBef>
                <a:spcPts val="1600"/>
              </a:spcBef>
              <a:spcAft>
                <a:spcPts val="0"/>
              </a:spcAft>
              <a:buSzPts val="1800"/>
              <a:buChar char="●"/>
            </a:pPr>
            <a:r>
              <a:rPr lang="en-US" dirty="0"/>
              <a:t>Last </a:t>
            </a:r>
            <a:r>
              <a:rPr lang="en-US" dirty="0" err="1"/>
              <a:t>Activity_SMS</a:t>
            </a:r>
            <a:r>
              <a:rPr lang="en-US" dirty="0"/>
              <a:t> Sent (positively impacting)</a:t>
            </a:r>
          </a:p>
          <a:p>
            <a:pPr marL="457200" lvl="0" indent="-342900" algn="l" rtl="0">
              <a:spcBef>
                <a:spcPts val="0"/>
              </a:spcBef>
              <a:spcAft>
                <a:spcPts val="0"/>
              </a:spcAft>
              <a:buSzPts val="1800"/>
              <a:buChar char="●"/>
            </a:pPr>
            <a:r>
              <a:rPr lang="en-US" dirty="0"/>
              <a:t>Last </a:t>
            </a:r>
            <a:r>
              <a:rPr lang="en-US" dirty="0" err="1"/>
              <a:t>Activity_Olark</a:t>
            </a:r>
            <a:r>
              <a:rPr lang="en-US" dirty="0"/>
              <a:t> Chat Conversation (negatively impacting)</a:t>
            </a:r>
          </a:p>
          <a:p>
            <a:pPr marL="457200" lvl="0" indent="-342900" algn="l" rtl="0">
              <a:spcBef>
                <a:spcPts val="0"/>
              </a:spcBef>
              <a:spcAft>
                <a:spcPts val="0"/>
              </a:spcAft>
              <a:buSzPts val="1800"/>
              <a:buChar char="●"/>
            </a:pPr>
            <a:r>
              <a:rPr lang="en-US" dirty="0"/>
              <a:t>Lead </a:t>
            </a:r>
            <a:r>
              <a:rPr lang="en-US" dirty="0" err="1"/>
              <a:t>Source_Olark</a:t>
            </a:r>
            <a:r>
              <a:rPr lang="en-US" dirty="0"/>
              <a:t> Chat (negatively impacting)</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22492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 dirty="0"/>
              <a:t>Conclusion 1 (LR Model)</a:t>
            </a: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spcBef>
                <a:spcPts val="0"/>
              </a:spcBef>
            </a:pPr>
            <a:r>
              <a:rPr lang="en-US" dirty="0"/>
              <a:t>Our Logistic Regression Model is decent and accurate enough, when compared to the model derived using PCA, with 0.79 Accuracy on Test Set, 0.79 Sensitivity and 0.78 Specificity. </a:t>
            </a:r>
          </a:p>
          <a:p>
            <a:pPr>
              <a:spcBef>
                <a:spcPts val="0"/>
              </a:spcBef>
            </a:pPr>
            <a:r>
              <a:rPr lang="en-US" dirty="0"/>
              <a:t>We can vary these parameters by varying the cut-off value and thus predict Hot leads based on scenarios like availability of extra resources and vice-versa.</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1/24/2023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 dirty="0"/>
              <a:t>Conclusion 2 (Recommendation)</a:t>
            </a: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pPr marL="0" lvl="0" indent="0" algn="l" rtl="0">
              <a:spcBef>
                <a:spcPts val="0"/>
              </a:spcBef>
              <a:spcAft>
                <a:spcPts val="0"/>
              </a:spcAft>
              <a:buNone/>
            </a:pPr>
            <a:r>
              <a:rPr lang="en-US" dirty="0"/>
              <a:t>X Education Company needs to focus on following key aspects to improve the overall conversion rate:</a:t>
            </a:r>
          </a:p>
          <a:p>
            <a:pPr marL="457200" lvl="0" indent="-361950" algn="l" rtl="0">
              <a:spcBef>
                <a:spcPts val="0"/>
              </a:spcBef>
              <a:spcAft>
                <a:spcPts val="0"/>
              </a:spcAft>
              <a:buSzPts val="2100"/>
              <a:buChar char="●"/>
            </a:pPr>
            <a:r>
              <a:rPr lang="en-US" sz="2400" dirty="0"/>
              <a:t>Increase user engagement on their website since this helps in higher conversion</a:t>
            </a:r>
          </a:p>
          <a:p>
            <a:pPr marL="457200" lvl="0" indent="-361950" algn="l" rtl="0">
              <a:spcBef>
                <a:spcPts val="0"/>
              </a:spcBef>
              <a:spcAft>
                <a:spcPts val="0"/>
              </a:spcAft>
              <a:buSzPts val="2100"/>
              <a:buChar char="●"/>
            </a:pPr>
            <a:r>
              <a:rPr lang="en-US" sz="2400" dirty="0"/>
              <a:t>Increase on sending SMS notifications since this helps in higher conversion</a:t>
            </a:r>
          </a:p>
          <a:p>
            <a:pPr marL="457200" lvl="0" indent="-361950" algn="l" rtl="0">
              <a:spcBef>
                <a:spcPts val="0"/>
              </a:spcBef>
              <a:spcAft>
                <a:spcPts val="0"/>
              </a:spcAft>
              <a:buSzPts val="2100"/>
              <a:buChar char="●"/>
            </a:pPr>
            <a:r>
              <a:rPr lang="en-US" sz="2400" dirty="0"/>
              <a:t>Get Total visits increased by advertising etc. since this helps in higher conversion</a:t>
            </a:r>
          </a:p>
          <a:p>
            <a:pPr marL="457200" lvl="0" indent="-361950" algn="l" rtl="0">
              <a:spcBef>
                <a:spcPts val="0"/>
              </a:spcBef>
              <a:spcAft>
                <a:spcPts val="0"/>
              </a:spcAft>
              <a:buSzPts val="2100"/>
              <a:buChar char="●"/>
            </a:pPr>
            <a:r>
              <a:rPr lang="en-US" sz="2400" dirty="0"/>
              <a:t>Improve the Olark Chat service since this is affecting the conversion negatively</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1/24/2023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90108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pPr marL="0" lvl="0" indent="0" algn="l" rtl="0">
              <a:spcBef>
                <a:spcPts val="0"/>
              </a:spcBef>
              <a:spcAft>
                <a:spcPts val="0"/>
              </a:spcAft>
              <a:buNone/>
            </a:pPr>
            <a:r>
              <a:rPr lang="en-US" b="1" dirty="0">
                <a:latin typeface="+mn-lt"/>
                <a:ea typeface="Roboto"/>
                <a:cs typeface="Roboto"/>
                <a:sym typeface="Roboto"/>
              </a:rPr>
              <a:t>Group Members:</a:t>
            </a:r>
          </a:p>
          <a:p>
            <a:pPr marL="0" lvl="0" indent="0" algn="l" rtl="0">
              <a:spcBef>
                <a:spcPts val="0"/>
              </a:spcBef>
              <a:spcAft>
                <a:spcPts val="0"/>
              </a:spcAft>
              <a:buNone/>
            </a:pPr>
            <a:r>
              <a:rPr lang="en-US" b="1" dirty="0">
                <a:ea typeface="Roboto"/>
                <a:cs typeface="Roboto"/>
                <a:sym typeface="Roboto"/>
              </a:rPr>
              <a:t>Bharath</a:t>
            </a:r>
            <a:r>
              <a:rPr lang="en-US" b="1" dirty="0">
                <a:latin typeface="+mn-lt"/>
                <a:ea typeface="Roboto"/>
                <a:cs typeface="Roboto"/>
                <a:sym typeface="Roboto"/>
              </a:rPr>
              <a:t> 		</a:t>
            </a:r>
          </a:p>
          <a:p>
            <a:pPr marL="0" lvl="0" indent="0" algn="l" rtl="0">
              <a:spcBef>
                <a:spcPts val="0"/>
              </a:spcBef>
              <a:spcAft>
                <a:spcPts val="0"/>
              </a:spcAft>
              <a:buNone/>
            </a:pPr>
            <a:r>
              <a:rPr lang="en-US" b="1" dirty="0">
                <a:ea typeface="Roboto"/>
                <a:cs typeface="Roboto"/>
                <a:sym typeface="Roboto"/>
              </a:rPr>
              <a:t>Vinod</a:t>
            </a:r>
            <a:endParaRPr lang="en-US" b="1" dirty="0">
              <a:latin typeface="+mn-lt"/>
              <a:ea typeface="Roboto"/>
              <a:cs typeface="Roboto"/>
              <a:sym typeface="Roboto"/>
            </a:endParaRPr>
          </a:p>
          <a:p>
            <a:pPr marL="0" lvl="0" indent="0" algn="l" rtl="0">
              <a:spcBef>
                <a:spcPts val="0"/>
              </a:spcBef>
              <a:spcAft>
                <a:spcPts val="0"/>
              </a:spcAft>
              <a:buNone/>
            </a:pPr>
            <a:r>
              <a:rPr lang="en-US" b="1" dirty="0">
                <a:ea typeface="Roboto"/>
                <a:cs typeface="Roboto"/>
                <a:sym typeface="Roboto"/>
              </a:rPr>
              <a:t>SAMIRAN BHALE</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Background - </a:t>
            </a:r>
            <a:r>
              <a:rPr lang="en-IN" dirty="0"/>
              <a:t>X Education Company</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When these people fill up a form providing their email address or phone number, they are classified to be a lead</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Once these leads are acquired, employees from the sales team start making calls, writing emails, etc. Through this process, some of the leads get converted while most do not</a:t>
            </a:r>
          </a:p>
          <a:p>
            <a:pPr marL="457200" lvl="0" indent="-342900" algn="l" rtl="0">
              <a:spcBef>
                <a:spcPts val="0"/>
              </a:spcBef>
              <a:spcAft>
                <a:spcPts val="0"/>
              </a:spcAft>
              <a:buSzPts val="1800"/>
              <a:buChar char="●"/>
            </a:pPr>
            <a:r>
              <a:rPr lang="en-US" dirty="0">
                <a:latin typeface="Verdana"/>
                <a:ea typeface="Verdana"/>
                <a:cs typeface="Verdana"/>
                <a:sym typeface="Verdana"/>
              </a:rPr>
              <a:t>The typical lead conversion rate at X education is around 30%</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05047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Problem Statement - </a:t>
            </a:r>
            <a:r>
              <a:rPr lang="en-IN" dirty="0"/>
              <a:t>X Education Company’s Problem</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gets a lot of leads but its lead conversion rate is very poor </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To make this process more efficient, the company wishes to identify the most potential leads, also known as ‘Hot Leads’</a:t>
            </a:r>
          </a:p>
          <a:p>
            <a:pPr marL="457200" lvl="0" indent="-342900" algn="l" rtl="0">
              <a:spcBef>
                <a:spcPts val="0"/>
              </a:spcBef>
              <a:spcAft>
                <a:spcPts val="0"/>
              </a:spcAft>
              <a:buSzPts val="1800"/>
              <a:buChar char="●"/>
            </a:pPr>
            <a:r>
              <a:rPr lang="en-US" dirty="0">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12492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Problem Statement - </a:t>
            </a:r>
            <a:r>
              <a:rPr lang="en-IN" dirty="0"/>
              <a:t>X Education Company’s Problem</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will help them to select the most promising leads, i.e. the leads that are most likely to convert into paying customers. </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are  required to build a model wherein we need to assign a lead score to each of the leads such that the customers with higher lead score have a higher conversion chance</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CEO, in particular, has given a ballpark of the target lead conversion rate to be 80%.</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4591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971939"/>
          </a:xfrm>
        </p:spPr>
        <p:txBody>
          <a:bodyPr/>
          <a:lstStyle/>
          <a:p>
            <a:pPr marL="0" lvl="0" indent="0" algn="l" rtl="0">
              <a:spcBef>
                <a:spcPts val="0"/>
              </a:spcBef>
              <a:spcAft>
                <a:spcPts val="0"/>
              </a:spcAft>
              <a:buClr>
                <a:schemeClr val="dk1"/>
              </a:buClr>
              <a:buSzPts val="1100"/>
              <a:buFont typeface="Arial"/>
              <a:buNone/>
            </a:pPr>
            <a:r>
              <a:rPr lang="en-IN" sz="4800" dirty="0">
                <a:solidFill>
                  <a:srgbClr val="2A3990"/>
                </a:solidFill>
                <a:latin typeface="Roboto"/>
                <a:ea typeface="Roboto"/>
                <a:cs typeface="Roboto"/>
                <a:sym typeface="Roboto"/>
              </a:rPr>
              <a:t>Lead – Conversion Process</a:t>
            </a:r>
            <a:endParaRPr lang="en-IN" sz="54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1/24/2023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 sz="1200" dirty="0">
                <a:latin typeface="+mn-lt"/>
              </a:rPr>
              <a:t>Case Study</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1" name="Picture 10">
            <a:extLst>
              <a:ext uri="{FF2B5EF4-FFF2-40B4-BE49-F238E27FC236}">
                <a16:creationId xmlns:a16="http://schemas.microsoft.com/office/drawing/2014/main" id="{43FA2DE2-D9AF-A040-4ABC-D77E83754A26}"/>
              </a:ext>
            </a:extLst>
          </p:cNvPr>
          <p:cNvPicPr>
            <a:picLocks noChangeAspect="1"/>
          </p:cNvPicPr>
          <p:nvPr/>
        </p:nvPicPr>
        <p:blipFill>
          <a:blip r:embed="rId2"/>
          <a:stretch>
            <a:fillRect/>
          </a:stretch>
        </p:blipFill>
        <p:spPr>
          <a:xfrm>
            <a:off x="1167492" y="1352939"/>
            <a:ext cx="9152413" cy="444284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064855" y="671804"/>
            <a:ext cx="9779183" cy="773502"/>
          </a:xfrm>
        </p:spPr>
        <p:txBody>
          <a:bodyPr/>
          <a:lstStyle/>
          <a:p>
            <a:r>
              <a:rPr lang="en" dirty="0"/>
              <a:t>Proposed Solution</a:t>
            </a:r>
            <a:endParaRPr lang="en-US"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Google Shape;221;p31">
            <a:extLst>
              <a:ext uri="{FF2B5EF4-FFF2-40B4-BE49-F238E27FC236}">
                <a16:creationId xmlns:a16="http://schemas.microsoft.com/office/drawing/2014/main" id="{EF3165F7-2BFE-FD9D-E37F-ACC2B3164B62}"/>
              </a:ext>
            </a:extLst>
          </p:cNvPr>
          <p:cNvSpPr>
            <a:spLocks noGrp="1"/>
          </p:cNvSpPr>
          <p:nvPr>
            <p:ph idx="1"/>
          </p:nvPr>
        </p:nvSpPr>
        <p:spPr>
          <a:xfrm>
            <a:off x="1316102" y="1910282"/>
            <a:ext cx="2612085" cy="608984"/>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lnSpc>
                <a:spcPct val="100000"/>
              </a:lnSpc>
              <a:spcBef>
                <a:spcPts val="0"/>
              </a:spcBef>
              <a:spcAft>
                <a:spcPts val="0"/>
              </a:spcAft>
              <a:buNone/>
            </a:pPr>
            <a:r>
              <a:rPr lang="en-IN" sz="1800" dirty="0">
                <a:solidFill>
                  <a:schemeClr val="lt1"/>
                </a:solidFill>
              </a:rPr>
              <a:t>Selection of Hot Leads</a:t>
            </a:r>
          </a:p>
        </p:txBody>
      </p:sp>
      <p:sp>
        <p:nvSpPr>
          <p:cNvPr id="10" name="Google Shape;221;p31">
            <a:extLst>
              <a:ext uri="{FF2B5EF4-FFF2-40B4-BE49-F238E27FC236}">
                <a16:creationId xmlns:a16="http://schemas.microsoft.com/office/drawing/2014/main" id="{3630EC54-5939-E0DB-7F9D-2C8F6BB31537}"/>
              </a:ext>
            </a:extLst>
          </p:cNvPr>
          <p:cNvSpPr txBox="1">
            <a:spLocks/>
          </p:cNvSpPr>
          <p:nvPr/>
        </p:nvSpPr>
        <p:spPr>
          <a:xfrm>
            <a:off x="4678232" y="1910282"/>
            <a:ext cx="2612085" cy="608984"/>
          </a:xfrm>
          <a:prstGeom prst="homePlate">
            <a:avLst>
              <a:gd name="adj" fmla="val 50000"/>
            </a:avLst>
          </a:prstGeom>
          <a:solidFill>
            <a:schemeClr val="dk1"/>
          </a:solidFill>
          <a:ln>
            <a:noFill/>
          </a:ln>
        </p:spPr>
        <p:txBody>
          <a:bodyPr spcFirstLastPara="1" vert="horz" wrap="square" lIns="121875" tIns="121875" rIns="121875" bIns="121875"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1" name="Google Shape;221;p31">
            <a:extLst>
              <a:ext uri="{FF2B5EF4-FFF2-40B4-BE49-F238E27FC236}">
                <a16:creationId xmlns:a16="http://schemas.microsoft.com/office/drawing/2014/main" id="{ED7D322E-410A-5AF7-2BF2-E9D2F3BC5C02}"/>
              </a:ext>
            </a:extLst>
          </p:cNvPr>
          <p:cNvSpPr txBox="1">
            <a:spLocks/>
          </p:cNvSpPr>
          <p:nvPr/>
        </p:nvSpPr>
        <p:spPr>
          <a:xfrm>
            <a:off x="8130073" y="1898482"/>
            <a:ext cx="2612085" cy="608984"/>
          </a:xfrm>
          <a:prstGeom prst="homePlate">
            <a:avLst>
              <a:gd name="adj" fmla="val 50000"/>
            </a:avLst>
          </a:prstGeom>
          <a:solidFill>
            <a:schemeClr val="dk1"/>
          </a:solidFill>
          <a:ln>
            <a:noFill/>
          </a:ln>
        </p:spPr>
        <p:txBody>
          <a:bodyPr spcFirstLastPara="1" vert="horz" wrap="square" lIns="121875" tIns="121875" rIns="121875" bIns="121875"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2" name="TextBox 11">
            <a:extLst>
              <a:ext uri="{FF2B5EF4-FFF2-40B4-BE49-F238E27FC236}">
                <a16:creationId xmlns:a16="http://schemas.microsoft.com/office/drawing/2014/main" id="{98511760-E5CF-770C-B084-B139B0DFD10D}"/>
              </a:ext>
            </a:extLst>
          </p:cNvPr>
          <p:cNvSpPr txBox="1"/>
          <p:nvPr/>
        </p:nvSpPr>
        <p:spPr>
          <a:xfrm>
            <a:off x="4767943" y="1910282"/>
            <a:ext cx="2183363" cy="646331"/>
          </a:xfrm>
          <a:prstGeom prst="rect">
            <a:avLst/>
          </a:prstGeom>
          <a:noFill/>
        </p:spPr>
        <p:txBody>
          <a:bodyPr wrap="square" rtlCol="0">
            <a:spAutoFit/>
          </a:bodyPr>
          <a:lstStyle/>
          <a:p>
            <a:pPr marL="0" lvl="0" indent="0" algn="l" rtl="0">
              <a:lnSpc>
                <a:spcPct val="100000"/>
              </a:lnSpc>
              <a:spcBef>
                <a:spcPts val="0"/>
              </a:spcBef>
              <a:spcAft>
                <a:spcPts val="0"/>
              </a:spcAft>
              <a:buNone/>
            </a:pPr>
            <a:r>
              <a:rPr lang="en-IN" dirty="0">
                <a:solidFill>
                  <a:schemeClr val="lt1"/>
                </a:solidFill>
              </a:rPr>
              <a:t>Communicating with Hot Leads</a:t>
            </a:r>
          </a:p>
        </p:txBody>
      </p:sp>
      <p:sp>
        <p:nvSpPr>
          <p:cNvPr id="13" name="TextBox 12">
            <a:extLst>
              <a:ext uri="{FF2B5EF4-FFF2-40B4-BE49-F238E27FC236}">
                <a16:creationId xmlns:a16="http://schemas.microsoft.com/office/drawing/2014/main" id="{788C1A5C-84D0-B0C1-A2C8-46E8434E7EFA}"/>
              </a:ext>
            </a:extLst>
          </p:cNvPr>
          <p:cNvSpPr txBox="1"/>
          <p:nvPr/>
        </p:nvSpPr>
        <p:spPr>
          <a:xfrm>
            <a:off x="8153400" y="1910282"/>
            <a:ext cx="2240902" cy="646331"/>
          </a:xfrm>
          <a:prstGeom prst="rect">
            <a:avLst/>
          </a:prstGeom>
          <a:noFill/>
        </p:spPr>
        <p:txBody>
          <a:bodyPr wrap="square" rtlCol="0">
            <a:spAutoFit/>
          </a:bodyPr>
          <a:lstStyle/>
          <a:p>
            <a:pPr marL="0" lvl="0" indent="0" algn="l" rtl="0">
              <a:lnSpc>
                <a:spcPct val="100000"/>
              </a:lnSpc>
              <a:spcBef>
                <a:spcPts val="0"/>
              </a:spcBef>
              <a:spcAft>
                <a:spcPts val="0"/>
              </a:spcAft>
              <a:buNone/>
            </a:pPr>
            <a:r>
              <a:rPr lang="en-IN" dirty="0">
                <a:solidFill>
                  <a:schemeClr val="lt1"/>
                </a:solidFill>
              </a:rPr>
              <a:t>Conversion of Hot Leads</a:t>
            </a:r>
          </a:p>
        </p:txBody>
      </p:sp>
      <p:sp>
        <p:nvSpPr>
          <p:cNvPr id="14" name="TextBox 13">
            <a:extLst>
              <a:ext uri="{FF2B5EF4-FFF2-40B4-BE49-F238E27FC236}">
                <a16:creationId xmlns:a16="http://schemas.microsoft.com/office/drawing/2014/main" id="{33BE4612-2880-78F2-E215-96F359707EEC}"/>
              </a:ext>
            </a:extLst>
          </p:cNvPr>
          <p:cNvSpPr txBox="1"/>
          <p:nvPr/>
        </p:nvSpPr>
        <p:spPr>
          <a:xfrm>
            <a:off x="867747" y="2855166"/>
            <a:ext cx="3424335" cy="3121589"/>
          </a:xfrm>
          <a:prstGeom prst="rect">
            <a:avLst/>
          </a:prstGeom>
          <a:noFill/>
        </p:spPr>
        <p:txBody>
          <a:bodyPr wrap="square" rtlCol="0">
            <a:spAutoFit/>
          </a:bodyPr>
          <a:lstStyle/>
          <a:p>
            <a:pPr marL="0" lvl="0" indent="0" algn="l" rtl="0">
              <a:spcBef>
                <a:spcPts val="0"/>
              </a:spcBef>
              <a:spcAft>
                <a:spcPts val="0"/>
              </a:spcAft>
              <a:buNone/>
            </a:pPr>
            <a:r>
              <a:rPr lang="en-US" sz="2400" b="1" dirty="0"/>
              <a:t>Leads Clustering</a:t>
            </a:r>
          </a:p>
          <a:p>
            <a:pPr marL="0" lvl="0" indent="0" rtl="0">
              <a:spcBef>
                <a:spcPts val="800"/>
              </a:spcBef>
              <a:spcAft>
                <a:spcPts val="800"/>
              </a:spcAft>
              <a:buNone/>
            </a:pPr>
            <a:r>
              <a:rPr lang="en-US" sz="2400" dirty="0"/>
              <a:t>We cluster the leads into certain categories based on their tendency or probability to convert, thus, getting a smaller section of hot leads to focus more on.</a:t>
            </a:r>
          </a:p>
        </p:txBody>
      </p:sp>
      <p:sp>
        <p:nvSpPr>
          <p:cNvPr id="15" name="TextBox 14">
            <a:extLst>
              <a:ext uri="{FF2B5EF4-FFF2-40B4-BE49-F238E27FC236}">
                <a16:creationId xmlns:a16="http://schemas.microsoft.com/office/drawing/2014/main" id="{60FD51FC-9B5C-EE43-84BA-201FBAB28166}"/>
              </a:ext>
            </a:extLst>
          </p:cNvPr>
          <p:cNvSpPr txBox="1"/>
          <p:nvPr/>
        </p:nvSpPr>
        <p:spPr>
          <a:xfrm>
            <a:off x="4678232" y="2873829"/>
            <a:ext cx="3028854" cy="3518912"/>
          </a:xfrm>
          <a:prstGeom prst="rect">
            <a:avLst/>
          </a:prstGeom>
          <a:noFill/>
        </p:spPr>
        <p:txBody>
          <a:bodyPr wrap="square" rtlCol="0">
            <a:spAutoFit/>
          </a:bodyPr>
          <a:lstStyle/>
          <a:p>
            <a:pPr marL="0" lvl="0" indent="0" algn="ctr" rtl="0">
              <a:spcBef>
                <a:spcPts val="0"/>
              </a:spcBef>
              <a:spcAft>
                <a:spcPts val="0"/>
              </a:spcAft>
              <a:buNone/>
            </a:pPr>
            <a:r>
              <a:rPr lang="en-US" sz="2400" b="1" dirty="0"/>
              <a:t>Focus Communication</a:t>
            </a:r>
          </a:p>
          <a:p>
            <a:pPr marL="0" lvl="0" indent="0" rtl="0">
              <a:spcBef>
                <a:spcPts val="800"/>
              </a:spcBef>
              <a:spcAft>
                <a:spcPts val="800"/>
              </a:spcAft>
              <a:buNone/>
            </a:pPr>
            <a:r>
              <a:rPr lang="en-US" sz="2400" dirty="0"/>
              <a:t>Since we would have a smaller set of leads to have communication with, we might make more impact with effective communication.</a:t>
            </a:r>
          </a:p>
        </p:txBody>
      </p:sp>
      <p:sp>
        <p:nvSpPr>
          <p:cNvPr id="16" name="TextBox 15">
            <a:extLst>
              <a:ext uri="{FF2B5EF4-FFF2-40B4-BE49-F238E27FC236}">
                <a16:creationId xmlns:a16="http://schemas.microsoft.com/office/drawing/2014/main" id="{8778B38F-F796-3D98-E5EC-673E2F8E88C2}"/>
              </a:ext>
            </a:extLst>
          </p:cNvPr>
          <p:cNvSpPr txBox="1"/>
          <p:nvPr/>
        </p:nvSpPr>
        <p:spPr>
          <a:xfrm>
            <a:off x="8130073" y="2960642"/>
            <a:ext cx="3194180" cy="3518912"/>
          </a:xfrm>
          <a:prstGeom prst="rect">
            <a:avLst/>
          </a:prstGeom>
          <a:noFill/>
        </p:spPr>
        <p:txBody>
          <a:bodyPr wrap="square" rtlCol="0">
            <a:spAutoFit/>
          </a:bodyPr>
          <a:lstStyle/>
          <a:p>
            <a:pPr marL="0" lvl="0" indent="0" algn="l" rtl="0">
              <a:spcBef>
                <a:spcPts val="0"/>
              </a:spcBef>
              <a:spcAft>
                <a:spcPts val="0"/>
              </a:spcAft>
              <a:buNone/>
            </a:pPr>
            <a:r>
              <a:rPr lang="en-US" sz="2400" b="1" dirty="0"/>
              <a:t>Increase conversion</a:t>
            </a:r>
          </a:p>
          <a:p>
            <a:pPr marL="0" lvl="0" indent="0" rtl="0">
              <a:spcBef>
                <a:spcPts val="800"/>
              </a:spcBef>
              <a:spcAft>
                <a:spcPts val="800"/>
              </a:spcAft>
              <a:buNone/>
            </a:pPr>
            <a:r>
              <a:rPr lang="en-US" sz="2400" dirty="0"/>
              <a:t>Since we focused on hot leads, which were more probable to convert, we would have a better conversion rate, and hence we can achieve the 80% target.</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Solution - </a:t>
            </a:r>
            <a:r>
              <a:rPr lang="en-IN" dirty="0"/>
              <a:t>Selection of Hot Leads</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marL="0" lvl="0" indent="0" algn="l" rtl="0">
              <a:spcBef>
                <a:spcPts val="0"/>
              </a:spcBef>
              <a:spcAft>
                <a:spcPts val="0"/>
              </a:spcAft>
              <a:buNone/>
            </a:pPr>
            <a:r>
              <a:rPr lang="en-US" dirty="0"/>
              <a:t>For our Problem Solution, the crucial part is to accurately identify hot leads.</a:t>
            </a:r>
          </a:p>
          <a:p>
            <a:pPr marL="0" lvl="0" indent="0" algn="l" rtl="0">
              <a:spcBef>
                <a:spcPts val="1600"/>
              </a:spcBef>
              <a:spcAft>
                <a:spcPts val="0"/>
              </a:spcAft>
              <a:buNone/>
            </a:pPr>
            <a:r>
              <a:rPr lang="en-US" dirty="0"/>
              <a:t>The more accurate we obtain the hot lead, the more chance we get of higher conversion ratio.</a:t>
            </a:r>
          </a:p>
          <a:p>
            <a:pPr marL="0" lvl="0" indent="0" algn="l" rtl="0">
              <a:spcBef>
                <a:spcPts val="1600"/>
              </a:spcBef>
              <a:spcAft>
                <a:spcPts val="1600"/>
              </a:spcAft>
              <a:buNone/>
            </a:pPr>
            <a:r>
              <a:rPr lang="en-US" dirty="0"/>
              <a:t>Since we have a target of 80% conversion rate, we would want to obtain a high accuracy in obtaining hot leads.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8753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2C21-12E5-2796-E3E2-A56C8A4C0D36}"/>
              </a:ext>
            </a:extLst>
          </p:cNvPr>
          <p:cNvSpPr>
            <a:spLocks noGrp="1"/>
          </p:cNvSpPr>
          <p:nvPr>
            <p:ph type="ctrTitle"/>
          </p:nvPr>
        </p:nvSpPr>
        <p:spPr>
          <a:xfrm>
            <a:off x="691633" y="2705877"/>
            <a:ext cx="6245912" cy="1170331"/>
          </a:xfrm>
        </p:spPr>
        <p:txBody>
          <a:bodyPr/>
          <a:lstStyle/>
          <a:p>
            <a:r>
              <a:rPr lang="en" dirty="0"/>
              <a:t>Implementation</a:t>
            </a:r>
            <a:endParaRPr lang="en-IN" dirty="0"/>
          </a:p>
        </p:txBody>
      </p:sp>
    </p:spTree>
    <p:extLst>
      <p:ext uri="{BB962C8B-B14F-4D97-AF65-F5344CB8AC3E}">
        <p14:creationId xmlns:p14="http://schemas.microsoft.com/office/powerpoint/2010/main" val="189629436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42</TotalTime>
  <Words>1110</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Roboto</vt:lpstr>
      <vt:lpstr>Tenorite</vt:lpstr>
      <vt:lpstr>Verdana</vt:lpstr>
      <vt:lpstr>Office Theme</vt:lpstr>
      <vt:lpstr>X Education - Lead Scoring Case Study</vt:lpstr>
      <vt:lpstr>Background - X Education Company</vt:lpstr>
      <vt:lpstr>Background - X Education Company</vt:lpstr>
      <vt:lpstr>Problem Statement - X Education Company’s Problem</vt:lpstr>
      <vt:lpstr>Problem Statement - X Education Company’s Problem</vt:lpstr>
      <vt:lpstr>Lead – Conversion Process</vt:lpstr>
      <vt:lpstr>Proposed Solution</vt:lpstr>
      <vt:lpstr>Solution - Selection of Hot Leads</vt:lpstr>
      <vt:lpstr>Implementation</vt:lpstr>
      <vt:lpstr>Lead – Conversion Process</vt:lpstr>
      <vt:lpstr>Lead – Conversion Process</vt:lpstr>
      <vt:lpstr>Plots (Visualization)</vt:lpstr>
      <vt:lpstr>PowerPoint Presentation</vt:lpstr>
      <vt:lpstr>PowerPoint Presentation</vt:lpstr>
      <vt:lpstr>PowerPoint Presentation</vt:lpstr>
      <vt:lpstr>PowerPoint Presentation</vt:lpstr>
      <vt:lpstr>PowerPoint Presentation</vt:lpstr>
      <vt:lpstr>PowerPoint Presentation</vt:lpstr>
      <vt:lpstr>Inference/Conclusion</vt:lpstr>
      <vt:lpstr>Model Analysis - Performance of our Final Model</vt:lpstr>
      <vt:lpstr>Inferences from Model - Business Insights Derived from our Model</vt:lpstr>
      <vt:lpstr>Inferences from Model - Business Insights Derived from our Model</vt:lpstr>
      <vt:lpstr>Conclusion 1 (LR Model)</vt:lpstr>
      <vt:lpstr>Conclusion 2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Anusha Marlapudi</dc:creator>
  <cp:lastModifiedBy>Bharath V R</cp:lastModifiedBy>
  <cp:revision>8</cp:revision>
  <dcterms:created xsi:type="dcterms:W3CDTF">2022-11-15T15:47:29Z</dcterms:created>
  <dcterms:modified xsi:type="dcterms:W3CDTF">2023-01-24T14:39:07Z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