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lectroliz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lectroliz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ac0e8e4d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ac0e8e4d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ac0e8e4d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ac0e8e4d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ijcaonline.org/research/volume128/number11/ghodichor-2015-ijca-906665.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4825" y="465425"/>
            <a:ext cx="9845400" cy="1162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800">
                <a:latin typeface="Times New Roman"/>
                <a:ea typeface="Times New Roman"/>
                <a:cs typeface="Times New Roman"/>
                <a:sym typeface="Times New Roman"/>
              </a:rPr>
              <a:t>Cursor movement on object motion</a:t>
            </a:r>
            <a:endParaRPr sz="4800">
              <a:latin typeface="Times New Roman"/>
              <a:ea typeface="Times New Roman"/>
              <a:cs typeface="Times New Roman"/>
              <a:sym typeface="Times New Roman"/>
            </a:endParaRPr>
          </a:p>
        </p:txBody>
      </p:sp>
      <p:sp>
        <p:nvSpPr>
          <p:cNvPr id="55" name="Google Shape;55;p13"/>
          <p:cNvSpPr txBox="1"/>
          <p:nvPr>
            <p:ph idx="1" type="subTitle"/>
          </p:nvPr>
        </p:nvSpPr>
        <p:spPr>
          <a:xfrm>
            <a:off x="1891350" y="1735625"/>
            <a:ext cx="6522000" cy="33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t>Digital signal processing     </a:t>
            </a:r>
            <a:endParaRPr b="1" sz="3000"/>
          </a:p>
          <a:p>
            <a:pPr indent="0" lvl="0" marL="0" rtl="0" algn="l">
              <a:lnSpc>
                <a:spcPct val="100000"/>
              </a:lnSpc>
              <a:spcBef>
                <a:spcPts val="0"/>
              </a:spcBef>
              <a:spcAft>
                <a:spcPts val="0"/>
              </a:spcAft>
              <a:buSzPts val="2800"/>
              <a:buNone/>
            </a:pPr>
            <a:r>
              <a:rPr b="1" lang="en" sz="3000"/>
              <a:t>           Mini-project</a:t>
            </a:r>
            <a:endParaRPr b="1" sz="3000"/>
          </a:p>
          <a:p>
            <a:pPr indent="0" lvl="0" marL="0" rtl="0" algn="ctr">
              <a:lnSpc>
                <a:spcPct val="100000"/>
              </a:lnSpc>
              <a:spcBef>
                <a:spcPts val="0"/>
              </a:spcBef>
              <a:spcAft>
                <a:spcPts val="0"/>
              </a:spcAft>
              <a:buSzPts val="2800"/>
              <a:buNone/>
            </a:pPr>
            <a:r>
              <a:t/>
            </a:r>
            <a:endParaRPr sz="1400"/>
          </a:p>
          <a:p>
            <a:pPr indent="0" lvl="0" marL="0" rtl="0" algn="ctr">
              <a:lnSpc>
                <a:spcPct val="100000"/>
              </a:lnSpc>
              <a:spcBef>
                <a:spcPts val="0"/>
              </a:spcBef>
              <a:spcAft>
                <a:spcPts val="0"/>
              </a:spcAft>
              <a:buSzPts val="2800"/>
              <a:buNone/>
            </a:pPr>
            <a:r>
              <a:t/>
            </a:r>
            <a:endParaRPr sz="1400"/>
          </a:p>
          <a:p>
            <a:pPr indent="0" lvl="0" marL="0" rtl="0" algn="ctr">
              <a:lnSpc>
                <a:spcPct val="100000"/>
              </a:lnSpc>
              <a:spcBef>
                <a:spcPts val="0"/>
              </a:spcBef>
              <a:spcAft>
                <a:spcPts val="0"/>
              </a:spcAft>
              <a:buSzPts val="2800"/>
              <a:buNone/>
            </a:pPr>
            <a:r>
              <a:t/>
            </a:r>
            <a:endParaRPr sz="1400"/>
          </a:p>
          <a:p>
            <a:pPr indent="0" lvl="0" marL="0" rtl="0" algn="ctr">
              <a:lnSpc>
                <a:spcPct val="100000"/>
              </a:lnSpc>
              <a:spcBef>
                <a:spcPts val="0"/>
              </a:spcBef>
              <a:spcAft>
                <a:spcPts val="0"/>
              </a:spcAft>
              <a:buSzPts val="2800"/>
              <a:buNone/>
            </a:pPr>
            <a:r>
              <a:t/>
            </a:r>
            <a:endParaRPr sz="1400"/>
          </a:p>
          <a:p>
            <a:pPr indent="0" lvl="0" marL="0" rtl="0" algn="ctr">
              <a:lnSpc>
                <a:spcPct val="100000"/>
              </a:lnSpc>
              <a:spcBef>
                <a:spcPts val="0"/>
              </a:spcBef>
              <a:spcAft>
                <a:spcPts val="0"/>
              </a:spcAft>
              <a:buSzPts val="2800"/>
              <a:buNone/>
            </a:pPr>
            <a:r>
              <a:t/>
            </a:r>
            <a:endParaRPr sz="1400"/>
          </a:p>
          <a:p>
            <a:pPr indent="0" lvl="0" marL="0" rtl="0" algn="ctr">
              <a:lnSpc>
                <a:spcPct val="100000"/>
              </a:lnSpc>
              <a:spcBef>
                <a:spcPts val="0"/>
              </a:spcBef>
              <a:spcAft>
                <a:spcPts val="0"/>
              </a:spcAft>
              <a:buSzPts val="2800"/>
              <a:buNone/>
            </a:pPr>
            <a:r>
              <a:t/>
            </a:r>
            <a:endParaRPr sz="1400"/>
          </a:p>
          <a:p>
            <a:pPr indent="0" lvl="0" marL="0" rtl="0" algn="l">
              <a:lnSpc>
                <a:spcPct val="100000"/>
              </a:lnSpc>
              <a:spcBef>
                <a:spcPts val="0"/>
              </a:spcBef>
              <a:spcAft>
                <a:spcPts val="0"/>
              </a:spcAft>
              <a:buSzPts val="2800"/>
              <a:buNone/>
            </a:pPr>
            <a:r>
              <a:rPr lang="en" sz="1400"/>
              <a:t>                                                                         </a:t>
            </a:r>
            <a:r>
              <a:rPr b="1" lang="en" sz="1400"/>
              <a:t> ESD18I009  K Bharath</a:t>
            </a:r>
            <a:endParaRPr b="1" sz="1400"/>
          </a:p>
          <a:p>
            <a:pPr indent="0" lvl="0" marL="0" rtl="0" algn="l">
              <a:lnSpc>
                <a:spcPct val="100000"/>
              </a:lnSpc>
              <a:spcBef>
                <a:spcPts val="0"/>
              </a:spcBef>
              <a:spcAft>
                <a:spcPts val="0"/>
              </a:spcAft>
              <a:buSzPts val="2800"/>
              <a:buNone/>
            </a:pPr>
            <a:r>
              <a:rPr b="1" lang="en" sz="1400"/>
              <a:t>                                                       			EVD18I015  J Sarath Chandra</a:t>
            </a:r>
            <a:endParaRPr b="1" sz="1400"/>
          </a:p>
          <a:p>
            <a:pPr indent="0" lvl="0" marL="0" rtl="0" algn="l">
              <a:lnSpc>
                <a:spcPct val="100000"/>
              </a:lnSpc>
              <a:spcBef>
                <a:spcPts val="0"/>
              </a:spcBef>
              <a:spcAft>
                <a:spcPts val="0"/>
              </a:spcAft>
              <a:buSzPts val="2800"/>
              <a:buNone/>
            </a:pPr>
            <a:r>
              <a:rPr b="1" lang="en" sz="1400"/>
              <a:t>                                                       			ESD18I013  Sri Harsha</a:t>
            </a:r>
            <a:endParaRPr b="1" sz="1400"/>
          </a:p>
          <a:p>
            <a:pPr indent="0" lvl="0" marL="0" rtl="0" algn="l">
              <a:lnSpc>
                <a:spcPct val="100000"/>
              </a:lnSpc>
              <a:spcBef>
                <a:spcPts val="0"/>
              </a:spcBef>
              <a:spcAft>
                <a:spcPts val="0"/>
              </a:spcAft>
              <a:buSzPts val="2800"/>
              <a:buNone/>
            </a:pPr>
            <a:r>
              <a:rPr b="1" lang="en" sz="1400"/>
              <a:t>                                                      		         ESD18I018  Krishna Kishore</a:t>
            </a:r>
            <a:endParaRPr b="1" sz="1400"/>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416725"/>
            <a:ext cx="8520600" cy="45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b="1" lang="en" sz="2400"/>
              <a:t>Removing pixel values &lt; 300:</a:t>
            </a:r>
            <a:endParaRPr b="1" sz="2400"/>
          </a:p>
          <a:p>
            <a:pPr indent="0" lvl="0" marL="0" rtl="0" algn="l">
              <a:lnSpc>
                <a:spcPct val="115000"/>
              </a:lnSpc>
              <a:spcBef>
                <a:spcPts val="1600"/>
              </a:spcBef>
              <a:spcAft>
                <a:spcPts val="0"/>
              </a:spcAft>
              <a:buSzPts val="1800"/>
              <a:buNone/>
            </a:pPr>
            <a:r>
              <a:rPr lang="en"/>
              <a:t>If in the image there are any other small objects of same colour them we sould remove them.</a:t>
            </a:r>
            <a:endParaRPr/>
          </a:p>
          <a:p>
            <a:pPr indent="0" lvl="0" marL="0" rtl="0" algn="l">
              <a:lnSpc>
                <a:spcPct val="115000"/>
              </a:lnSpc>
              <a:spcBef>
                <a:spcPts val="1600"/>
              </a:spcBef>
              <a:spcAft>
                <a:spcPts val="1600"/>
              </a:spcAft>
              <a:buSzPts val="1800"/>
              <a:buNone/>
            </a:pPr>
            <a:r>
              <a:t/>
            </a:r>
            <a:endParaRPr/>
          </a:p>
        </p:txBody>
      </p:sp>
      <p:pic>
        <p:nvPicPr>
          <p:cNvPr id="108" name="Google Shape;108;p22"/>
          <p:cNvPicPr preferRelativeResize="0"/>
          <p:nvPr/>
        </p:nvPicPr>
        <p:blipFill>
          <a:blip r:embed="rId3">
            <a:alphaModFix/>
          </a:blip>
          <a:stretch>
            <a:fillRect/>
          </a:stretch>
        </p:blipFill>
        <p:spPr>
          <a:xfrm>
            <a:off x="2865647" y="2210622"/>
            <a:ext cx="3616676" cy="260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3"/>
          <p:cNvSpPr txBox="1"/>
          <p:nvPr>
            <p:ph idx="1" type="body"/>
          </p:nvPr>
        </p:nvSpPr>
        <p:spPr>
          <a:xfrm>
            <a:off x="311700" y="256725"/>
            <a:ext cx="8520600" cy="47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Blob analysis:</a:t>
            </a:r>
            <a:endParaRPr b="1" sz="2400"/>
          </a:p>
          <a:p>
            <a:pPr indent="0" lvl="0" marL="0" rtl="0" algn="l">
              <a:lnSpc>
                <a:spcPct val="100000"/>
              </a:lnSpc>
              <a:spcBef>
                <a:spcPts val="0"/>
              </a:spcBef>
              <a:spcAft>
                <a:spcPts val="0"/>
              </a:spcAft>
              <a:buNone/>
            </a:pPr>
            <a:r>
              <a:rPr lang="en">
                <a:solidFill>
                  <a:schemeClr val="dk1"/>
                </a:solidFill>
              </a:rPr>
              <a:t> Finding centroid and boundaries of the object.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sz="2400"/>
              <a:t>Cursor Movement:</a:t>
            </a:r>
            <a:endParaRPr b="1">
              <a:solidFill>
                <a:schemeClr val="dk1"/>
              </a:solidFill>
            </a:endParaRPr>
          </a:p>
          <a:p>
            <a:pPr indent="0" lvl="0" marL="0" rtl="0" algn="l">
              <a:spcBef>
                <a:spcPts val="0"/>
              </a:spcBef>
              <a:spcAft>
                <a:spcPts val="0"/>
              </a:spcAft>
              <a:buClr>
                <a:schemeClr val="dk1"/>
              </a:buClr>
              <a:buSzPts val="1800"/>
              <a:buFont typeface="Arial"/>
              <a:buNone/>
            </a:pPr>
            <a:r>
              <a:rPr lang="en" sz="2400"/>
              <a:t>Based on the movement of object it’s continuously changing centroid coordinates will be given to the cursor,according to which the cursor moves.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b="1" sz="2800">
              <a:solidFill>
                <a:schemeClr val="dk1"/>
              </a:solidFill>
            </a:endParaRPr>
          </a:p>
          <a:p>
            <a:pPr indent="0" lvl="0" marL="0" rtl="0" algn="l">
              <a:lnSpc>
                <a:spcPct val="100000"/>
              </a:lnSpc>
              <a:spcBef>
                <a:spcPts val="0"/>
              </a:spcBef>
              <a:spcAft>
                <a:spcPts val="0"/>
              </a:spcAft>
              <a:buClr>
                <a:schemeClr val="dk1"/>
              </a:buClr>
              <a:buSzPts val="2800"/>
              <a:buFont typeface="Arial"/>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85475" y="229200"/>
            <a:ext cx="8520600" cy="5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119" name="Google Shape;119;p24"/>
          <p:cNvSpPr txBox="1"/>
          <p:nvPr>
            <p:ph idx="1" type="body"/>
          </p:nvPr>
        </p:nvSpPr>
        <p:spPr>
          <a:xfrm>
            <a:off x="168825" y="889350"/>
            <a:ext cx="8520600" cy="37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1.</a:t>
            </a:r>
            <a:r>
              <a:rPr lang="en" u="sng">
                <a:solidFill>
                  <a:schemeClr val="hlink"/>
                </a:solidFill>
                <a:hlinkClick r:id="rId3"/>
              </a:rPr>
              <a:t>https://www.ijcaonline.org/research/volume128/number11/ghodichor-2015-ijca-906665.pdf</a:t>
            </a:r>
            <a:endParaRPr/>
          </a:p>
          <a:p>
            <a:pPr indent="0" lvl="0" marL="0" rtl="0" algn="l">
              <a:lnSpc>
                <a:spcPct val="115000"/>
              </a:lnSpc>
              <a:spcBef>
                <a:spcPts val="1600"/>
              </a:spcBef>
              <a:spcAft>
                <a:spcPts val="0"/>
              </a:spcAft>
              <a:buSzPts val="1800"/>
              <a:buNone/>
            </a:pPr>
            <a:r>
              <a:rPr lang="en"/>
              <a:t>2.Erdem, M. E., Erdem, I. A., Atalay, V., Cetin, A. E. (2003). ”Computer vision based unistroke keyboard system and mouse for the handicapped” 2003 International Conference on Multimedia and Expo. ICME ’03. Proceedings .</a:t>
            </a:r>
            <a:endParaRPr/>
          </a:p>
          <a:p>
            <a:pPr indent="0" lvl="0" marL="0" rtl="0" algn="l">
              <a:lnSpc>
                <a:spcPct val="115000"/>
              </a:lnSpc>
              <a:spcBef>
                <a:spcPts val="1600"/>
              </a:spcBef>
              <a:spcAft>
                <a:spcPts val="0"/>
              </a:spcAft>
              <a:buSzPts val="1800"/>
              <a:buNone/>
            </a:pPr>
            <a:r>
              <a:rPr lang="en"/>
              <a:t>3.­Chu­Feng Lien, “Portable Vision ­Based HCI – A Real­time Hand Mouse System on Handheld Devices”, National Taiwan University, Computer Science and Information Engineering Department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311700" y="1890650"/>
            <a:ext cx="8520600" cy="122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6000">
                <a:latin typeface="Comic Sans MS"/>
                <a:ea typeface="Comic Sans MS"/>
                <a:cs typeface="Comic Sans MS"/>
                <a:sym typeface="Comic Sans MS"/>
              </a:rPr>
              <a:t>           Thank you</a:t>
            </a:r>
            <a:endParaRPr sz="60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73025" y="357700"/>
            <a:ext cx="8520600" cy="79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Project Description</a:t>
            </a:r>
            <a:endParaRPr/>
          </a:p>
        </p:txBody>
      </p:sp>
      <p:sp>
        <p:nvSpPr>
          <p:cNvPr id="61" name="Google Shape;61;p14"/>
          <p:cNvSpPr txBox="1"/>
          <p:nvPr>
            <p:ph idx="1" type="subTitle"/>
          </p:nvPr>
        </p:nvSpPr>
        <p:spPr>
          <a:xfrm>
            <a:off x="216075" y="1571625"/>
            <a:ext cx="8520600" cy="303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t>Problem Statement:</a:t>
            </a:r>
            <a:endParaRPr sz="1800"/>
          </a:p>
          <a:p>
            <a:pPr indent="0" lvl="0" marL="0" rtl="0" algn="l">
              <a:lnSpc>
                <a:spcPct val="100000"/>
              </a:lnSpc>
              <a:spcBef>
                <a:spcPts val="0"/>
              </a:spcBef>
              <a:spcAft>
                <a:spcPts val="0"/>
              </a:spcAft>
              <a:buSzPts val="2800"/>
              <a:buNone/>
            </a:pPr>
            <a:r>
              <a:rPr lang="en" sz="1800"/>
              <a:t>                                To track the movement of the objects.</a:t>
            </a:r>
            <a:endParaRPr sz="1800"/>
          </a:p>
          <a:p>
            <a:pPr indent="0" lvl="0" marL="0" rtl="0" algn="ctr">
              <a:lnSpc>
                <a:spcPct val="100000"/>
              </a:lnSpc>
              <a:spcBef>
                <a:spcPts val="0"/>
              </a:spcBef>
              <a:spcAft>
                <a:spcPts val="0"/>
              </a:spcAft>
              <a:buSzPts val="2800"/>
              <a:buNone/>
            </a:pPr>
            <a:r>
              <a:t/>
            </a:r>
            <a:endParaRPr sz="1800"/>
          </a:p>
          <a:p>
            <a:pPr indent="0" lvl="0" marL="0" rtl="0" algn="ctr">
              <a:lnSpc>
                <a:spcPct val="100000"/>
              </a:lnSpc>
              <a:spcBef>
                <a:spcPts val="0"/>
              </a:spcBef>
              <a:spcAft>
                <a:spcPts val="0"/>
              </a:spcAft>
              <a:buSzPts val="2800"/>
              <a:buNone/>
            </a:pPr>
            <a:r>
              <a:rPr lang="en" sz="1800"/>
              <a:t>This project can be broadly divided into three parts:</a:t>
            </a:r>
            <a:endParaRPr sz="1800"/>
          </a:p>
          <a:p>
            <a:pPr indent="-342900" lvl="0" marL="457200" rtl="0" algn="ctr">
              <a:lnSpc>
                <a:spcPct val="100000"/>
              </a:lnSpc>
              <a:spcBef>
                <a:spcPts val="0"/>
              </a:spcBef>
              <a:spcAft>
                <a:spcPts val="0"/>
              </a:spcAft>
              <a:buSzPts val="1800"/>
              <a:buAutoNum type="arabicPeriod"/>
            </a:pPr>
            <a:r>
              <a:rPr lang="en" sz="1800"/>
              <a:t>Frame Acquisition</a:t>
            </a:r>
            <a:endParaRPr sz="1800"/>
          </a:p>
          <a:p>
            <a:pPr indent="-342900" lvl="0" marL="457200" rtl="0" algn="ctr">
              <a:lnSpc>
                <a:spcPct val="100000"/>
              </a:lnSpc>
              <a:spcBef>
                <a:spcPts val="0"/>
              </a:spcBef>
              <a:spcAft>
                <a:spcPts val="0"/>
              </a:spcAft>
              <a:buSzPts val="1800"/>
              <a:buAutoNum type="arabicPeriod"/>
            </a:pPr>
            <a:r>
              <a:rPr lang="en" sz="1800"/>
              <a:t>Image processing</a:t>
            </a:r>
            <a:endParaRPr sz="1800"/>
          </a:p>
          <a:p>
            <a:pPr indent="-342900" lvl="0" marL="457200" rtl="0" algn="ctr">
              <a:lnSpc>
                <a:spcPct val="100000"/>
              </a:lnSpc>
              <a:spcBef>
                <a:spcPts val="0"/>
              </a:spcBef>
              <a:spcAft>
                <a:spcPts val="0"/>
              </a:spcAft>
              <a:buSzPts val="1800"/>
              <a:buAutoNum type="arabicPeriod"/>
            </a:pPr>
            <a:r>
              <a:rPr lang="en" sz="1800"/>
              <a:t>Cursor Movement</a:t>
            </a:r>
            <a:endParaRPr sz="1800"/>
          </a:p>
          <a:p>
            <a:pPr indent="0" lvl="0" marL="0" rtl="0" algn="ctr">
              <a:lnSpc>
                <a:spcPct val="100000"/>
              </a:lnSpc>
              <a:spcBef>
                <a:spcPts val="0"/>
              </a:spcBef>
              <a:spcAft>
                <a:spcPts val="0"/>
              </a:spcAft>
              <a:buSzPts val="2800"/>
              <a:buNone/>
            </a:pPr>
            <a:r>
              <a:rPr lang="en" sz="1800"/>
              <a:t>Signal Processing Applications: Image processing</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464350"/>
            <a:ext cx="5046000" cy="94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800">
                <a:latin typeface="Times New Roman"/>
                <a:ea typeface="Times New Roman"/>
                <a:cs typeface="Times New Roman"/>
                <a:sym typeface="Times New Roman"/>
              </a:rPr>
              <a:t>Motivation</a:t>
            </a:r>
            <a:endParaRPr sz="4800">
              <a:latin typeface="Times New Roman"/>
              <a:ea typeface="Times New Roman"/>
              <a:cs typeface="Times New Roman"/>
              <a:sym typeface="Times New Roman"/>
            </a:endParaRPr>
          </a:p>
        </p:txBody>
      </p:sp>
      <p:sp>
        <p:nvSpPr>
          <p:cNvPr id="67" name="Google Shape;67;p15"/>
          <p:cNvSpPr txBox="1"/>
          <p:nvPr>
            <p:ph idx="1" type="subTitle"/>
          </p:nvPr>
        </p:nvSpPr>
        <p:spPr>
          <a:xfrm>
            <a:off x="180725" y="1404850"/>
            <a:ext cx="8520600" cy="34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100"/>
              <a:t>In some applications of today’s world human computer interaction need to without any devices/human touch are needed, so that it would</a:t>
            </a:r>
            <a:r>
              <a:rPr lang="en" sz="2100"/>
              <a:t> </a:t>
            </a:r>
            <a:r>
              <a:rPr lang="en" sz="2100"/>
              <a:t>make their tasks more efficient. In today’s world of pandemic touch less devices in public places are needed like remote less TV, Air conditioner. These kind of applications may require tracking a moving object like hand or a stick(like stick used in ps4) .Our aim is to control the cursor of your computer, not using any input devices like mouse, trackpad, or stylus, but by tracking movement of an object</a:t>
            </a:r>
            <a:endParaRPr sz="2100"/>
          </a:p>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Electrolize"/>
                <a:ea typeface="Electrolize"/>
                <a:cs typeface="Electrolize"/>
                <a:sym typeface="Electrolize"/>
              </a:rPr>
              <a:t>A Brief Description</a:t>
            </a:r>
            <a:endParaRPr>
              <a:latin typeface="Electrolize"/>
              <a:ea typeface="Electrolize"/>
              <a:cs typeface="Electrolize"/>
              <a:sym typeface="Electrolize"/>
            </a:endParaRPr>
          </a:p>
        </p:txBody>
      </p:sp>
      <p:sp>
        <p:nvSpPr>
          <p:cNvPr id="73" name="Google Shape;73;p16"/>
          <p:cNvSpPr txBox="1"/>
          <p:nvPr>
            <p:ph idx="1" type="body"/>
          </p:nvPr>
        </p:nvSpPr>
        <p:spPr>
          <a:xfrm>
            <a:off x="664350" y="2036575"/>
            <a:ext cx="7932600" cy="189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400"/>
              <a:t>Frame acquisition</a:t>
            </a:r>
            <a:r>
              <a:rPr lang="en" sz="2400"/>
              <a:t>:</a:t>
            </a:r>
            <a:endParaRPr sz="2400"/>
          </a:p>
          <a:p>
            <a:pPr indent="0" lvl="0" marL="0" rtl="0" algn="l">
              <a:lnSpc>
                <a:spcPct val="115000"/>
              </a:lnSpc>
              <a:spcBef>
                <a:spcPts val="1600"/>
              </a:spcBef>
              <a:spcAft>
                <a:spcPts val="0"/>
              </a:spcAft>
              <a:buSzPts val="1800"/>
              <a:buNone/>
            </a:pPr>
            <a:r>
              <a:rPr lang="en" sz="2400"/>
              <a:t> Frames from webcam are captured, sensitivity of the mouse is directly proportional to the resolution of the camera</a:t>
            </a:r>
            <a:r>
              <a:rPr lang="en" sz="1800"/>
              <a:t>.</a:t>
            </a:r>
            <a:endParaRPr sz="1800"/>
          </a:p>
          <a:p>
            <a:pPr indent="0" lvl="0" marL="0" rtl="0" algn="l">
              <a:lnSpc>
                <a:spcPct val="115000"/>
              </a:lnSpc>
              <a:spcBef>
                <a:spcPts val="1600"/>
              </a:spcBef>
              <a:spcAft>
                <a:spcPts val="0"/>
              </a:spcAft>
              <a:buSzPts val="1800"/>
              <a:buNone/>
            </a:pPr>
            <a:r>
              <a:t/>
            </a:r>
            <a:endParaRPr sz="1800"/>
          </a:p>
          <a:p>
            <a:pPr indent="0" lvl="0" marL="0" rtl="0" algn="l">
              <a:lnSpc>
                <a:spcPct val="115000"/>
              </a:lnSpc>
              <a:spcBef>
                <a:spcPts val="1600"/>
              </a:spcBef>
              <a:spcAft>
                <a:spcPts val="1600"/>
              </a:spcAft>
              <a:buSzPts val="18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1646250" y="1246900"/>
            <a:ext cx="4703100" cy="300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800">
                <a:solidFill>
                  <a:schemeClr val="dk1"/>
                </a:solidFill>
              </a:rPr>
              <a:t>Image processing:</a:t>
            </a:r>
            <a:endParaRPr sz="2800">
              <a:solidFill>
                <a:schemeClr val="dk1"/>
              </a:solidFill>
            </a:endParaRPr>
          </a:p>
          <a:p>
            <a:pPr indent="0" lvl="0" marL="0" rtl="0" algn="l">
              <a:lnSpc>
                <a:spcPct val="115000"/>
              </a:lnSpc>
              <a:spcBef>
                <a:spcPts val="0"/>
              </a:spcBef>
              <a:spcAft>
                <a:spcPts val="0"/>
              </a:spcAft>
              <a:buSzPts val="1800"/>
              <a:buNone/>
            </a:pPr>
            <a:r>
              <a:rPr lang="en"/>
              <a:t>      It</a:t>
            </a:r>
            <a:r>
              <a:rPr lang="en" sz="1800"/>
              <a:t> has mainly the following parts:</a:t>
            </a:r>
            <a:endParaRPr/>
          </a:p>
          <a:p>
            <a:pPr indent="0" lvl="0" marL="0" rtl="0" algn="l">
              <a:lnSpc>
                <a:spcPct val="115000"/>
              </a:lnSpc>
              <a:spcBef>
                <a:spcPts val="0"/>
              </a:spcBef>
              <a:spcAft>
                <a:spcPts val="0"/>
              </a:spcAft>
              <a:buSzPts val="1800"/>
              <a:buNone/>
            </a:pPr>
            <a:r>
              <a:rPr lang="en"/>
              <a:t>     </a:t>
            </a:r>
            <a:r>
              <a:rPr lang="en" sz="1800"/>
              <a:t>1</a:t>
            </a:r>
            <a:r>
              <a:rPr lang="en"/>
              <a:t>.</a:t>
            </a:r>
            <a:r>
              <a:rPr lang="en"/>
              <a:t>Extracting </a:t>
            </a:r>
            <a:r>
              <a:rPr lang="en" sz="1800"/>
              <a:t>Color </a:t>
            </a:r>
            <a:endParaRPr/>
          </a:p>
          <a:p>
            <a:pPr indent="0" lvl="0" marL="0" rtl="0" algn="l">
              <a:lnSpc>
                <a:spcPct val="115000"/>
              </a:lnSpc>
              <a:spcBef>
                <a:spcPts val="0"/>
              </a:spcBef>
              <a:spcAft>
                <a:spcPts val="0"/>
              </a:spcAft>
              <a:buSzPts val="1800"/>
              <a:buNone/>
            </a:pPr>
            <a:r>
              <a:rPr lang="en"/>
              <a:t>     </a:t>
            </a:r>
            <a:r>
              <a:rPr lang="en" sz="1800"/>
              <a:t>2</a:t>
            </a:r>
            <a:r>
              <a:rPr lang="en"/>
              <a:t>.</a:t>
            </a:r>
            <a:r>
              <a:rPr lang="en" sz="1800"/>
              <a:t>Filtering of images</a:t>
            </a:r>
            <a:endParaRPr/>
          </a:p>
          <a:p>
            <a:pPr indent="0" lvl="0" marL="0" rtl="0" algn="l">
              <a:lnSpc>
                <a:spcPct val="115000"/>
              </a:lnSpc>
              <a:spcBef>
                <a:spcPts val="0"/>
              </a:spcBef>
              <a:spcAft>
                <a:spcPts val="0"/>
              </a:spcAft>
              <a:buSzPts val="1800"/>
              <a:buNone/>
            </a:pPr>
            <a:r>
              <a:rPr lang="en"/>
              <a:t>     </a:t>
            </a:r>
            <a:r>
              <a:rPr lang="en" sz="1800"/>
              <a:t>3</a:t>
            </a:r>
            <a:r>
              <a:rPr lang="en"/>
              <a:t>.</a:t>
            </a:r>
            <a:r>
              <a:rPr lang="en" sz="1800"/>
              <a:t>Conversion </a:t>
            </a:r>
            <a:r>
              <a:rPr lang="en"/>
              <a:t>to binary</a:t>
            </a:r>
            <a:endParaRPr/>
          </a:p>
          <a:p>
            <a:pPr indent="0" lvl="0" marL="0" rtl="0" algn="l">
              <a:lnSpc>
                <a:spcPct val="115000"/>
              </a:lnSpc>
              <a:spcBef>
                <a:spcPts val="0"/>
              </a:spcBef>
              <a:spcAft>
                <a:spcPts val="0"/>
              </a:spcAft>
              <a:buSzPts val="1800"/>
              <a:buNone/>
            </a:pPr>
            <a:r>
              <a:rPr lang="en"/>
              <a:t>     4.</a:t>
            </a:r>
            <a:r>
              <a:rPr lang="en"/>
              <a:t>Removing pixel values &lt; 300</a:t>
            </a:r>
            <a:endParaRPr sz="1200"/>
          </a:p>
          <a:p>
            <a:pPr indent="0" lvl="0" marL="0" rtl="0" algn="l">
              <a:lnSpc>
                <a:spcPct val="100000"/>
              </a:lnSpc>
              <a:spcBef>
                <a:spcPts val="0"/>
              </a:spcBef>
              <a:spcAft>
                <a:spcPts val="0"/>
              </a:spcAft>
              <a:buClr>
                <a:schemeClr val="dk1"/>
              </a:buClr>
              <a:buSzPts val="2800"/>
              <a:buFont typeface="Arial"/>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4" name="Google Shape;84;p18"/>
          <p:cNvPicPr preferRelativeResize="0"/>
          <p:nvPr/>
        </p:nvPicPr>
        <p:blipFill>
          <a:blip r:embed="rId3">
            <a:alphaModFix/>
          </a:blip>
          <a:stretch>
            <a:fillRect/>
          </a:stretch>
        </p:blipFill>
        <p:spPr>
          <a:xfrm>
            <a:off x="0" y="0"/>
            <a:ext cx="8980149"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453750" y="305025"/>
            <a:ext cx="8520600" cy="464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2400"/>
              <a:t>Extracting Color</a:t>
            </a:r>
            <a:r>
              <a:rPr b="1" lang="en" sz="2400"/>
              <a:t>:</a:t>
            </a:r>
            <a:endParaRPr b="1" sz="2400"/>
          </a:p>
          <a:p>
            <a:pPr indent="0" lvl="0" marL="0" rtl="0" algn="l">
              <a:lnSpc>
                <a:spcPct val="115000"/>
              </a:lnSpc>
              <a:spcBef>
                <a:spcPts val="0"/>
              </a:spcBef>
              <a:spcAft>
                <a:spcPts val="0"/>
              </a:spcAft>
              <a:buSzPts val="1800"/>
              <a:buNone/>
            </a:pPr>
            <a:r>
              <a:rPr lang="en"/>
              <a:t>Here we dealing with certain coloured object and for tracking that object we should first extract that colour from the image and then by using diff_im1=imsubtract(data(:,:,1),rgb2gray(data));</a:t>
            </a:r>
            <a:endParaRPr/>
          </a:p>
          <a:p>
            <a:pPr indent="0" lvl="0" marL="0" rtl="0" algn="l">
              <a:lnSpc>
                <a:spcPct val="115000"/>
              </a:lnSpc>
              <a:spcBef>
                <a:spcPts val="0"/>
              </a:spcBef>
              <a:spcAft>
                <a:spcPts val="0"/>
              </a:spcAft>
              <a:buSzPts val="1800"/>
              <a:buNone/>
            </a:pPr>
            <a:r>
              <a:rPr lang="en"/>
              <a:t>We can extract the the component from the image.</a:t>
            </a:r>
            <a:endParaRPr/>
          </a:p>
          <a:p>
            <a:pPr indent="0" lvl="0" marL="0" rtl="0" algn="l">
              <a:lnSpc>
                <a:spcPct val="115000"/>
              </a:lnSpc>
              <a:spcBef>
                <a:spcPts val="0"/>
              </a:spcBef>
              <a:spcAft>
                <a:spcPts val="0"/>
              </a:spcAft>
              <a:buSzPts val="1800"/>
              <a:buNone/>
            </a:pPr>
            <a:r>
              <a:rPr lang="en"/>
              <a:t> </a:t>
            </a:r>
            <a:endParaRPr/>
          </a:p>
          <a:p>
            <a:pPr indent="0" lvl="0" marL="0" rtl="0" algn="l">
              <a:lnSpc>
                <a:spcPct val="115000"/>
              </a:lnSpc>
              <a:spcBef>
                <a:spcPts val="1600"/>
              </a:spcBef>
              <a:spcAft>
                <a:spcPts val="1600"/>
              </a:spcAft>
              <a:buSzPts val="1800"/>
              <a:buNone/>
            </a:pPr>
            <a:r>
              <a:t/>
            </a:r>
            <a:endParaRPr/>
          </a:p>
        </p:txBody>
      </p:sp>
      <p:pic>
        <p:nvPicPr>
          <p:cNvPr id="90" name="Google Shape;90;p19"/>
          <p:cNvPicPr preferRelativeResize="0"/>
          <p:nvPr/>
        </p:nvPicPr>
        <p:blipFill>
          <a:blip r:embed="rId3">
            <a:alphaModFix/>
          </a:blip>
          <a:stretch>
            <a:fillRect/>
          </a:stretch>
        </p:blipFill>
        <p:spPr>
          <a:xfrm>
            <a:off x="2443073" y="2103548"/>
            <a:ext cx="4065574" cy="284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11700" y="110025"/>
            <a:ext cx="8520600" cy="48594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b="1" lang="en" sz="2400"/>
              <a:t>Filtering of images:</a:t>
            </a:r>
            <a:endParaRPr b="1" sz="2400"/>
          </a:p>
          <a:p>
            <a:pPr indent="0" lvl="0" marL="0" rtl="0" algn="l">
              <a:spcBef>
                <a:spcPts val="1600"/>
              </a:spcBef>
              <a:spcAft>
                <a:spcPts val="0"/>
              </a:spcAft>
              <a:buNone/>
            </a:pPr>
            <a:r>
              <a:rPr lang="en"/>
              <a:t>Filtering clears all sorts background noise caused due to various factors such as instability of the camera or system problems while recording the video. Median filter is used in this case it is help full to reduce noise as well as to preserve edges in the grey scale image.</a:t>
            </a:r>
            <a:endParaRPr/>
          </a:p>
          <a:p>
            <a:pPr indent="0" lvl="0" marL="0" rtl="0" algn="l">
              <a:spcBef>
                <a:spcPts val="1600"/>
              </a:spcBef>
              <a:spcAft>
                <a:spcPts val="0"/>
              </a:spcAft>
              <a:buNone/>
            </a:pPr>
            <a:r>
              <a:t/>
            </a:r>
            <a:endParaRPr/>
          </a:p>
        </p:txBody>
      </p:sp>
      <p:pic>
        <p:nvPicPr>
          <p:cNvPr id="96" name="Google Shape;96;p20"/>
          <p:cNvPicPr preferRelativeResize="0"/>
          <p:nvPr/>
        </p:nvPicPr>
        <p:blipFill>
          <a:blip r:embed="rId3">
            <a:alphaModFix/>
          </a:blip>
          <a:stretch>
            <a:fillRect/>
          </a:stretch>
        </p:blipFill>
        <p:spPr>
          <a:xfrm>
            <a:off x="3709150" y="2087325"/>
            <a:ext cx="3852576" cy="2813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11700" y="297675"/>
            <a:ext cx="8520600" cy="48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b="1" lang="en" sz="2400"/>
              <a:t>Conversion to binary:</a:t>
            </a:r>
            <a:br>
              <a:rPr b="1" lang="en" sz="2400"/>
            </a:br>
            <a:r>
              <a:rPr lang="en"/>
              <a:t>Grey scale is converted into binary. Binary has only two luminance</a:t>
            </a:r>
            <a:endParaRPr/>
          </a:p>
          <a:p>
            <a:pPr indent="0" lvl="0" marL="0" rtl="0" algn="l">
              <a:spcBef>
                <a:spcPts val="0"/>
              </a:spcBef>
              <a:spcAft>
                <a:spcPts val="0"/>
              </a:spcAft>
              <a:buSzPts val="1800"/>
              <a:buNone/>
            </a:pPr>
            <a:r>
              <a:rPr lang="en"/>
              <a:t> 1. White if the intensity is greater than the specified intensity. </a:t>
            </a:r>
            <a:endParaRPr/>
          </a:p>
          <a:p>
            <a:pPr indent="0" lvl="0" marL="0" rtl="0" algn="l">
              <a:spcBef>
                <a:spcPts val="0"/>
              </a:spcBef>
              <a:spcAft>
                <a:spcPts val="0"/>
              </a:spcAft>
              <a:buSzPts val="1800"/>
              <a:buNone/>
            </a:pPr>
            <a:r>
              <a:rPr lang="en"/>
              <a:t>  2. Black, if the intensity is less than specified intensity.</a:t>
            </a:r>
            <a:endParaRPr/>
          </a:p>
          <a:p>
            <a:pPr indent="0" lvl="0" marL="0" rtl="0" algn="l">
              <a:spcBef>
                <a:spcPts val="0"/>
              </a:spcBef>
              <a:spcAft>
                <a:spcPts val="0"/>
              </a:spcAft>
              <a:buClr>
                <a:schemeClr val="dk1"/>
              </a:buClr>
              <a:buSzPts val="1800"/>
              <a:buFont typeface="Arial"/>
              <a:buNone/>
            </a:pPr>
            <a:r>
              <a:t/>
            </a:r>
            <a:endParaRPr/>
          </a:p>
        </p:txBody>
      </p:sp>
      <p:pic>
        <p:nvPicPr>
          <p:cNvPr id="102" name="Google Shape;102;p21"/>
          <p:cNvPicPr preferRelativeResize="0"/>
          <p:nvPr/>
        </p:nvPicPr>
        <p:blipFill>
          <a:blip r:embed="rId3">
            <a:alphaModFix/>
          </a:blip>
          <a:stretch>
            <a:fillRect/>
          </a:stretch>
        </p:blipFill>
        <p:spPr>
          <a:xfrm>
            <a:off x="2432948" y="2159498"/>
            <a:ext cx="4056625" cy="285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