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3"/>
  </p:notes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9EC9"/>
    <a:srgbClr val="8BCFE0"/>
    <a:srgbClr val="8ACEDF"/>
    <a:srgbClr val="6ABDD1"/>
    <a:srgbClr val="8968BB"/>
    <a:srgbClr val="C8F1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91" autoAdjust="0"/>
  </p:normalViewPr>
  <p:slideViewPr>
    <p:cSldViewPr snapToGrid="0">
      <p:cViewPr varScale="1">
        <p:scale>
          <a:sx n="66" d="100"/>
          <a:sy n="66" d="100"/>
        </p:scale>
        <p:origin x="174"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DB1DD1-77FF-4978-8097-3BBEACA3E9CD}" type="datetimeFigureOut">
              <a:rPr lang="en-US" smtClean="0"/>
              <a:t>1/16/2025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709F1E-31E5-4E12-9A55-F07F108B8BF0}" type="slidenum">
              <a:rPr lang="en-US" smtClean="0"/>
              <a:t>‹#›</a:t>
            </a:fld>
            <a:endParaRPr lang="en-US"/>
          </a:p>
        </p:txBody>
      </p:sp>
    </p:spTree>
    <p:extLst>
      <p:ext uri="{BB962C8B-B14F-4D97-AF65-F5344CB8AC3E}">
        <p14:creationId xmlns:p14="http://schemas.microsoft.com/office/powerpoint/2010/main" val="23699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709F1E-31E5-4E12-9A55-F07F108B8BF0}" type="slidenum">
              <a:rPr lang="en-US" smtClean="0"/>
              <a:t>1</a:t>
            </a:fld>
            <a:endParaRPr lang="en-US"/>
          </a:p>
        </p:txBody>
      </p:sp>
    </p:spTree>
    <p:extLst>
      <p:ext uri="{BB962C8B-B14F-4D97-AF65-F5344CB8AC3E}">
        <p14:creationId xmlns:p14="http://schemas.microsoft.com/office/powerpoint/2010/main" val="4088170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3AF947-1EE2-4F39-AC25-B51214778B95}" type="datetimeFigureOut">
              <a:rPr lang="en-US" smtClean="0"/>
              <a:pPr/>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0BC34-1E95-40D1-A520-A4FDD14B0847}" type="slidenum">
              <a:rPr lang="en-US" smtClean="0"/>
              <a:pPr/>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0503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DC3AF947-1EE2-4F39-AC25-B51214778B95}" type="datetimeFigureOut">
              <a:rPr lang="en-US" smtClean="0"/>
              <a:pPr/>
              <a:t>1/16/2025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C0BC34-1E95-40D1-A520-A4FDD14B0847}" type="slidenum">
              <a:rPr lang="en-US" smtClean="0"/>
              <a:pPr/>
              <a:t>‹#›</a:t>
            </a:fld>
            <a:endParaRPr lang="en-US"/>
          </a:p>
        </p:txBody>
      </p:sp>
    </p:spTree>
    <p:extLst>
      <p:ext uri="{BB962C8B-B14F-4D97-AF65-F5344CB8AC3E}">
        <p14:creationId xmlns:p14="http://schemas.microsoft.com/office/powerpoint/2010/main" val="640783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3AF947-1EE2-4F39-AC25-B51214778B95}" type="datetimeFigureOut">
              <a:rPr lang="en-US" smtClean="0"/>
              <a:pPr/>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0BC34-1E95-40D1-A520-A4FDD14B0847}" type="slidenum">
              <a:rPr lang="en-US" smtClean="0"/>
              <a:pPr/>
              <a:t>‹#›</a:t>
            </a:fld>
            <a:endParaRPr lang="en-US"/>
          </a:p>
        </p:txBody>
      </p:sp>
    </p:spTree>
    <p:extLst>
      <p:ext uri="{BB962C8B-B14F-4D97-AF65-F5344CB8AC3E}">
        <p14:creationId xmlns:p14="http://schemas.microsoft.com/office/powerpoint/2010/main" val="2132070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3AF947-1EE2-4F39-AC25-B51214778B95}" type="datetimeFigureOut">
              <a:rPr lang="en-US" smtClean="0"/>
              <a:pPr/>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0BC34-1E95-40D1-A520-A4FDD14B0847}" type="slidenum">
              <a:rPr lang="en-US" smtClean="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75399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3AF947-1EE2-4F39-AC25-B51214778B95}" type="datetimeFigureOut">
              <a:rPr lang="en-US" smtClean="0"/>
              <a:pPr/>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0BC34-1E95-40D1-A520-A4FDD14B0847}" type="slidenum">
              <a:rPr lang="en-US" smtClean="0"/>
              <a:pPr/>
              <a:t>‹#›</a:t>
            </a:fld>
            <a:endParaRPr lang="en-US"/>
          </a:p>
        </p:txBody>
      </p:sp>
    </p:spTree>
    <p:extLst>
      <p:ext uri="{BB962C8B-B14F-4D97-AF65-F5344CB8AC3E}">
        <p14:creationId xmlns:p14="http://schemas.microsoft.com/office/powerpoint/2010/main" val="3861999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3AF947-1EE2-4F39-AC25-B51214778B95}" type="datetimeFigureOut">
              <a:rPr lang="en-US" smtClean="0"/>
              <a:pPr/>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0BC34-1E95-40D1-A520-A4FDD14B0847}" type="slidenum">
              <a:rPr lang="en-US" smtClean="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24699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3AF947-1EE2-4F39-AC25-B51214778B95}" type="datetimeFigureOut">
              <a:rPr lang="en-US" smtClean="0"/>
              <a:pPr/>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0BC34-1E95-40D1-A520-A4FDD14B0847}" type="slidenum">
              <a:rPr lang="en-US" smtClean="0"/>
              <a:pPr/>
              <a:t>‹#›</a:t>
            </a:fld>
            <a:endParaRPr lang="en-US"/>
          </a:p>
        </p:txBody>
      </p:sp>
    </p:spTree>
    <p:extLst>
      <p:ext uri="{BB962C8B-B14F-4D97-AF65-F5344CB8AC3E}">
        <p14:creationId xmlns:p14="http://schemas.microsoft.com/office/powerpoint/2010/main" val="3350812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3AF947-1EE2-4F39-AC25-B51214778B95}" type="datetimeFigureOut">
              <a:rPr lang="en-US" smtClean="0"/>
              <a:pPr/>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0BC34-1E95-40D1-A520-A4FDD14B0847}" type="slidenum">
              <a:rPr lang="en-US" smtClean="0"/>
              <a:pPr/>
              <a:t>‹#›</a:t>
            </a:fld>
            <a:endParaRPr lang="en-US"/>
          </a:p>
        </p:txBody>
      </p:sp>
    </p:spTree>
    <p:extLst>
      <p:ext uri="{BB962C8B-B14F-4D97-AF65-F5344CB8AC3E}">
        <p14:creationId xmlns:p14="http://schemas.microsoft.com/office/powerpoint/2010/main" val="3063268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3AF947-1EE2-4F39-AC25-B51214778B95}" type="datetimeFigureOut">
              <a:rPr lang="en-US" smtClean="0"/>
              <a:pPr/>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0BC34-1E95-40D1-A520-A4FDD14B0847}" type="slidenum">
              <a:rPr lang="en-US" smtClean="0"/>
              <a:pPr/>
              <a:t>‹#›</a:t>
            </a:fld>
            <a:endParaRPr lang="en-US"/>
          </a:p>
        </p:txBody>
      </p:sp>
    </p:spTree>
    <p:extLst>
      <p:ext uri="{BB962C8B-B14F-4D97-AF65-F5344CB8AC3E}">
        <p14:creationId xmlns:p14="http://schemas.microsoft.com/office/powerpoint/2010/main" val="1293086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3AF947-1EE2-4F39-AC25-B51214778B95}" type="datetimeFigureOut">
              <a:rPr lang="en-US" smtClean="0"/>
              <a:pPr/>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0BC34-1E95-40D1-A520-A4FDD14B0847}" type="slidenum">
              <a:rPr lang="en-US" smtClean="0"/>
              <a:pPr/>
              <a:t>‹#›</a:t>
            </a:fld>
            <a:endParaRPr lang="en-US"/>
          </a:p>
        </p:txBody>
      </p:sp>
    </p:spTree>
    <p:extLst>
      <p:ext uri="{BB962C8B-B14F-4D97-AF65-F5344CB8AC3E}">
        <p14:creationId xmlns:p14="http://schemas.microsoft.com/office/powerpoint/2010/main" val="1274822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3AF947-1EE2-4F39-AC25-B51214778B95}" type="datetimeFigureOut">
              <a:rPr lang="en-US" smtClean="0"/>
              <a:pPr/>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0BC34-1E95-40D1-A520-A4FDD14B0847}" type="slidenum">
              <a:rPr lang="en-US" smtClean="0"/>
              <a:pPr/>
              <a:t>‹#›</a:t>
            </a:fld>
            <a:endParaRPr lang="en-US"/>
          </a:p>
        </p:txBody>
      </p:sp>
    </p:spTree>
    <p:extLst>
      <p:ext uri="{BB962C8B-B14F-4D97-AF65-F5344CB8AC3E}">
        <p14:creationId xmlns:p14="http://schemas.microsoft.com/office/powerpoint/2010/main" val="769390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3AF947-1EE2-4F39-AC25-B51214778B95}" type="datetimeFigureOut">
              <a:rPr lang="en-US" smtClean="0"/>
              <a:pPr/>
              <a:t>1/16/2025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0BC34-1E95-40D1-A520-A4FDD14B0847}" type="slidenum">
              <a:rPr lang="en-US" smtClean="0"/>
              <a:pPr/>
              <a:t>‹#›</a:t>
            </a:fld>
            <a:endParaRPr lang="en-US"/>
          </a:p>
        </p:txBody>
      </p:sp>
    </p:spTree>
    <p:extLst>
      <p:ext uri="{BB962C8B-B14F-4D97-AF65-F5344CB8AC3E}">
        <p14:creationId xmlns:p14="http://schemas.microsoft.com/office/powerpoint/2010/main" val="1473589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3AF947-1EE2-4F39-AC25-B51214778B95}" type="datetimeFigureOut">
              <a:rPr lang="en-US" smtClean="0"/>
              <a:pPr/>
              <a:t>1/16/2025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C0BC34-1E95-40D1-A520-A4FDD14B0847}" type="slidenum">
              <a:rPr lang="en-US" smtClean="0"/>
              <a:pPr/>
              <a:t>‹#›</a:t>
            </a:fld>
            <a:endParaRPr lang="en-US"/>
          </a:p>
        </p:txBody>
      </p:sp>
    </p:spTree>
    <p:extLst>
      <p:ext uri="{BB962C8B-B14F-4D97-AF65-F5344CB8AC3E}">
        <p14:creationId xmlns:p14="http://schemas.microsoft.com/office/powerpoint/2010/main" val="439641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3AF947-1EE2-4F39-AC25-B51214778B95}" type="datetimeFigureOut">
              <a:rPr lang="en-US" smtClean="0"/>
              <a:pPr/>
              <a:t>1/16/2025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C0BC34-1E95-40D1-A520-A4FDD14B0847}" type="slidenum">
              <a:rPr lang="en-US" smtClean="0"/>
              <a:pPr/>
              <a:t>‹#›</a:t>
            </a:fld>
            <a:endParaRPr lang="en-US"/>
          </a:p>
        </p:txBody>
      </p:sp>
    </p:spTree>
    <p:extLst>
      <p:ext uri="{BB962C8B-B14F-4D97-AF65-F5344CB8AC3E}">
        <p14:creationId xmlns:p14="http://schemas.microsoft.com/office/powerpoint/2010/main" val="4086197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3AF947-1EE2-4F39-AC25-B51214778B95}" type="datetimeFigureOut">
              <a:rPr lang="en-US" smtClean="0"/>
              <a:pPr/>
              <a:t>1/16/2025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C0BC34-1E95-40D1-A520-A4FDD14B0847}" type="slidenum">
              <a:rPr lang="en-US" smtClean="0"/>
              <a:pPr/>
              <a:t>‹#›</a:t>
            </a:fld>
            <a:endParaRPr lang="en-US"/>
          </a:p>
        </p:txBody>
      </p:sp>
    </p:spTree>
    <p:extLst>
      <p:ext uri="{BB962C8B-B14F-4D97-AF65-F5344CB8AC3E}">
        <p14:creationId xmlns:p14="http://schemas.microsoft.com/office/powerpoint/2010/main" val="2990613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3AF947-1EE2-4F39-AC25-B51214778B95}" type="datetimeFigureOut">
              <a:rPr lang="en-US" smtClean="0"/>
              <a:pPr/>
              <a:t>1/16/2025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0BC34-1E95-40D1-A520-A4FDD14B0847}" type="slidenum">
              <a:rPr lang="en-US" smtClean="0"/>
              <a:pPr/>
              <a:t>‹#›</a:t>
            </a:fld>
            <a:endParaRPr lang="en-US"/>
          </a:p>
        </p:txBody>
      </p:sp>
    </p:spTree>
    <p:extLst>
      <p:ext uri="{BB962C8B-B14F-4D97-AF65-F5344CB8AC3E}">
        <p14:creationId xmlns:p14="http://schemas.microsoft.com/office/powerpoint/2010/main" val="2411790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3AF947-1EE2-4F39-AC25-B51214778B95}" type="datetimeFigureOut">
              <a:rPr lang="en-US" smtClean="0"/>
              <a:pPr/>
              <a:t>1/16/2025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0BC34-1E95-40D1-A520-A4FDD14B0847}" type="slidenum">
              <a:rPr lang="en-US" smtClean="0"/>
              <a:pPr/>
              <a:t>‹#›</a:t>
            </a:fld>
            <a:endParaRPr lang="en-US"/>
          </a:p>
        </p:txBody>
      </p:sp>
    </p:spTree>
    <p:extLst>
      <p:ext uri="{BB962C8B-B14F-4D97-AF65-F5344CB8AC3E}">
        <p14:creationId xmlns:p14="http://schemas.microsoft.com/office/powerpoint/2010/main" val="721639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C3AF947-1EE2-4F39-AC25-B51214778B95}" type="datetimeFigureOut">
              <a:rPr lang="en-US" smtClean="0"/>
              <a:pPr/>
              <a:t>1/16/2025</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5C0BC34-1E95-40D1-A520-A4FDD14B0847}" type="slidenum">
              <a:rPr lang="en-US" smtClean="0"/>
              <a:pPr/>
              <a:t>‹#›</a:t>
            </a:fld>
            <a:endParaRPr lang="en-US"/>
          </a:p>
        </p:txBody>
      </p:sp>
    </p:spTree>
    <p:extLst>
      <p:ext uri="{BB962C8B-B14F-4D97-AF65-F5344CB8AC3E}">
        <p14:creationId xmlns:p14="http://schemas.microsoft.com/office/powerpoint/2010/main" val="3487144742"/>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56000">
              <a:schemeClr val="tx2">
                <a:lumMod val="40000"/>
                <a:lumOff val="60000"/>
              </a:schemeClr>
            </a:gs>
            <a:gs pos="100000">
              <a:srgbClr val="7030A0"/>
            </a:gs>
          </a:gsLst>
          <a:lin ang="612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3DA1F-85D9-6C3C-0EF5-6D9C5F4BC7C1}"/>
              </a:ext>
            </a:extLst>
          </p:cNvPr>
          <p:cNvSpPr/>
          <p:nvPr/>
        </p:nvSpPr>
        <p:spPr>
          <a:xfrm>
            <a:off x="150889" y="79681"/>
            <a:ext cx="11940208" cy="677424"/>
          </a:xfrm>
          <a:prstGeom prst="rect">
            <a:avLst/>
          </a:prstGeom>
          <a:solidFill>
            <a:schemeClr val="bg2">
              <a:lumMod val="75000"/>
            </a:schemeClr>
          </a:solidFill>
          <a:ln w="38100">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err="1">
                <a:latin typeface="Times New Roman" panose="02020603050405020304" pitchFamily="18" charset="0"/>
                <a:cs typeface="Times New Roman" panose="02020603050405020304" pitchFamily="18" charset="0"/>
              </a:rPr>
              <a:t>ScanPay</a:t>
            </a:r>
            <a:r>
              <a:rPr lang="en-US" b="1" dirty="0">
                <a:latin typeface="Times New Roman" panose="02020603050405020304" pitchFamily="18" charset="0"/>
                <a:cs typeface="Times New Roman" panose="02020603050405020304" pitchFamily="18" charset="0"/>
              </a:rPr>
              <a:t> App – A Seamless Shopping Experience</a:t>
            </a:r>
          </a:p>
        </p:txBody>
      </p:sp>
      <p:sp>
        <p:nvSpPr>
          <p:cNvPr id="6" name="TextBox 5">
            <a:extLst>
              <a:ext uri="{FF2B5EF4-FFF2-40B4-BE49-F238E27FC236}">
                <a16:creationId xmlns:a16="http://schemas.microsoft.com/office/drawing/2014/main" id="{64A2E1D0-8B64-776E-25AD-7ABCDBA2BC66}"/>
              </a:ext>
            </a:extLst>
          </p:cNvPr>
          <p:cNvSpPr txBox="1"/>
          <p:nvPr/>
        </p:nvSpPr>
        <p:spPr>
          <a:xfrm>
            <a:off x="210135" y="826052"/>
            <a:ext cx="2823822" cy="400110"/>
          </a:xfrm>
          <a:prstGeom prst="rect">
            <a:avLst/>
          </a:prstGeom>
          <a:solidFill>
            <a:srgbClr val="7030A0">
              <a:alpha val="71000"/>
            </a:srgbClr>
          </a:solidFill>
          <a:ln w="38100">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000" b="1" dirty="0">
                <a:solidFill>
                  <a:schemeClr val="tx1"/>
                </a:solidFill>
                <a:latin typeface="Times New Roman" pitchFamily="18" charset="0"/>
                <a:cs typeface="Times New Roman" pitchFamily="18" charset="0"/>
              </a:rPr>
              <a:t>Project Overview</a:t>
            </a:r>
            <a:endParaRPr lang="en-US" sz="1200" dirty="0">
              <a:solidFill>
                <a:schemeClr val="tx1"/>
              </a:solidFill>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FBA4F4A8-5FF8-A05D-3F51-F68BFCD7D447}"/>
              </a:ext>
            </a:extLst>
          </p:cNvPr>
          <p:cNvSpPr txBox="1"/>
          <p:nvPr/>
        </p:nvSpPr>
        <p:spPr>
          <a:xfrm>
            <a:off x="137273" y="3074131"/>
            <a:ext cx="2823822" cy="400110"/>
          </a:xfrm>
          <a:prstGeom prst="rect">
            <a:avLst/>
          </a:prstGeom>
          <a:solidFill>
            <a:srgbClr val="8968BB"/>
          </a:solidFill>
          <a:ln w="38100">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000" b="1" dirty="0">
                <a:solidFill>
                  <a:schemeClr val="tx1"/>
                </a:solidFill>
                <a:latin typeface="Times New Roman" pitchFamily="18" charset="0"/>
                <a:cs typeface="Times New Roman" pitchFamily="18" charset="0"/>
              </a:rPr>
              <a:t>Key Features:</a:t>
            </a:r>
            <a:endParaRPr lang="en-US" sz="1200" dirty="0">
              <a:solidFill>
                <a:schemeClr val="tx1"/>
              </a:solidFill>
              <a:latin typeface="Times New Roman" pitchFamily="18" charset="0"/>
              <a:cs typeface="Times New Roman" pitchFamily="18" charset="0"/>
            </a:endParaRPr>
          </a:p>
        </p:txBody>
      </p:sp>
      <p:sp>
        <p:nvSpPr>
          <p:cNvPr id="8" name="TextBox 7">
            <a:extLst>
              <a:ext uri="{FF2B5EF4-FFF2-40B4-BE49-F238E27FC236}">
                <a16:creationId xmlns:a16="http://schemas.microsoft.com/office/drawing/2014/main" id="{63851670-FAA8-8FA0-E4CE-E5C4FB44B636}"/>
              </a:ext>
            </a:extLst>
          </p:cNvPr>
          <p:cNvSpPr txBox="1"/>
          <p:nvPr/>
        </p:nvSpPr>
        <p:spPr>
          <a:xfrm>
            <a:off x="8710120" y="5048849"/>
            <a:ext cx="3333988" cy="307777"/>
          </a:xfrm>
          <a:prstGeom prst="rect">
            <a:avLst/>
          </a:prstGeom>
          <a:solidFill>
            <a:srgbClr val="8968BB"/>
          </a:solidFill>
          <a:ln w="38100">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1400" b="1" dirty="0">
                <a:solidFill>
                  <a:schemeClr val="tx1"/>
                </a:solidFill>
                <a:latin typeface="Times New Roman" pitchFamily="18" charset="0"/>
                <a:cs typeface="Times New Roman" pitchFamily="18" charset="0"/>
              </a:rPr>
              <a:t>Conclusion &amp; Impact: </a:t>
            </a:r>
            <a:endParaRPr lang="en-US" sz="1400" dirty="0">
              <a:solidFill>
                <a:schemeClr val="tx1"/>
              </a:solidFill>
              <a:latin typeface="Times New Roman" pitchFamily="18" charset="0"/>
              <a:cs typeface="Times New Roman" pitchFamily="18" charset="0"/>
            </a:endParaRPr>
          </a:p>
        </p:txBody>
      </p:sp>
      <p:sp>
        <p:nvSpPr>
          <p:cNvPr id="10" name="Rectangle 9">
            <a:extLst>
              <a:ext uri="{FF2B5EF4-FFF2-40B4-BE49-F238E27FC236}">
                <a16:creationId xmlns:a16="http://schemas.microsoft.com/office/drawing/2014/main" id="{5A6923D8-72DE-8265-4D6B-8006D81F25F2}"/>
              </a:ext>
            </a:extLst>
          </p:cNvPr>
          <p:cNvSpPr/>
          <p:nvPr/>
        </p:nvSpPr>
        <p:spPr>
          <a:xfrm>
            <a:off x="131944" y="1284720"/>
            <a:ext cx="2888612" cy="1661906"/>
          </a:xfrm>
          <a:prstGeom prst="rect">
            <a:avLst/>
          </a:prstGeom>
          <a:solidFill>
            <a:schemeClr val="tx2">
              <a:lumMod val="50000"/>
              <a:alpha val="50000"/>
            </a:schemeClr>
          </a:solidFill>
          <a:ln w="38100">
            <a:solidFill>
              <a:schemeClr val="bg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8100">
                <a:solidFill>
                  <a:schemeClr val="tx1"/>
                </a:solidFill>
              </a:ln>
              <a:solidFill>
                <a:schemeClr val="bg1"/>
              </a:solidFill>
            </a:endParaRPr>
          </a:p>
        </p:txBody>
      </p:sp>
      <p:sp>
        <p:nvSpPr>
          <p:cNvPr id="11" name="Rectangle 10">
            <a:extLst>
              <a:ext uri="{FF2B5EF4-FFF2-40B4-BE49-F238E27FC236}">
                <a16:creationId xmlns:a16="http://schemas.microsoft.com/office/drawing/2014/main" id="{9759C973-D3DC-9275-A5AE-A5BB9D02C55C}"/>
              </a:ext>
            </a:extLst>
          </p:cNvPr>
          <p:cNvSpPr/>
          <p:nvPr/>
        </p:nvSpPr>
        <p:spPr>
          <a:xfrm>
            <a:off x="130768" y="3566822"/>
            <a:ext cx="2876751" cy="3205043"/>
          </a:xfrm>
          <a:prstGeom prst="rect">
            <a:avLst/>
          </a:prstGeom>
          <a:solidFill>
            <a:schemeClr val="bg2">
              <a:lumMod val="60000"/>
              <a:lumOff val="40000"/>
              <a:alpha val="68000"/>
            </a:schemeClr>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D3E869A-4B7F-D1EE-4FB6-590EA571FEB2}"/>
              </a:ext>
            </a:extLst>
          </p:cNvPr>
          <p:cNvSpPr/>
          <p:nvPr/>
        </p:nvSpPr>
        <p:spPr>
          <a:xfrm>
            <a:off x="3186810" y="797869"/>
            <a:ext cx="5394299" cy="5980617"/>
          </a:xfrm>
          <a:prstGeom prst="rect">
            <a:avLst/>
          </a:prstGeom>
          <a:solidFill>
            <a:srgbClr val="6ABDD1">
              <a:alpha val="65000"/>
            </a:srgbClr>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Rectangle 13">
            <a:extLst>
              <a:ext uri="{FF2B5EF4-FFF2-40B4-BE49-F238E27FC236}">
                <a16:creationId xmlns:a16="http://schemas.microsoft.com/office/drawing/2014/main" id="{113B0E4F-3DFD-3E96-2C44-EB9F1D04E7C7}"/>
              </a:ext>
            </a:extLst>
          </p:cNvPr>
          <p:cNvSpPr/>
          <p:nvPr/>
        </p:nvSpPr>
        <p:spPr>
          <a:xfrm>
            <a:off x="8670948" y="5448426"/>
            <a:ext cx="3390284" cy="1323439"/>
          </a:xfrm>
          <a:prstGeom prst="rect">
            <a:avLst/>
          </a:prstGeom>
          <a:solidFill>
            <a:srgbClr val="749EC9"/>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15743A-C523-4381-EFFB-8213D2C0DB9C}"/>
              </a:ext>
            </a:extLst>
          </p:cNvPr>
          <p:cNvSpPr/>
          <p:nvPr/>
        </p:nvSpPr>
        <p:spPr>
          <a:xfrm>
            <a:off x="8679997" y="3145734"/>
            <a:ext cx="3420523" cy="1820332"/>
          </a:xfrm>
          <a:prstGeom prst="rect">
            <a:avLst/>
          </a:prstGeom>
          <a:solidFill>
            <a:srgbClr val="8BCFE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1052461" y="4694109"/>
            <a:ext cx="1420487" cy="230832"/>
          </a:xfrm>
          <a:prstGeom prst="rect">
            <a:avLst/>
          </a:prstGeom>
          <a:noFill/>
        </p:spPr>
        <p:txBody>
          <a:bodyPr wrap="square" rtlCol="0">
            <a:spAutoFit/>
          </a:bodyPr>
          <a:lstStyle/>
          <a:p>
            <a:pPr algn="just"/>
            <a:r>
              <a:rPr lang="en-US" sz="900" b="1" dirty="0">
                <a:solidFill>
                  <a:schemeClr val="bg1"/>
                </a:solidFill>
                <a:latin typeface="Times New Roman" pitchFamily="18" charset="0"/>
                <a:cs typeface="Times New Roman" pitchFamily="18" charset="0"/>
              </a:rPr>
              <a:t>Login/Signup Screen:</a:t>
            </a:r>
          </a:p>
        </p:txBody>
      </p:sp>
      <p:sp>
        <p:nvSpPr>
          <p:cNvPr id="17" name="TextBox 16"/>
          <p:cNvSpPr txBox="1"/>
          <p:nvPr/>
        </p:nvSpPr>
        <p:spPr>
          <a:xfrm>
            <a:off x="3280098" y="1866713"/>
            <a:ext cx="1579419" cy="261610"/>
          </a:xfrm>
          <a:prstGeom prst="rect">
            <a:avLst/>
          </a:prstGeom>
          <a:noFill/>
        </p:spPr>
        <p:txBody>
          <a:bodyPr wrap="square" rtlCol="0">
            <a:spAutoFit/>
          </a:bodyPr>
          <a:lstStyle/>
          <a:p>
            <a:pPr algn="just"/>
            <a:r>
              <a:rPr lang="en-US" sz="1100" b="1" dirty="0">
                <a:solidFill>
                  <a:schemeClr val="bg1"/>
                </a:solidFill>
                <a:latin typeface="Times New Roman" pitchFamily="18" charset="0"/>
                <a:cs typeface="Times New Roman" pitchFamily="18" charset="0"/>
              </a:rPr>
              <a:t>Scan Now Screen:</a:t>
            </a:r>
          </a:p>
        </p:txBody>
      </p:sp>
      <p:sp>
        <p:nvSpPr>
          <p:cNvPr id="18" name="TextBox 17"/>
          <p:cNvSpPr txBox="1"/>
          <p:nvPr/>
        </p:nvSpPr>
        <p:spPr>
          <a:xfrm>
            <a:off x="4755187" y="1733988"/>
            <a:ext cx="1787237" cy="315856"/>
          </a:xfrm>
          <a:prstGeom prst="rect">
            <a:avLst/>
          </a:prstGeom>
          <a:noFill/>
        </p:spPr>
        <p:txBody>
          <a:bodyPr wrap="square" rtlCol="0">
            <a:spAutoFit/>
          </a:bodyPr>
          <a:lstStyle/>
          <a:p>
            <a:pPr marR="0" lvl="0" algn="just">
              <a:lnSpc>
                <a:spcPct val="150000"/>
              </a:lnSpc>
              <a:spcAft>
                <a:spcPts val="800"/>
              </a:spcAft>
              <a:tabLst>
                <a:tab pos="457200" algn="l"/>
              </a:tabLst>
            </a:pPr>
            <a:r>
              <a:rPr lang="en-US" sz="11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Cart Screen:</a:t>
            </a:r>
            <a:endParaRPr lang="en-US" sz="11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2" name="TextBox 21"/>
          <p:cNvSpPr txBox="1"/>
          <p:nvPr/>
        </p:nvSpPr>
        <p:spPr>
          <a:xfrm>
            <a:off x="938359" y="5698207"/>
            <a:ext cx="1648690" cy="230832"/>
          </a:xfrm>
          <a:prstGeom prst="rect">
            <a:avLst/>
          </a:prstGeom>
          <a:noFill/>
        </p:spPr>
        <p:txBody>
          <a:bodyPr wrap="square" rtlCol="0">
            <a:spAutoFit/>
          </a:bodyPr>
          <a:lstStyle/>
          <a:p>
            <a:pPr algn="just"/>
            <a:r>
              <a:rPr lang="en-US" sz="900" b="1" dirty="0">
                <a:solidFill>
                  <a:schemeClr val="bg1"/>
                </a:solidFill>
                <a:latin typeface="Times New Roman" pitchFamily="18" charset="0"/>
                <a:cs typeface="Times New Roman" pitchFamily="18" charset="0"/>
              </a:rPr>
              <a:t>Home Screen:</a:t>
            </a:r>
          </a:p>
        </p:txBody>
      </p:sp>
      <p:sp>
        <p:nvSpPr>
          <p:cNvPr id="23" name="TextBox 22"/>
          <p:cNvSpPr txBox="1"/>
          <p:nvPr/>
        </p:nvSpPr>
        <p:spPr>
          <a:xfrm>
            <a:off x="4755187" y="2004302"/>
            <a:ext cx="1173761" cy="1892826"/>
          </a:xfrm>
          <a:prstGeom prst="rect">
            <a:avLst/>
          </a:prstGeom>
          <a:noFill/>
        </p:spPr>
        <p:txBody>
          <a:bodyPr wrap="square" rtlCol="0">
            <a:spAutoFit/>
          </a:bodyPr>
          <a:lstStyle/>
          <a:p>
            <a:pPr algn="just"/>
            <a:r>
              <a:rPr lang="en-US" sz="900" dirty="0">
                <a:solidFill>
                  <a:schemeClr val="bg1"/>
                </a:solidFill>
                <a:latin typeface="Times New Roman" pitchFamily="18" charset="0"/>
                <a:cs typeface="Times New Roman" pitchFamily="18" charset="0"/>
              </a:rPr>
              <a:t>Temporarily, during the session, the used cart contains all products and their quantities together with the total cost. There is only one button that changes the context, and that “checkout” button takes the user from the cart cheque to the payment process.</a:t>
            </a:r>
          </a:p>
        </p:txBody>
      </p:sp>
      <p:sp>
        <p:nvSpPr>
          <p:cNvPr id="24" name="TextBox 23"/>
          <p:cNvSpPr txBox="1"/>
          <p:nvPr/>
        </p:nvSpPr>
        <p:spPr>
          <a:xfrm>
            <a:off x="5839347" y="2103729"/>
            <a:ext cx="1385654" cy="1754326"/>
          </a:xfrm>
          <a:prstGeom prst="rect">
            <a:avLst/>
          </a:prstGeom>
          <a:noFill/>
        </p:spPr>
        <p:txBody>
          <a:bodyPr wrap="square" rtlCol="0">
            <a:spAutoFit/>
          </a:bodyPr>
          <a:lstStyle/>
          <a:p>
            <a:pPr algn="just"/>
            <a:r>
              <a:rPr lang="en-US" sz="900" dirty="0">
                <a:solidFill>
                  <a:schemeClr val="bg1"/>
                </a:solidFill>
                <a:latin typeface="Times New Roman" pitchFamily="18" charset="0"/>
                <a:cs typeface="Times New Roman" pitchFamily="18" charset="0"/>
              </a:rPr>
              <a:t>The payment options through payment gateways that help the users to make their payments safely. Credit card payment, digital wallet payment among others, variants of payment methods aligns with the user’s preference thus improving the app functionality.</a:t>
            </a:r>
            <a:endParaRPr lang="en-US" sz="800" dirty="0">
              <a:solidFill>
                <a:schemeClr val="bg1"/>
              </a:solidFill>
              <a:latin typeface="Times New Roman" pitchFamily="18" charset="0"/>
              <a:cs typeface="Times New Roman" pitchFamily="18" charset="0"/>
            </a:endParaRPr>
          </a:p>
        </p:txBody>
      </p:sp>
      <p:sp>
        <p:nvSpPr>
          <p:cNvPr id="26" name="TextBox 25"/>
          <p:cNvSpPr txBox="1"/>
          <p:nvPr/>
        </p:nvSpPr>
        <p:spPr>
          <a:xfrm>
            <a:off x="1062249" y="3599118"/>
            <a:ext cx="1962384" cy="1338828"/>
          </a:xfrm>
          <a:prstGeom prst="rect">
            <a:avLst/>
          </a:prstGeom>
          <a:noFill/>
        </p:spPr>
        <p:txBody>
          <a:bodyPr wrap="square" rtlCol="0">
            <a:spAutoFit/>
          </a:bodyPr>
          <a:lstStyle/>
          <a:p>
            <a:pPr algn="just"/>
            <a:r>
              <a:rPr lang="en-US" sz="900" dirty="0">
                <a:solidFill>
                  <a:schemeClr val="bg1"/>
                </a:solidFill>
                <a:latin typeface="Times New Roman" pitchFamily="18" charset="0"/>
                <a:cs typeface="Times New Roman" pitchFamily="18" charset="0"/>
              </a:rPr>
              <a:t>The minimalistic splash screen presents the app logo and a “Get Started” button. It means that the goal is to create an empty point of entry that will not bomb site visitors with too much information at once and will let them directly immerse into application experience.</a:t>
            </a:r>
            <a:br>
              <a:rPr lang="en-US" sz="900" dirty="0">
                <a:latin typeface="Times New Roman" pitchFamily="18" charset="0"/>
                <a:cs typeface="Times New Roman" pitchFamily="18" charset="0"/>
              </a:rPr>
            </a:br>
            <a:endParaRPr lang="en-US" sz="900" dirty="0">
              <a:latin typeface="Times New Roman" pitchFamily="18" charset="0"/>
              <a:cs typeface="Times New Roman" pitchFamily="18" charset="0"/>
            </a:endParaRPr>
          </a:p>
        </p:txBody>
      </p:sp>
      <p:sp>
        <p:nvSpPr>
          <p:cNvPr id="28" name="TextBox 27"/>
          <p:cNvSpPr txBox="1"/>
          <p:nvPr/>
        </p:nvSpPr>
        <p:spPr>
          <a:xfrm>
            <a:off x="127942" y="1336275"/>
            <a:ext cx="2771478" cy="1477328"/>
          </a:xfrm>
          <a:prstGeom prst="rect">
            <a:avLst/>
          </a:prstGeom>
          <a:noFill/>
        </p:spPr>
        <p:txBody>
          <a:bodyPr wrap="square" rtlCol="0">
            <a:spAutoFit/>
          </a:bodyPr>
          <a:lstStyle/>
          <a:p>
            <a:pPr algn="just" fontAlgn="base"/>
            <a:r>
              <a:rPr lang="en-US" sz="900" dirty="0" err="1">
                <a:solidFill>
                  <a:schemeClr val="bg1"/>
                </a:solidFill>
                <a:latin typeface="Times New Roman" pitchFamily="18" charset="0"/>
                <a:cs typeface="Times New Roman" pitchFamily="18" charset="0"/>
              </a:rPr>
              <a:t>ScanPay</a:t>
            </a:r>
            <a:r>
              <a:rPr lang="en-US" sz="900" dirty="0">
                <a:solidFill>
                  <a:schemeClr val="bg1"/>
                </a:solidFill>
                <a:latin typeface="Times New Roman" pitchFamily="18" charset="0"/>
                <a:cs typeface="Times New Roman" pitchFamily="18" charset="0"/>
              </a:rPr>
              <a:t> is a mobile application for users which has functionality to optimize the process of shopping to only include scanning barcodes for payments. It also offers an efficient way to cheque out in a retail store to eliminate long queues and further improve users’ convenience. By focusing on intensified usability and safe authorization, </a:t>
            </a:r>
            <a:r>
              <a:rPr lang="en-US" sz="900" dirty="0" err="1">
                <a:solidFill>
                  <a:schemeClr val="bg1"/>
                </a:solidFill>
                <a:latin typeface="Times New Roman" pitchFamily="18" charset="0"/>
                <a:cs typeface="Times New Roman" pitchFamily="18" charset="0"/>
              </a:rPr>
              <a:t>ScanPay</a:t>
            </a:r>
            <a:r>
              <a:rPr lang="en-US" sz="900" dirty="0">
                <a:solidFill>
                  <a:schemeClr val="bg1"/>
                </a:solidFill>
                <a:latin typeface="Times New Roman" pitchFamily="18" charset="0"/>
                <a:cs typeface="Times New Roman" pitchFamily="18" charset="0"/>
              </a:rPr>
              <a:t> has been developed as a response to the increase of consumers’ demand for quicker and more convenient and efficient payment methods: supermarkets and shopping malls mainly.</a:t>
            </a:r>
          </a:p>
        </p:txBody>
      </p:sp>
      <p:sp>
        <p:nvSpPr>
          <p:cNvPr id="31" name="TextBox 30"/>
          <p:cNvSpPr txBox="1"/>
          <p:nvPr/>
        </p:nvSpPr>
        <p:spPr>
          <a:xfrm>
            <a:off x="3220713" y="4075598"/>
            <a:ext cx="5353665" cy="784830"/>
          </a:xfrm>
          <a:prstGeom prst="rect">
            <a:avLst/>
          </a:prstGeom>
          <a:noFill/>
        </p:spPr>
        <p:txBody>
          <a:bodyPr wrap="square" rtlCol="0">
            <a:spAutoFit/>
          </a:bodyPr>
          <a:lstStyle/>
          <a:p>
            <a:pPr algn="just"/>
            <a:r>
              <a:rPr lang="en-US" sz="900" dirty="0">
                <a:solidFill>
                  <a:schemeClr val="bg1"/>
                </a:solidFill>
                <a:latin typeface="Times New Roman" pitchFamily="18" charset="0"/>
                <a:cs typeface="Times New Roman" pitchFamily="18" charset="0"/>
              </a:rPr>
              <a:t>The flow in the case of using </a:t>
            </a:r>
            <a:r>
              <a:rPr lang="en-US" sz="900" dirty="0" err="1">
                <a:solidFill>
                  <a:schemeClr val="bg1"/>
                </a:solidFill>
                <a:latin typeface="Times New Roman" pitchFamily="18" charset="0"/>
                <a:cs typeface="Times New Roman" pitchFamily="18" charset="0"/>
              </a:rPr>
              <a:t>ScanPay</a:t>
            </a:r>
            <a:r>
              <a:rPr lang="en-US" sz="900" dirty="0">
                <a:solidFill>
                  <a:schemeClr val="bg1"/>
                </a:solidFill>
                <a:latin typeface="Times New Roman" pitchFamily="18" charset="0"/>
                <a:cs typeface="Times New Roman" pitchFamily="18" charset="0"/>
              </a:rPr>
              <a:t> was made as fluid as possible in its layout as well as in its scheme. This is achieved with no cluttered screen and buttons that are easily seen and on create view holder with a clear and concise way of encouraging the user to make the next step. This project tries to acknowledge all the User-</a:t>
            </a:r>
            <a:r>
              <a:rPr lang="en-US" sz="900" dirty="0" err="1">
                <a:solidFill>
                  <a:schemeClr val="bg1"/>
                </a:solidFill>
                <a:latin typeface="Times New Roman" pitchFamily="18" charset="0"/>
                <a:cs typeface="Times New Roman" pitchFamily="18" charset="0"/>
              </a:rPr>
              <a:t>Centred</a:t>
            </a:r>
            <a:r>
              <a:rPr lang="en-US" sz="900" dirty="0">
                <a:solidFill>
                  <a:schemeClr val="bg1"/>
                </a:solidFill>
                <a:latin typeface="Times New Roman" pitchFamily="18" charset="0"/>
                <a:cs typeface="Times New Roman" pitchFamily="18" charset="0"/>
              </a:rPr>
              <a:t> Design (UCD) principles and bring progressive changes preferring an “easy to use” app with less cognitive load during the navigation process.</a:t>
            </a:r>
          </a:p>
        </p:txBody>
      </p:sp>
      <p:sp>
        <p:nvSpPr>
          <p:cNvPr id="13" name="TextBox 12">
            <a:extLst>
              <a:ext uri="{FF2B5EF4-FFF2-40B4-BE49-F238E27FC236}">
                <a16:creationId xmlns:a16="http://schemas.microsoft.com/office/drawing/2014/main" id="{8F83B979-B988-0299-F7D5-FA7F40D81931}"/>
              </a:ext>
            </a:extLst>
          </p:cNvPr>
          <p:cNvSpPr txBox="1"/>
          <p:nvPr/>
        </p:nvSpPr>
        <p:spPr>
          <a:xfrm>
            <a:off x="112281" y="3625943"/>
            <a:ext cx="2051588" cy="261610"/>
          </a:xfrm>
          <a:prstGeom prst="rect">
            <a:avLst/>
          </a:prstGeom>
          <a:noFill/>
        </p:spPr>
        <p:txBody>
          <a:bodyPr wrap="square">
            <a:spAutoFit/>
          </a:bodyPr>
          <a:lstStyle/>
          <a:p>
            <a:r>
              <a:rPr lang="en-US" sz="1100" b="1" dirty="0">
                <a:solidFill>
                  <a:schemeClr val="bg1"/>
                </a:solidFill>
                <a:latin typeface="Times New Roman" panose="02020603050405020304" pitchFamily="18" charset="0"/>
                <a:cs typeface="Times New Roman" panose="02020603050405020304" pitchFamily="18" charset="0"/>
              </a:rPr>
              <a:t>Splash Screen:</a:t>
            </a:r>
          </a:p>
        </p:txBody>
      </p:sp>
      <p:pic>
        <p:nvPicPr>
          <p:cNvPr id="19" name="Picture 18">
            <a:extLst>
              <a:ext uri="{FF2B5EF4-FFF2-40B4-BE49-F238E27FC236}">
                <a16:creationId xmlns:a16="http://schemas.microsoft.com/office/drawing/2014/main" id="{D0AC1791-EB41-75B5-2BEC-53F7115C27F2}"/>
              </a:ext>
            </a:extLst>
          </p:cNvPr>
          <p:cNvPicPr>
            <a:picLocks noChangeAspect="1"/>
          </p:cNvPicPr>
          <p:nvPr/>
        </p:nvPicPr>
        <p:blipFill>
          <a:blip r:embed="rId3"/>
          <a:stretch>
            <a:fillRect/>
          </a:stretch>
        </p:blipFill>
        <p:spPr>
          <a:xfrm>
            <a:off x="299133" y="3915743"/>
            <a:ext cx="746002" cy="7972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 name="Picture 19">
            <a:extLst>
              <a:ext uri="{FF2B5EF4-FFF2-40B4-BE49-F238E27FC236}">
                <a16:creationId xmlns:a16="http://schemas.microsoft.com/office/drawing/2014/main" id="{EB8A92A2-485C-C90C-218A-AB3A113D992E}"/>
              </a:ext>
            </a:extLst>
          </p:cNvPr>
          <p:cNvPicPr>
            <a:picLocks noChangeAspect="1"/>
          </p:cNvPicPr>
          <p:nvPr/>
        </p:nvPicPr>
        <p:blipFill>
          <a:blip r:embed="rId4"/>
          <a:stretch>
            <a:fillRect/>
          </a:stretch>
        </p:blipFill>
        <p:spPr>
          <a:xfrm>
            <a:off x="268798" y="4949860"/>
            <a:ext cx="596344" cy="906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9" name="TextBox 28">
            <a:extLst>
              <a:ext uri="{FF2B5EF4-FFF2-40B4-BE49-F238E27FC236}">
                <a16:creationId xmlns:a16="http://schemas.microsoft.com/office/drawing/2014/main" id="{72142262-05BB-7B96-372E-CC43CC020471}"/>
              </a:ext>
            </a:extLst>
          </p:cNvPr>
          <p:cNvSpPr txBox="1"/>
          <p:nvPr/>
        </p:nvSpPr>
        <p:spPr>
          <a:xfrm>
            <a:off x="905956" y="4836810"/>
            <a:ext cx="2158464" cy="584775"/>
          </a:xfrm>
          <a:prstGeom prst="rect">
            <a:avLst/>
          </a:prstGeom>
          <a:noFill/>
        </p:spPr>
        <p:txBody>
          <a:bodyPr wrap="square">
            <a:spAutoFit/>
          </a:bodyPr>
          <a:lstStyle/>
          <a:p>
            <a:pPr algn="just"/>
            <a:r>
              <a:rPr lang="en-US" sz="800" dirty="0">
                <a:solidFill>
                  <a:schemeClr val="bg1"/>
                </a:solidFill>
                <a:latin typeface="Times New Roman" pitchFamily="18" charset="0"/>
                <a:cs typeface="Times New Roman" pitchFamily="18" charset="0"/>
              </a:rPr>
              <a:t>Login options make it easier for users and clients to access their areas by supporting login methods through email verification, social media accounts, and fingerprints scans. </a:t>
            </a:r>
          </a:p>
        </p:txBody>
      </p:sp>
      <p:pic>
        <p:nvPicPr>
          <p:cNvPr id="30" name="Picture 29">
            <a:extLst>
              <a:ext uri="{FF2B5EF4-FFF2-40B4-BE49-F238E27FC236}">
                <a16:creationId xmlns:a16="http://schemas.microsoft.com/office/drawing/2014/main" id="{38260452-C7DB-E1E8-CFF5-831FA5DD7E4E}"/>
              </a:ext>
            </a:extLst>
          </p:cNvPr>
          <p:cNvPicPr>
            <a:picLocks noChangeAspect="1"/>
          </p:cNvPicPr>
          <p:nvPr/>
        </p:nvPicPr>
        <p:blipFill>
          <a:blip r:embed="rId5"/>
          <a:stretch>
            <a:fillRect/>
          </a:stretch>
        </p:blipFill>
        <p:spPr>
          <a:xfrm>
            <a:off x="221801" y="6031948"/>
            <a:ext cx="570565" cy="6199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8" name="TextBox 37">
            <a:extLst>
              <a:ext uri="{FF2B5EF4-FFF2-40B4-BE49-F238E27FC236}">
                <a16:creationId xmlns:a16="http://schemas.microsoft.com/office/drawing/2014/main" id="{7A6DBD39-E98E-5101-20E4-4BC9654EDDD8}"/>
              </a:ext>
            </a:extLst>
          </p:cNvPr>
          <p:cNvSpPr txBox="1"/>
          <p:nvPr/>
        </p:nvSpPr>
        <p:spPr>
          <a:xfrm>
            <a:off x="840619" y="5856160"/>
            <a:ext cx="2212357" cy="923330"/>
          </a:xfrm>
          <a:prstGeom prst="rect">
            <a:avLst/>
          </a:prstGeom>
          <a:noFill/>
        </p:spPr>
        <p:txBody>
          <a:bodyPr wrap="square">
            <a:spAutoFit/>
          </a:bodyPr>
          <a:lstStyle/>
          <a:p>
            <a:pPr algn="just"/>
            <a:r>
              <a:rPr lang="en-US" sz="900" dirty="0">
                <a:solidFill>
                  <a:schemeClr val="bg1"/>
                </a:solidFill>
                <a:latin typeface="Times New Roman" pitchFamily="18" charset="0"/>
                <a:cs typeface="Times New Roman" pitchFamily="18" charset="0"/>
              </a:rPr>
              <a:t>The home screen offers a simple and intuitive layout with two primary actions: “Scan Now” and “View Cart.” This avoids cluttering the page with features the user doesn’t need which would complicate usage of a particular program.</a:t>
            </a:r>
          </a:p>
        </p:txBody>
      </p:sp>
      <p:pic>
        <p:nvPicPr>
          <p:cNvPr id="39" name="Picture 38">
            <a:extLst>
              <a:ext uri="{FF2B5EF4-FFF2-40B4-BE49-F238E27FC236}">
                <a16:creationId xmlns:a16="http://schemas.microsoft.com/office/drawing/2014/main" id="{A03CFE71-E2B7-9B12-BBF9-CB9CF49D7A57}"/>
              </a:ext>
            </a:extLst>
          </p:cNvPr>
          <p:cNvPicPr>
            <a:picLocks noChangeAspect="1"/>
          </p:cNvPicPr>
          <p:nvPr/>
        </p:nvPicPr>
        <p:blipFill>
          <a:blip r:embed="rId6"/>
          <a:stretch>
            <a:fillRect/>
          </a:stretch>
        </p:blipFill>
        <p:spPr>
          <a:xfrm>
            <a:off x="3287031" y="890659"/>
            <a:ext cx="1148317" cy="9184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1" name="TextBox 40">
            <a:extLst>
              <a:ext uri="{FF2B5EF4-FFF2-40B4-BE49-F238E27FC236}">
                <a16:creationId xmlns:a16="http://schemas.microsoft.com/office/drawing/2014/main" id="{46DEE9DD-2B25-C0DC-9E35-0A84EE75496F}"/>
              </a:ext>
            </a:extLst>
          </p:cNvPr>
          <p:cNvSpPr txBox="1"/>
          <p:nvPr/>
        </p:nvSpPr>
        <p:spPr>
          <a:xfrm>
            <a:off x="3190887" y="2042774"/>
            <a:ext cx="1628017" cy="1815882"/>
          </a:xfrm>
          <a:prstGeom prst="rect">
            <a:avLst/>
          </a:prstGeom>
          <a:noFill/>
        </p:spPr>
        <p:txBody>
          <a:bodyPr wrap="square">
            <a:spAutoFit/>
          </a:bodyPr>
          <a:lstStyle/>
          <a:p>
            <a:pPr marL="0" marR="0" algn="just">
              <a:spcAft>
                <a:spcPts val="800"/>
              </a:spcAft>
            </a:pPr>
            <a:r>
              <a:rPr lang="en-US" sz="800" dirty="0">
                <a:solidFill>
                  <a:schemeClr val="bg1"/>
                </a:solidFill>
                <a:latin typeface="Times New Roman" pitchFamily="18" charset="0"/>
                <a:cs typeface="Times New Roman" pitchFamily="18" charset="0"/>
              </a:rPr>
              <a:t>This area is the heart of the application: this is where the barcode scanner is located. Customers can run an item over the scanner to get information about the product such as the name of the product, the price and whether it is in stock or not. The options of either “Add to Cart” or “Buy Now” give the users the ability to select full tangible shopping preparedness depending on the users shopping intentions therefore the options benefit the users.</a:t>
            </a:r>
          </a:p>
        </p:txBody>
      </p:sp>
      <p:pic>
        <p:nvPicPr>
          <p:cNvPr id="42" name="Picture 41">
            <a:extLst>
              <a:ext uri="{FF2B5EF4-FFF2-40B4-BE49-F238E27FC236}">
                <a16:creationId xmlns:a16="http://schemas.microsoft.com/office/drawing/2014/main" id="{4E206D44-75EF-8EC9-F924-128ED3B2EBAD}"/>
              </a:ext>
            </a:extLst>
          </p:cNvPr>
          <p:cNvPicPr>
            <a:picLocks noChangeAspect="1"/>
          </p:cNvPicPr>
          <p:nvPr/>
        </p:nvPicPr>
        <p:blipFill>
          <a:blip r:embed="rId7"/>
          <a:stretch>
            <a:fillRect/>
          </a:stretch>
        </p:blipFill>
        <p:spPr>
          <a:xfrm>
            <a:off x="4981966" y="882318"/>
            <a:ext cx="496844" cy="7476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3" name="Picture 42">
            <a:extLst>
              <a:ext uri="{FF2B5EF4-FFF2-40B4-BE49-F238E27FC236}">
                <a16:creationId xmlns:a16="http://schemas.microsoft.com/office/drawing/2014/main" id="{0742D0BE-211A-8875-1948-C7E83923600E}"/>
              </a:ext>
            </a:extLst>
          </p:cNvPr>
          <p:cNvPicPr>
            <a:picLocks noChangeAspect="1"/>
          </p:cNvPicPr>
          <p:nvPr/>
        </p:nvPicPr>
        <p:blipFill>
          <a:blip r:embed="rId8"/>
          <a:stretch>
            <a:fillRect/>
          </a:stretch>
        </p:blipFill>
        <p:spPr>
          <a:xfrm>
            <a:off x="6020765" y="882318"/>
            <a:ext cx="854138" cy="9257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5" name="TextBox 44">
            <a:extLst>
              <a:ext uri="{FF2B5EF4-FFF2-40B4-BE49-F238E27FC236}">
                <a16:creationId xmlns:a16="http://schemas.microsoft.com/office/drawing/2014/main" id="{B5F51E9C-CFC1-181A-3A6A-0C506B7C384E}"/>
              </a:ext>
            </a:extLst>
          </p:cNvPr>
          <p:cNvSpPr txBox="1"/>
          <p:nvPr/>
        </p:nvSpPr>
        <p:spPr>
          <a:xfrm>
            <a:off x="5839347" y="1791055"/>
            <a:ext cx="1710106" cy="320145"/>
          </a:xfrm>
          <a:prstGeom prst="rect">
            <a:avLst/>
          </a:prstGeom>
          <a:noFill/>
        </p:spPr>
        <p:txBody>
          <a:bodyPr wrap="square">
            <a:spAutoFit/>
          </a:bodyPr>
          <a:lstStyle/>
          <a:p>
            <a:pPr marR="0" lvl="0" algn="just">
              <a:lnSpc>
                <a:spcPct val="150000"/>
              </a:lnSpc>
              <a:spcAft>
                <a:spcPts val="800"/>
              </a:spcAft>
              <a:tabLst>
                <a:tab pos="457200" algn="l"/>
              </a:tabLst>
            </a:pPr>
            <a:r>
              <a:rPr lang="en-US" sz="11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Payment Screen:</a:t>
            </a:r>
            <a:endParaRPr lang="en-US" sz="11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6" name="Picture 45">
            <a:extLst>
              <a:ext uri="{FF2B5EF4-FFF2-40B4-BE49-F238E27FC236}">
                <a16:creationId xmlns:a16="http://schemas.microsoft.com/office/drawing/2014/main" id="{BC845CCA-692B-728A-5394-A67414383303}"/>
              </a:ext>
            </a:extLst>
          </p:cNvPr>
          <p:cNvPicPr>
            <a:picLocks noChangeAspect="1"/>
          </p:cNvPicPr>
          <p:nvPr/>
        </p:nvPicPr>
        <p:blipFill>
          <a:blip r:embed="rId9"/>
          <a:stretch>
            <a:fillRect/>
          </a:stretch>
        </p:blipFill>
        <p:spPr>
          <a:xfrm>
            <a:off x="7645211" y="906134"/>
            <a:ext cx="515412" cy="7476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8" name="TextBox 47">
            <a:extLst>
              <a:ext uri="{FF2B5EF4-FFF2-40B4-BE49-F238E27FC236}">
                <a16:creationId xmlns:a16="http://schemas.microsoft.com/office/drawing/2014/main" id="{9340B4A9-F53F-BCC3-CE7C-FAF252B4EFEA}"/>
              </a:ext>
            </a:extLst>
          </p:cNvPr>
          <p:cNvSpPr txBox="1"/>
          <p:nvPr/>
        </p:nvSpPr>
        <p:spPr>
          <a:xfrm>
            <a:off x="7118890" y="1788627"/>
            <a:ext cx="1787236" cy="261610"/>
          </a:xfrm>
          <a:prstGeom prst="rect">
            <a:avLst/>
          </a:prstGeom>
          <a:noFill/>
        </p:spPr>
        <p:txBody>
          <a:bodyPr wrap="square">
            <a:spAutoFit/>
          </a:bodyPr>
          <a:lstStyle/>
          <a:p>
            <a:r>
              <a:rPr lang="en-US" sz="1100" b="1" dirty="0">
                <a:solidFill>
                  <a:srgbClr val="000000"/>
                </a:solidFill>
                <a:effectLst/>
                <a:latin typeface="Times New Roman" panose="02020603050405020304" pitchFamily="18" charset="0"/>
                <a:ea typeface="Calibri" panose="020F0502020204030204" pitchFamily="34" charset="0"/>
              </a:rPr>
              <a:t>Confirmation Screen</a:t>
            </a:r>
            <a:endParaRPr lang="en-US" sz="1100" dirty="0"/>
          </a:p>
        </p:txBody>
      </p:sp>
      <p:sp>
        <p:nvSpPr>
          <p:cNvPr id="49" name="TextBox 48">
            <a:extLst>
              <a:ext uri="{FF2B5EF4-FFF2-40B4-BE49-F238E27FC236}">
                <a16:creationId xmlns:a16="http://schemas.microsoft.com/office/drawing/2014/main" id="{9DDEC167-9768-EACA-752A-F803A5C2E071}"/>
              </a:ext>
            </a:extLst>
          </p:cNvPr>
          <p:cNvSpPr txBox="1"/>
          <p:nvPr/>
        </p:nvSpPr>
        <p:spPr>
          <a:xfrm>
            <a:off x="7152318" y="1978891"/>
            <a:ext cx="1450723" cy="2169825"/>
          </a:xfrm>
          <a:prstGeom prst="rect">
            <a:avLst/>
          </a:prstGeom>
          <a:noFill/>
        </p:spPr>
        <p:txBody>
          <a:bodyPr wrap="square" rtlCol="0">
            <a:spAutoFit/>
          </a:bodyPr>
          <a:lstStyle/>
          <a:p>
            <a:pPr algn="just"/>
            <a:r>
              <a:rPr lang="en-US" sz="900" dirty="0">
                <a:solidFill>
                  <a:schemeClr val="bg1"/>
                </a:solidFill>
                <a:latin typeface="Times New Roman" pitchFamily="18" charset="0"/>
                <a:cs typeface="Times New Roman" pitchFamily="18" charset="0"/>
              </a:rPr>
              <a:t>After payment has been processed, the user is taken through a confirmation of the purchase where details of the purchase, confirmation of the payment and the details of shipping are presented. This final screen is important for reuse since it offers users a record of their transaction to prevent them from having second thoughts about the performed action.</a:t>
            </a:r>
            <a:endParaRPr lang="en-US" sz="800" dirty="0">
              <a:solidFill>
                <a:schemeClr val="bg1"/>
              </a:solidFill>
              <a:latin typeface="Times New Roman" pitchFamily="18" charset="0"/>
              <a:cs typeface="Times New Roman" pitchFamily="18" charset="0"/>
            </a:endParaRPr>
          </a:p>
        </p:txBody>
      </p:sp>
      <p:sp>
        <p:nvSpPr>
          <p:cNvPr id="50" name="TextBox 49">
            <a:extLst>
              <a:ext uri="{FF2B5EF4-FFF2-40B4-BE49-F238E27FC236}">
                <a16:creationId xmlns:a16="http://schemas.microsoft.com/office/drawing/2014/main" id="{3AB2CCEC-611D-4B17-E4BC-588560875840}"/>
              </a:ext>
            </a:extLst>
          </p:cNvPr>
          <p:cNvSpPr txBox="1"/>
          <p:nvPr/>
        </p:nvSpPr>
        <p:spPr>
          <a:xfrm>
            <a:off x="8738688" y="820077"/>
            <a:ext cx="3276853" cy="369332"/>
          </a:xfrm>
          <a:prstGeom prst="rect">
            <a:avLst/>
          </a:prstGeom>
          <a:solidFill>
            <a:schemeClr val="tx2">
              <a:lumMod val="50000"/>
            </a:schemeClr>
          </a:solidFill>
          <a:ln w="38100">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b="1" dirty="0">
                <a:solidFill>
                  <a:schemeClr val="tx1"/>
                </a:solidFill>
                <a:latin typeface="Times New Roman" pitchFamily="18" charset="0"/>
                <a:cs typeface="Times New Roman" pitchFamily="18" charset="0"/>
              </a:rPr>
              <a:t>User-Centered Design (UCD):</a:t>
            </a:r>
            <a:endParaRPr lang="en-US" dirty="0">
              <a:solidFill>
                <a:schemeClr val="tx1"/>
              </a:solidFill>
              <a:latin typeface="Times New Roman" pitchFamily="18" charset="0"/>
              <a:cs typeface="Times New Roman" pitchFamily="18" charset="0"/>
            </a:endParaRPr>
          </a:p>
        </p:txBody>
      </p:sp>
      <p:pic>
        <p:nvPicPr>
          <p:cNvPr id="51" name="Picture 50">
            <a:extLst>
              <a:ext uri="{FF2B5EF4-FFF2-40B4-BE49-F238E27FC236}">
                <a16:creationId xmlns:a16="http://schemas.microsoft.com/office/drawing/2014/main" id="{6315FBB4-7611-2197-5F99-E6302568BBA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345451" y="5217908"/>
            <a:ext cx="582391" cy="12651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4" name="TextBox 53">
            <a:extLst>
              <a:ext uri="{FF2B5EF4-FFF2-40B4-BE49-F238E27FC236}">
                <a16:creationId xmlns:a16="http://schemas.microsoft.com/office/drawing/2014/main" id="{38B9E3A0-AA40-E70E-6A4E-6C20D7247632}"/>
              </a:ext>
            </a:extLst>
          </p:cNvPr>
          <p:cNvSpPr txBox="1"/>
          <p:nvPr/>
        </p:nvSpPr>
        <p:spPr>
          <a:xfrm>
            <a:off x="3975223" y="5135802"/>
            <a:ext cx="4722916" cy="707886"/>
          </a:xfrm>
          <a:prstGeom prst="rect">
            <a:avLst/>
          </a:prstGeom>
          <a:noFill/>
        </p:spPr>
        <p:txBody>
          <a:bodyPr wrap="square" rtlCol="0">
            <a:spAutoFit/>
          </a:bodyPr>
          <a:lstStyle/>
          <a:p>
            <a:r>
              <a:rPr lang="en-US" sz="800" dirty="0">
                <a:solidFill>
                  <a:schemeClr val="bg1"/>
                </a:solidFill>
                <a:latin typeface="Times New Roman" pitchFamily="18" charset="0"/>
                <a:cs typeface="Times New Roman" pitchFamily="18" charset="0"/>
              </a:rPr>
              <a:t>•Login/Signup: The several basic and safe authentication technologies meet diversified users’ needs, making them less annoyed when logging in.</a:t>
            </a:r>
          </a:p>
          <a:p>
            <a:r>
              <a:rPr lang="en-US" sz="800" dirty="0">
                <a:solidFill>
                  <a:schemeClr val="bg1"/>
                </a:solidFill>
                <a:latin typeface="Times New Roman" pitchFamily="18" charset="0"/>
                <a:cs typeface="Times New Roman" pitchFamily="18" charset="0"/>
              </a:rPr>
              <a:t>•Home Screen &amp; Scan Now: There are no problems with understanding the interface since it is designed in minimalist style emphasizing just two major features: barcode scanning and cart.</a:t>
            </a:r>
          </a:p>
          <a:p>
            <a:endParaRPr lang="en-US" sz="800" dirty="0">
              <a:solidFill>
                <a:schemeClr val="bg1"/>
              </a:solidFill>
              <a:latin typeface="Times New Roman" pitchFamily="18" charset="0"/>
              <a:cs typeface="Times New Roman" pitchFamily="18" charset="0"/>
            </a:endParaRPr>
          </a:p>
        </p:txBody>
      </p:sp>
      <p:sp>
        <p:nvSpPr>
          <p:cNvPr id="56" name="TextBox 55">
            <a:extLst>
              <a:ext uri="{FF2B5EF4-FFF2-40B4-BE49-F238E27FC236}">
                <a16:creationId xmlns:a16="http://schemas.microsoft.com/office/drawing/2014/main" id="{FA484EC9-FA93-D230-36D7-668AC1083DA2}"/>
              </a:ext>
            </a:extLst>
          </p:cNvPr>
          <p:cNvSpPr txBox="1"/>
          <p:nvPr/>
        </p:nvSpPr>
        <p:spPr>
          <a:xfrm>
            <a:off x="3169696" y="4688417"/>
            <a:ext cx="5376467" cy="507831"/>
          </a:xfrm>
          <a:prstGeom prst="rect">
            <a:avLst/>
          </a:prstGeom>
          <a:noFill/>
        </p:spPr>
        <p:txBody>
          <a:bodyPr wrap="square">
            <a:spAutoFit/>
          </a:bodyPr>
          <a:lstStyle/>
          <a:p>
            <a:pPr algn="just"/>
            <a:r>
              <a:rPr lang="en-US" sz="1800" dirty="0">
                <a:solidFill>
                  <a:schemeClr val="bg1"/>
                </a:solidFill>
                <a:latin typeface="Times New Roman" pitchFamily="18" charset="0"/>
                <a:cs typeface="Times New Roman" pitchFamily="18" charset="0"/>
              </a:rPr>
              <a:t>•</a:t>
            </a:r>
            <a:r>
              <a:rPr lang="en-US" sz="900" dirty="0">
                <a:solidFill>
                  <a:schemeClr val="bg1"/>
                </a:solidFill>
                <a:latin typeface="Times New Roman" pitchFamily="18" charset="0"/>
                <a:cs typeface="Times New Roman" pitchFamily="18" charset="0"/>
              </a:rPr>
              <a:t>Splash Screen: The splash screen needed to be quickly informative without bombarding the user with too much data, which the splash screen provides.</a:t>
            </a:r>
          </a:p>
        </p:txBody>
      </p:sp>
      <p:sp>
        <p:nvSpPr>
          <p:cNvPr id="60" name="TextBox 59">
            <a:extLst>
              <a:ext uri="{FF2B5EF4-FFF2-40B4-BE49-F238E27FC236}">
                <a16:creationId xmlns:a16="http://schemas.microsoft.com/office/drawing/2014/main" id="{F513FC99-CC53-5E71-BE57-F050BDE59E6F}"/>
              </a:ext>
            </a:extLst>
          </p:cNvPr>
          <p:cNvSpPr txBox="1"/>
          <p:nvPr/>
        </p:nvSpPr>
        <p:spPr>
          <a:xfrm>
            <a:off x="887219" y="5300177"/>
            <a:ext cx="2102797" cy="507831"/>
          </a:xfrm>
          <a:prstGeom prst="rect">
            <a:avLst/>
          </a:prstGeom>
          <a:noFill/>
        </p:spPr>
        <p:txBody>
          <a:bodyPr wrap="square">
            <a:spAutoFit/>
          </a:bodyPr>
          <a:lstStyle/>
          <a:p>
            <a:pPr algn="just"/>
            <a:r>
              <a:rPr lang="en-US" sz="900" dirty="0">
                <a:solidFill>
                  <a:schemeClr val="bg1"/>
                </a:solidFill>
                <a:latin typeface="Times New Roman" pitchFamily="18" charset="0"/>
                <a:cs typeface="Times New Roman" pitchFamily="18" charset="0"/>
              </a:rPr>
              <a:t>This feature’s sole purpose will be to ensure that it is easy for new and old users to sign into the app securely</a:t>
            </a:r>
          </a:p>
        </p:txBody>
      </p:sp>
      <p:sp>
        <p:nvSpPr>
          <p:cNvPr id="62" name="TextBox 61">
            <a:extLst>
              <a:ext uri="{FF2B5EF4-FFF2-40B4-BE49-F238E27FC236}">
                <a16:creationId xmlns:a16="http://schemas.microsoft.com/office/drawing/2014/main" id="{56288B5E-91B6-1EEF-AF6A-EC26476B64CC}"/>
              </a:ext>
            </a:extLst>
          </p:cNvPr>
          <p:cNvSpPr txBox="1"/>
          <p:nvPr/>
        </p:nvSpPr>
        <p:spPr>
          <a:xfrm>
            <a:off x="3162247" y="3820218"/>
            <a:ext cx="2051588" cy="261610"/>
          </a:xfrm>
          <a:prstGeom prst="rect">
            <a:avLst/>
          </a:prstGeom>
          <a:noFill/>
        </p:spPr>
        <p:txBody>
          <a:bodyPr wrap="square">
            <a:spAutoFit/>
          </a:bodyPr>
          <a:lstStyle/>
          <a:p>
            <a:pPr algn="ctr"/>
            <a:r>
              <a:rPr lang="en-US" sz="1100" b="1" dirty="0">
                <a:solidFill>
                  <a:schemeClr val="bg1"/>
                </a:solidFill>
                <a:latin typeface="Times New Roman" pitchFamily="18" charset="0"/>
                <a:cs typeface="Times New Roman" pitchFamily="18" charset="0"/>
              </a:rPr>
              <a:t>User Flow &amp; Design Rationale</a:t>
            </a:r>
            <a:endParaRPr lang="en-US" sz="1100" dirty="0">
              <a:solidFill>
                <a:schemeClr val="bg1"/>
              </a:solidFill>
              <a:latin typeface="Times New Roman" pitchFamily="18" charset="0"/>
              <a:cs typeface="Times New Roman" pitchFamily="18" charset="0"/>
            </a:endParaRPr>
          </a:p>
        </p:txBody>
      </p:sp>
      <p:sp>
        <p:nvSpPr>
          <p:cNvPr id="1024" name="TextBox 1023">
            <a:extLst>
              <a:ext uri="{FF2B5EF4-FFF2-40B4-BE49-F238E27FC236}">
                <a16:creationId xmlns:a16="http://schemas.microsoft.com/office/drawing/2014/main" id="{57EE19A0-DA8B-E425-B245-C481E2644F09}"/>
              </a:ext>
            </a:extLst>
          </p:cNvPr>
          <p:cNvSpPr txBox="1"/>
          <p:nvPr/>
        </p:nvSpPr>
        <p:spPr>
          <a:xfrm>
            <a:off x="3940277" y="5698207"/>
            <a:ext cx="4634101" cy="784830"/>
          </a:xfrm>
          <a:prstGeom prst="rect">
            <a:avLst/>
          </a:prstGeom>
          <a:noFill/>
        </p:spPr>
        <p:txBody>
          <a:bodyPr wrap="square">
            <a:spAutoFit/>
          </a:bodyPr>
          <a:lstStyle/>
          <a:p>
            <a:r>
              <a:rPr lang="en-US" sz="900" dirty="0">
                <a:solidFill>
                  <a:schemeClr val="bg1"/>
                </a:solidFill>
                <a:latin typeface="Times New Roman" pitchFamily="18" charset="0"/>
                <a:cs typeface="Times New Roman" pitchFamily="18" charset="0"/>
              </a:rPr>
              <a:t>Cart &amp; Payment: The cart is arranged professionally in enabling customers to see products they have selected before proceeding to payment details. The integration of secure payment gateway provides a secured as well as an efficient transaction platform.</a:t>
            </a:r>
          </a:p>
          <a:p>
            <a:r>
              <a:rPr lang="en-US" sz="900" dirty="0">
                <a:solidFill>
                  <a:schemeClr val="bg1"/>
                </a:solidFill>
                <a:latin typeface="Times New Roman" pitchFamily="18" charset="0"/>
                <a:cs typeface="Times New Roman" pitchFamily="18" charset="0"/>
              </a:rPr>
              <a:t>•Confirmation: The last order confirmation page provides a brief and relieves the users about their transaction process.</a:t>
            </a:r>
          </a:p>
        </p:txBody>
      </p:sp>
      <p:sp>
        <p:nvSpPr>
          <p:cNvPr id="1025" name="Rectangle 1024">
            <a:extLst>
              <a:ext uri="{FF2B5EF4-FFF2-40B4-BE49-F238E27FC236}">
                <a16:creationId xmlns:a16="http://schemas.microsoft.com/office/drawing/2014/main" id="{E350A300-0D15-DD12-FD97-BED279D0D745}"/>
              </a:ext>
            </a:extLst>
          </p:cNvPr>
          <p:cNvSpPr/>
          <p:nvPr/>
        </p:nvSpPr>
        <p:spPr>
          <a:xfrm>
            <a:off x="8763726" y="1263062"/>
            <a:ext cx="3276853" cy="1415165"/>
          </a:xfrm>
          <a:prstGeom prst="rect">
            <a:avLst/>
          </a:prstGeom>
          <a:solidFill>
            <a:srgbClr val="6ABDD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7" name="TextBox 1026">
            <a:extLst>
              <a:ext uri="{FF2B5EF4-FFF2-40B4-BE49-F238E27FC236}">
                <a16:creationId xmlns:a16="http://schemas.microsoft.com/office/drawing/2014/main" id="{16DC5D47-9010-9570-54F0-FF184E344A1B}"/>
              </a:ext>
            </a:extLst>
          </p:cNvPr>
          <p:cNvSpPr txBox="1"/>
          <p:nvPr/>
        </p:nvSpPr>
        <p:spPr>
          <a:xfrm>
            <a:off x="8754098" y="1252381"/>
            <a:ext cx="3276853" cy="1362874"/>
          </a:xfrm>
          <a:prstGeom prst="rect">
            <a:avLst/>
          </a:prstGeom>
          <a:noFill/>
        </p:spPr>
        <p:txBody>
          <a:bodyPr wrap="square">
            <a:spAutoFit/>
          </a:bodyPr>
          <a:lstStyle/>
          <a:p>
            <a:pPr marL="0" marR="0" algn="just">
              <a:lnSpc>
                <a:spcPct val="150000"/>
              </a:lnSpc>
              <a:spcAft>
                <a:spcPts val="800"/>
              </a:spcAft>
            </a:pPr>
            <a:r>
              <a:rPr lang="en-US" sz="800" dirty="0" err="1">
                <a:solidFill>
                  <a:schemeClr val="bg1"/>
                </a:solidFill>
                <a:latin typeface="Times New Roman" pitchFamily="18" charset="0"/>
                <a:cs typeface="Times New Roman" pitchFamily="18" charset="0"/>
              </a:rPr>
              <a:t>ScanPay</a:t>
            </a:r>
            <a:r>
              <a:rPr lang="en-US" sz="800" dirty="0">
                <a:solidFill>
                  <a:schemeClr val="bg1"/>
                </a:solidFill>
                <a:latin typeface="Times New Roman" pitchFamily="18" charset="0"/>
                <a:cs typeface="Times New Roman" pitchFamily="18" charset="0"/>
              </a:rPr>
              <a:t> is a result of Apply User-</a:t>
            </a:r>
            <a:r>
              <a:rPr lang="en-US" sz="800" dirty="0" err="1">
                <a:solidFill>
                  <a:schemeClr val="bg1"/>
                </a:solidFill>
                <a:latin typeface="Times New Roman" pitchFamily="18" charset="0"/>
                <a:cs typeface="Times New Roman" pitchFamily="18" charset="0"/>
              </a:rPr>
              <a:t>Centred</a:t>
            </a:r>
            <a:r>
              <a:rPr lang="en-US" sz="800" dirty="0">
                <a:solidFill>
                  <a:schemeClr val="bg1"/>
                </a:solidFill>
                <a:latin typeface="Times New Roman" pitchFamily="18" charset="0"/>
                <a:cs typeface="Times New Roman" pitchFamily="18" charset="0"/>
              </a:rPr>
              <a:t> Design (UCD) as the needs and feedback of the users were the primary determinant of the design process. Cycles of feedback were applied; real users tried the prototypes to define what changes should be made. Usability testing made it possible to ensure that the navigation of the app was easy on devices to strengthen device operation. There is an iterative process of designing that was implemented to adjust the developed </a:t>
            </a:r>
            <a:r>
              <a:rPr lang="en-US" sz="800" dirty="0" err="1">
                <a:solidFill>
                  <a:schemeClr val="bg1"/>
                </a:solidFill>
                <a:latin typeface="Times New Roman" pitchFamily="18" charset="0"/>
                <a:cs typeface="Times New Roman" pitchFamily="18" charset="0"/>
              </a:rPr>
              <a:t>ScanPay</a:t>
            </a:r>
            <a:r>
              <a:rPr lang="en-US" sz="800" dirty="0">
                <a:solidFill>
                  <a:schemeClr val="bg1"/>
                </a:solidFill>
                <a:latin typeface="Times New Roman" pitchFamily="18" charset="0"/>
                <a:cs typeface="Times New Roman" pitchFamily="18" charset="0"/>
              </a:rPr>
              <a:t> toward the expectations.</a:t>
            </a:r>
          </a:p>
        </p:txBody>
      </p:sp>
      <p:sp>
        <p:nvSpPr>
          <p:cNvPr id="1029" name="TextBox 1028">
            <a:extLst>
              <a:ext uri="{FF2B5EF4-FFF2-40B4-BE49-F238E27FC236}">
                <a16:creationId xmlns:a16="http://schemas.microsoft.com/office/drawing/2014/main" id="{C070D2BE-E903-5336-A079-E11711D3578D}"/>
              </a:ext>
            </a:extLst>
          </p:cNvPr>
          <p:cNvSpPr txBox="1"/>
          <p:nvPr/>
        </p:nvSpPr>
        <p:spPr>
          <a:xfrm>
            <a:off x="8792994" y="2743205"/>
            <a:ext cx="3307189" cy="338554"/>
          </a:xfrm>
          <a:prstGeom prst="rect">
            <a:avLst/>
          </a:prstGeom>
          <a:solidFill>
            <a:schemeClr val="tx2">
              <a:lumMod val="50000"/>
            </a:schemeClr>
          </a:solidFill>
          <a:ln w="38100">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1600" b="1" dirty="0">
                <a:solidFill>
                  <a:schemeClr val="tx1"/>
                </a:solidFill>
                <a:latin typeface="Times New Roman" pitchFamily="18" charset="0"/>
                <a:cs typeface="Times New Roman" pitchFamily="18" charset="0"/>
              </a:rPr>
              <a:t>Key Findings from User Research:</a:t>
            </a:r>
            <a:endParaRPr lang="en-US" sz="1600" dirty="0">
              <a:solidFill>
                <a:schemeClr val="tx1"/>
              </a:solidFill>
              <a:latin typeface="Times New Roman" pitchFamily="18" charset="0"/>
              <a:cs typeface="Times New Roman" pitchFamily="18" charset="0"/>
            </a:endParaRPr>
          </a:p>
        </p:txBody>
      </p:sp>
      <p:sp>
        <p:nvSpPr>
          <p:cNvPr id="1033" name="TextBox 1032">
            <a:extLst>
              <a:ext uri="{FF2B5EF4-FFF2-40B4-BE49-F238E27FC236}">
                <a16:creationId xmlns:a16="http://schemas.microsoft.com/office/drawing/2014/main" id="{AFFF760B-216A-E171-21A4-451D090ADA35}"/>
              </a:ext>
            </a:extLst>
          </p:cNvPr>
          <p:cNvSpPr txBox="1"/>
          <p:nvPr/>
        </p:nvSpPr>
        <p:spPr>
          <a:xfrm>
            <a:off x="8658065" y="3170703"/>
            <a:ext cx="3439421" cy="1795363"/>
          </a:xfrm>
          <a:prstGeom prst="rect">
            <a:avLst/>
          </a:prstGeom>
          <a:noFill/>
        </p:spPr>
        <p:txBody>
          <a:bodyPr wrap="square">
            <a:spAutoFit/>
          </a:bodyPr>
          <a:lstStyle/>
          <a:p>
            <a:pPr marL="0" marR="0" algn="just">
              <a:spcAft>
                <a:spcPts val="800"/>
              </a:spcAft>
            </a:pPr>
            <a:r>
              <a:rPr lang="en-US" sz="800" dirty="0">
                <a:solidFill>
                  <a:schemeClr val="bg1"/>
                </a:solidFill>
                <a:latin typeface="Times New Roman" pitchFamily="18" charset="0"/>
                <a:cs typeface="Times New Roman" pitchFamily="18" charset="0"/>
              </a:rPr>
              <a:t>In the requirements-gathering phase, leaving clear instructions for further work, the design team of </a:t>
            </a:r>
            <a:r>
              <a:rPr lang="en-US" sz="800" dirty="0" err="1">
                <a:solidFill>
                  <a:schemeClr val="bg1"/>
                </a:solidFill>
                <a:latin typeface="Times New Roman" pitchFamily="18" charset="0"/>
                <a:cs typeface="Times New Roman" pitchFamily="18" charset="0"/>
              </a:rPr>
              <a:t>ScanPay</a:t>
            </a:r>
            <a:r>
              <a:rPr lang="en-US" sz="800" dirty="0">
                <a:solidFill>
                  <a:schemeClr val="bg1"/>
                </a:solidFill>
                <a:latin typeface="Times New Roman" pitchFamily="18" charset="0"/>
                <a:cs typeface="Times New Roman" pitchFamily="18" charset="0"/>
              </a:rPr>
              <a:t> studied the main concerns and preferences among the users. These findings served as the basis for designing the app core that successfully offers solutions to the users’ needs. They valued speed and accuracy of barcode scanning, and hence efficiency in scan utility.  Finally, a reliable and conveniently oriented payment system with as many payment methods as possible is implemented to provide a clean cheque.</a:t>
            </a:r>
          </a:p>
          <a:p>
            <a:pPr marL="0" marR="0" algn="just">
              <a:spcAft>
                <a:spcPts val="800"/>
              </a:spcAft>
            </a:pPr>
            <a:r>
              <a:rPr lang="en-US" sz="800" dirty="0">
                <a:solidFill>
                  <a:schemeClr val="bg1"/>
                </a:solidFill>
                <a:latin typeface="Times New Roman" pitchFamily="18" charset="0"/>
                <a:cs typeface="Times New Roman" pitchFamily="18" charset="0"/>
              </a:rPr>
              <a:t>Prototype Development Tools::Prototyping of </a:t>
            </a:r>
            <a:r>
              <a:rPr lang="en-US" sz="800" dirty="0" err="1">
                <a:solidFill>
                  <a:schemeClr val="bg1"/>
                </a:solidFill>
                <a:latin typeface="Times New Roman" pitchFamily="18" charset="0"/>
                <a:cs typeface="Times New Roman" pitchFamily="18" charset="0"/>
              </a:rPr>
              <a:t>ScanPay</a:t>
            </a:r>
            <a:r>
              <a:rPr lang="en-US" sz="800" dirty="0">
                <a:solidFill>
                  <a:schemeClr val="bg1"/>
                </a:solidFill>
                <a:latin typeface="Times New Roman" pitchFamily="18" charset="0"/>
                <a:cs typeface="Times New Roman" pitchFamily="18" charset="0"/>
              </a:rPr>
              <a:t> was designed using Figma to develop high-fidelity wireframes and interactive prototypes, while smooth transitions such as illustrations and animation were developed using Adobe XD. Maze was used for the purpose of usability testing to understand general user feedback about the application i.e. how well the application is meeting business requirements as well as the user requirements.</a:t>
            </a:r>
          </a:p>
        </p:txBody>
      </p:sp>
      <p:sp>
        <p:nvSpPr>
          <p:cNvPr id="1035" name="TextBox 1034">
            <a:extLst>
              <a:ext uri="{FF2B5EF4-FFF2-40B4-BE49-F238E27FC236}">
                <a16:creationId xmlns:a16="http://schemas.microsoft.com/office/drawing/2014/main" id="{63D31246-DB60-B0F9-E2E6-305F6D70D569}"/>
              </a:ext>
            </a:extLst>
          </p:cNvPr>
          <p:cNvSpPr txBox="1"/>
          <p:nvPr/>
        </p:nvSpPr>
        <p:spPr>
          <a:xfrm>
            <a:off x="8658064" y="5457342"/>
            <a:ext cx="3390283" cy="1323439"/>
          </a:xfrm>
          <a:prstGeom prst="rect">
            <a:avLst/>
          </a:prstGeom>
          <a:noFill/>
        </p:spPr>
        <p:txBody>
          <a:bodyPr wrap="square">
            <a:spAutoFit/>
          </a:bodyPr>
          <a:lstStyle/>
          <a:p>
            <a:pPr marL="0" marR="0" algn="just">
              <a:spcAft>
                <a:spcPts val="800"/>
              </a:spcAft>
            </a:pPr>
            <a:r>
              <a:rPr lang="en-US" sz="800" dirty="0" err="1">
                <a:solidFill>
                  <a:schemeClr val="bg1"/>
                </a:solidFill>
                <a:latin typeface="Times New Roman" pitchFamily="18" charset="0"/>
                <a:cs typeface="Times New Roman" pitchFamily="18" charset="0"/>
              </a:rPr>
              <a:t>ScanPay</a:t>
            </a:r>
            <a:r>
              <a:rPr lang="en-US" sz="800" dirty="0">
                <a:solidFill>
                  <a:schemeClr val="bg1"/>
                </a:solidFill>
                <a:latin typeface="Times New Roman" pitchFamily="18" charset="0"/>
                <a:cs typeface="Times New Roman" pitchFamily="18" charset="0"/>
              </a:rPr>
              <a:t> aims to transform the retail shopping experience with a fast, secure, and intuitive purchasing process. Owing to the clear lack of clutter and intuitive naturalist navigation of the app, its payment security and overall user flow, the issues of Shopping cart and its complexities involved specifically in supermarkets and retail stores are mostly resolved. Thus, operating as an application under the principle of a user-centered design, </a:t>
            </a:r>
            <a:r>
              <a:rPr lang="en-US" sz="800" dirty="0" err="1">
                <a:solidFill>
                  <a:schemeClr val="bg1"/>
                </a:solidFill>
                <a:latin typeface="Times New Roman" pitchFamily="18" charset="0"/>
                <a:cs typeface="Times New Roman" pitchFamily="18" charset="0"/>
              </a:rPr>
              <a:t>ScanPay</a:t>
            </a:r>
            <a:r>
              <a:rPr lang="en-US" sz="800" dirty="0">
                <a:solidFill>
                  <a:schemeClr val="bg1"/>
                </a:solidFill>
                <a:latin typeface="Times New Roman" pitchFamily="18" charset="0"/>
                <a:cs typeface="Times New Roman" pitchFamily="18" charset="0"/>
              </a:rPr>
              <a:t> optimizes the checkout process and makes it as smooth and convenient as possible. The focus of this poster is on the idea and concept of </a:t>
            </a:r>
            <a:r>
              <a:rPr lang="en-US" sz="800" dirty="0" err="1">
                <a:solidFill>
                  <a:schemeClr val="bg1"/>
                </a:solidFill>
                <a:latin typeface="Times New Roman" pitchFamily="18" charset="0"/>
                <a:cs typeface="Times New Roman" pitchFamily="18" charset="0"/>
              </a:rPr>
              <a:t>ScanPay</a:t>
            </a:r>
            <a:r>
              <a:rPr lang="en-US" sz="800" dirty="0">
                <a:solidFill>
                  <a:schemeClr val="bg1"/>
                </a:solidFill>
                <a:latin typeface="Times New Roman" pitchFamily="18" charset="0"/>
                <a:cs typeface="Times New Roman" pitchFamily="18" charset="0"/>
              </a:rPr>
              <a:t>, design considerations, and users for furthering the discussion of applications of mobile shopping applications.</a:t>
            </a:r>
          </a:p>
        </p:txBody>
      </p:sp>
    </p:spTree>
    <p:extLst>
      <p:ext uri="{BB962C8B-B14F-4D97-AF65-F5344CB8AC3E}">
        <p14:creationId xmlns:p14="http://schemas.microsoft.com/office/powerpoint/2010/main" val="116633012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149</TotalTime>
  <Words>1135</Words>
  <Application>Microsoft Office PowerPoint</Application>
  <PresentationFormat>Widescreen</PresentationFormat>
  <Paragraphs>34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Century Gothic</vt:lpstr>
      <vt:lpstr>Times New Roman</vt:lpstr>
      <vt:lpstr>Wingdings 3</vt:lpstr>
      <vt:lpstr>Slice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3</cp:revision>
  <dcterms:created xsi:type="dcterms:W3CDTF">2023-07-20T12:19:55Z</dcterms:created>
  <dcterms:modified xsi:type="dcterms:W3CDTF">2025-01-16T12:04:46Z</dcterms:modified>
</cp:coreProperties>
</file>