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321" r:id="rId2"/>
    <p:sldId id="325" r:id="rId3"/>
    <p:sldId id="362" r:id="rId4"/>
    <p:sldId id="436" r:id="rId5"/>
    <p:sldId id="437" r:id="rId6"/>
    <p:sldId id="438" r:id="rId7"/>
    <p:sldId id="440" r:id="rId8"/>
    <p:sldId id="441" r:id="rId9"/>
    <p:sldId id="442" r:id="rId10"/>
    <p:sldId id="445" r:id="rId11"/>
    <p:sldId id="446" r:id="rId12"/>
    <p:sldId id="443"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74" r:id="rId32"/>
    <p:sldId id="476" r:id="rId33"/>
    <p:sldId id="477" r:id="rId34"/>
    <p:sldId id="475" r:id="rId35"/>
    <p:sldId id="483" r:id="rId36"/>
    <p:sldId id="484" r:id="rId37"/>
    <p:sldId id="480" r:id="rId38"/>
    <p:sldId id="485" r:id="rId39"/>
    <p:sldId id="486" r:id="rId40"/>
    <p:sldId id="487" r:id="rId41"/>
    <p:sldId id="479" r:id="rId42"/>
    <p:sldId id="488" r:id="rId43"/>
    <p:sldId id="465" r:id="rId44"/>
    <p:sldId id="466" r:id="rId45"/>
    <p:sldId id="467" r:id="rId46"/>
    <p:sldId id="468" r:id="rId47"/>
    <p:sldId id="469" r:id="rId48"/>
    <p:sldId id="470" r:id="rId49"/>
    <p:sldId id="471" r:id="rId50"/>
    <p:sldId id="472" r:id="rId51"/>
    <p:sldId id="473" r:id="rId52"/>
    <p:sldId id="490" r:id="rId53"/>
    <p:sldId id="491" r:id="rId54"/>
    <p:sldId id="492" r:id="rId55"/>
    <p:sldId id="493" r:id="rId56"/>
    <p:sldId id="489" r:id="rId57"/>
    <p:sldId id="494" r:id="rId58"/>
    <p:sldId id="495" r:id="rId59"/>
    <p:sldId id="496" r:id="rId60"/>
    <p:sldId id="497" r:id="rId61"/>
    <p:sldId id="498" r:id="rId62"/>
    <p:sldId id="499" r:id="rId63"/>
    <p:sldId id="500" r:id="rId64"/>
    <p:sldId id="501" r:id="rId65"/>
    <p:sldId id="503" r:id="rId66"/>
    <p:sldId id="502" r:id="rId67"/>
    <p:sldId id="504" r:id="rId68"/>
    <p:sldId id="505" r:id="rId69"/>
    <p:sldId id="506" r:id="rId70"/>
    <p:sldId id="507" r:id="rId71"/>
    <p:sldId id="508" r:id="rId72"/>
    <p:sldId id="509" r:id="rId73"/>
    <p:sldId id="512" r:id="rId74"/>
    <p:sldId id="513" r:id="rId75"/>
    <p:sldId id="514" r:id="rId76"/>
    <p:sldId id="515" r:id="rId77"/>
    <p:sldId id="511" r:id="rId78"/>
    <p:sldId id="516" r:id="rId79"/>
    <p:sldId id="517" r:id="rId80"/>
    <p:sldId id="518" r:id="rId81"/>
    <p:sldId id="519" r:id="rId82"/>
    <p:sldId id="520" r:id="rId83"/>
    <p:sldId id="521" r:id="rId84"/>
    <p:sldId id="522" r:id="rId85"/>
    <p:sldId id="523" r:id="rId86"/>
    <p:sldId id="524" r:id="rId87"/>
    <p:sldId id="525" r:id="rId88"/>
    <p:sldId id="526" r:id="rId89"/>
    <p:sldId id="527" r:id="rId90"/>
    <p:sldId id="528" r:id="rId91"/>
    <p:sldId id="531" r:id="rId92"/>
    <p:sldId id="532" r:id="rId93"/>
    <p:sldId id="533" r:id="rId94"/>
    <p:sldId id="534" r:id="rId95"/>
    <p:sldId id="529" r:id="rId96"/>
    <p:sldId id="530" r:id="rId97"/>
    <p:sldId id="536" r:id="rId98"/>
    <p:sldId id="537" r:id="rId99"/>
    <p:sldId id="538" r:id="rId100"/>
    <p:sldId id="539" r:id="rId101"/>
    <p:sldId id="540" r:id="rId102"/>
    <p:sldId id="541" r:id="rId103"/>
    <p:sldId id="535" r:id="rId104"/>
    <p:sldId id="547" r:id="rId105"/>
    <p:sldId id="548" r:id="rId106"/>
    <p:sldId id="549" r:id="rId107"/>
    <p:sldId id="542" r:id="rId108"/>
    <p:sldId id="543" r:id="rId109"/>
    <p:sldId id="546" r:id="rId110"/>
    <p:sldId id="544" r:id="rId111"/>
    <p:sldId id="545"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11BA29-A10B-474D-A8BE-795B3E6DCBF5}">
          <p14:sldIdLst>
            <p14:sldId id="321"/>
          </p14:sldIdLst>
        </p14:section>
        <p14:section name="Untitled Section" id="{7CA7D914-4F72-4128-9EE3-D67A9FFFA754}">
          <p14:sldIdLst>
            <p14:sldId id="325"/>
            <p14:sldId id="362"/>
            <p14:sldId id="436"/>
            <p14:sldId id="437"/>
            <p14:sldId id="438"/>
            <p14:sldId id="440"/>
            <p14:sldId id="441"/>
            <p14:sldId id="442"/>
            <p14:sldId id="445"/>
            <p14:sldId id="446"/>
            <p14:sldId id="443"/>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74"/>
            <p14:sldId id="476"/>
            <p14:sldId id="477"/>
            <p14:sldId id="475"/>
            <p14:sldId id="483"/>
            <p14:sldId id="484"/>
            <p14:sldId id="480"/>
            <p14:sldId id="485"/>
            <p14:sldId id="486"/>
            <p14:sldId id="487"/>
            <p14:sldId id="479"/>
            <p14:sldId id="488"/>
            <p14:sldId id="465"/>
            <p14:sldId id="466"/>
            <p14:sldId id="467"/>
            <p14:sldId id="468"/>
            <p14:sldId id="469"/>
            <p14:sldId id="470"/>
            <p14:sldId id="471"/>
            <p14:sldId id="472"/>
            <p14:sldId id="473"/>
            <p14:sldId id="490"/>
            <p14:sldId id="491"/>
            <p14:sldId id="492"/>
            <p14:sldId id="493"/>
            <p14:sldId id="489"/>
            <p14:sldId id="494"/>
            <p14:sldId id="495"/>
            <p14:sldId id="496"/>
            <p14:sldId id="497"/>
            <p14:sldId id="498"/>
            <p14:sldId id="499"/>
            <p14:sldId id="500"/>
            <p14:sldId id="501"/>
            <p14:sldId id="503"/>
            <p14:sldId id="502"/>
            <p14:sldId id="504"/>
            <p14:sldId id="505"/>
            <p14:sldId id="506"/>
            <p14:sldId id="507"/>
            <p14:sldId id="508"/>
            <p14:sldId id="509"/>
            <p14:sldId id="512"/>
            <p14:sldId id="513"/>
            <p14:sldId id="514"/>
            <p14:sldId id="515"/>
            <p14:sldId id="511"/>
            <p14:sldId id="516"/>
            <p14:sldId id="517"/>
            <p14:sldId id="518"/>
            <p14:sldId id="519"/>
            <p14:sldId id="520"/>
            <p14:sldId id="521"/>
            <p14:sldId id="522"/>
            <p14:sldId id="523"/>
            <p14:sldId id="524"/>
            <p14:sldId id="525"/>
            <p14:sldId id="526"/>
            <p14:sldId id="527"/>
            <p14:sldId id="528"/>
            <p14:sldId id="531"/>
            <p14:sldId id="532"/>
            <p14:sldId id="533"/>
            <p14:sldId id="534"/>
            <p14:sldId id="529"/>
            <p14:sldId id="530"/>
            <p14:sldId id="536"/>
            <p14:sldId id="537"/>
            <p14:sldId id="538"/>
            <p14:sldId id="539"/>
            <p14:sldId id="540"/>
            <p14:sldId id="541"/>
            <p14:sldId id="535"/>
            <p14:sldId id="547"/>
            <p14:sldId id="548"/>
            <p14:sldId id="549"/>
            <p14:sldId id="542"/>
            <p14:sldId id="543"/>
            <p14:sldId id="546"/>
            <p14:sldId id="544"/>
            <p14:sldId id="5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973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F456A-4C55-4839-BA78-31FB06F9A354}" type="datetimeFigureOut">
              <a:rPr lang="en-US" smtClean="0"/>
              <a:pPr/>
              <a:t>12/21/2024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296DC-9B0A-4BC1-9182-F4CE56963CD6}" type="slidenum">
              <a:rPr lang="en-US" smtClean="0"/>
              <a:pPr/>
              <a:t>‹#›</a:t>
            </a:fld>
            <a:endParaRPr lang="en-US"/>
          </a:p>
        </p:txBody>
      </p:sp>
    </p:spTree>
    <p:extLst>
      <p:ext uri="{BB962C8B-B14F-4D97-AF65-F5344CB8AC3E}">
        <p14:creationId xmlns:p14="http://schemas.microsoft.com/office/powerpoint/2010/main" val="274763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p:cNvSpPr>
            <a:spLocks noGrp="1" noRot="1" noChangeAspect="1"/>
          </p:cNvSpPr>
          <p:nvPr>
            <p:ph type="sldImg"/>
          </p:nvPr>
        </p:nvSpPr>
        <p:spPr>
          <a:ln/>
        </p:spPr>
      </p:sp>
      <p:sp>
        <p:nvSpPr>
          <p:cNvPr id="4098" name="Text Placeholder 2"/>
          <p:cNvSpPr>
            <a:spLocks noGrp="1"/>
          </p:cNvSpPr>
          <p:nvPr>
            <p:ph type="body"/>
          </p:nvPr>
        </p:nvSpPr>
        <p:spPr>
          <a:ln/>
        </p:spPr>
        <p:txBody>
          <a:bodyPr lIns="91440" tIns="45720" rIns="91440" bIns="45720" anchor="t" anchorCtr="0"/>
          <a:lstStyle/>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pPr fontAlgn="auto"/>
            <a:r>
              <a:rPr lang="en-US" strike="noStrike" noProof="1"/>
              <a:t>Click to edit Master title style</a:t>
            </a:r>
            <a:endParaRPr lang="en-IN"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11127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89040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pPr fontAlgn="auto"/>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457200" y="206376"/>
            <a:ext cx="6019800" cy="4387851"/>
          </a:xfrm>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07577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9737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18592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pPr fontAlgn="auto"/>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a:t>Click to edit Master text styles</a:t>
            </a:r>
          </a:p>
        </p:txBody>
      </p:sp>
      <p:sp>
        <p:nvSpPr>
          <p:cNvPr id="4" name="Date Placeholder 3"/>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11"/>
          </p:nvPr>
        </p:nvSpPr>
        <p:spPr/>
        <p:txBody>
          <a:bodyPr/>
          <a:lstStyle/>
          <a:p>
            <a:pPr fontAlgn="auto"/>
            <a:endParaRPr lang="en-IN" strike="noStrike" noProof="1"/>
          </a:p>
        </p:txBody>
      </p:sp>
      <p:sp>
        <p:nvSpPr>
          <p:cNvPr id="6" name="Slide Number Placeholder 5"/>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420499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7503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pPr fontAlgn="auto"/>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8" name="Footer Placeholder 7"/>
          <p:cNvSpPr>
            <a:spLocks noGrp="1"/>
          </p:cNvSpPr>
          <p:nvPr>
            <p:ph type="ftr" sz="quarter" idx="11"/>
          </p:nvPr>
        </p:nvSpPr>
        <p:spPr/>
        <p:txBody>
          <a:bodyPr/>
          <a:lstStyle/>
          <a:p>
            <a:pPr fontAlgn="auto"/>
            <a:endParaRPr lang="en-IN" strike="noStrike" noProof="1"/>
          </a:p>
        </p:txBody>
      </p:sp>
      <p:sp>
        <p:nvSpPr>
          <p:cNvPr id="9" name="Slide Number Placeholder 8"/>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73098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4" name="Footer Placeholder 3"/>
          <p:cNvSpPr>
            <a:spLocks noGrp="1"/>
          </p:cNvSpPr>
          <p:nvPr>
            <p:ph type="ftr" sz="quarter" idx="11"/>
          </p:nvPr>
        </p:nvSpPr>
        <p:spPr/>
        <p:txBody>
          <a:bodyPr/>
          <a:lstStyle/>
          <a:p>
            <a:pPr fontAlgn="auto"/>
            <a:endParaRPr lang="en-IN" strike="noStrike" noProof="1"/>
          </a:p>
        </p:txBody>
      </p:sp>
      <p:sp>
        <p:nvSpPr>
          <p:cNvPr id="5" name="Slide Number Placeholder 4"/>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51934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3" name="Footer Placeholder 2"/>
          <p:cNvSpPr>
            <a:spLocks noGrp="1"/>
          </p:cNvSpPr>
          <p:nvPr>
            <p:ph type="ftr" sz="quarter" idx="11"/>
          </p:nvPr>
        </p:nvSpPr>
        <p:spPr/>
        <p:txBody>
          <a:bodyPr/>
          <a:lstStyle/>
          <a:p>
            <a:pPr fontAlgn="auto"/>
            <a:endParaRPr lang="en-IN" strike="noStrike" noProof="1"/>
          </a:p>
        </p:txBody>
      </p:sp>
      <p:sp>
        <p:nvSpPr>
          <p:cNvPr id="4" name="Slide Number Placeholder 3"/>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00334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pPr fontAlgn="auto"/>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endParaRPr lang="en-IN" strike="noStrike" noProof="1"/>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289456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pPr fontAlgn="auto"/>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en-US" strike="noStrike" noProof="1"/>
              <a:t>Click icon to add picture</a:t>
            </a:r>
            <a:endParaRPr lang="en-IN" strike="noStrike" noProof="1"/>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6" name="Footer Placeholder 5"/>
          <p:cNvSpPr>
            <a:spLocks noGrp="1"/>
          </p:cNvSpPr>
          <p:nvPr>
            <p:ph type="ftr" sz="quarter" idx="11"/>
          </p:nvPr>
        </p:nvSpPr>
        <p:spPr/>
        <p:txBody>
          <a:bodyPr/>
          <a:lstStyle/>
          <a:p>
            <a:pPr fontAlgn="auto"/>
            <a:endParaRPr lang="en-IN" strike="noStrike" noProof="1"/>
          </a:p>
        </p:txBody>
      </p:sp>
      <p:sp>
        <p:nvSpPr>
          <p:cNvPr id="7" name="Slide Number Placeholder 6"/>
          <p:cNvSpPr>
            <a:spLocks noGrp="1"/>
          </p:cNvSpPr>
          <p:nvPr>
            <p:ph type="sldNum" sz="quarter" idx="12"/>
          </p:nvPr>
        </p:nvSpPr>
        <p:spPr/>
        <p:txBody>
          <a:body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86471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5167"/>
            <a:ext cx="8229600" cy="1143000"/>
          </a:xfrm>
          <a:prstGeom prst="rect">
            <a:avLst/>
          </a:prstGeom>
          <a:noFill/>
          <a:ln w="9525">
            <a:noFill/>
          </a:ln>
        </p:spPr>
        <p:txBody>
          <a:bodyPr vert="horz" lIns="91440" tIns="45720" rIns="91440" bIns="45720" anchor="ctr" anchorCtr="0"/>
          <a:lstStyle/>
          <a:p>
            <a:pPr lvl="0"/>
            <a:r>
              <a:rPr lang="en-US" altLang="zh-CN"/>
              <a:t>Click to edit Master title style</a:t>
            </a:r>
            <a:endParaRPr lang="en-IN" altLang="en-US"/>
          </a:p>
        </p:txBody>
      </p:sp>
      <p:sp>
        <p:nvSpPr>
          <p:cNvPr id="1027" name="Text Placeholder 2"/>
          <p:cNvSpPr>
            <a:spLocks noGrp="1"/>
          </p:cNvSpPr>
          <p:nvPr>
            <p:ph type="body"/>
          </p:nvPr>
        </p:nvSpPr>
        <p:spPr>
          <a:xfrm>
            <a:off x="457200" y="1600201"/>
            <a:ext cx="8229600" cy="4525433"/>
          </a:xfrm>
          <a:prstGeom prst="rect">
            <a:avLst/>
          </a:prstGeom>
          <a:noFill/>
          <a:ln w="9525">
            <a:noFill/>
          </a:ln>
        </p:spPr>
        <p:txBody>
          <a:bodyPr vert="horz" lIns="91440" tIns="45720" rIns="91440" bIns="4572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IN" altLang="en-US"/>
          </a:p>
        </p:txBody>
      </p:sp>
      <p:sp>
        <p:nvSpPr>
          <p:cNvPr id="4" name="Date Placeholder 3"/>
          <p:cNvSpPr>
            <a:spLocks noGrp="1"/>
          </p:cNvSpPr>
          <p:nvPr>
            <p:ph type="dt" sz="half" idx="2"/>
          </p:nvPr>
        </p:nvSpPr>
        <p:spPr>
          <a:xfrm>
            <a:off x="457200" y="6356351"/>
            <a:ext cx="2133600" cy="366184"/>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104E3430-5BD6-499A-A914-965156A0BCC3}" type="datetimeFigureOut">
              <a:rPr lang="en-US" strike="noStrike" noProof="1" smtClean="0">
                <a:latin typeface="+mn-lt"/>
                <a:ea typeface="+mn-ea"/>
                <a:cs typeface="+mn-cs"/>
              </a:rPr>
              <a:pPr fontAlgn="auto"/>
              <a:t>12/21/2024</a:t>
            </a:fld>
            <a:endParaRPr lang="en-IN" strike="noStrike" noProof="1"/>
          </a:p>
        </p:txBody>
      </p:sp>
      <p:sp>
        <p:nvSpPr>
          <p:cNvPr id="5" name="Footer Placeholder 4"/>
          <p:cNvSpPr>
            <a:spLocks noGrp="1"/>
          </p:cNvSpPr>
          <p:nvPr>
            <p:ph type="ftr" sz="quarter" idx="3"/>
          </p:nvPr>
        </p:nvSpPr>
        <p:spPr>
          <a:xfrm>
            <a:off x="3124200" y="6356351"/>
            <a:ext cx="2895600" cy="366184"/>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IN" strike="noStrike" noProof="1"/>
          </a:p>
        </p:txBody>
      </p:sp>
      <p:sp>
        <p:nvSpPr>
          <p:cNvPr id="6" name="Slide Number Placeholder 5"/>
          <p:cNvSpPr>
            <a:spLocks noGrp="1"/>
          </p:cNvSpPr>
          <p:nvPr>
            <p:ph type="sldNum" sz="quarter" idx="4"/>
          </p:nvPr>
        </p:nvSpPr>
        <p:spPr>
          <a:xfrm>
            <a:off x="6553200" y="6356351"/>
            <a:ext cx="2133600" cy="36618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DBD674F4-DD9A-4A1D-9CA6-70FFBBE1FA1C}" type="slidenum">
              <a:rPr lang="en-IN" strike="noStrike" noProof="1" smtClean="0">
                <a:latin typeface="+mn-lt"/>
                <a:ea typeface="+mn-ea"/>
                <a:cs typeface="+mn-cs"/>
              </a:rPr>
              <a:pPr fontAlgn="auto"/>
              <a:t>‹#›</a:t>
            </a:fld>
            <a:endParaRPr lang="en-IN" strike="noStrike" noProof="1"/>
          </a:p>
        </p:txBody>
      </p:sp>
    </p:spTree>
    <p:extLst>
      <p:ext uri="{BB962C8B-B14F-4D97-AF65-F5344CB8AC3E}">
        <p14:creationId xmlns:p14="http://schemas.microsoft.com/office/powerpoint/2010/main" val="3189470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427BA0-2B7B-5537-3914-B2CAFD1BC1D9}"/>
              </a:ext>
            </a:extLst>
          </p:cNvPr>
          <p:cNvSpPr/>
          <p:nvPr/>
        </p:nvSpPr>
        <p:spPr>
          <a:xfrm>
            <a:off x="899592" y="692696"/>
            <a:ext cx="7416823" cy="144655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rgbClr val="FF0000"/>
                </a:solidFill>
              </a:rPr>
              <a:t>Internet of Things</a:t>
            </a:r>
          </a:p>
          <a:p>
            <a:pPr algn="ctr"/>
            <a:r>
              <a:rPr lang="en-US" sz="2800" b="1" dirty="0">
                <a:ln/>
                <a:solidFill>
                  <a:srgbClr val="FF0000"/>
                </a:solidFill>
              </a:rPr>
              <a:t>(IoT)</a:t>
            </a:r>
          </a:p>
        </p:txBody>
      </p:sp>
      <p:pic>
        <p:nvPicPr>
          <p:cNvPr id="3" name="Picture 2">
            <a:extLst>
              <a:ext uri="{FF2B5EF4-FFF2-40B4-BE49-F238E27FC236}">
                <a16:creationId xmlns:a16="http://schemas.microsoft.com/office/drawing/2014/main" id="{5D1A6C87-A908-9EFE-A1D9-C04D22319C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127718"/>
            <a:ext cx="8496944" cy="4314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3CF9F-1F36-65CA-2634-B7016EEDC7A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1621793-6FBF-C530-F3FF-70E16C03A62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85CCAA1-691A-9230-FC06-A4A440A34B3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7FDA72D3-110D-140C-DB0F-F9E5804AFAF0}"/>
              </a:ext>
            </a:extLst>
          </p:cNvPr>
          <p:cNvSpPr txBox="1"/>
          <p:nvPr/>
        </p:nvSpPr>
        <p:spPr>
          <a:xfrm>
            <a:off x="694188" y="2060848"/>
            <a:ext cx="7755624" cy="5078313"/>
          </a:xfrm>
          <a:prstGeom prst="rect">
            <a:avLst/>
          </a:prstGeom>
          <a:noFill/>
        </p:spPr>
        <p:txBody>
          <a:bodyPr wrap="square" rtlCol="0">
            <a:spAutoFit/>
          </a:bodyPr>
          <a:lstStyle/>
          <a:p>
            <a:r>
              <a:rPr lang="en-US" b="1" u="sng" dirty="0"/>
              <a:t>Standardization and Alliances:</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Wireless Hart: that offers time synchronized, self-organizing, &amp; self-healing mesh architecture (about topology).</a:t>
            </a:r>
          </a:p>
          <a:p>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ISA100.11a: It is developed by the International society of Automation (ISA) as “wireless systems for industrial automation process control &amp; related applications. The network and transport layers are based on IETF 6LowPAN, IPv6 &amp; UDP standards.</a:t>
            </a: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Thread: Constructed on top of 6LowPAN/IPv6, Thread is a protocol stack for a secure and reliable mesh network to connect and control products in home.</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941919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B1477-3974-0523-9532-E79DAD383E1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64A4569-7C11-966C-E899-166B5FADBCA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7ED621E-2DA3-F7AF-5B30-79F75B5F5A1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FB068DD2-BC93-F141-C559-3933A773C0EA}"/>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CoAP:</a:t>
            </a:r>
          </a:p>
          <a:p>
            <a:pPr marL="285750" indent="-285750" algn="just">
              <a:buFont typeface="Arial" panose="020B0604020202020204" pitchFamily="34" charset="0"/>
              <a:buChar char="•"/>
            </a:pPr>
            <a:r>
              <a:rPr lang="en-US" dirty="0"/>
              <a:t>For IPv6, with the default MTU size being 1280 bytes and allowing for no fragmentation across nodes, the maximum CoAP message size could be up to 1152 bytes, including 1024 bytes for the payload.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case of IPv4, as IP fragmentation may exist across the network, implementations should limit themselves to more conservative values and set the IPv4 Don’t Fragment (DF) bit.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CoAP communications across an IoT infrastructure can take various paths. Connections can be between devices located on the same or different constrained networks or between devices and generic Internet or cloud servers, all operating over IP. </a:t>
            </a:r>
          </a:p>
        </p:txBody>
      </p:sp>
    </p:spTree>
    <p:extLst>
      <p:ext uri="{BB962C8B-B14F-4D97-AF65-F5344CB8AC3E}">
        <p14:creationId xmlns:p14="http://schemas.microsoft.com/office/powerpoint/2010/main" val="32134142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A94F7-781D-5D52-8CF3-17F3D302A19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CA990C-3263-91A2-658B-F687F8EFBA0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9409749-3017-00BF-D569-606D3D24D21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A79D2DAB-2C7E-BDCE-8028-A8D8A5C74DE5}"/>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CoAP:</a:t>
            </a:r>
            <a:endParaRPr lang="en-US" dirty="0"/>
          </a:p>
          <a:p>
            <a:pPr marL="285750" indent="-285750" algn="just">
              <a:buFont typeface="Arial" panose="020B0604020202020204" pitchFamily="34" charset="0"/>
              <a:buChar char="•"/>
            </a:pPr>
            <a:r>
              <a:rPr lang="en-US" dirty="0"/>
              <a:t>Proxy mechanisms are also defined, and RFC 7252 details a basic HTTP mapping for CoAP. As both HTTP and CoAP are IP-based protocols, the proxy function can be located practically anywhere in the network, not necessarily at the border between constrained and non constrained networks.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Just like HTTP, CoAP is based on the REST architecture, but with a “thing” acting as both the client and the server. Through the exchange of asynchronous messages, a client requests an action via a method code on a server resource.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A uniform resource identifier (URI) localized on the server identifies this resource. The server responds with a response code that may include a resource representation. The CoAP request/response semantics include the methods GET, POST, PUT, and DELETE.</a:t>
            </a:r>
          </a:p>
        </p:txBody>
      </p:sp>
    </p:spTree>
    <p:extLst>
      <p:ext uri="{BB962C8B-B14F-4D97-AF65-F5344CB8AC3E}">
        <p14:creationId xmlns:p14="http://schemas.microsoft.com/office/powerpoint/2010/main" val="9360402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61786-D8EB-F056-D21D-1A0EC2FF453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0AA1B7-BEEB-287D-E224-15A5612BEE7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1A87001-576D-8D9C-BCA5-62F3F0F3EFF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A36BEE1E-8DB7-D239-9E79-D37A3C4519C9}"/>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CoAP:</a:t>
            </a:r>
          </a:p>
          <a:p>
            <a:pPr algn="just"/>
            <a:endParaRPr lang="en-US" dirty="0"/>
          </a:p>
        </p:txBody>
      </p:sp>
      <p:pic>
        <p:nvPicPr>
          <p:cNvPr id="4" name="Picture 3">
            <a:extLst>
              <a:ext uri="{FF2B5EF4-FFF2-40B4-BE49-F238E27FC236}">
                <a16:creationId xmlns:a16="http://schemas.microsoft.com/office/drawing/2014/main" id="{F4E492A7-B3E2-A64D-D6D6-5B2361686104}"/>
              </a:ext>
            </a:extLst>
          </p:cNvPr>
          <p:cNvPicPr>
            <a:picLocks noChangeAspect="1"/>
          </p:cNvPicPr>
          <p:nvPr/>
        </p:nvPicPr>
        <p:blipFill>
          <a:blip r:embed="rId2"/>
          <a:stretch>
            <a:fillRect/>
          </a:stretch>
        </p:blipFill>
        <p:spPr>
          <a:xfrm>
            <a:off x="1187624" y="2348880"/>
            <a:ext cx="7056784" cy="3812076"/>
          </a:xfrm>
          <a:prstGeom prst="rect">
            <a:avLst/>
          </a:prstGeom>
        </p:spPr>
      </p:pic>
    </p:spTree>
    <p:extLst>
      <p:ext uri="{BB962C8B-B14F-4D97-AF65-F5344CB8AC3E}">
        <p14:creationId xmlns:p14="http://schemas.microsoft.com/office/powerpoint/2010/main" val="36115309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612DE-E8FA-A433-F822-99238BC84BB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EB66D9D-BD83-5769-CE1E-E7347ADE094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AA1DAA3-6316-12FD-0C9E-E930AFFCEAE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80777A75-9BD3-214F-7D80-8BBECB41F620}"/>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r>
              <a:rPr lang="en-US" dirty="0"/>
              <a:t>At the end of the 1990s, engineers from IBM and </a:t>
            </a:r>
            <a:r>
              <a:rPr lang="en-US" dirty="0" err="1"/>
              <a:t>Arcom</a:t>
            </a:r>
            <a:r>
              <a:rPr lang="en-US" dirty="0"/>
              <a:t> (acquired in 2006 by Eurotech) were looking for a reliable, lightweight, and cost-effective protocol to monitor and control a large number of sensors and their data from a central server location, as typically used by the oil and gas industries.</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Their research resulted in the development and implementation of the Message Queuing Telemetry Transport (MQTT) protocol.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selection of a client/server and publish/subscribe framework based on the TCP/IP architecture.</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180435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495B-875A-D88D-064A-A063A279C8D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9728CDC-4610-2A0E-3E22-A2869F4005C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3E63E8B-A3F5-8E23-0514-EB385511C49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62FC757E-A0D3-2C4A-ECF9-CE363EB8F074}"/>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r>
              <a:rPr lang="en-US" dirty="0"/>
              <a:t>An MQTT client can act as a publisher to send data (or resource information) to an MQTT server acting as an MQTT message broker.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example illustrated in Figure the MQTT client on the left side is a temperature (Temp) and relative humidity (RH) sensor that publishes its Temp/RH data.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MQTT server (or message broker) accepts the network connection along with application messages, such as Temp/RH data, from the publishers.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It also handles the subscription and </a:t>
            </a:r>
            <a:r>
              <a:rPr lang="en-US" dirty="0" err="1"/>
              <a:t>unsubscription</a:t>
            </a:r>
            <a:r>
              <a:rPr lang="en-US" dirty="0"/>
              <a:t> process and pushes the application data to MQTT clients acting as subscribers. </a:t>
            </a: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10567033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AEFF4-0173-3634-E871-45567A072C7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249CF48-E8A3-8553-C972-12CD27A49A1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CD62CE9-85CB-1075-0B56-F66E6DD6BCD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3F086B28-2BAB-6D32-09A2-0E868DC7494A}"/>
              </a:ext>
            </a:extLst>
          </p:cNvPr>
          <p:cNvSpPr txBox="1"/>
          <p:nvPr/>
        </p:nvSpPr>
        <p:spPr>
          <a:xfrm>
            <a:off x="539552" y="1988840"/>
            <a:ext cx="7920880" cy="4247317"/>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r>
              <a:rPr lang="en-US" dirty="0"/>
              <a:t>The application on the right side of Figure 2.22 is an MQTT client that is a subscriber to the Temp/RH data being generated by the publisher or sensor on the left. This model, where subscribers express a desire to receive information from publishers, is well known.</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With MQTT, clients can subscribe to all data (using a wildcard character) or specific data from the information tree of a publisher. In addition, the presence of a message broker in MQTT decouples the data transmission between clients acting as publishers and subscribers.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fact, publishers and subscribers do not even know (or need to know) about each other.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26375919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3DF48-3A73-AE9B-5F70-02C6383654C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B13924D-D747-9489-6FBE-6183C509C67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99C12D6-A1CA-2773-E5AF-1E7105F4904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E108B3BB-CD26-3684-08C6-4342DA382317}"/>
              </a:ext>
            </a:extLst>
          </p:cNvPr>
          <p:cNvSpPr txBox="1"/>
          <p:nvPr/>
        </p:nvSpPr>
        <p:spPr>
          <a:xfrm>
            <a:off x="539552" y="1988840"/>
            <a:ext cx="7920880" cy="3416320"/>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r>
              <a:rPr lang="en-US" dirty="0"/>
              <a:t>A benefit of having this decoupling is that the MQTT message broker ensures that information can be buffered and cached in case of network failures. </a:t>
            </a:r>
            <a:endParaRPr lang="en-US" b="1" u="sng"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also means that publishers and subscribers do not have to be online at the same time. MQTT control packets run over a TCP transport using port 1883.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TCP ensures an ordered, lossless stream of bytes between the MQTT client and the MQTT server. Optionally, MQTT can be secured using TLS on port 8883, and WebSocket (defined in RFC 6455) can also be used. </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7493039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0D3F-F4FE-D273-C742-DCC1A855940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FDE204-473A-051A-3706-DCD3BDCF22A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823BE43-6559-660D-AF8A-757B08840E1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4FE9C4F5-F64B-F842-AE0E-0F911827457A}"/>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3" name="image43.jpeg">
            <a:extLst>
              <a:ext uri="{FF2B5EF4-FFF2-40B4-BE49-F238E27FC236}">
                <a16:creationId xmlns:a16="http://schemas.microsoft.com/office/drawing/2014/main" id="{1B11B440-9181-D536-F394-1C23D2CD16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912170"/>
            <a:ext cx="6858000" cy="289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7364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19EE-070A-F6B7-FA0F-BC13D2C0DC0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2D0177-9FA1-693A-DD11-AF60ABB82FE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61FCF65-EA8A-EAD4-2124-C3601A7ECAE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D0154FE0-3804-5E2F-C250-3C7769AB17CE}"/>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4" name="Content Placeholder 6">
            <a:extLst>
              <a:ext uri="{FF2B5EF4-FFF2-40B4-BE49-F238E27FC236}">
                <a16:creationId xmlns:a16="http://schemas.microsoft.com/office/drawing/2014/main" id="{45C3F436-6772-295F-8F14-FB7262A86D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237" y="2276872"/>
            <a:ext cx="6867525" cy="3744416"/>
          </a:xfrm>
          <a:prstGeom prst="rect">
            <a:avLst/>
          </a:prstGeom>
          <a:noFill/>
          <a:ln>
            <a:noFill/>
          </a:ln>
        </p:spPr>
      </p:pic>
    </p:spTree>
    <p:extLst>
      <p:ext uri="{BB962C8B-B14F-4D97-AF65-F5344CB8AC3E}">
        <p14:creationId xmlns:p14="http://schemas.microsoft.com/office/powerpoint/2010/main" val="14461805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73B27-54EF-2F00-24BD-6048E2C3C32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7F50CC-47EE-466E-B31C-D278AD7A403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6BF122C-29A6-EC56-5D09-81B852CCA8E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D82FAFB5-E26F-22C5-A4AE-88CA13C1ACE0}"/>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r>
              <a:rPr lang="en-US" dirty="0"/>
              <a:t>MQTT is a lightweight protocol because each control packet consists of a 2-byte fixed header with optional variable header fields and optional payload. You should note that a control packet can contain a payload up to 256 MB. Figure provides an overview of the MQTT message format.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Compared to the CoAP message format, MQTT contains a smaller header of 2 bytes compared to 4 bytes for CoAP. The first MQTT field in the header is Message Type, which identifies the kind of MQTT packet within a message. Fourteen different types of control packets are specified in MQTT version 3.1.1. Each of them has a unique value that is coded into the Message Type field. Note that values 0 and 15 are reserved. </a:t>
            </a: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38504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584C2-760E-FAC8-61AF-66E257605D5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C3048F-CB5B-843A-300C-5216ED54CFC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93150DF-00ED-F6ED-16AD-55EA98BDD25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a:latin typeface="Cambria" panose="02040503050406030204" pitchFamily="18" charset="0"/>
                <a:ea typeface="Cambria" panose="02040503050406030204" pitchFamily="18" charset="0"/>
                <a:cs typeface="Times New Roman" pitchFamily="18" charset="0"/>
              </a:rPr>
              <a:t>IEEE 802.15.4-Zigbee</a:t>
            </a:r>
            <a:endParaRPr lang="en-US" sz="2400" b="1" dirty="0"/>
          </a:p>
        </p:txBody>
      </p:sp>
      <p:sp>
        <p:nvSpPr>
          <p:cNvPr id="7" name="TextBox 6">
            <a:extLst>
              <a:ext uri="{FF2B5EF4-FFF2-40B4-BE49-F238E27FC236}">
                <a16:creationId xmlns:a16="http://schemas.microsoft.com/office/drawing/2014/main" id="{5A05A568-32F2-B49E-E72A-8C96296F0939}"/>
              </a:ext>
            </a:extLst>
          </p:cNvPr>
          <p:cNvSpPr txBox="1"/>
          <p:nvPr/>
        </p:nvSpPr>
        <p:spPr>
          <a:xfrm>
            <a:off x="1043608" y="2132856"/>
            <a:ext cx="6696744" cy="1477328"/>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High</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Level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ZigBee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Protocol</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Stack</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D0AD7607-96CB-4C54-BE84-0C90790CCE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924944"/>
            <a:ext cx="6558565" cy="2880320"/>
          </a:xfrm>
          <a:prstGeom prst="rect">
            <a:avLst/>
          </a:prstGeom>
          <a:noFill/>
          <a:ln>
            <a:noFill/>
          </a:ln>
        </p:spPr>
      </p:pic>
    </p:spTree>
    <p:extLst>
      <p:ext uri="{BB962C8B-B14F-4D97-AF65-F5344CB8AC3E}">
        <p14:creationId xmlns:p14="http://schemas.microsoft.com/office/powerpoint/2010/main" val="29545742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CEABC-6C3F-9FB2-ABEB-9440F5C2BC0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4A9373-96E3-ECA0-2B7D-DB1A0C55E5F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4DB7680-2E5D-70FF-D8D6-8B1F7D23A09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A9AF8E8A-08A8-9F06-61C4-ADEAAD3A2CC2}"/>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MQTT: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6" name="Picture 5">
            <a:extLst>
              <a:ext uri="{FF2B5EF4-FFF2-40B4-BE49-F238E27FC236}">
                <a16:creationId xmlns:a16="http://schemas.microsoft.com/office/drawing/2014/main" id="{05EAB2A8-39BB-0EBC-A58C-6510416D7D53}"/>
              </a:ext>
            </a:extLst>
          </p:cNvPr>
          <p:cNvPicPr>
            <a:picLocks noChangeAspect="1"/>
          </p:cNvPicPr>
          <p:nvPr/>
        </p:nvPicPr>
        <p:blipFill>
          <a:blip r:embed="rId2"/>
          <a:stretch>
            <a:fillRect/>
          </a:stretch>
        </p:blipFill>
        <p:spPr>
          <a:xfrm>
            <a:off x="899591" y="2499969"/>
            <a:ext cx="7776847" cy="3521319"/>
          </a:xfrm>
          <a:prstGeom prst="rect">
            <a:avLst/>
          </a:prstGeom>
        </p:spPr>
      </p:pic>
    </p:spTree>
    <p:extLst>
      <p:ext uri="{BB962C8B-B14F-4D97-AF65-F5344CB8AC3E}">
        <p14:creationId xmlns:p14="http://schemas.microsoft.com/office/powerpoint/2010/main" val="28091070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8A41C-6CFF-9E1B-CA92-15BA577080A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05D53F-DADC-05D2-076C-0E41EB9F403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035A86E-232C-B693-69E0-91480633D94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66090006-AFD1-A091-2BA2-55DB24162874}"/>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Differences between CoAP &amp; MQTT: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3" name="image46.jpeg">
            <a:extLst>
              <a:ext uri="{FF2B5EF4-FFF2-40B4-BE49-F238E27FC236}">
                <a16:creationId xmlns:a16="http://schemas.microsoft.com/office/drawing/2014/main" id="{041CA721-8DD6-DC73-5178-9AE57B17BA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499969"/>
            <a:ext cx="7416824" cy="380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2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A8C51-64FF-190E-23C8-CBEA52A378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73F4904-AE85-D896-6DDA-60E44142645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1C80F0D-CFF2-5AED-26F9-B4E1C6039F2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802.15.4-Zigbee</a:t>
            </a:r>
            <a:endParaRPr lang="en-US" sz="2400" b="1" dirty="0"/>
          </a:p>
        </p:txBody>
      </p:sp>
      <p:sp>
        <p:nvSpPr>
          <p:cNvPr id="7" name="TextBox 6">
            <a:extLst>
              <a:ext uri="{FF2B5EF4-FFF2-40B4-BE49-F238E27FC236}">
                <a16:creationId xmlns:a16="http://schemas.microsoft.com/office/drawing/2014/main" id="{E78D1047-CC4A-3CF7-59FF-C04C7826512C}"/>
              </a:ext>
            </a:extLst>
          </p:cNvPr>
          <p:cNvSpPr txBox="1"/>
          <p:nvPr/>
        </p:nvSpPr>
        <p:spPr>
          <a:xfrm>
            <a:off x="539552" y="1988840"/>
            <a:ext cx="792088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Zigbee utilities the 802.15.4 standard at the lower PHY and MAC layers.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It specifies the n</a:t>
            </a:r>
            <a:r>
              <a:rPr lang="en-US" sz="1800" dirty="0">
                <a:effectLst/>
                <a:latin typeface="Calibri" panose="020F0502020204030204" pitchFamily="34" charset="0"/>
                <a:ea typeface="Calibri" panose="020F0502020204030204" pitchFamily="34" charset="0"/>
              </a:rPr>
              <a:t>etwork and security layer and application support layer that sit on top of the lower layers.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The Zigbee network and security layer provides mechanisms for network startup, configuration, routing, and securing communications.</a:t>
            </a:r>
          </a:p>
          <a:p>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This includes calculating routing paths in what is often a changing    topology, discovering neighbors, and managing the routing tables as devices join for the first time.</a:t>
            </a: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Network layer</a:t>
            </a:r>
          </a:p>
          <a:p>
            <a:r>
              <a:rPr lang="en-US" dirty="0">
                <a:latin typeface="Calibri" panose="020F0502020204030204" pitchFamily="34" charset="0"/>
                <a:ea typeface="Calibri" panose="020F0502020204030204" pitchFamily="34" charset="0"/>
              </a:rPr>
              <a:t>               For forming the appropriate topology. Which is a mesh , star or tree.</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rPr>
              <a:t>Security layer</a:t>
            </a:r>
          </a:p>
          <a:p>
            <a:r>
              <a:rPr lang="en-US" dirty="0">
                <a:latin typeface="Calibri" panose="020F0502020204030204" pitchFamily="34" charset="0"/>
                <a:ea typeface="Calibri" panose="020F0502020204030204" pitchFamily="34" charset="0"/>
              </a:rPr>
              <a:t>                Zigbee utilizes 802.15.4 for security at the MAC layer,  using the Advanced Encryption standard (AES) with a 128-bit key &amp; also provides security at the network &amp; application layers	 </a:t>
            </a: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469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2552D-9F9E-3773-3AB1-56432D04F7D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C420AF2-9F0E-3B25-7E33-73461D18EFF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5805C35-CE00-E413-3708-673A811B50F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802.15.4-Zigbee</a:t>
            </a:r>
            <a:endParaRPr lang="en-US" sz="2400" b="1" dirty="0"/>
          </a:p>
        </p:txBody>
      </p:sp>
      <p:sp>
        <p:nvSpPr>
          <p:cNvPr id="7" name="TextBox 6">
            <a:extLst>
              <a:ext uri="{FF2B5EF4-FFF2-40B4-BE49-F238E27FC236}">
                <a16:creationId xmlns:a16="http://schemas.microsoft.com/office/drawing/2014/main" id="{E18EDFB9-D0E1-B52F-62CF-9355629D2E1F}"/>
              </a:ext>
            </a:extLst>
          </p:cNvPr>
          <p:cNvSpPr txBox="1"/>
          <p:nvPr/>
        </p:nvSpPr>
        <p:spPr>
          <a:xfrm>
            <a:off x="611560" y="1988840"/>
            <a:ext cx="7920880"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Application layer</a:t>
            </a:r>
          </a:p>
          <a:p>
            <a:r>
              <a:rPr lang="en-US" dirty="0">
                <a:latin typeface="Calibri" panose="020F0502020204030204" pitchFamily="34" charset="0"/>
                <a:ea typeface="Calibri" panose="020F0502020204030204" pitchFamily="34" charset="0"/>
              </a:rPr>
              <a:t>                     Interfaces the lower portion of the stack dealing with the network of Zigbee devices and with the higher-layer applications.</a:t>
            </a:r>
          </a:p>
          <a:p>
            <a:r>
              <a:rPr lang="en-US" b="1" u="sng" dirty="0">
                <a:latin typeface="Calibri" panose="020F0502020204030204" pitchFamily="34" charset="0"/>
                <a:ea typeface="Calibri" panose="020F0502020204030204" pitchFamily="34" charset="0"/>
              </a:rPr>
              <a:t>Applications: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 main areas where ZigBee is the most well-known include automation for commercial,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retail,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home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applications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smart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energy.</a:t>
            </a:r>
            <a:r>
              <a:rPr lang="en-US" sz="1800" spc="5" dirty="0">
                <a:effectLst/>
                <a:latin typeface="Calibri" panose="020F0502020204030204" pitchFamily="34" charset="0"/>
                <a:ea typeface="Calibri" panose="020F0502020204030204" pitchFamily="34" charset="0"/>
              </a:rPr>
              <a: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industrial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2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commercial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automation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space,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ZigBee-based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devices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handle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various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functions,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from</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measuring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temperature and humidity to tracking assets.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For home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automation, ZigBee can control</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lighting, thermostats, and security functions</a:t>
            </a:r>
            <a:endParaRPr lang="en-IN"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837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6D0F3-F00A-8347-0325-823DBC11395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A8F020-1185-B02E-0E74-0625B3E1F22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FE8B62B-EBC5-7958-87D8-EA004FC80D3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802.15.4-Zigbee IP</a:t>
            </a:r>
            <a:endParaRPr lang="en-US" sz="2400" b="1" dirty="0"/>
          </a:p>
        </p:txBody>
      </p:sp>
      <p:sp>
        <p:nvSpPr>
          <p:cNvPr id="7" name="TextBox 6">
            <a:extLst>
              <a:ext uri="{FF2B5EF4-FFF2-40B4-BE49-F238E27FC236}">
                <a16:creationId xmlns:a16="http://schemas.microsoft.com/office/drawing/2014/main" id="{195B77A6-CAAF-E0C3-20B9-67B0EFA382F0}"/>
              </a:ext>
            </a:extLst>
          </p:cNvPr>
          <p:cNvSpPr txBox="1"/>
          <p:nvPr/>
        </p:nvSpPr>
        <p:spPr>
          <a:xfrm>
            <a:off x="539552" y="1988840"/>
            <a:ext cx="7920880" cy="3970318"/>
          </a:xfrm>
          <a:prstGeom prst="rect">
            <a:avLst/>
          </a:prstGeom>
          <a:noFill/>
        </p:spPr>
        <p:txBody>
          <a:bodyPr wrap="square" rtlCol="0">
            <a:spAutoFit/>
          </a:bodyPr>
          <a:lstStyle/>
          <a:p>
            <a:r>
              <a:rPr lang="en-US" b="1" u="sng" dirty="0"/>
              <a:t>Zigbee IP</a:t>
            </a:r>
          </a:p>
          <a:p>
            <a:pPr marL="285750" indent="-285750">
              <a:buFont typeface="Arial" panose="020B0604020202020204" pitchFamily="34" charset="0"/>
              <a:buChar char="•"/>
            </a:pPr>
            <a:r>
              <a:rPr lang="en-US" dirty="0"/>
              <a:t>IEEE 802.15.4, IP and TCP/UDP protocols and various other open standards are supported at the network and transport layers.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Open standards like LLNs, IPv6, 6LowPAN and RPL. These providers for low bandwidth, low-power and cost- effective communications when connecting smart objects.</a:t>
            </a:r>
          </a:p>
          <a:p>
            <a:endParaRPr lang="en-US" sz="1800" dirty="0">
              <a:effectLst/>
              <a:latin typeface="Calibri" panose="020F0502020204030204" pitchFamily="34" charset="0"/>
              <a:ea typeface="Calibri" panose="020F0502020204030204" pitchFamily="34" charset="0"/>
            </a:endParaRPr>
          </a:p>
          <a:p>
            <a:r>
              <a:rPr lang="en-US" b="1" u="sng" dirty="0">
                <a:latin typeface="Calibri" panose="020F0502020204030204" pitchFamily="34" charset="0"/>
                <a:ea typeface="Calibri" panose="020F0502020204030204" pitchFamily="34" charset="0"/>
              </a:rPr>
              <a:t>Zigbee IP Applications like</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Smart </a:t>
            </a:r>
            <a:r>
              <a:rPr lang="en-US" dirty="0">
                <a:latin typeface="Calibri" panose="020F0502020204030204" pitchFamily="34" charset="0"/>
                <a:ea typeface="Calibri" panose="020F0502020204030204" pitchFamily="34" charset="0"/>
              </a:rPr>
              <a:t>E</a:t>
            </a:r>
            <a:r>
              <a:rPr lang="en-US" sz="1800" dirty="0">
                <a:effectLst/>
                <a:latin typeface="Calibri" panose="020F0502020204030204" pitchFamily="34" charset="0"/>
                <a:ea typeface="Calibri" panose="020F0502020204030204" pitchFamily="34" charset="0"/>
              </a:rPr>
              <a:t>nergy (SE) profile 2.0 or SE 2.0.</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Smart metering and residential energy management systems.</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5374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8C96E-4AB2-566C-2151-F09F0E5836D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D2907B-DB3B-45A1-2A27-415D8F0D071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93025D1-F6CC-5C1E-B032-D0044F664D5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802.15.4-Zigbee IP</a:t>
            </a:r>
            <a:endParaRPr lang="en-US" sz="2400" b="1" dirty="0"/>
          </a:p>
        </p:txBody>
      </p:sp>
      <p:sp>
        <p:nvSpPr>
          <p:cNvPr id="7" name="TextBox 6">
            <a:extLst>
              <a:ext uri="{FF2B5EF4-FFF2-40B4-BE49-F238E27FC236}">
                <a16:creationId xmlns:a16="http://schemas.microsoft.com/office/drawing/2014/main" id="{739BBC78-1C53-9E0B-39EB-841E312ACAAA}"/>
              </a:ext>
            </a:extLst>
          </p:cNvPr>
          <p:cNvSpPr txBox="1"/>
          <p:nvPr/>
        </p:nvSpPr>
        <p:spPr>
          <a:xfrm>
            <a:off x="539552" y="1988840"/>
            <a:ext cx="7920880" cy="1477328"/>
          </a:xfrm>
          <a:prstGeom prst="rect">
            <a:avLst/>
          </a:prstGeom>
          <a:noFill/>
        </p:spPr>
        <p:txBody>
          <a:bodyPr wrap="square" rtlCol="0">
            <a:spAutoFit/>
          </a:bodyPr>
          <a:lstStyle/>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20BB7FC7-205C-8F6B-D10F-7F1B27172117}"/>
              </a:ext>
            </a:extLst>
          </p:cNvPr>
          <p:cNvPicPr>
            <a:picLocks noChangeAspect="1"/>
          </p:cNvPicPr>
          <p:nvPr/>
        </p:nvPicPr>
        <p:blipFill>
          <a:blip r:embed="rId2"/>
          <a:stretch>
            <a:fillRect/>
          </a:stretch>
        </p:blipFill>
        <p:spPr>
          <a:xfrm>
            <a:off x="1331640" y="1988841"/>
            <a:ext cx="6624736" cy="3888432"/>
          </a:xfrm>
          <a:prstGeom prst="rect">
            <a:avLst/>
          </a:prstGeom>
        </p:spPr>
      </p:pic>
    </p:spTree>
    <p:extLst>
      <p:ext uri="{BB962C8B-B14F-4D97-AF65-F5344CB8AC3E}">
        <p14:creationId xmlns:p14="http://schemas.microsoft.com/office/powerpoint/2010/main" val="66103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79930-9EFD-D02F-B396-B18F95C8F56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870DD10-24F0-4F95-E89F-7055F6CB3C8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C3BCAC7-E010-520B-86C0-F0499649530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802.15.4-Zigbee IP</a:t>
            </a:r>
            <a:endParaRPr lang="en-US" sz="2400" b="1" dirty="0"/>
          </a:p>
        </p:txBody>
      </p:sp>
      <p:sp>
        <p:nvSpPr>
          <p:cNvPr id="7" name="TextBox 6">
            <a:extLst>
              <a:ext uri="{FF2B5EF4-FFF2-40B4-BE49-F238E27FC236}">
                <a16:creationId xmlns:a16="http://schemas.microsoft.com/office/drawing/2014/main" id="{0C80D1CF-3499-2585-425F-8C5D3FD6D3FB}"/>
              </a:ext>
            </a:extLst>
          </p:cNvPr>
          <p:cNvSpPr txBox="1"/>
          <p:nvPr/>
        </p:nvSpPr>
        <p:spPr>
          <a:xfrm>
            <a:off x="539552" y="1988840"/>
            <a:ext cx="7920880" cy="3970318"/>
          </a:xfrm>
          <a:prstGeom prst="rect">
            <a:avLst/>
          </a:prstGeom>
          <a:noFill/>
        </p:spPr>
        <p:txBody>
          <a:bodyPr wrap="square" rtlCol="0">
            <a:spAutoFit/>
          </a:bodyPr>
          <a:lstStyle/>
          <a:p>
            <a:r>
              <a:rPr lang="en-US" b="1" u="sng" dirty="0"/>
              <a:t>6LowPAN as an Adaptation layer:</a:t>
            </a:r>
          </a:p>
          <a:p>
            <a:pPr marL="285750" indent="-285750">
              <a:buFont typeface="Arial" panose="020B0604020202020204" pitchFamily="34" charset="0"/>
              <a:buChar char="•"/>
            </a:pPr>
            <a:r>
              <a:rPr lang="en-US" dirty="0"/>
              <a:t>Zigbee IP utilizes the mesh-over or route-over method for forwarding packets.</a:t>
            </a:r>
          </a:p>
          <a:p>
            <a:pPr marL="285750" indent="-285750">
              <a:buFont typeface="Arial" panose="020B0604020202020204" pitchFamily="34" charset="0"/>
              <a:buChar char="•"/>
            </a:pPr>
            <a:r>
              <a:rPr lang="en-US" dirty="0"/>
              <a:t>It supports of 6LowPAN’s  fragmentation and header compression schemes.</a:t>
            </a:r>
          </a:p>
          <a:p>
            <a:endParaRPr lang="en-US" dirty="0"/>
          </a:p>
          <a:p>
            <a:r>
              <a:rPr lang="en-US" b="1" u="sng" dirty="0">
                <a:latin typeface="Calibri" panose="020F0502020204030204" pitchFamily="34" charset="0"/>
                <a:ea typeface="Calibri" panose="020F0502020204030204" pitchFamily="34" charset="0"/>
              </a:rPr>
              <a:t>Network layer</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Support IPv6, ICMPv6 (Internet control message protocol version 6) and </a:t>
            </a:r>
            <a:r>
              <a:rPr lang="en-US" dirty="0"/>
              <a:t>6LowPAN (over low-power wireless personal area network) Neighbor Discovery(ND), and utilize RPL (recognition of </a:t>
            </a:r>
            <a:r>
              <a:rPr lang="en-US"/>
              <a:t>prior learning) </a:t>
            </a:r>
            <a:r>
              <a:rPr lang="en-US" dirty="0"/>
              <a:t>for the routing of packets across the mesh network.</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Both TCP and UDP are also supported, to provide both connection-oriented and connection-less service.</a:t>
            </a: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854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A6598-9AB2-B057-BEA9-A8E5D8B579D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C6DF9B-33E8-BE16-C011-A3230FABDE3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0BB2E76-A17E-7264-B6E9-097E58B5BF5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9A0C45B1-3C98-2280-7BA0-0603F0083AB5}"/>
              </a:ext>
            </a:extLst>
          </p:cNvPr>
          <p:cNvSpPr txBox="1"/>
          <p:nvPr/>
        </p:nvSpPr>
        <p:spPr>
          <a:xfrm>
            <a:off x="539552" y="1988840"/>
            <a:ext cx="7920880" cy="4801314"/>
          </a:xfrm>
          <a:prstGeom prst="rect">
            <a:avLst/>
          </a:prstGeom>
          <a:noFill/>
        </p:spPr>
        <p:txBody>
          <a:bodyPr wrap="square" rtlCol="0">
            <a:spAutoFit/>
          </a:bodyPr>
          <a:lstStyle/>
          <a:p>
            <a:r>
              <a:rPr lang="en-US" b="1" u="sng" dirty="0"/>
              <a:t>Physical layer:</a:t>
            </a:r>
          </a:p>
          <a:p>
            <a:pPr marL="285750" indent="-285750">
              <a:buFont typeface="Arial" panose="020B0604020202020204" pitchFamily="34" charset="0"/>
              <a:buChar char="•"/>
            </a:pPr>
            <a:r>
              <a:rPr lang="en-US" dirty="0"/>
              <a:t>The 802.15.4 standard supports an extensive number of PHY options that range from 2.4 GHz to sub-GHz frequencies in ISM bands.</a:t>
            </a:r>
          </a:p>
          <a:p>
            <a:endParaRPr lang="en-US" dirty="0"/>
          </a:p>
          <a:p>
            <a:pPr marL="285750" indent="-285750">
              <a:buFont typeface="Arial" panose="020B0604020202020204" pitchFamily="34" charset="0"/>
              <a:buChar char="•"/>
            </a:pPr>
            <a:r>
              <a:rPr lang="en-US" dirty="0"/>
              <a:t>These standards is based on DSSS( direct sequence spread spectrum), is a modulation technique in which a signal is intentionally spread in the frequency domain, resulting in greater bandwidth.</a:t>
            </a:r>
          </a:p>
          <a:p>
            <a:endParaRPr lang="en-US" dirty="0"/>
          </a:p>
          <a:p>
            <a:pPr marL="285750" indent="-285750">
              <a:buFont typeface="Arial" panose="020B0604020202020204" pitchFamily="34" charset="0"/>
              <a:buChar char="•"/>
            </a:pPr>
            <a:r>
              <a:rPr lang="en-US" dirty="0"/>
              <a:t>The original physical layer transmission options were as follows:</a:t>
            </a:r>
          </a:p>
          <a:p>
            <a:r>
              <a:rPr lang="en-US" dirty="0"/>
              <a:t>            ■ 2.4 GHz, 16 channels, with a data rate of 250 kbps</a:t>
            </a:r>
          </a:p>
          <a:p>
            <a:r>
              <a:rPr lang="en-US" dirty="0"/>
              <a:t>            ■ 915 MHz, 10 channels, with a data rate of 40 kbps </a:t>
            </a:r>
          </a:p>
          <a:p>
            <a:r>
              <a:rPr lang="en-US" dirty="0"/>
              <a:t>            ■ 868 MHz, 1 channel, with a data rate of 20 kbps </a:t>
            </a:r>
          </a:p>
          <a:p>
            <a:endParaRPr lang="en-US" dirty="0"/>
          </a:p>
          <a:p>
            <a:pPr marL="285750" indent="-285750">
              <a:buFont typeface="Arial" panose="020B0604020202020204" pitchFamily="34" charset="0"/>
              <a:buChar char="•"/>
            </a:pPr>
            <a:r>
              <a:rPr lang="en-US" dirty="0"/>
              <a:t>You should note that only the 2.4 GHz band operates worldwide.</a:t>
            </a: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6131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E838E-464A-1EA4-FDD6-F07D0192A93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4464D3-20FA-9E70-93EA-12674D8C648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CBFFC8A-7179-5B88-DDC3-27616B95720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060D0FE0-9962-4844-BF8C-EE8F0695EAE8}"/>
              </a:ext>
            </a:extLst>
          </p:cNvPr>
          <p:cNvSpPr txBox="1"/>
          <p:nvPr/>
        </p:nvSpPr>
        <p:spPr>
          <a:xfrm>
            <a:off x="539552" y="1988840"/>
            <a:ext cx="7920880" cy="5078313"/>
          </a:xfrm>
          <a:prstGeom prst="rect">
            <a:avLst/>
          </a:prstGeom>
          <a:noFill/>
        </p:spPr>
        <p:txBody>
          <a:bodyPr wrap="square" rtlCol="0">
            <a:spAutoFit/>
          </a:bodyPr>
          <a:lstStyle/>
          <a:p>
            <a:pPr algn="just"/>
            <a:r>
              <a:rPr lang="en-US" b="1" u="sng" dirty="0"/>
              <a:t>Physical layer:</a:t>
            </a:r>
          </a:p>
          <a:p>
            <a:pPr marL="285750" indent="-285750" algn="just">
              <a:buFont typeface="Arial" panose="020B0604020202020204" pitchFamily="34" charset="0"/>
              <a:buChar char="•"/>
            </a:pPr>
            <a:r>
              <a:rPr lang="en-IN" dirty="0"/>
              <a:t>Additional PHY communication options are:</a:t>
            </a:r>
          </a:p>
          <a:p>
            <a:pPr algn="just"/>
            <a:r>
              <a:rPr lang="en-IN" dirty="0"/>
              <a:t>     ■ </a:t>
            </a:r>
            <a:r>
              <a:rPr lang="en-IN" u="sng" dirty="0"/>
              <a:t>OQPSK PHY: </a:t>
            </a:r>
            <a:r>
              <a:rPr lang="en-IN" dirty="0"/>
              <a:t>This is DSSS PHY, employing offset quadrature phase-shift keying (OQPSK) modulation. OQPSK is a modulation technique that uses four unique bit values that are signalled by phase changes. An offset function that is present during phase shifts allows data to be transmitted more reliably. </a:t>
            </a:r>
          </a:p>
          <a:p>
            <a:pPr algn="just"/>
            <a:endParaRPr lang="en-IN" dirty="0"/>
          </a:p>
          <a:p>
            <a:pPr algn="just"/>
            <a:r>
              <a:rPr lang="en-IN" dirty="0"/>
              <a:t>    ■ </a:t>
            </a:r>
            <a:r>
              <a:rPr lang="en-IN" u="sng" dirty="0"/>
              <a:t>BPSK PHY: </a:t>
            </a:r>
            <a:r>
              <a:rPr lang="en-IN" dirty="0"/>
              <a:t>This is DSSS PHY, employing binary phase-shift keying (BPSK) modulation. BPSK specifies two unique phase shifts as its data encoding scheme.</a:t>
            </a:r>
          </a:p>
          <a:p>
            <a:pPr algn="just"/>
            <a:endParaRPr lang="en-IN" dirty="0"/>
          </a:p>
          <a:p>
            <a:pPr algn="just"/>
            <a:r>
              <a:rPr lang="en-IN" dirty="0"/>
              <a:t>    ■ </a:t>
            </a:r>
            <a:r>
              <a:rPr lang="en-IN" u="sng" dirty="0"/>
              <a:t>ASK PHY: </a:t>
            </a:r>
            <a:r>
              <a:rPr lang="en-IN" dirty="0"/>
              <a:t>This is parallel sequence spread spectrum (PSSS) PHY, employing </a:t>
            </a:r>
            <a:r>
              <a:rPr lang="en-US" dirty="0"/>
              <a:t>amplitude shift keying (ASK) and BPSK modulation. PSSS is an advanced encoding scheme that offers increased range, throughput, data rates, and signal integrity compared to DSSS. ASK uses amplitude shifts instead of phase shifts to signal different bit values.</a:t>
            </a:r>
          </a:p>
          <a:p>
            <a:pPr marL="285750" indent="-285750" algn="just">
              <a:buFont typeface="Arial" panose="020B0604020202020204" pitchFamily="34" charset="0"/>
              <a:buChar char="•"/>
            </a:pPr>
            <a:r>
              <a:rPr lang="en-US" dirty="0"/>
              <a:t>These improvements increase the maximum date rate.</a:t>
            </a:r>
          </a:p>
          <a:p>
            <a:pPr algn="just"/>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874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D0941-1E1A-6156-BD9E-B913C09835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5284C52-3576-2390-A877-B1D8EC9822B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7EF14A0-5A50-6739-2197-9C0792A1EFC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98355671-749E-F553-413E-585778C05B40}"/>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Physical layer:</a:t>
            </a:r>
          </a:p>
          <a:p>
            <a:pPr marL="285750" indent="-285750" algn="just">
              <a:buFont typeface="Arial" panose="020B0604020202020204" pitchFamily="34" charset="0"/>
              <a:buChar char="•"/>
            </a:pPr>
            <a:r>
              <a:rPr lang="en-US" dirty="0"/>
              <a:t>Figure  shows the frame for the 802.15.4 physical layer. The synchronization header for this frame is composed of the Preamble and the Start of Frame Delimiter fields. </a:t>
            </a:r>
          </a:p>
          <a:p>
            <a:pPr marL="285750" indent="-285750" algn="just">
              <a:buFont typeface="Arial" panose="020B0604020202020204" pitchFamily="34" charset="0"/>
              <a:buChar char="•"/>
            </a:pPr>
            <a:r>
              <a:rPr lang="en-US" dirty="0"/>
              <a:t>The Preamble field is a 32-bit 4-byte (for parallel construction) pattern that identifies the start of the frame and is used to synchronize the data transmission. </a:t>
            </a:r>
          </a:p>
          <a:p>
            <a:pPr marL="285750" indent="-285750" algn="just">
              <a:buFont typeface="Arial" panose="020B0604020202020204" pitchFamily="34" charset="0"/>
              <a:buChar char="•"/>
            </a:pPr>
            <a:r>
              <a:rPr lang="en-US" dirty="0"/>
              <a:t>The PHY Header portion of the PHY frame shown in Figure  is simply a frame length value. It lets the receiver know how much total data to expect in the PHY service data unit (PSDU) portion of the 802.4.15 PHY. </a:t>
            </a:r>
          </a:p>
          <a:p>
            <a:pPr marL="285750" indent="-285750" algn="just">
              <a:buFont typeface="Arial" panose="020B0604020202020204" pitchFamily="34" charset="0"/>
              <a:buChar char="•"/>
            </a:pPr>
            <a:r>
              <a:rPr lang="en-US" dirty="0"/>
              <a:t>The PSDU is the data field or payload. </a:t>
            </a:r>
          </a:p>
          <a:p>
            <a:pPr marL="285750" indent="-285750" algn="just">
              <a:buFont typeface="Arial" panose="020B0604020202020204" pitchFamily="34" charset="0"/>
              <a:buChar char="•"/>
            </a:pPr>
            <a:r>
              <a:rPr lang="en-US" dirty="0"/>
              <a:t>The Start of Frame Delimiter field informs the receiver that frame contents start immediately after this byte</a:t>
            </a:r>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8334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A4D70-EB29-D426-500E-AD283F49D285}"/>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FAEAD7-B7D9-5910-6DE1-61B9C0990C12}"/>
              </a:ext>
            </a:extLst>
          </p:cNvPr>
          <p:cNvSpPr/>
          <p:nvPr/>
        </p:nvSpPr>
        <p:spPr>
          <a:xfrm>
            <a:off x="395536" y="1700808"/>
            <a:ext cx="7524835"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chemeClr val="tx1"/>
                </a:solidFill>
                <a:latin typeface="Times New Roman" pitchFamily="18" charset="0"/>
                <a:cs typeface="Times New Roman" pitchFamily="18" charset="0"/>
              </a:rPr>
              <a:t>UNIT – 2 :- IoT COMMUNICATION PROTOCOLS</a:t>
            </a:r>
          </a:p>
        </p:txBody>
      </p:sp>
      <p:sp>
        <p:nvSpPr>
          <p:cNvPr id="4" name="Rectangle 3">
            <a:extLst>
              <a:ext uri="{FF2B5EF4-FFF2-40B4-BE49-F238E27FC236}">
                <a16:creationId xmlns:a16="http://schemas.microsoft.com/office/drawing/2014/main" id="{46FDA73D-60AF-8B15-53F2-39B9CFCF1714}"/>
              </a:ext>
            </a:extLst>
          </p:cNvPr>
          <p:cNvSpPr/>
          <p:nvPr/>
        </p:nvSpPr>
        <p:spPr>
          <a:xfrm>
            <a:off x="683568" y="764704"/>
            <a:ext cx="7416823"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rgbClr val="FF0000"/>
                </a:solidFill>
              </a:rPr>
              <a:t>Internet of Things(IoT) - Syllabus</a:t>
            </a:r>
          </a:p>
        </p:txBody>
      </p:sp>
      <p:sp>
        <p:nvSpPr>
          <p:cNvPr id="5" name="TextBox 4">
            <a:extLst>
              <a:ext uri="{FF2B5EF4-FFF2-40B4-BE49-F238E27FC236}">
                <a16:creationId xmlns:a16="http://schemas.microsoft.com/office/drawing/2014/main" id="{4E81508D-10E1-90CC-6DEE-96E30C3C4DAD}"/>
              </a:ext>
            </a:extLst>
          </p:cNvPr>
          <p:cNvSpPr txBox="1"/>
          <p:nvPr/>
        </p:nvSpPr>
        <p:spPr>
          <a:xfrm>
            <a:off x="395536" y="2492896"/>
            <a:ext cx="8208914" cy="2616101"/>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Access Technologies: Physical and MAC layers, topology and Security of IEEE 802.15.4, 802.15.49, 802.15.4e, 802.11ah and Lora WAN, Network Layer: IP versions, Constrained Nodes and Constrained Networks, Application Transport Methods: Supervisory Control and Data Acquisition, Application Layer Protocols: CoAP and MQTT.</a:t>
            </a:r>
            <a:endParaRPr lang="en-IN" sz="2400" dirty="0">
              <a:latin typeface="Times New Roman" pitchFamily="18" charset="0"/>
              <a:cs typeface="Times New Roman" pitchFamily="18" charset="0"/>
            </a:endParaRPr>
          </a:p>
          <a:p>
            <a:pPr algn="just"/>
            <a:endParaRPr lang="en-US" dirty="0"/>
          </a:p>
        </p:txBody>
      </p:sp>
      <p:sp>
        <p:nvSpPr>
          <p:cNvPr id="2" name="TextBox 10">
            <a:extLst>
              <a:ext uri="{FF2B5EF4-FFF2-40B4-BE49-F238E27FC236}">
                <a16:creationId xmlns:a16="http://schemas.microsoft.com/office/drawing/2014/main" id="{83A95C1E-1074-7C6A-749D-6B0BC695B772}"/>
              </a:ext>
            </a:extLst>
          </p:cNvPr>
          <p:cNvSpPr txBox="1"/>
          <p:nvPr/>
        </p:nvSpPr>
        <p:spPr>
          <a:xfrm>
            <a:off x="395536" y="5373216"/>
            <a:ext cx="2376264" cy="1246495"/>
          </a:xfrm>
          <a:prstGeom prst="rect">
            <a:avLst/>
          </a:prstGeom>
          <a:noFill/>
          <a:ln w="9525">
            <a:noFill/>
          </a:ln>
        </p:spPr>
        <p:txBody>
          <a:bodyPr wrap="square" anchor="t" anchorCtr="0">
            <a:spAutoFit/>
          </a:bodyPr>
          <a:lstStyle/>
          <a:p>
            <a:pPr fontAlgn="base">
              <a:spcBef>
                <a:spcPct val="0"/>
              </a:spcBef>
              <a:spcAft>
                <a:spcPct val="0"/>
              </a:spcAft>
            </a:pPr>
            <a:r>
              <a:rPr lang="en-US" altLang="zh-CN" sz="1100" u="sng" dirty="0">
                <a:solidFill>
                  <a:prstClr val="black"/>
                </a:solidFill>
                <a:latin typeface="Cambria" panose="02040503050406030204" pitchFamily="18" charset="0"/>
                <a:ea typeface="宋体" panose="02010600030101010101" pitchFamily="2" charset="-122"/>
                <a:cs typeface="Cambria" panose="02040503050406030204" pitchFamily="18" charset="0"/>
              </a:rPr>
              <a:t>Lecture Details:</a:t>
            </a:r>
          </a:p>
          <a:p>
            <a:pPr fontAlgn="base">
              <a:spcBef>
                <a:spcPct val="0"/>
              </a:spcBef>
              <a:spcAft>
                <a:spcPct val="0"/>
              </a:spcAft>
            </a:pPr>
            <a:r>
              <a:rPr lang="en-US" altLang="zh-CN" sz="1600" b="1" dirty="0">
                <a:solidFill>
                  <a:srgbClr val="376092"/>
                </a:solidFill>
                <a:latin typeface="Cambria" panose="02040503050406030204" pitchFamily="18" charset="0"/>
                <a:ea typeface="宋体" panose="02010600030101010101" pitchFamily="2" charset="-122"/>
                <a:cs typeface="Cambria" panose="02040503050406030204" pitchFamily="18" charset="0"/>
              </a:rPr>
              <a:t>Fundamentals Of  IoT</a:t>
            </a:r>
          </a:p>
          <a:p>
            <a:r>
              <a:rPr lang="en-US" sz="1600" dirty="0">
                <a:latin typeface="Cambria" pitchFamily="18" charset="0"/>
                <a:ea typeface="Cambria" pitchFamily="18" charset="0"/>
              </a:rPr>
              <a:t>Branch: CSM</a:t>
            </a:r>
          </a:p>
          <a:p>
            <a:r>
              <a:rPr lang="en-US" sz="1600" dirty="0">
                <a:latin typeface="Cambria" pitchFamily="18" charset="0"/>
                <a:ea typeface="Cambria" pitchFamily="18" charset="0"/>
              </a:rPr>
              <a:t>Semester: III-II</a:t>
            </a:r>
            <a:endParaRPr lang="en-IN" sz="1600" dirty="0">
              <a:latin typeface="Cambria" pitchFamily="18" charset="0"/>
              <a:ea typeface="Cambria" pitchFamily="18" charset="0"/>
            </a:endParaRPr>
          </a:p>
          <a:p>
            <a:pPr fontAlgn="base">
              <a:spcBef>
                <a:spcPct val="0"/>
              </a:spcBef>
              <a:spcAft>
                <a:spcPct val="0"/>
              </a:spcAft>
            </a:pPr>
            <a:endParaRPr lang="en-US" altLang="zh-CN" sz="1600" b="1" dirty="0">
              <a:solidFill>
                <a:srgbClr val="376092"/>
              </a:solidFill>
              <a:latin typeface="Cambria" panose="02040503050406030204" pitchFamily="18" charset="0"/>
              <a:ea typeface="宋体" panose="02010600030101010101" pitchFamily="2" charset="-122"/>
              <a:cs typeface="Cambria" panose="02040503050406030204" pitchFamily="18" charset="0"/>
            </a:endParaRPr>
          </a:p>
        </p:txBody>
      </p:sp>
    </p:spTree>
    <p:extLst>
      <p:ext uri="{BB962C8B-B14F-4D97-AF65-F5344CB8AC3E}">
        <p14:creationId xmlns:p14="http://schemas.microsoft.com/office/powerpoint/2010/main" val="263553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EB782-55AB-BA21-DE30-F3575F95409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A659A7-22A7-EB98-0469-FD4371A56E3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65C2FE2-5E20-0B0B-F4D3-BAB51E818D9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BA60C87E-FC76-E7A4-193C-488F34C132A7}"/>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Physical layer:</a:t>
            </a:r>
          </a:p>
          <a:p>
            <a:endParaRPr lang="en-US"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D56231BE-202B-EB42-5D24-5A4117BD1956}"/>
              </a:ext>
            </a:extLst>
          </p:cNvPr>
          <p:cNvPicPr>
            <a:picLocks noChangeAspect="1"/>
          </p:cNvPicPr>
          <p:nvPr/>
        </p:nvPicPr>
        <p:blipFill>
          <a:blip r:embed="rId2"/>
          <a:stretch>
            <a:fillRect/>
          </a:stretch>
        </p:blipFill>
        <p:spPr>
          <a:xfrm>
            <a:off x="899592" y="2499969"/>
            <a:ext cx="7128792" cy="3660987"/>
          </a:xfrm>
          <a:prstGeom prst="rect">
            <a:avLst/>
          </a:prstGeom>
        </p:spPr>
      </p:pic>
    </p:spTree>
    <p:extLst>
      <p:ext uri="{BB962C8B-B14F-4D97-AF65-F5344CB8AC3E}">
        <p14:creationId xmlns:p14="http://schemas.microsoft.com/office/powerpoint/2010/main" val="272048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0E19A-7B4F-EC65-957C-F740D14D232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1999CE3-CAB0-DC2C-B347-C425B42E421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C2D577C-0491-6BA7-BFD6-8317C985A63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F50C5FF4-2DBE-F22A-0D13-0D05AB85F3D8}"/>
              </a:ext>
            </a:extLst>
          </p:cNvPr>
          <p:cNvSpPr txBox="1"/>
          <p:nvPr/>
        </p:nvSpPr>
        <p:spPr>
          <a:xfrm>
            <a:off x="539552" y="1988840"/>
            <a:ext cx="7920880" cy="2862322"/>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The IEEE 802.15.4 MAC layer manages access to the PHY channel by defining how devices in the same area will share the frequencies allocated. </a:t>
            </a:r>
          </a:p>
          <a:p>
            <a:pPr marL="285750" indent="-285750" algn="just">
              <a:buFont typeface="Arial" panose="020B0604020202020204" pitchFamily="34" charset="0"/>
              <a:buChar char="•"/>
            </a:pPr>
            <a:r>
              <a:rPr lang="en-US" dirty="0"/>
              <a:t>At this layer, the scheduling and routing of data frames are also coordinated. </a:t>
            </a:r>
          </a:p>
          <a:p>
            <a:pPr marL="285750" indent="-285750" algn="just">
              <a:buFont typeface="Arial" panose="020B0604020202020204" pitchFamily="34" charset="0"/>
              <a:buChar char="•"/>
            </a:pPr>
            <a:r>
              <a:rPr lang="en-US" dirty="0"/>
              <a:t>The 802.15.4 MAC layer performs the following tasks: </a:t>
            </a:r>
          </a:p>
          <a:p>
            <a:pPr algn="just"/>
            <a:r>
              <a:rPr lang="en-US" dirty="0"/>
              <a:t>           • Network beaconing for devices acting as coordinators (New devices use beacons to join an 802.15.4 network) </a:t>
            </a:r>
          </a:p>
          <a:p>
            <a:pPr algn="just"/>
            <a:r>
              <a:rPr lang="en-US" dirty="0"/>
              <a:t>          • PAN association and disassociation by a device </a:t>
            </a:r>
          </a:p>
          <a:p>
            <a:pPr algn="just"/>
            <a:r>
              <a:rPr lang="en-US" dirty="0"/>
              <a:t>          • Device security </a:t>
            </a:r>
          </a:p>
          <a:p>
            <a:pPr algn="just"/>
            <a:r>
              <a:rPr lang="en-US" dirty="0"/>
              <a:t>          • Reliable link communications between two peer MAC entities</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4685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82761-B4CE-C232-3D61-64199BB49CD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DAAE041-686C-51F2-D452-13ABF2BCD9E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CFAE701-BD25-DEC5-6900-9A4E8F036C0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8069D0E2-046A-CAF7-C0D5-682A39CFE47D}"/>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The MAC layer achieves these tasks by using various predefined frame types. In fact, four types of MAC frames are specified in 802.15.4: </a:t>
            </a:r>
          </a:p>
          <a:p>
            <a:pPr algn="just"/>
            <a:r>
              <a:rPr lang="en-US" dirty="0"/>
              <a:t>        • Data frame: Handles all transfers of data </a:t>
            </a:r>
          </a:p>
          <a:p>
            <a:pPr algn="just"/>
            <a:r>
              <a:rPr lang="en-US" dirty="0"/>
              <a:t>        • Beacon frame: Used in the transmission of beacons from a PAN coordinator</a:t>
            </a:r>
          </a:p>
          <a:p>
            <a:pPr algn="just"/>
            <a:r>
              <a:rPr lang="en-US" dirty="0"/>
              <a:t>        • Acknowledgement frame: Confirms the successful reception of a frame</a:t>
            </a:r>
          </a:p>
          <a:p>
            <a:pPr algn="just"/>
            <a:r>
              <a:rPr lang="en-US" dirty="0"/>
              <a:t>        •MAC command frame: Responsible for control communication between devices </a:t>
            </a:r>
          </a:p>
          <a:p>
            <a:pPr marL="285750" indent="-285750" algn="just">
              <a:buFont typeface="Arial" panose="020B0604020202020204" pitchFamily="34" charset="0"/>
              <a:buChar char="•"/>
            </a:pPr>
            <a:r>
              <a:rPr lang="en-US" dirty="0"/>
              <a:t>Each of these four 802.15.4 MAC frame types follows the frame format shown in Figure. In Figure , notice that the MAC frame is carried as the PHY payload. The 802.15.4 MAC frame can be broken down into the MAC Header, MAC Payload, and MAC Footer fields.</a:t>
            </a:r>
          </a:p>
          <a:p>
            <a:pPr marL="285750" indent="-285750" algn="just">
              <a:buFont typeface="Arial" panose="020B0604020202020204" pitchFamily="34" charset="0"/>
              <a:buChar char="•"/>
            </a:pPr>
            <a:r>
              <a:rPr lang="en-US" dirty="0"/>
              <a:t>The MAC payload field varies by individual frame type, maximum payload is 127 bytes, and also defines how a 16-bit “short address” is assigned to devices.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28762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A0AA8-B077-A504-D8D4-38431E5B789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1C09F12-EE63-3A6F-DA95-E7C21F464E5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53BA803-4C25-B0A9-782E-B56732555CD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27C1CCBC-C7EC-FC80-63FE-46E4C045E48F}"/>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MAC layer:</a:t>
            </a:r>
          </a:p>
          <a:p>
            <a:pPr algn="just"/>
            <a:endParaRPr lang="en-US" b="1" u="sng" dirty="0"/>
          </a:p>
        </p:txBody>
      </p:sp>
      <p:pic>
        <p:nvPicPr>
          <p:cNvPr id="4" name="Picture 3">
            <a:extLst>
              <a:ext uri="{FF2B5EF4-FFF2-40B4-BE49-F238E27FC236}">
                <a16:creationId xmlns:a16="http://schemas.microsoft.com/office/drawing/2014/main" id="{4723F7B0-7D4E-183D-91F5-B8E37C70C172}"/>
              </a:ext>
            </a:extLst>
          </p:cNvPr>
          <p:cNvPicPr>
            <a:picLocks noChangeAspect="1"/>
          </p:cNvPicPr>
          <p:nvPr/>
        </p:nvPicPr>
        <p:blipFill>
          <a:blip r:embed="rId2"/>
          <a:stretch>
            <a:fillRect/>
          </a:stretch>
        </p:blipFill>
        <p:spPr>
          <a:xfrm>
            <a:off x="1043608" y="2499968"/>
            <a:ext cx="6984776" cy="3660987"/>
          </a:xfrm>
          <a:prstGeom prst="rect">
            <a:avLst/>
          </a:prstGeom>
        </p:spPr>
      </p:pic>
    </p:spTree>
    <p:extLst>
      <p:ext uri="{BB962C8B-B14F-4D97-AF65-F5344CB8AC3E}">
        <p14:creationId xmlns:p14="http://schemas.microsoft.com/office/powerpoint/2010/main" val="118079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BDB23-24FE-0482-DDF3-99E7D06487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8B0D94-E3B4-E604-B254-5105F4F5D64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B0BFB5B-B315-12B9-07B8-57E1AF18EB7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2A39A9A8-EC1F-49DA-6639-5EDB2A6136B0}"/>
              </a:ext>
            </a:extLst>
          </p:cNvPr>
          <p:cNvSpPr txBox="1"/>
          <p:nvPr/>
        </p:nvSpPr>
        <p:spPr>
          <a:xfrm>
            <a:off x="539552" y="1988840"/>
            <a:ext cx="7920880" cy="2862322"/>
          </a:xfrm>
          <a:prstGeom prst="rect">
            <a:avLst/>
          </a:prstGeom>
          <a:noFill/>
        </p:spPr>
        <p:txBody>
          <a:bodyPr wrap="square" rtlCol="0">
            <a:spAutoFit/>
          </a:bodyPr>
          <a:lstStyle/>
          <a:p>
            <a:pPr algn="just"/>
            <a:r>
              <a:rPr lang="en-US" b="1" u="sng" dirty="0"/>
              <a:t>Topology:</a:t>
            </a:r>
          </a:p>
          <a:p>
            <a:pPr marL="285750" indent="-285750" algn="just">
              <a:buFont typeface="Arial" panose="020B0604020202020204" pitchFamily="34" charset="0"/>
              <a:buChar char="•"/>
            </a:pPr>
            <a:r>
              <a:rPr lang="en-US" dirty="0"/>
              <a:t>IEEE 802.15.4–based networks can be built as star, peer-to-peer, or mesh topologies. Mesh networks tie together many nodes. </a:t>
            </a:r>
          </a:p>
          <a:p>
            <a:pPr algn="just"/>
            <a:endParaRPr lang="en-US" dirty="0"/>
          </a:p>
          <a:p>
            <a:pPr marL="285750" indent="-285750" algn="just">
              <a:buFont typeface="Arial" panose="020B0604020202020204" pitchFamily="34" charset="0"/>
              <a:buChar char="•"/>
            </a:pPr>
            <a:r>
              <a:rPr lang="en-US" dirty="0"/>
              <a:t>This allows nodes that would be out of range if trying to communicate directly to leverage intermediary nodes to transfer communications. </a:t>
            </a:r>
          </a:p>
          <a:p>
            <a:pPr algn="just"/>
            <a:endParaRPr lang="en-US" dirty="0"/>
          </a:p>
          <a:p>
            <a:pPr marL="285750" indent="-285750" algn="just">
              <a:buFont typeface="Arial" panose="020B0604020202020204" pitchFamily="34" charset="0"/>
              <a:buChar char="•"/>
            </a:pPr>
            <a:r>
              <a:rPr lang="en-US" dirty="0"/>
              <a:t>Every 802.15.4 PAN should be set up with a unique ID. All the nodes in the same 802.15.4 network should use the same PAN ID. Figure  shows an example of an 802.15.4 mesh network with a PAN ID of 1.</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7293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6BFE3-EB41-B3CC-5684-68E3D7C92C7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A49DE0A-4B47-1F75-0BEF-3D1690090E1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5F205D0-C5C5-00EE-0FEC-46F7A1ED7CE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D07AD294-34CA-9390-56C4-9088608EE349}"/>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Topology:</a:t>
            </a:r>
          </a:p>
          <a:p>
            <a:pPr algn="just"/>
            <a:endParaRPr lang="en-US"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380A7E4-2395-D956-BBD6-95317600BA1E}"/>
              </a:ext>
            </a:extLst>
          </p:cNvPr>
          <p:cNvPicPr>
            <a:picLocks noChangeAspect="1"/>
          </p:cNvPicPr>
          <p:nvPr/>
        </p:nvPicPr>
        <p:blipFill>
          <a:blip r:embed="rId2"/>
          <a:stretch>
            <a:fillRect/>
          </a:stretch>
        </p:blipFill>
        <p:spPr>
          <a:xfrm>
            <a:off x="1619672" y="2499970"/>
            <a:ext cx="5982501" cy="3233286"/>
          </a:xfrm>
          <a:prstGeom prst="rect">
            <a:avLst/>
          </a:prstGeom>
        </p:spPr>
      </p:pic>
    </p:spTree>
    <p:extLst>
      <p:ext uri="{BB962C8B-B14F-4D97-AF65-F5344CB8AC3E}">
        <p14:creationId xmlns:p14="http://schemas.microsoft.com/office/powerpoint/2010/main" val="2712488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D56B6-15FE-8AFC-0369-650543427D6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47C8A9-C0A3-0D4B-DB12-F120A1CA267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9581758-438A-60F3-D055-2BEAF1F48F5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FAACBA67-EB8A-6DBC-03A8-5F0E06149A81}"/>
              </a:ext>
            </a:extLst>
          </p:cNvPr>
          <p:cNvSpPr txBox="1"/>
          <p:nvPr/>
        </p:nvSpPr>
        <p:spPr>
          <a:xfrm>
            <a:off x="539552" y="1988840"/>
            <a:ext cx="7920880" cy="3416320"/>
          </a:xfrm>
          <a:prstGeom prst="rect">
            <a:avLst/>
          </a:prstGeom>
          <a:noFill/>
        </p:spPr>
        <p:txBody>
          <a:bodyPr wrap="square" rtlCol="0">
            <a:spAutoFit/>
          </a:bodyPr>
          <a:lstStyle/>
          <a:p>
            <a:pPr algn="just"/>
            <a:r>
              <a:rPr lang="en-US" b="1" u="sng" dirty="0"/>
              <a:t>Topology:</a:t>
            </a:r>
          </a:p>
          <a:p>
            <a:pPr marL="285750" indent="-285750" algn="just">
              <a:buFont typeface="Arial" panose="020B0604020202020204" pitchFamily="34" charset="0"/>
              <a:buChar char="•"/>
            </a:pPr>
            <a:r>
              <a:rPr lang="en-US" dirty="0"/>
              <a:t>A minimum of one FFD acting as a PAN coordinator is required to deliver services that allow other devices to associate and form a cell or PAN. </a:t>
            </a:r>
          </a:p>
          <a:p>
            <a:pPr marL="285750" indent="-285750" algn="just">
              <a:buFont typeface="Arial" panose="020B0604020202020204" pitchFamily="34" charset="0"/>
              <a:buChar char="•"/>
            </a:pPr>
            <a:r>
              <a:rPr lang="en-US" dirty="0"/>
              <a:t>Notice in Figure  that a single PAN coordinator is identified for PAN ID 1. FFD devices can communicate with any other devices, whereas RFD devices can communicate only with FFD devices. </a:t>
            </a:r>
          </a:p>
          <a:p>
            <a:pPr marL="285750" indent="-285750" algn="just">
              <a:buFont typeface="Arial" panose="020B0604020202020204" pitchFamily="34" charset="0"/>
              <a:buChar char="•"/>
            </a:pPr>
            <a:r>
              <a:rPr lang="en-US" dirty="0"/>
              <a:t>The IEEE 802.15.4 specification does not define a path selection within the MAC layer for a mesh topology. This function can be done at Layer 2 and is known as mesh-under. Generally, this is based on a proprietary solution. </a:t>
            </a:r>
          </a:p>
          <a:p>
            <a:pPr marL="285750" indent="-285750" algn="just">
              <a:buFont typeface="Arial" panose="020B0604020202020204" pitchFamily="34" charset="0"/>
              <a:buChar char="•"/>
            </a:pPr>
            <a:r>
              <a:rPr lang="en-US" dirty="0"/>
              <a:t>Alternatively, the routing function can occur at Layer 3, using a routing protocol, such as the IPv6 Routing Protocol for Low Power and Lossy Networks (RPL). </a:t>
            </a:r>
          </a:p>
          <a:p>
            <a:pPr marL="285750" indent="-285750" algn="just">
              <a:buFont typeface="Arial" panose="020B0604020202020204" pitchFamily="34" charset="0"/>
              <a:buChar char="•"/>
            </a:pPr>
            <a:r>
              <a:rPr lang="en-US" dirty="0"/>
              <a:t>This is referred to as mesh-over.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75853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9411-8E35-7C6D-31D4-909CDEA4505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170671E-9BB9-897F-4B39-63A7C1E8686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2E4998F-AB3A-7752-3308-EFE30CF3EDF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9DF07E7D-A513-A111-0BEF-3119566B753F}"/>
              </a:ext>
            </a:extLst>
          </p:cNvPr>
          <p:cNvSpPr txBox="1"/>
          <p:nvPr/>
        </p:nvSpPr>
        <p:spPr>
          <a:xfrm>
            <a:off x="539552" y="1988840"/>
            <a:ext cx="7920880" cy="2585323"/>
          </a:xfrm>
          <a:prstGeom prst="rect">
            <a:avLst/>
          </a:prstGeom>
          <a:noFill/>
        </p:spPr>
        <p:txBody>
          <a:bodyPr wrap="square" rtlCol="0">
            <a:spAutoFit/>
          </a:bodyPr>
          <a:lstStyle/>
          <a:p>
            <a:pPr algn="just"/>
            <a:r>
              <a:rPr lang="en-US" b="1" u="sng" dirty="0"/>
              <a:t>Security:</a:t>
            </a:r>
          </a:p>
          <a:p>
            <a:pPr marL="285750" indent="-285750" algn="just">
              <a:buFont typeface="Arial" panose="020B0604020202020204" pitchFamily="34" charset="0"/>
              <a:buChar char="•"/>
            </a:pPr>
            <a:r>
              <a:rPr lang="en-US" dirty="0"/>
              <a:t>The IEEE 802.15.4 specification uses Advanced Encryption Standard (AES) with a 128- bit key length as the base encryption algorithm for securing its data and also validates the data that is sent.</a:t>
            </a:r>
          </a:p>
          <a:p>
            <a:pPr marL="285750" indent="-285750" algn="just">
              <a:buFont typeface="Arial" panose="020B0604020202020204" pitchFamily="34" charset="0"/>
              <a:buChar char="•"/>
            </a:pPr>
            <a:r>
              <a:rPr lang="en-US" dirty="0"/>
              <a:t>Validation is accomplished by a message integrity code (MIC), which is calculated for the entire frame using the same AES key that is used for encryption.</a:t>
            </a:r>
          </a:p>
          <a:p>
            <a:pPr marL="285750" indent="-285750" algn="just">
              <a:buFont typeface="Arial" panose="020B0604020202020204" pitchFamily="34" charset="0"/>
              <a:buChar char="•"/>
            </a:pPr>
            <a:r>
              <a:rPr lang="en-US" dirty="0"/>
              <a:t>AES is a block cipher, which means it operates on fixed-size  blocks of data.</a:t>
            </a:r>
          </a:p>
          <a:p>
            <a:pPr algn="just"/>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40040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3B610-66CE-D3BD-7A54-826C2B6D836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EE348D-9D64-D93E-92B4-E3A11D0F71D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5C84FA9-E299-1430-C8CF-961C46F0562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9BA0D580-6163-C539-0733-FCAD65FE8301}"/>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Security:</a:t>
            </a:r>
          </a:p>
          <a:p>
            <a:pPr algn="just"/>
            <a:endParaRPr lang="en-US" dirty="0"/>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AF465F2B-9076-763E-EE96-F8CF9200D47E}"/>
              </a:ext>
            </a:extLst>
          </p:cNvPr>
          <p:cNvPicPr>
            <a:picLocks noChangeAspect="1"/>
          </p:cNvPicPr>
          <p:nvPr/>
        </p:nvPicPr>
        <p:blipFill>
          <a:blip r:embed="rId2"/>
          <a:stretch>
            <a:fillRect/>
          </a:stretch>
        </p:blipFill>
        <p:spPr>
          <a:xfrm>
            <a:off x="971600" y="2564904"/>
            <a:ext cx="7344815" cy="3456384"/>
          </a:xfrm>
          <a:prstGeom prst="rect">
            <a:avLst/>
          </a:prstGeom>
        </p:spPr>
      </p:pic>
    </p:spTree>
    <p:extLst>
      <p:ext uri="{BB962C8B-B14F-4D97-AF65-F5344CB8AC3E}">
        <p14:creationId xmlns:p14="http://schemas.microsoft.com/office/powerpoint/2010/main" val="3687036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CD99F-75B9-2191-9355-9B711BF2833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97D9E3-E27B-2850-4E17-255B55E54BF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4C49CE6-0D59-635D-6B26-AFA27EEDA15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5625E3AB-B907-A30A-22EB-C5967617B614}"/>
              </a:ext>
            </a:extLst>
          </p:cNvPr>
          <p:cNvSpPr txBox="1"/>
          <p:nvPr/>
        </p:nvSpPr>
        <p:spPr>
          <a:xfrm>
            <a:off x="539552" y="1988840"/>
            <a:ext cx="7920880" cy="3139321"/>
          </a:xfrm>
          <a:prstGeom prst="rect">
            <a:avLst/>
          </a:prstGeom>
          <a:noFill/>
        </p:spPr>
        <p:txBody>
          <a:bodyPr wrap="square" rtlCol="0">
            <a:spAutoFit/>
          </a:bodyPr>
          <a:lstStyle/>
          <a:p>
            <a:pPr algn="just"/>
            <a:r>
              <a:rPr lang="en-US" b="1" u="sng" dirty="0"/>
              <a:t>Security:</a:t>
            </a:r>
          </a:p>
          <a:p>
            <a:pPr marL="285750" indent="-285750" algn="just">
              <a:buFont typeface="Arial" panose="020B0604020202020204" pitchFamily="34" charset="0"/>
              <a:buChar char="•"/>
            </a:pPr>
            <a:r>
              <a:rPr lang="en-US" dirty="0"/>
              <a:t>Enabling these security features for 802.15.4 changes the frame format slightly and consumes some of the payload.</a:t>
            </a:r>
          </a:p>
          <a:p>
            <a:pPr marL="285750" indent="-285750" algn="just">
              <a:buFont typeface="Arial" panose="020B0604020202020204" pitchFamily="34" charset="0"/>
              <a:buChar char="•"/>
            </a:pPr>
            <a:r>
              <a:rPr lang="en-US" dirty="0"/>
              <a:t>Using the Security Enabled field in the Frame Control portion of the 802.15.4 header is the first step to enabling AES encryption. </a:t>
            </a:r>
          </a:p>
          <a:p>
            <a:pPr marL="285750" indent="-285750" algn="just">
              <a:buFont typeface="Arial" panose="020B0604020202020204" pitchFamily="34" charset="0"/>
              <a:buChar char="•"/>
            </a:pPr>
            <a:r>
              <a:rPr lang="en-US" dirty="0"/>
              <a:t>This field is a single bit that is set to 1 for security. Once this bit is set, a field called the Auxiliary Security Header is created after the Source Address field, by stealing some bytes from the Payload field. </a:t>
            </a:r>
          </a:p>
          <a:p>
            <a:pPr marL="285750" indent="-285750" algn="just">
              <a:buFont typeface="Arial" panose="020B0604020202020204" pitchFamily="34" charset="0"/>
              <a:buChar char="•"/>
            </a:pPr>
            <a:r>
              <a:rPr lang="en-US" dirty="0"/>
              <a:t>Figure shows the IEEE 802.15.4 frame format at a high level, with the Security Enabled bit set and the Auxiliary Security Header field present.</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0605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EB5E9-49FE-6069-F5BD-CEDEF9553FB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3B9315-B365-DB1F-BB82-13C01126392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26867CC-6867-A0A7-B3A1-0171A5BA611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IoT ACCESS TECHNOLOGIES</a:t>
            </a:r>
            <a:endParaRPr lang="en-US" sz="2400" b="1" dirty="0"/>
          </a:p>
        </p:txBody>
      </p:sp>
      <p:sp>
        <p:nvSpPr>
          <p:cNvPr id="7" name="TextBox 6">
            <a:extLst>
              <a:ext uri="{FF2B5EF4-FFF2-40B4-BE49-F238E27FC236}">
                <a16:creationId xmlns:a16="http://schemas.microsoft.com/office/drawing/2014/main" id="{C6430754-4B64-06AA-047C-5B4FFD9F3CED}"/>
              </a:ext>
            </a:extLst>
          </p:cNvPr>
          <p:cNvSpPr txBox="1"/>
          <p:nvPr/>
        </p:nvSpPr>
        <p:spPr>
          <a:xfrm>
            <a:off x="694188" y="2060848"/>
            <a:ext cx="7755624" cy="3865674"/>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rPr>
              <a:t>This unit provides an in depth look at some of access technologies that are considered for</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connection</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of</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smart</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Objects.</a:t>
            </a:r>
            <a:r>
              <a:rPr lang="en-US" spc="5" dirty="0">
                <a:effectLst/>
                <a:latin typeface="Calibri" panose="020F0502020204030204" pitchFamily="34" charset="0"/>
                <a:ea typeface="Calibri" panose="020F0502020204030204" pitchFamily="34" charset="0"/>
              </a:rPr>
              <a:t> </a:t>
            </a:r>
          </a:p>
          <a:p>
            <a:pPr marL="673100" marR="789940" algn="just">
              <a:lnSpc>
                <a:spcPct val="115000"/>
              </a:lnSpc>
              <a:spcAft>
                <a:spcPts val="0"/>
              </a:spcAft>
            </a:pPr>
            <a:r>
              <a:rPr lang="en-US" dirty="0">
                <a:effectLst/>
                <a:latin typeface="Calibri" panose="020F0502020204030204" pitchFamily="34" charset="0"/>
                <a:ea typeface="Calibri" panose="020F0502020204030204" pitchFamily="34" charset="0"/>
              </a:rPr>
              <a:t>The following are the technologies</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for</a:t>
            </a:r>
            <a:r>
              <a:rPr lang="en-US" spc="-2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connecting smart</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objects:</a:t>
            </a:r>
            <a:endParaRPr lang="en-IN" dirty="0">
              <a:effectLst/>
              <a:latin typeface="Calibri" panose="020F0502020204030204" pitchFamily="34" charset="0"/>
              <a:ea typeface="Calibri" panose="020F0502020204030204" pitchFamily="34" charset="0"/>
            </a:endParaRPr>
          </a:p>
          <a:p>
            <a:pPr marL="958850" marR="793115" indent="-285750" algn="just">
              <a:lnSpc>
                <a:spcPct val="115000"/>
              </a:lnSpc>
              <a:spcBef>
                <a:spcPts val="1010"/>
              </a:spcBef>
              <a:spcAft>
                <a:spcPts val="0"/>
              </a:spcAft>
              <a:buFont typeface="Arial" panose="020B0604020202020204" pitchFamily="34" charset="0"/>
              <a:buChar char="•"/>
            </a:pPr>
            <a:r>
              <a:rPr lang="en-US" b="1" dirty="0">
                <a:effectLst/>
                <a:latin typeface="Calibri" panose="020F0502020204030204" pitchFamily="34" charset="0"/>
                <a:ea typeface="Calibri" panose="020F0502020204030204" pitchFamily="34" charset="0"/>
              </a:rPr>
              <a:t>IEEE 802.15.4: </a:t>
            </a:r>
            <a:r>
              <a:rPr lang="en-US" dirty="0">
                <a:effectLst/>
                <a:latin typeface="Calibri" panose="020F0502020204030204" pitchFamily="34" charset="0"/>
                <a:ea typeface="Calibri" panose="020F0502020204030204" pitchFamily="34" charset="0"/>
              </a:rPr>
              <a:t>This is an older but foundational wireless protocol for connecting smart</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objects.</a:t>
            </a:r>
            <a:endParaRPr lang="en-IN" dirty="0">
              <a:effectLst/>
              <a:latin typeface="Calibri" panose="020F0502020204030204" pitchFamily="34" charset="0"/>
              <a:ea typeface="Calibri" panose="020F0502020204030204" pitchFamily="34" charset="0"/>
            </a:endParaRPr>
          </a:p>
          <a:p>
            <a:pPr marL="958850" marR="789940" indent="-285750" algn="just">
              <a:lnSpc>
                <a:spcPct val="115000"/>
              </a:lnSpc>
              <a:spcBef>
                <a:spcPts val="1000"/>
              </a:spcBef>
              <a:spcAft>
                <a:spcPts val="0"/>
              </a:spcAft>
              <a:buFont typeface="Arial" panose="020B0604020202020204" pitchFamily="34" charset="0"/>
              <a:buChar char="•"/>
            </a:pPr>
            <a:r>
              <a:rPr lang="en-US" b="1" dirty="0">
                <a:effectLst/>
                <a:latin typeface="Calibri" panose="020F0502020204030204" pitchFamily="34" charset="0"/>
                <a:ea typeface="Calibri" panose="020F0502020204030204" pitchFamily="34" charset="0"/>
              </a:rPr>
              <a:t>IEEE 802.15.4g and IEEE 802.15.4e: </a:t>
            </a:r>
            <a:r>
              <a:rPr lang="en-US" dirty="0">
                <a:effectLst/>
                <a:latin typeface="Calibri" panose="020F0502020204030204" pitchFamily="34" charset="0"/>
                <a:ea typeface="Calibri" panose="020F0502020204030204" pitchFamily="34" charset="0"/>
              </a:rPr>
              <a:t>These are the result of improvements done to 802.15.4</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and</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are</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mainly</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targeted</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to</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utilities and</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smart</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cities deployments.</a:t>
            </a:r>
            <a:endParaRPr lang="en-IN" dirty="0">
              <a:effectLst/>
              <a:latin typeface="Calibri" panose="020F0502020204030204" pitchFamily="34" charset="0"/>
              <a:ea typeface="Calibri" panose="020F0502020204030204" pitchFamily="34" charset="0"/>
            </a:endParaRPr>
          </a:p>
          <a:p>
            <a:pPr marL="958850" indent="-285750">
              <a:spcBef>
                <a:spcPts val="1000"/>
              </a:spcBef>
              <a:spcAft>
                <a:spcPts val="0"/>
              </a:spcAft>
              <a:buFont typeface="Arial" panose="020B0604020202020204" pitchFamily="34" charset="0"/>
              <a:buChar char="•"/>
            </a:pPr>
            <a:r>
              <a:rPr lang="en-US" b="1" dirty="0">
                <a:effectLst/>
                <a:latin typeface="Calibri" panose="020F0502020204030204" pitchFamily="34" charset="0"/>
                <a:ea typeface="Calibri" panose="020F0502020204030204" pitchFamily="34" charset="0"/>
              </a:rPr>
              <a:t>IEEE</a:t>
            </a:r>
            <a:r>
              <a:rPr lang="en-US" b="1" spc="-10"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1901.2a:</a:t>
            </a:r>
            <a:r>
              <a:rPr lang="en-US" b="1"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This</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is</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a:t>
            </a:r>
            <a:r>
              <a:rPr lang="en-US" spc="-2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technology</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for</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connecting</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smart</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objects</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over</a:t>
            </a:r>
            <a:r>
              <a:rPr lang="en-US" spc="-3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power</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lines.</a:t>
            </a:r>
            <a:endParaRPr lang="en-IN" dirty="0">
              <a:effectLst/>
              <a:latin typeface="Calibri" panose="020F0502020204030204" pitchFamily="34" charset="0"/>
              <a:ea typeface="Calibri" panose="020F0502020204030204" pitchFamily="34" charset="0"/>
            </a:endParaRPr>
          </a:p>
          <a:p>
            <a:pPr algn="just"/>
            <a:endParaRPr lang="en-US" sz="2400" dirty="0">
              <a:solidFill>
                <a:srgbClr val="FF0000"/>
              </a:solidFill>
            </a:endParaRPr>
          </a:p>
        </p:txBody>
      </p:sp>
    </p:spTree>
    <p:extLst>
      <p:ext uri="{BB962C8B-B14F-4D97-AF65-F5344CB8AC3E}">
        <p14:creationId xmlns:p14="http://schemas.microsoft.com/office/powerpoint/2010/main" val="1457790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F9FEF-5DBA-B7ED-A520-04D4E6DB89A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B640EC5-4A79-3199-7DE1-E11E4FC8158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853536E-4C4E-DB52-3305-3470E645938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51459045-F52D-B05D-0725-ED48E75DD461}"/>
              </a:ext>
            </a:extLst>
          </p:cNvPr>
          <p:cNvSpPr txBox="1"/>
          <p:nvPr/>
        </p:nvSpPr>
        <p:spPr>
          <a:xfrm>
            <a:off x="539552" y="1988840"/>
            <a:ext cx="7920880" cy="3693319"/>
          </a:xfrm>
          <a:prstGeom prst="rect">
            <a:avLst/>
          </a:prstGeom>
          <a:noFill/>
        </p:spPr>
        <p:txBody>
          <a:bodyPr wrap="square" rtlCol="0">
            <a:spAutoFit/>
          </a:bodyPr>
          <a:lstStyle/>
          <a:p>
            <a:pPr algn="just"/>
            <a:r>
              <a:rPr lang="en-IN" b="1" u="sng" dirty="0"/>
              <a:t>Competitive Technologies</a:t>
            </a:r>
            <a:r>
              <a:rPr lang="en-US" b="1" u="sng" dirty="0"/>
              <a:t>:</a:t>
            </a:r>
          </a:p>
          <a:p>
            <a:pPr marL="285750" indent="-285750" algn="just">
              <a:buFont typeface="Arial" panose="020B0604020202020204" pitchFamily="34" charset="0"/>
              <a:buChar char="•"/>
            </a:pPr>
            <a:r>
              <a:rPr lang="en-US" dirty="0"/>
              <a:t>A competitive radio technology that is different in its PHY and MAC layers is DASH7.</a:t>
            </a:r>
          </a:p>
          <a:p>
            <a:pPr marL="285750" indent="-285750" algn="just">
              <a:buFont typeface="Arial" panose="020B0604020202020204" pitchFamily="34" charset="0"/>
              <a:buChar char="•"/>
            </a:pPr>
            <a:r>
              <a:rPr lang="en-US" dirty="0"/>
              <a:t>Commonly employed in active radio frequency identification (RFID) implementations, DASH7 was used by US military forces for many years, mainly for logistics purposes.</a:t>
            </a:r>
          </a:p>
          <a:p>
            <a:pPr marL="285750" indent="-285750" algn="just">
              <a:buFont typeface="Arial" panose="020B0604020202020204" pitchFamily="34" charset="0"/>
              <a:buChar char="•"/>
            </a:pPr>
            <a:r>
              <a:rPr lang="en-US" dirty="0"/>
              <a:t>The current DASH7 technology offers low power consumption, a compact protocol stack, range up to 1 mile, and AES encryption. </a:t>
            </a:r>
          </a:p>
          <a:p>
            <a:pPr marL="285750" indent="-285750" algn="just">
              <a:buFont typeface="Arial" panose="020B0604020202020204" pitchFamily="34" charset="0"/>
              <a:buChar char="•"/>
            </a:pPr>
            <a:r>
              <a:rPr lang="en-US"/>
              <a:t>Frequencies </a:t>
            </a:r>
            <a:r>
              <a:rPr lang="en-US" dirty="0"/>
              <a:t>of 433 MHz, 868 MHz, and 915 MHz have been defined, enabling data rates up to 166.667 kbps and a maximum payload of 256 bytes</a:t>
            </a:r>
            <a:r>
              <a:rPr lang="en-US"/>
              <a:t>. </a:t>
            </a:r>
          </a:p>
          <a:p>
            <a:pPr marL="285750" indent="-285750" algn="just">
              <a:buFont typeface="Arial" panose="020B0604020202020204" pitchFamily="34" charset="0"/>
              <a:buChar char="•"/>
            </a:pPr>
            <a:r>
              <a:rPr lang="en-US"/>
              <a:t>DASH7 </a:t>
            </a:r>
            <a:r>
              <a:rPr lang="en-US" dirty="0"/>
              <a:t>is promoted by the DASH7 Alliance, which has evolved the protocol from its active RFID niche into a wireless sensor network technology that is aimed at the commercial market.</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336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D9AB-7EA7-C88D-EA11-4F30657529A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EA4C7B1-8395-7B60-732B-E6954FE572F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946BEBB-2014-D72E-0EA4-45357314ECC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75A8069B-FA58-464E-2EE9-3891B4E8DF40}"/>
              </a:ext>
            </a:extLst>
          </p:cNvPr>
          <p:cNvSpPr txBox="1"/>
          <p:nvPr/>
        </p:nvSpPr>
        <p:spPr>
          <a:xfrm>
            <a:off x="539552" y="1988840"/>
            <a:ext cx="792088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The IEEE 802.15.4e amendment of 802.15.4-2011 expands the MAC layer feature set to remedy the disadvantages associated with 802.15.4, including MAC reliability, unbounded latency, and multipath fading.</a:t>
            </a:r>
          </a:p>
          <a:p>
            <a:pPr algn="just"/>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rPr>
              <a:t>In addition to making general enhancements to the MAC layer, IEEE 802.15.4e also made improvements to better cope with certain application domains, such as factory and process automation and smart grid.</a:t>
            </a:r>
          </a:p>
          <a:p>
            <a:pPr algn="just"/>
            <a:endParaRPr lang="en-US"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IEEE 802.15.4e-2012 enhanced the IEEE 802.15.4 MAC layer capabilities in the areas of frame format, security, determinism mechanism (detection of changes), and frequency hopping.</a:t>
            </a:r>
          </a:p>
          <a:p>
            <a:pPr algn="just"/>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7252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1705A-B983-96E8-CFCA-4C223AA5B6F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BBD2C6-86AE-B9F5-A024-D54831516D9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444AE4E-ABB8-4287-95C4-F64AD66D254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A04C8F5C-61C8-D628-75D0-D183E5130A45}"/>
              </a:ext>
            </a:extLst>
          </p:cNvPr>
          <p:cNvSpPr txBox="1"/>
          <p:nvPr/>
        </p:nvSpPr>
        <p:spPr>
          <a:xfrm>
            <a:off x="539552" y="1988840"/>
            <a:ext cx="792088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rPr>
              <a:t>IEEE 802.15.4g-2012 is also an amendment to the </a:t>
            </a:r>
            <a:r>
              <a:rPr lang="en-US" dirty="0">
                <a:effectLst/>
                <a:latin typeface="Calibri" panose="020F0502020204030204" pitchFamily="34" charset="0"/>
                <a:ea typeface="Calibri" panose="020F0502020204030204" pitchFamily="34" charset="0"/>
              </a:rPr>
              <a:t>802.15.4-2011 standard, and just like 802.15.4e-2012, it has </a:t>
            </a:r>
            <a:r>
              <a:rPr lang="en-US" dirty="0">
                <a:latin typeface="Calibri" panose="020F0502020204030204" pitchFamily="34" charset="0"/>
                <a:ea typeface="Calibri" panose="020F0502020204030204" pitchFamily="34" charset="0"/>
              </a:rPr>
              <a:t>b</a:t>
            </a:r>
            <a:r>
              <a:rPr lang="en-US" dirty="0">
                <a:effectLst/>
                <a:latin typeface="Calibri" panose="020F0502020204030204" pitchFamily="34" charset="0"/>
                <a:ea typeface="Calibri" panose="020F0502020204030204" pitchFamily="34" charset="0"/>
              </a:rPr>
              <a:t>een fully integrated into the core IEEE 802.15.4-2015 specification.</a:t>
            </a:r>
          </a:p>
          <a:p>
            <a:pPr algn="just"/>
            <a:endParaRPr lang="en-US"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The focus of this specification is the smart grid or, more specifically, smart utility network communication.</a:t>
            </a:r>
          </a:p>
          <a:p>
            <a:pPr algn="just"/>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rPr>
              <a:t>802.15.4g seeks to optimize large outdoor wireless mesh networks for field area networks (FANs). New PHY definitions are introduced, as well as some MAC modifications needed to support their implementation.</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4663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075CA-121B-106F-F0DC-D05E6FC9906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1C5F62F-325E-5F5E-65EF-C47A11454AB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10C01E02-E82B-FFDE-AE1B-DE7ABE8C550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88155E4C-3701-5896-5616-CEBFA1DA35BE}"/>
              </a:ext>
            </a:extLst>
          </p:cNvPr>
          <p:cNvSpPr txBox="1"/>
          <p:nvPr/>
        </p:nvSpPr>
        <p:spPr>
          <a:xfrm>
            <a:off x="539552" y="1988840"/>
            <a:ext cx="7920880" cy="2585323"/>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technology applies to IoT use cases such as the following: </a:t>
            </a:r>
          </a:p>
          <a:p>
            <a:pPr algn="just"/>
            <a:r>
              <a:rPr lang="en-IN" dirty="0"/>
              <a:t>           ■ Distribution automation and industrial supervisory control and data acquisition (SCADA) environments for remote monitoring and control </a:t>
            </a:r>
          </a:p>
          <a:p>
            <a:pPr algn="just"/>
            <a:r>
              <a:rPr lang="en-IN" dirty="0"/>
              <a:t>          ■ Public lighting </a:t>
            </a:r>
          </a:p>
          <a:p>
            <a:pPr algn="just"/>
            <a:r>
              <a:rPr lang="en-IN" dirty="0"/>
              <a:t>          ■ Environmental wireless sensors in smart cities</a:t>
            </a:r>
          </a:p>
          <a:p>
            <a:pPr algn="just"/>
            <a:r>
              <a:rPr lang="en-IN" dirty="0"/>
              <a:t>          ■ Electrical vehicle charging stations </a:t>
            </a:r>
          </a:p>
          <a:p>
            <a:pPr algn="just"/>
            <a:r>
              <a:rPr lang="en-IN" dirty="0"/>
              <a:t>          ■ Smart parking meters</a:t>
            </a:r>
          </a:p>
          <a:p>
            <a:pPr algn="just"/>
            <a:r>
              <a:rPr lang="en-IN" dirty="0"/>
              <a:t>          ■ Microgrids</a:t>
            </a:r>
          </a:p>
          <a:p>
            <a:pPr algn="just"/>
            <a:r>
              <a:rPr lang="en-IN" dirty="0"/>
              <a:t>          ■ Renewable energy</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94480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DFA3B-CEC5-4B72-4544-17521BAFE12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8CE7E1-33DC-B41B-4F1F-0E6F7E4D27F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31F2812-BEBC-DC85-9B3F-E68171E3EE7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13947A77-B704-D0DE-2BA1-E4DC702C71B8}"/>
              </a:ext>
            </a:extLst>
          </p:cNvPr>
          <p:cNvSpPr txBox="1"/>
          <p:nvPr/>
        </p:nvSpPr>
        <p:spPr>
          <a:xfrm>
            <a:off x="539552" y="1988840"/>
            <a:ext cx="7920880" cy="4247317"/>
          </a:xfrm>
          <a:prstGeom prst="rect">
            <a:avLst/>
          </a:prstGeom>
          <a:noFill/>
        </p:spPr>
        <p:txBody>
          <a:bodyPr wrap="square" rtlCol="0">
            <a:spAutoFit/>
          </a:bodyPr>
          <a:lstStyle/>
          <a:p>
            <a:pPr algn="just"/>
            <a:r>
              <a:rPr lang="en-IN" b="1" u="sng" dirty="0"/>
              <a:t>Standardization and Alliances</a:t>
            </a:r>
            <a:r>
              <a:rPr lang="en-US" b="1" u="sng" dirty="0"/>
              <a:t>:</a:t>
            </a: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The additional capabilities and options </a:t>
            </a:r>
            <a:r>
              <a:rPr lang="en-US" dirty="0">
                <a:latin typeface="Calibri" panose="020F0502020204030204" pitchFamily="34" charset="0"/>
                <a:ea typeface="Calibri" panose="020F0502020204030204" pitchFamily="34" charset="0"/>
              </a:rPr>
              <a:t>provided by 802.15.4g-2012 and 802.15.4e-2012 led to additional difficulty in achieving the interoperability between devices and mixed vendors that users requested.</a:t>
            </a:r>
          </a:p>
          <a:p>
            <a:pPr algn="just"/>
            <a:endParaRPr lang="en-US"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To guarantee interoperability, the Wi-SUN Alliance was formed.( SUN stands for smart utility network.) This organization is not a standards body but is instead an industry alliance that defines communication profiles for smart utility and related networks.</a:t>
            </a:r>
          </a:p>
          <a:p>
            <a:pPr algn="just"/>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rPr>
              <a:t>These profiles are based on open standards, such as 802.15.4e-2012 , 802.15.4g-2012 .IPv6, 6LowPAN, and UDP for the FAN profile.</a:t>
            </a:r>
          </a:p>
          <a:p>
            <a:pPr algn="just"/>
            <a:endParaRPr lang="en-US"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In addition, </a:t>
            </a:r>
            <a:r>
              <a:rPr lang="en-US" dirty="0">
                <a:latin typeface="Calibri" panose="020F0502020204030204" pitchFamily="34" charset="0"/>
                <a:ea typeface="Calibri" panose="020F0502020204030204" pitchFamily="34" charset="0"/>
              </a:rPr>
              <a:t>W</a:t>
            </a:r>
            <a:r>
              <a:rPr lang="en-US" dirty="0">
                <a:effectLst/>
                <a:latin typeface="Calibri" panose="020F0502020204030204" pitchFamily="34" charset="0"/>
                <a:ea typeface="Calibri" panose="020F0502020204030204" pitchFamily="34" charset="0"/>
              </a:rPr>
              <a:t>i-SUN offers a testing and certification program to further ensure interoperability.</a:t>
            </a:r>
          </a:p>
        </p:txBody>
      </p:sp>
    </p:spTree>
    <p:extLst>
      <p:ext uri="{BB962C8B-B14F-4D97-AF65-F5344CB8AC3E}">
        <p14:creationId xmlns:p14="http://schemas.microsoft.com/office/powerpoint/2010/main" val="712610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4EE72-21C3-C037-57B2-1D5E632F88F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5B124C3-C31F-B945-3BDE-3F9C150A94D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B6249CE-C33A-D5FF-2BF3-9A837B4D3CC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7732A7E5-1CC2-96E9-1576-D004343188E5}"/>
              </a:ext>
            </a:extLst>
          </p:cNvPr>
          <p:cNvSpPr txBox="1"/>
          <p:nvPr/>
        </p:nvSpPr>
        <p:spPr>
          <a:xfrm>
            <a:off x="539552" y="1988840"/>
            <a:ext cx="7920880" cy="2308324"/>
          </a:xfrm>
          <a:prstGeom prst="rect">
            <a:avLst/>
          </a:prstGeom>
          <a:noFill/>
        </p:spPr>
        <p:txBody>
          <a:bodyPr wrap="square" rtlCol="0">
            <a:spAutoFit/>
          </a:bodyPr>
          <a:lstStyle/>
          <a:p>
            <a:pPr algn="just"/>
            <a:r>
              <a:rPr lang="en-IN" b="1" u="sng" dirty="0"/>
              <a:t>Physical layer</a:t>
            </a:r>
            <a:r>
              <a:rPr lang="en-US" b="1" u="sng" dirty="0"/>
              <a:t>:</a:t>
            </a:r>
          </a:p>
          <a:p>
            <a:pPr marL="285750" indent="-285750" algn="just">
              <a:buFont typeface="Arial" panose="020B0604020202020204" pitchFamily="34" charset="0"/>
              <a:buChar char="•"/>
            </a:pPr>
            <a:r>
              <a:rPr lang="en-US" dirty="0">
                <a:effectLst/>
                <a:latin typeface="Calibri" panose="020F0502020204030204" pitchFamily="34" charset="0"/>
                <a:ea typeface="Calibri" panose="020F0502020204030204" pitchFamily="34" charset="0"/>
              </a:rPr>
              <a:t>The </a:t>
            </a:r>
            <a:r>
              <a:rPr lang="en-US" dirty="0"/>
              <a:t>original IEEE 802.15.4 maximum PSDU or payload size of 127 bytes was increased for the SUN PHY to 2047 bytes. This provides a better match for the greater packet sizes found in many upper-layer protocols.</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The error protection was improved in IEEE 802.15.4g by evolving the CRC from 16 to 32 bits. The SUN PHY, as described in IEEE 802.15.4g-2012, supports multiple data rates in bands ranging from 169 MHz to 2.4 GHz.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92485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2A4EF-8245-A8E4-7F7E-0F94B4C2B1E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A472D2-FFA3-862B-B3D5-BD65AB4EB88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0A6CA54-F852-99BC-E7C3-BE000EA3A4D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6CDBDF53-BC6E-87F4-2CD0-8A9B17352C4C}"/>
              </a:ext>
            </a:extLst>
          </p:cNvPr>
          <p:cNvSpPr txBox="1"/>
          <p:nvPr/>
        </p:nvSpPr>
        <p:spPr>
          <a:xfrm>
            <a:off x="539552" y="1988840"/>
            <a:ext cx="7920880" cy="3970318"/>
          </a:xfrm>
          <a:prstGeom prst="rect">
            <a:avLst/>
          </a:prstGeom>
          <a:noFill/>
        </p:spPr>
        <p:txBody>
          <a:bodyPr wrap="square" rtlCol="0">
            <a:spAutoFit/>
          </a:bodyPr>
          <a:lstStyle/>
          <a:p>
            <a:pPr algn="just"/>
            <a:r>
              <a:rPr lang="en-IN" b="1" u="sng" dirty="0"/>
              <a:t>Physical layer</a:t>
            </a:r>
            <a:r>
              <a:rPr lang="en-US" b="1" u="sng" dirty="0"/>
              <a:t>:</a:t>
            </a:r>
          </a:p>
          <a:p>
            <a:pPr marL="285750" indent="-285750" algn="just">
              <a:buFont typeface="Arial" panose="020B0604020202020204" pitchFamily="34" charset="0"/>
              <a:buChar char="•"/>
            </a:pPr>
            <a:r>
              <a:rPr lang="en-US" dirty="0"/>
              <a:t> Data must be modulated onto the frequency using at least one of the following PHY mechanisms to be IEEE 802.15.4g complaint:</a:t>
            </a:r>
          </a:p>
          <a:p>
            <a:pPr algn="just"/>
            <a:r>
              <a:rPr lang="en-US" dirty="0"/>
              <a:t>            ■ </a:t>
            </a:r>
            <a:r>
              <a:rPr lang="en-US" b="1" u="sng" dirty="0"/>
              <a:t>Multi-Rate and Multi-Regional Frequency Shift Keying (MR-FSK): </a:t>
            </a:r>
            <a:r>
              <a:rPr lang="en-US" dirty="0"/>
              <a:t>Offers good transmit power efficiency due to the constant envelope of the transmit signal.</a:t>
            </a:r>
          </a:p>
          <a:p>
            <a:pPr algn="just"/>
            <a:r>
              <a:rPr lang="en-US" dirty="0"/>
              <a:t>            ■ </a:t>
            </a:r>
            <a:r>
              <a:rPr lang="en-US" b="1" u="sng" dirty="0"/>
              <a:t>Multi-Rate and Multi-Regional Orthogonal Frequency Division Multiplexing (MR-OFDM): </a:t>
            </a:r>
            <a:r>
              <a:rPr lang="en-US" dirty="0"/>
              <a:t>Provides higher data rates but may be too complex for low-cost and low-power devices. </a:t>
            </a:r>
          </a:p>
          <a:p>
            <a:pPr algn="just"/>
            <a:r>
              <a:rPr lang="en-US" dirty="0"/>
              <a:t>            ■ </a:t>
            </a:r>
            <a:r>
              <a:rPr lang="en-US" b="1" u="sng" dirty="0"/>
              <a:t>Multi-Rate and Multi-Regional Offset Quadrature Phase-Shift Keying (MR-OQPSK): </a:t>
            </a:r>
            <a:r>
              <a:rPr lang="en-US" dirty="0"/>
              <a:t>Shares the same characteristics of the IEEE 802.15.4-2006 O-QPSK PHY, making multi-mode systems more cost-effective and easier to design.</a:t>
            </a:r>
          </a:p>
          <a:p>
            <a:pPr marL="285750" indent="-285750" algn="just">
              <a:buFont typeface="Arial" panose="020B0604020202020204" pitchFamily="34" charset="0"/>
              <a:buChar char="•"/>
            </a:pPr>
            <a:r>
              <a:rPr lang="en-US" dirty="0"/>
              <a:t>Enhanced data rates and a greater number of channels for channel hopping are available, depending on the frequency bands and modulation.</a:t>
            </a:r>
          </a:p>
        </p:txBody>
      </p:sp>
    </p:spTree>
    <p:extLst>
      <p:ext uri="{BB962C8B-B14F-4D97-AF65-F5344CB8AC3E}">
        <p14:creationId xmlns:p14="http://schemas.microsoft.com/office/powerpoint/2010/main" val="2168245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C4BD2-F89F-B163-CC84-8A56D39E3C2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8709A3D-3F24-DD8C-2A52-DD1BC120E45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3F286CD-9D56-ED50-7AD6-69B894DACEB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DC540327-B611-BC2F-EFA5-199373E2544C}"/>
              </a:ext>
            </a:extLst>
          </p:cNvPr>
          <p:cNvSpPr txBox="1"/>
          <p:nvPr/>
        </p:nvSpPr>
        <p:spPr>
          <a:xfrm>
            <a:off x="539552" y="1988840"/>
            <a:ext cx="7920880" cy="4524315"/>
          </a:xfrm>
          <a:prstGeom prst="rect">
            <a:avLst/>
          </a:prstGeom>
          <a:noFill/>
        </p:spPr>
        <p:txBody>
          <a:bodyPr wrap="square" rtlCol="0">
            <a:spAutoFit/>
          </a:bodyPr>
          <a:lstStyle/>
          <a:p>
            <a:pPr algn="just"/>
            <a:r>
              <a:rPr lang="en-IN" b="1" u="sng" dirty="0"/>
              <a:t>MAC layer</a:t>
            </a:r>
            <a:r>
              <a:rPr lang="en-US" b="1" u="sng" dirty="0"/>
              <a:t>:</a:t>
            </a:r>
          </a:p>
          <a:p>
            <a:pPr marL="285750" indent="-285750" algn="just">
              <a:buFont typeface="Arial" panose="020B0604020202020204" pitchFamily="34" charset="0"/>
              <a:buChar char="•"/>
            </a:pPr>
            <a:r>
              <a:rPr lang="en-US" dirty="0"/>
              <a:t>While the IEEE 802.15.4e-2012 amendment is not applicable to the PHY layer, it is pertinent to the MAC layer. This amendment enhances the MAC layer through various functions, which may be selectively enabled based on various implementations of the standard.</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The following are some of the main enhancements to the MAC layer proposed by IEEE 802.15.4e-2012:</a:t>
            </a:r>
            <a:endParaRPr lang="en-US" dirty="0">
              <a:latin typeface="Calibri" panose="020F0502020204030204" pitchFamily="34" charset="0"/>
              <a:ea typeface="Calibri" panose="020F0502020204030204" pitchFamily="34" charset="0"/>
            </a:endParaRPr>
          </a:p>
          <a:p>
            <a:pPr algn="just"/>
            <a:r>
              <a:rPr lang="en-US" dirty="0">
                <a:effectLst/>
                <a:latin typeface="Calibri" panose="020F0502020204030204" pitchFamily="34" charset="0"/>
                <a:ea typeface="Calibri" panose="020F0502020204030204" pitchFamily="34" charset="0"/>
              </a:rPr>
              <a:t>               </a:t>
            </a:r>
            <a:r>
              <a:rPr lang="en-US" dirty="0"/>
              <a:t>■ </a:t>
            </a:r>
            <a:r>
              <a:rPr lang="en-US" b="1" u="sng" dirty="0"/>
              <a:t>Time-Slotted Channel Hopping (TSCH): </a:t>
            </a:r>
            <a:r>
              <a:rPr lang="en-US" dirty="0"/>
              <a:t>TSCH is an IEEE 802.15.4e-2012 MAC operation mode that works to guarantee media access and channel diversity. Channel hopping, also known as frequency hopping, utilizes different channels for transmission at different times.</a:t>
            </a:r>
          </a:p>
          <a:p>
            <a:pPr algn="just"/>
            <a:r>
              <a:rPr lang="en-US" dirty="0">
                <a:effectLst/>
                <a:latin typeface="Calibri" panose="020F0502020204030204" pitchFamily="34" charset="0"/>
                <a:ea typeface="Calibri" panose="020F0502020204030204" pitchFamily="34" charset="0"/>
              </a:rPr>
              <a:t>                  </a:t>
            </a:r>
            <a:r>
              <a:rPr lang="en-US" dirty="0"/>
              <a:t>TSCH divides time into fixed time periods, or “time slots,” which offer guaranteed bandwidth and predictable latency. In a time slot, one packet and its acknowledgement can be transmitted, increasing network capacity because multiple nodes can communicate in the same time slot, using different channels.</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919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D50D4-1C6E-03B4-0D31-ACF2E12868A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09E45A9-CE66-347C-FC5A-99BFD9A3DF4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A2C27F7-F745-C859-3B5A-E3ABC78895D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E8EF0170-8173-743D-73B3-240DFE5CF274}"/>
              </a:ext>
            </a:extLst>
          </p:cNvPr>
          <p:cNvSpPr txBox="1"/>
          <p:nvPr/>
        </p:nvSpPr>
        <p:spPr>
          <a:xfrm>
            <a:off x="539552" y="1988840"/>
            <a:ext cx="7920880" cy="4247317"/>
          </a:xfrm>
          <a:prstGeom prst="rect">
            <a:avLst/>
          </a:prstGeom>
          <a:noFill/>
        </p:spPr>
        <p:txBody>
          <a:bodyPr wrap="square" rtlCol="0">
            <a:spAutoFit/>
          </a:bodyPr>
          <a:lstStyle/>
          <a:p>
            <a:pPr algn="just"/>
            <a:r>
              <a:rPr lang="en-IN" b="1" u="sng" dirty="0"/>
              <a:t>MAC layer</a:t>
            </a:r>
            <a:r>
              <a:rPr lang="en-US" b="1" u="sng" dirty="0"/>
              <a:t>:</a:t>
            </a: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The following are some of the main enhancements to the MAC layer proposed by IEEE 802.15.4e-2012:</a:t>
            </a:r>
            <a:endParaRPr lang="en-US" dirty="0">
              <a:latin typeface="Calibri" panose="020F0502020204030204" pitchFamily="34" charset="0"/>
              <a:ea typeface="Calibri" panose="020F0502020204030204" pitchFamily="34" charset="0"/>
            </a:endParaRPr>
          </a:p>
          <a:p>
            <a:pPr algn="just"/>
            <a:r>
              <a:rPr lang="en-US" dirty="0">
                <a:effectLst/>
                <a:latin typeface="Calibri" panose="020F0502020204030204" pitchFamily="34" charset="0"/>
                <a:ea typeface="Calibri" panose="020F0502020204030204" pitchFamily="34" charset="0"/>
              </a:rPr>
              <a:t>               </a:t>
            </a:r>
            <a:r>
              <a:rPr lang="en-US" dirty="0"/>
              <a:t>■ </a:t>
            </a:r>
            <a:r>
              <a:rPr lang="en-US" b="1" u="sng" dirty="0"/>
              <a:t>Information elements: </a:t>
            </a:r>
            <a:r>
              <a:rPr lang="en-US" dirty="0"/>
              <a:t>Information elements (IEs) allow for the exchange of information at the MAC layer in an extensible manner, either as header IEs (standardized) and/or payload IEs (private). Specified in a tag, length, value (TLV) format, the IE field allows frames to carry additional metadata to support MAC layer services.</a:t>
            </a:r>
          </a:p>
          <a:p>
            <a:pPr algn="just"/>
            <a:r>
              <a:rPr lang="en-US" dirty="0"/>
              <a:t>             ■ </a:t>
            </a:r>
            <a:r>
              <a:rPr lang="en-US" b="1" u="sng" dirty="0"/>
              <a:t>Enhanced beacons (EBs): </a:t>
            </a:r>
            <a:r>
              <a:rPr lang="en-US" dirty="0"/>
              <a:t>EBs extend the flexibility of IEEE 802.15.4 beacons to allow the construction of application-specific beacon content.</a:t>
            </a:r>
          </a:p>
          <a:p>
            <a:pPr algn="just"/>
            <a:r>
              <a:rPr lang="en-US" dirty="0"/>
              <a:t>             ■ </a:t>
            </a:r>
            <a:r>
              <a:rPr lang="en-US" b="1" u="sng" dirty="0"/>
              <a:t>Enhanced beacon requests (EBRs): </a:t>
            </a:r>
            <a:r>
              <a:rPr lang="en-US" dirty="0"/>
              <a:t>Like enhanced beacons, an enhanced beacon request (EBRs) also leverages IEs. The IEs in EBRs allow the sender to selectively specify the request of information. Beacon responses are then limited to what was requested in the EBR.</a:t>
            </a:r>
          </a:p>
          <a:p>
            <a:pPr algn="just"/>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71480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3A7A6-DD2E-7A92-61CB-F7AE36EEA18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AFB993-B974-2C62-DE02-B5189BF7905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1913974-C4F3-4A09-4EBD-F983BEA3F37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146DEEA4-17FF-065A-815E-59703719E84A}"/>
              </a:ext>
            </a:extLst>
          </p:cNvPr>
          <p:cNvSpPr txBox="1"/>
          <p:nvPr/>
        </p:nvSpPr>
        <p:spPr>
          <a:xfrm>
            <a:off x="539552" y="1988840"/>
            <a:ext cx="7920880" cy="2308324"/>
          </a:xfrm>
          <a:prstGeom prst="rect">
            <a:avLst/>
          </a:prstGeom>
          <a:noFill/>
        </p:spPr>
        <p:txBody>
          <a:bodyPr wrap="square" rtlCol="0">
            <a:spAutoFit/>
          </a:bodyPr>
          <a:lstStyle/>
          <a:p>
            <a:pPr algn="just"/>
            <a:r>
              <a:rPr lang="en-IN" b="1" u="sng" dirty="0"/>
              <a:t>MAC layer</a:t>
            </a:r>
            <a:r>
              <a:rPr lang="en-US" b="1" u="sng" dirty="0"/>
              <a:t>:</a:t>
            </a: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The following are some of the main enhancements to the MAC layer proposed by IEEE 802.15.4e-2012:</a:t>
            </a:r>
            <a:endParaRPr lang="en-US" dirty="0">
              <a:latin typeface="Calibri" panose="020F0502020204030204" pitchFamily="34" charset="0"/>
              <a:ea typeface="Calibri" panose="020F0502020204030204" pitchFamily="34" charset="0"/>
            </a:endParaRPr>
          </a:p>
          <a:p>
            <a:pPr algn="just"/>
            <a:r>
              <a:rPr lang="en-US" dirty="0">
                <a:effectLst/>
                <a:latin typeface="Calibri" panose="020F0502020204030204" pitchFamily="34" charset="0"/>
                <a:ea typeface="Calibri" panose="020F0502020204030204" pitchFamily="34" charset="0"/>
              </a:rPr>
              <a:t>             </a:t>
            </a:r>
            <a:r>
              <a:rPr lang="en-US" dirty="0"/>
              <a:t>■ </a:t>
            </a:r>
            <a:r>
              <a:rPr lang="en-US" b="1" u="sng" dirty="0"/>
              <a:t>Enhanced Acknowledgement: </a:t>
            </a:r>
            <a:r>
              <a:rPr lang="en-US" dirty="0"/>
              <a:t>The Enhanced Acknowledgement frame allows for the integration of a frame counter for the frame being acknowledged. This feature helps protect against certain attacks that occur when Acknowledgement frames are spoofed.</a:t>
            </a:r>
          </a:p>
          <a:p>
            <a:pPr algn="just"/>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7506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87BEF-2B0B-E3A3-E72A-C2B3F31E6CF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DB49378-7E0D-D112-EA9F-89FD697EA1B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6EE82D8-6213-F1AC-5083-ABEA1446BF9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IoT ACCESS TECHNOLOGIES</a:t>
            </a:r>
            <a:endParaRPr lang="en-US" sz="2400" b="1" dirty="0"/>
          </a:p>
        </p:txBody>
      </p:sp>
      <p:sp>
        <p:nvSpPr>
          <p:cNvPr id="7" name="TextBox 6">
            <a:extLst>
              <a:ext uri="{FF2B5EF4-FFF2-40B4-BE49-F238E27FC236}">
                <a16:creationId xmlns:a16="http://schemas.microsoft.com/office/drawing/2014/main" id="{0573CC2F-E033-E236-4738-F0C930415FE4}"/>
              </a:ext>
            </a:extLst>
          </p:cNvPr>
          <p:cNvSpPr txBox="1"/>
          <p:nvPr/>
        </p:nvSpPr>
        <p:spPr>
          <a:xfrm>
            <a:off x="694188" y="2060848"/>
            <a:ext cx="7755624" cy="3713324"/>
          </a:xfrm>
          <a:prstGeom prst="rect">
            <a:avLst/>
          </a:prstGeom>
          <a:noFill/>
        </p:spPr>
        <p:txBody>
          <a:bodyPr wrap="square" rtlCol="0">
            <a:spAutoFit/>
          </a:bodyPr>
          <a:lstStyle/>
          <a:p>
            <a:pPr marL="958850" marR="789305" indent="-285750" algn="just">
              <a:lnSpc>
                <a:spcPct val="115000"/>
              </a:lnSpc>
              <a:spcAft>
                <a:spcPts val="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IEEE 802.11ah: </a:t>
            </a:r>
            <a:r>
              <a:rPr lang="en-US" sz="1800" dirty="0">
                <a:effectLst/>
                <a:latin typeface="Calibri" panose="020F0502020204030204" pitchFamily="34" charset="0"/>
                <a:ea typeface="Calibri" panose="020F0502020204030204" pitchFamily="34" charset="0"/>
              </a:rPr>
              <a:t>This is a technology built on the well-known 802.11 Wi-Fi standards that 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specifically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smart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objects.</a:t>
            </a:r>
            <a:endParaRPr lang="en-IN" sz="1800" dirty="0">
              <a:effectLst/>
              <a:latin typeface="Calibri" panose="020F0502020204030204" pitchFamily="34" charset="0"/>
              <a:ea typeface="Calibri" panose="020F0502020204030204" pitchFamily="34" charset="0"/>
            </a:endParaRPr>
          </a:p>
          <a:p>
            <a:pPr marL="958850" marR="794385" indent="-285750" algn="just">
              <a:lnSpc>
                <a:spcPct val="115000"/>
              </a:lnSpc>
              <a:spcBef>
                <a:spcPts val="1000"/>
              </a:spcBef>
              <a:spcAft>
                <a:spcPts val="0"/>
              </a:spcAft>
              <a:buFont typeface="Arial" panose="020B0604020202020204" pitchFamily="34" charset="0"/>
              <a:buChar char="•"/>
            </a:pPr>
            <a:r>
              <a:rPr lang="en-US" sz="1800" b="1" dirty="0" err="1">
                <a:effectLst/>
                <a:latin typeface="Calibri" panose="020F0502020204030204" pitchFamily="34" charset="0"/>
                <a:ea typeface="Calibri" panose="020F0502020204030204" pitchFamily="34" charset="0"/>
              </a:rPr>
              <a:t>LoRaWAN</a:t>
            </a:r>
            <a:r>
              <a:rPr lang="en-US" sz="1800" b="1" dirty="0">
                <a:effectLst/>
                <a:latin typeface="Calibri" panose="020F0502020204030204" pitchFamily="34" charset="0"/>
                <a:ea typeface="Calibri" panose="020F0502020204030204" pitchFamily="34" charset="0"/>
              </a:rPr>
              <a:t>:</a:t>
            </a:r>
            <a:r>
              <a:rPr lang="en-US" sz="1800" b="1"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scalable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technology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designed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longer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distances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with</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low</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power</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requirements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unlicensed</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spectrum.</a:t>
            </a:r>
            <a:endParaRPr lang="en-IN" sz="1800" dirty="0">
              <a:effectLst/>
              <a:latin typeface="Calibri" panose="020F0502020204030204" pitchFamily="34" charset="0"/>
              <a:ea typeface="Calibri" panose="020F0502020204030204" pitchFamily="34" charset="0"/>
            </a:endParaRPr>
          </a:p>
          <a:p>
            <a:pPr marL="958850" marR="789305" indent="-285750" algn="just">
              <a:lnSpc>
                <a:spcPct val="115000"/>
              </a:lnSpc>
              <a:spcBef>
                <a:spcPts val="1000"/>
              </a:spcBef>
              <a:spcAft>
                <a:spcPts val="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NB-IoT and Other LTE Variations: </a:t>
            </a:r>
            <a:r>
              <a:rPr lang="en-US" sz="1800" dirty="0">
                <a:effectLst/>
                <a:latin typeface="Calibri" panose="020F0502020204030204" pitchFamily="34" charset="0"/>
                <a:ea typeface="Calibri" panose="020F0502020204030204" pitchFamily="34" charset="0"/>
              </a:rPr>
              <a:t>These technologies are often the choice of mobile service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providers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looking</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connect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smart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objects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over</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longer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distances</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licensed</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spectrum.</a:t>
            </a:r>
            <a:endParaRPr lang="en-IN" sz="1800" dirty="0">
              <a:effectLst/>
              <a:latin typeface="Calibri" panose="020F0502020204030204" pitchFamily="34" charset="0"/>
              <a:ea typeface="Calibri" panose="020F0502020204030204" pitchFamily="34" charset="0"/>
            </a:endParaRPr>
          </a:p>
          <a:p>
            <a:pPr marL="958850" marR="793115" indent="-285750" algn="just">
              <a:lnSpc>
                <a:spcPct val="115000"/>
              </a:lnSpc>
              <a:spcBef>
                <a:spcPts val="1010"/>
              </a:spcBef>
              <a:spcAft>
                <a:spcPts val="0"/>
              </a:spcAft>
              <a:buFont typeface="Arial" panose="020B0604020202020204" pitchFamily="34" charset="0"/>
              <a:buChar char="•"/>
            </a:pPr>
            <a:endParaRPr lang="en-IN" dirty="0">
              <a:effectLst/>
              <a:latin typeface="Calibri" panose="020F0502020204030204" pitchFamily="34" charset="0"/>
              <a:ea typeface="Calibri" panose="020F0502020204030204" pitchFamily="34" charset="0"/>
            </a:endParaRPr>
          </a:p>
          <a:p>
            <a:pPr algn="just"/>
            <a:endParaRPr lang="en-US" sz="2400" dirty="0">
              <a:solidFill>
                <a:srgbClr val="FF0000"/>
              </a:solidFill>
            </a:endParaRPr>
          </a:p>
        </p:txBody>
      </p:sp>
    </p:spTree>
    <p:extLst>
      <p:ext uri="{BB962C8B-B14F-4D97-AF65-F5344CB8AC3E}">
        <p14:creationId xmlns:p14="http://schemas.microsoft.com/office/powerpoint/2010/main" val="3580300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F4CD2-5034-9FA6-6D60-7FA61584763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06C2CE1-BE16-B7AB-D186-CC0C2C4CAC6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CBBF5F2-D060-B2C5-615E-9F1BCD2F670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0C5A475E-E74C-BFF3-2BE0-455F224E7C4A}"/>
              </a:ext>
            </a:extLst>
          </p:cNvPr>
          <p:cNvSpPr txBox="1"/>
          <p:nvPr/>
        </p:nvSpPr>
        <p:spPr>
          <a:xfrm>
            <a:off x="539552" y="1988840"/>
            <a:ext cx="7920880" cy="646331"/>
          </a:xfrm>
          <a:prstGeom prst="rect">
            <a:avLst/>
          </a:prstGeom>
          <a:noFill/>
        </p:spPr>
        <p:txBody>
          <a:bodyPr wrap="square" rtlCol="0">
            <a:spAutoFit/>
          </a:bodyPr>
          <a:lstStyle/>
          <a:p>
            <a:pPr algn="just"/>
            <a:r>
              <a:rPr lang="en-IN" b="1" u="sng" dirty="0"/>
              <a:t>MAC layer</a:t>
            </a:r>
            <a:r>
              <a:rPr lang="en-US" b="1" u="sng" dirty="0"/>
              <a:t>:</a:t>
            </a:r>
            <a:endParaRPr lang="en-US" dirty="0">
              <a:effectLst/>
              <a:latin typeface="Calibri" panose="020F0502020204030204" pitchFamily="34" charset="0"/>
              <a:ea typeface="Calibri" panose="020F0502020204030204" pitchFamily="34" charset="0"/>
            </a:endParaRPr>
          </a:p>
          <a:p>
            <a:pPr algn="just"/>
            <a:endParaRPr lang="en-US"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EC0455E2-D728-9D51-6ED0-B10FBD45FFFC}"/>
              </a:ext>
            </a:extLst>
          </p:cNvPr>
          <p:cNvPicPr>
            <a:picLocks noChangeAspect="1"/>
          </p:cNvPicPr>
          <p:nvPr/>
        </p:nvPicPr>
        <p:blipFill>
          <a:blip r:embed="rId2"/>
          <a:stretch>
            <a:fillRect/>
          </a:stretch>
        </p:blipFill>
        <p:spPr>
          <a:xfrm>
            <a:off x="899592" y="2635172"/>
            <a:ext cx="7416823" cy="3386116"/>
          </a:xfrm>
          <a:prstGeom prst="rect">
            <a:avLst/>
          </a:prstGeom>
        </p:spPr>
      </p:pic>
    </p:spTree>
    <p:extLst>
      <p:ext uri="{BB962C8B-B14F-4D97-AF65-F5344CB8AC3E}">
        <p14:creationId xmlns:p14="http://schemas.microsoft.com/office/powerpoint/2010/main" val="225983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5CA04-2918-714E-B8AA-67BF83C455C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7ED073-AD28-E48C-2872-7197665AF14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2A03AFC-E8D2-619B-6403-1789E2D0EEC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E765FA72-DEB2-4984-A9BC-625665F20B51}"/>
              </a:ext>
            </a:extLst>
          </p:cNvPr>
          <p:cNvSpPr txBox="1"/>
          <p:nvPr/>
        </p:nvSpPr>
        <p:spPr>
          <a:xfrm>
            <a:off x="539552" y="1988840"/>
            <a:ext cx="7920880" cy="4524315"/>
          </a:xfrm>
          <a:prstGeom prst="rect">
            <a:avLst/>
          </a:prstGeom>
          <a:noFill/>
        </p:spPr>
        <p:txBody>
          <a:bodyPr wrap="square" rtlCol="0">
            <a:spAutoFit/>
          </a:bodyPr>
          <a:lstStyle/>
          <a:p>
            <a:pPr algn="just"/>
            <a:r>
              <a:rPr lang="en-IN" b="1" u="sng" dirty="0"/>
              <a:t>Topology </a:t>
            </a:r>
            <a:r>
              <a:rPr lang="en-US" b="1" u="sng" dirty="0"/>
              <a:t>:</a:t>
            </a:r>
          </a:p>
          <a:p>
            <a:pPr marL="285750" indent="-285750" algn="just">
              <a:buFont typeface="Arial" panose="020B0604020202020204" pitchFamily="34" charset="0"/>
              <a:buChar char="•"/>
            </a:pPr>
            <a:r>
              <a:rPr lang="en-US" dirty="0"/>
              <a:t>Deployments of IEEE 802.15.4g-2012 are mostly based on a mesh topology. This is because a mesh topology is typically the best choice for use cases in the industrial and smart cities areas where 802.15.4g-2012 is applied.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mesh topology allows deployments to be done in urban or rural areas, expanding the distance between nodes that can relay the traffic of other nodes.</a:t>
            </a:r>
          </a:p>
          <a:p>
            <a:pPr algn="just"/>
            <a:endParaRPr lang="en-US" dirty="0"/>
          </a:p>
          <a:p>
            <a:pPr algn="just"/>
            <a:r>
              <a:rPr lang="en-IN" b="1" u="sng" dirty="0"/>
              <a:t>Security </a:t>
            </a:r>
            <a:r>
              <a:rPr lang="en-US" b="1" u="sng" dirty="0"/>
              <a:t>:</a:t>
            </a:r>
          </a:p>
          <a:p>
            <a:pPr marL="285750" indent="-285750" algn="just">
              <a:buFont typeface="Arial" panose="020B0604020202020204" pitchFamily="34" charset="0"/>
              <a:buChar char="•"/>
            </a:pPr>
            <a:r>
              <a:rPr lang="en-US" dirty="0"/>
              <a:t>Both IEEE 802.15.4g and 802.15.4e inherit their security attributes from the IEEE 802.15.4-2006 specification. Therefore, encryption is provided by AES, with a 128-bit key.</a:t>
            </a:r>
          </a:p>
          <a:p>
            <a:pPr algn="just"/>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In addition to the Auxiliary Security Header field initially defined in 802.15.4-2006, a secure acknowledgement and a secure Enhanced Beacon field complete the MAC layer security.</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35654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80DF-7A17-5A8D-EDD2-3A4E67BC8CE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2CF1EA-86FC-B4AE-1AD0-901021FA5D2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F509E9C-BBB9-793C-74AA-41C8EAF75C8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802.15.4g and 802.15.4e</a:t>
            </a:r>
            <a:endParaRPr lang="en-US" sz="2400" b="1" dirty="0"/>
          </a:p>
        </p:txBody>
      </p:sp>
      <p:sp>
        <p:nvSpPr>
          <p:cNvPr id="7" name="TextBox 6">
            <a:extLst>
              <a:ext uri="{FF2B5EF4-FFF2-40B4-BE49-F238E27FC236}">
                <a16:creationId xmlns:a16="http://schemas.microsoft.com/office/drawing/2014/main" id="{C5198944-E060-39E5-F03F-EC7D9D00A203}"/>
              </a:ext>
            </a:extLst>
          </p:cNvPr>
          <p:cNvSpPr txBox="1"/>
          <p:nvPr/>
        </p:nvSpPr>
        <p:spPr>
          <a:xfrm>
            <a:off x="539552" y="1988840"/>
            <a:ext cx="7920880" cy="646331"/>
          </a:xfrm>
          <a:prstGeom prst="rect">
            <a:avLst/>
          </a:prstGeom>
          <a:noFill/>
        </p:spPr>
        <p:txBody>
          <a:bodyPr wrap="square" rtlCol="0">
            <a:spAutoFit/>
          </a:bodyPr>
          <a:lstStyle/>
          <a:p>
            <a:pPr algn="just"/>
            <a:r>
              <a:rPr lang="en-IN" b="1" u="sng" dirty="0"/>
              <a:t>Security </a:t>
            </a:r>
            <a:r>
              <a:rPr lang="en-US" b="1" u="sng" dirty="0"/>
              <a:t>:</a:t>
            </a:r>
          </a:p>
          <a:p>
            <a:pPr algn="just"/>
            <a:endParaRPr lang="en-US" b="1" u="sng" dirty="0"/>
          </a:p>
        </p:txBody>
      </p:sp>
      <p:pic>
        <p:nvPicPr>
          <p:cNvPr id="4" name="Picture 3">
            <a:extLst>
              <a:ext uri="{FF2B5EF4-FFF2-40B4-BE49-F238E27FC236}">
                <a16:creationId xmlns:a16="http://schemas.microsoft.com/office/drawing/2014/main" id="{8EB58BDB-08D9-5C0A-6993-CCFA60C05810}"/>
              </a:ext>
            </a:extLst>
          </p:cNvPr>
          <p:cNvPicPr>
            <a:picLocks noChangeAspect="1"/>
          </p:cNvPicPr>
          <p:nvPr/>
        </p:nvPicPr>
        <p:blipFill>
          <a:blip r:embed="rId2"/>
          <a:stretch>
            <a:fillRect/>
          </a:stretch>
        </p:blipFill>
        <p:spPr>
          <a:xfrm>
            <a:off x="1043608" y="2852935"/>
            <a:ext cx="7056783" cy="3024337"/>
          </a:xfrm>
          <a:prstGeom prst="rect">
            <a:avLst/>
          </a:prstGeom>
        </p:spPr>
      </p:pic>
    </p:spTree>
    <p:extLst>
      <p:ext uri="{BB962C8B-B14F-4D97-AF65-F5344CB8AC3E}">
        <p14:creationId xmlns:p14="http://schemas.microsoft.com/office/powerpoint/2010/main" val="909467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7B9A7-EF76-078F-AB1B-5D1D4D8E60D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F96B0F0-C1FE-A31B-312A-D3700BD87EB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A0B7BEE-71A0-1A1B-E933-D4E1FF2D2F7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A5C1383E-BE84-B073-9E40-670942E16A09}"/>
              </a:ext>
            </a:extLst>
          </p:cNvPr>
          <p:cNvSpPr txBox="1"/>
          <p:nvPr/>
        </p:nvSpPr>
        <p:spPr>
          <a:xfrm>
            <a:off x="539552" y="1988840"/>
            <a:ext cx="792088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unconstrained networks, IEEE 802.11 Wi-Fi is certainly the most successfully deployed wireless technology.</a:t>
            </a:r>
          </a:p>
          <a:p>
            <a:pPr marL="285750" indent="-285750" algn="just">
              <a:buFont typeface="Arial" panose="020B0604020202020204" pitchFamily="34" charset="0"/>
              <a:buChar char="•"/>
            </a:pPr>
            <a:r>
              <a:rPr lang="en-US" dirty="0"/>
              <a:t>This standard is a key IoT wireless access technology, either for connecting endpoints such as fog computing nodes, high-data-rate sensors, and audio or video analytics devices or for deploying Wi-Fi backhaul infrastructures, such as outdoor Wi-Fi mesh in smart cities, oil and mining, or other environments.</a:t>
            </a:r>
          </a:p>
          <a:p>
            <a:pPr marL="285750" indent="-285750" algn="just">
              <a:buFont typeface="Arial" panose="020B0604020202020204" pitchFamily="34" charset="0"/>
              <a:buChar char="•"/>
            </a:pPr>
            <a:r>
              <a:rPr lang="en-US" dirty="0"/>
              <a:t>Wi-Fi lacks sub-GHz support for better signal penetration, low power for battery-powered nodes, and the ability to support a large number of devices. </a:t>
            </a:r>
          </a:p>
          <a:p>
            <a:pPr algn="just"/>
            <a:r>
              <a:rPr lang="en-US" dirty="0"/>
              <a:t>        •</a:t>
            </a:r>
            <a:r>
              <a:rPr lang="en-US" b="1" dirty="0"/>
              <a:t>Sensors and meters covering a smart grid: </a:t>
            </a:r>
            <a:r>
              <a:rPr lang="en-US" dirty="0"/>
              <a:t>Meter to pole, environmental/agricultural monitoring, industrial process sensors, indoor healthcare system and fitness sensors, home and building automation sensors.</a:t>
            </a:r>
          </a:p>
          <a:p>
            <a:pPr algn="just"/>
            <a:r>
              <a:rPr lang="en-US" dirty="0"/>
              <a:t>       •</a:t>
            </a:r>
            <a:r>
              <a:rPr lang="en-US" b="1" dirty="0"/>
              <a:t>Backhaul aggregation </a:t>
            </a:r>
            <a:r>
              <a:rPr lang="en-US" dirty="0"/>
              <a:t>of industrial sensors and meter data: Potentially connecting IEEE 802.15.4g sub networks </a:t>
            </a:r>
          </a:p>
          <a:p>
            <a:pPr algn="just"/>
            <a:r>
              <a:rPr lang="en-US" dirty="0"/>
              <a:t>       •</a:t>
            </a:r>
            <a:r>
              <a:rPr lang="en-US" b="1" dirty="0"/>
              <a:t>Extended range Wi-Fi: </a:t>
            </a:r>
            <a:r>
              <a:rPr lang="en-US" dirty="0"/>
              <a:t>For outdoor extended-range hotspot or cellular traffic offloading when distances already covered by IEEE 802.11a/b/g/n/ac are not good enough</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22094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C77D1-70A7-3430-705B-111E67BCB4E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366AE5-F32C-17E2-28B6-364F2B3B0F1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AB13354-E984-FC0C-4ED0-604D52044EE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559A7E9E-8D65-EA47-F9E7-69EAB02526E7}"/>
              </a:ext>
            </a:extLst>
          </p:cNvPr>
          <p:cNvSpPr txBox="1"/>
          <p:nvPr/>
        </p:nvSpPr>
        <p:spPr>
          <a:xfrm>
            <a:off x="539552" y="1988840"/>
            <a:ext cx="7920880" cy="2585323"/>
          </a:xfrm>
          <a:prstGeom prst="rect">
            <a:avLst/>
          </a:prstGeom>
          <a:noFill/>
        </p:spPr>
        <p:txBody>
          <a:bodyPr wrap="square" rtlCol="0">
            <a:spAutoFit/>
          </a:bodyPr>
          <a:lstStyle/>
          <a:p>
            <a:pPr algn="just"/>
            <a:r>
              <a:rPr lang="en-US" b="1" u="sng" dirty="0"/>
              <a:t>Standardization and Alliances:</a:t>
            </a:r>
          </a:p>
          <a:p>
            <a:pPr marL="285750" indent="-285750" algn="just">
              <a:buFont typeface="Arial" panose="020B0604020202020204" pitchFamily="34" charset="0"/>
              <a:buChar char="•"/>
            </a:pPr>
            <a:r>
              <a:rPr lang="en-US" dirty="0"/>
              <a:t>The 802.11ah specification would operate in unlicensed sub-GHz frequency bands, similar to IEEE 802.15.4 and other LPWA technologies.</a:t>
            </a:r>
          </a:p>
          <a:p>
            <a:pPr marL="285750" indent="-285750" algn="just">
              <a:buFont typeface="Arial" panose="020B0604020202020204" pitchFamily="34" charset="0"/>
              <a:buChar char="•"/>
            </a:pPr>
            <a:r>
              <a:rPr lang="en-US" dirty="0"/>
              <a:t>The industry organization that promotes Wi-Fi certifications and interoperability for 2.4 GHz and 5 GHz products is the Wi-Fi Alliance.</a:t>
            </a:r>
          </a:p>
          <a:p>
            <a:pPr marL="285750" indent="-285750" algn="just">
              <a:buFont typeface="Arial" panose="020B0604020202020204" pitchFamily="34" charset="0"/>
              <a:buChar char="•"/>
            </a:pPr>
            <a:r>
              <a:rPr lang="en-US" dirty="0"/>
              <a:t>For the 802.11ah standard, the Wi-Fi Alliance defined a new brand called Wi-Fi </a:t>
            </a:r>
            <a:r>
              <a:rPr lang="en-US" dirty="0" err="1"/>
              <a:t>HaLow</a:t>
            </a:r>
            <a:r>
              <a:rPr lang="en-US" dirty="0"/>
              <a:t>.</a:t>
            </a:r>
          </a:p>
          <a:p>
            <a:pPr marL="285750" indent="-285750" algn="just">
              <a:buFont typeface="Arial" panose="020B0604020202020204" pitchFamily="34" charset="0"/>
              <a:buChar char="•"/>
            </a:pPr>
            <a:r>
              <a:rPr lang="en-US" dirty="0"/>
              <a:t>You can think of Wi-Fi </a:t>
            </a:r>
            <a:r>
              <a:rPr lang="en-US" dirty="0" err="1"/>
              <a:t>HaLow</a:t>
            </a:r>
            <a:r>
              <a:rPr lang="en-US" dirty="0"/>
              <a:t> as a commercial designation for products incorporating IEEE 802.11ah technology.</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7594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F661-2822-FEC6-451C-BD6C292933E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C3F103-05AA-0A9C-916E-41D8B63D14E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55887E4-4D2B-03F8-153F-BFCA9B93C10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8D7D7D41-B8AE-123D-D9DD-C55649101F7D}"/>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Physical layer:</a:t>
            </a:r>
          </a:p>
          <a:p>
            <a:pPr marL="285750" indent="-285750" algn="just">
              <a:buFont typeface="Arial" panose="020B0604020202020204" pitchFamily="34" charset="0"/>
              <a:buChar char="•"/>
            </a:pPr>
            <a:r>
              <a:rPr lang="en-US" dirty="0"/>
              <a:t>IEEE 802.11ah essentially provides an additional 802.11 physical layer operating in unlicensed sub-GHz.</a:t>
            </a:r>
          </a:p>
          <a:p>
            <a:pPr marL="285750" indent="-285750" algn="just">
              <a:buFont typeface="Arial" panose="020B0604020202020204" pitchFamily="34" charset="0"/>
              <a:buChar char="•"/>
            </a:pPr>
            <a:r>
              <a:rPr lang="en-US" dirty="0"/>
              <a:t>Based on OFDM modulation, IEEE 802.11ah uses channels of 2, 4, 8, or 16 MHz (and also 1 MHz for low bandwidth transmission). </a:t>
            </a:r>
          </a:p>
          <a:p>
            <a:pPr marL="285750" indent="-285750" algn="just">
              <a:buFont typeface="Arial" panose="020B0604020202020204" pitchFamily="34" charset="0"/>
              <a:buChar char="•"/>
            </a:pPr>
            <a:r>
              <a:rPr lang="en-US" dirty="0"/>
              <a:t>This is one-tenth of the IEEE 802.11ac channels, resulting in one-tenth of the corresponding data rates of IEEE 802.11ac. The IEEE 802.11ac standard is a high-speed wireless LAN protocol at the 5 GHz band that is capable of speeds up to 1 Gbps. </a:t>
            </a:r>
          </a:p>
          <a:p>
            <a:pPr marL="285750" indent="-285750" algn="just">
              <a:buFont typeface="Arial" panose="020B0604020202020204" pitchFamily="34" charset="0"/>
              <a:buChar char="•"/>
            </a:pPr>
            <a:r>
              <a:rPr lang="en-US" dirty="0"/>
              <a:t>While 802.11ah does not approach this transmission speed (as it uses one-tenth of 802.11ac channel width, it reaches one-tenth of 802.11ac speed), it does provide an extended range for its lower speed data. </a:t>
            </a:r>
          </a:p>
          <a:p>
            <a:pPr marL="285750" indent="-285750" algn="just">
              <a:buFont typeface="Arial" panose="020B0604020202020204" pitchFamily="34" charset="0"/>
              <a:buChar char="•"/>
            </a:pPr>
            <a:r>
              <a:rPr lang="en-US" dirty="0"/>
              <a:t>For example, at a data rate of 100 kbps, the outdoor transmission range for IEEE 802.11ah is expected to be 0.62 mile.</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660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34454-2496-076E-2336-2E4BE5E986A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EAA3CF-3C48-A878-AFF6-397CD47E618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D2C2962-A6A0-B3C8-1D5C-C043BCDAE1B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3083084F-0148-4603-7D3F-87098379D604}"/>
              </a:ext>
            </a:extLst>
          </p:cNvPr>
          <p:cNvSpPr txBox="1"/>
          <p:nvPr/>
        </p:nvSpPr>
        <p:spPr>
          <a:xfrm>
            <a:off x="539552" y="1988840"/>
            <a:ext cx="7920880" cy="4524315"/>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The IEEE 802.11ah MAC layer is optimized to support the new sub-GHz Wi-Fi PHY while providing low power consumption and the ability to support a larger number of endpoints.</a:t>
            </a:r>
          </a:p>
          <a:p>
            <a:pPr marL="285750" indent="-285750" algn="just">
              <a:buFont typeface="Arial" panose="020B0604020202020204" pitchFamily="34" charset="0"/>
              <a:buChar char="•"/>
            </a:pPr>
            <a:r>
              <a:rPr lang="en-US" dirty="0"/>
              <a:t>Enhancements and features specified by IEEE 802.11ah for the MAC layer include the following: </a:t>
            </a:r>
          </a:p>
          <a:p>
            <a:pPr algn="just"/>
            <a:r>
              <a:rPr lang="en-US" dirty="0"/>
              <a:t>        • </a:t>
            </a:r>
            <a:r>
              <a:rPr lang="en-US" b="1" dirty="0"/>
              <a:t>Number of devices: </a:t>
            </a:r>
            <a:r>
              <a:rPr lang="en-US" dirty="0"/>
              <a:t>Has been scaled up to 8192 per access point. </a:t>
            </a:r>
          </a:p>
          <a:p>
            <a:pPr algn="just"/>
            <a:r>
              <a:rPr lang="en-US" dirty="0"/>
              <a:t>        • </a:t>
            </a:r>
            <a:r>
              <a:rPr lang="en-US" b="1" dirty="0"/>
              <a:t>MAC header: </a:t>
            </a:r>
            <a:r>
              <a:rPr lang="en-US" dirty="0"/>
              <a:t>Has been shortened to allow more efficient communication.</a:t>
            </a:r>
          </a:p>
          <a:p>
            <a:pPr algn="just"/>
            <a:r>
              <a:rPr lang="en-US" b="1" dirty="0"/>
              <a:t>        • Null data packet (NDP) support</a:t>
            </a:r>
            <a:r>
              <a:rPr lang="en-US" dirty="0"/>
              <a:t>: is extended to cover several control and management frames. Relevant information is concentrated in the PHY header and the additional overhead associated with decoding the MAC header and data payload is avoided.</a:t>
            </a:r>
          </a:p>
          <a:p>
            <a:pPr algn="just"/>
            <a:r>
              <a:rPr lang="en-US" dirty="0"/>
              <a:t>         •</a:t>
            </a:r>
            <a:r>
              <a:rPr lang="en-US" b="1" dirty="0"/>
              <a:t>Grouping and sectorization: </a:t>
            </a:r>
            <a:r>
              <a:rPr lang="en-US" dirty="0"/>
              <a:t>Enables an AP to use sector antennas and also group stations (distributing a group ID). In combination with RAW and TWT, this mechanism reduces contention in large cells with many clients by restricting which group, in which sector, can contend during which time window.</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93667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9D605-102A-7FFC-F6B2-276B420429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CF4D2D-BE32-3220-D6EC-0E1B296EE42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8C8152C-D88B-EAB3-D72F-D89D525BE19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6FD3616A-1320-42BF-957F-647BA39A1DD6}"/>
              </a:ext>
            </a:extLst>
          </p:cNvPr>
          <p:cNvSpPr txBox="1"/>
          <p:nvPr/>
        </p:nvSpPr>
        <p:spPr>
          <a:xfrm>
            <a:off x="539552" y="1988840"/>
            <a:ext cx="7920880" cy="4801314"/>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Enhancements and features specified by IEEE 802.11ah for the MAC layer include the following: </a:t>
            </a:r>
          </a:p>
          <a:p>
            <a:pPr algn="just"/>
            <a:r>
              <a:rPr lang="en-US" dirty="0"/>
              <a:t>          •</a:t>
            </a:r>
            <a:r>
              <a:rPr lang="en-US" b="1" dirty="0"/>
              <a:t>Restricted access window (RAW): </a:t>
            </a:r>
            <a:r>
              <a:rPr lang="en-US" dirty="0"/>
              <a:t>Is a control algorithm that avoids simultaneous transmissions when many devices are present and provides fair access to the wireless network.</a:t>
            </a:r>
          </a:p>
          <a:p>
            <a:pPr algn="just"/>
            <a:r>
              <a:rPr lang="en-US" dirty="0"/>
              <a:t>         •</a:t>
            </a:r>
            <a:r>
              <a:rPr lang="en-US" b="1" dirty="0"/>
              <a:t>Target wake time (TWT): </a:t>
            </a:r>
            <a:r>
              <a:rPr lang="en-US" dirty="0"/>
              <a:t>Reduces energy consumption by permitting an access point to define times when a device can access the network. This allows devices to enter a low-power state until their TWT time arrives. </a:t>
            </a:r>
          </a:p>
          <a:p>
            <a:pPr algn="just"/>
            <a:r>
              <a:rPr lang="en-US" dirty="0"/>
              <a:t>        •</a:t>
            </a:r>
            <a:r>
              <a:rPr lang="en-IN" b="1" dirty="0"/>
              <a:t>Speed frame exchange</a:t>
            </a:r>
            <a:r>
              <a:rPr lang="en-US" b="1" dirty="0"/>
              <a:t>:</a:t>
            </a:r>
            <a:r>
              <a:rPr lang="en-US" dirty="0"/>
              <a:t> Enables an AP and endpoint to exchange frames during a reserved transmit opportunity (TXOP). </a:t>
            </a:r>
          </a:p>
          <a:p>
            <a:pPr marL="285750" indent="-285750" algn="just">
              <a:buFont typeface="Arial" panose="020B0604020202020204" pitchFamily="34" charset="0"/>
              <a:buChar char="•"/>
            </a:pPr>
            <a:r>
              <a:rPr lang="en-US" dirty="0"/>
              <a:t>The 802.11ah MAC layer is focused on power consumption and mechanisms to allow low-power Wi-Fi stations to wake up less often and operate more efficiently.</a:t>
            </a:r>
          </a:p>
          <a:p>
            <a:pPr marL="285750" indent="-285750" algn="just">
              <a:buFont typeface="Arial" panose="020B0604020202020204" pitchFamily="34" charset="0"/>
              <a:buChar char="•"/>
            </a:pPr>
            <a:r>
              <a:rPr lang="en-US" dirty="0"/>
              <a:t> This sort of MAC layer is ideal for IoT devices that often produce short, low-bit-rate transmissions.</a:t>
            </a:r>
            <a:endParaRPr lang="en-US" b="1" dirty="0"/>
          </a:p>
          <a:p>
            <a:pPr algn="just"/>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09766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8EEA-C8FB-0D45-4E1D-8174AA86D9C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9C648F9-B0AB-065F-D49E-EED56EF217D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30A2E0B-075A-F474-F92C-30B545BD3E2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644CD85D-BFEE-671A-79FC-EA951EECBE7C}"/>
              </a:ext>
            </a:extLst>
          </p:cNvPr>
          <p:cNvSpPr txBox="1"/>
          <p:nvPr/>
        </p:nvSpPr>
        <p:spPr>
          <a:xfrm>
            <a:off x="539552" y="1988840"/>
            <a:ext cx="7920880" cy="2308324"/>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While IEEE 802.11ah is deployed as a star topology, it includes a simple hops relay operation to extend its range. This relay option is not capped, but the IEEE 802.11ah task group worked on the assumption of two hops. It allows one 802.11ah device to act as an intermediary and relay data to another.</a:t>
            </a:r>
          </a:p>
          <a:p>
            <a:pPr marL="285750" indent="-285750" algn="just">
              <a:buFont typeface="Arial" panose="020B0604020202020204" pitchFamily="34" charset="0"/>
              <a:buChar char="•"/>
            </a:pPr>
            <a:r>
              <a:rPr lang="en-US" dirty="0"/>
              <a:t>Sectorization is a technique that involves partitioning the coverage area into several sectors to get reduced contention within a certain sector. This technique is useful for limiting collisions in cells that have many clients.</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59650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91C54-9693-C97A-0753-7A806563350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9508A08-3868-0367-CEB7-49C73A68832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D02641C-66E7-5A3E-57FF-A02B74B7053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9017976E-8256-BE1D-0EC5-B9013466E470}"/>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59391403-BAE1-2446-1EDD-FDDF388132D8}"/>
              </a:ext>
            </a:extLst>
          </p:cNvPr>
          <p:cNvPicPr>
            <a:picLocks noChangeAspect="1"/>
          </p:cNvPicPr>
          <p:nvPr/>
        </p:nvPicPr>
        <p:blipFill>
          <a:blip r:embed="rId2"/>
          <a:stretch>
            <a:fillRect/>
          </a:stretch>
        </p:blipFill>
        <p:spPr>
          <a:xfrm>
            <a:off x="1187624" y="2635170"/>
            <a:ext cx="6120680" cy="3242101"/>
          </a:xfrm>
          <a:prstGeom prst="rect">
            <a:avLst/>
          </a:prstGeom>
        </p:spPr>
      </p:pic>
    </p:spTree>
    <p:extLst>
      <p:ext uri="{BB962C8B-B14F-4D97-AF65-F5344CB8AC3E}">
        <p14:creationId xmlns:p14="http://schemas.microsoft.com/office/powerpoint/2010/main" val="195724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D63F0-D9E3-E3CB-C20E-EFA8DF6F844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0C042D-81AE-B089-FB8C-1E393904EDA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006949B-DB3E-5413-10EC-FFD4EB98110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IoT ACCESS TECHNOLOGIES</a:t>
            </a:r>
            <a:endParaRPr lang="en-US" sz="2400" b="1" dirty="0"/>
          </a:p>
        </p:txBody>
      </p:sp>
      <p:sp>
        <p:nvSpPr>
          <p:cNvPr id="7" name="TextBox 6">
            <a:extLst>
              <a:ext uri="{FF2B5EF4-FFF2-40B4-BE49-F238E27FC236}">
                <a16:creationId xmlns:a16="http://schemas.microsoft.com/office/drawing/2014/main" id="{629C5043-022B-A052-98C5-0A4B69C37FC5}"/>
              </a:ext>
            </a:extLst>
          </p:cNvPr>
          <p:cNvSpPr txBox="1"/>
          <p:nvPr/>
        </p:nvSpPr>
        <p:spPr>
          <a:xfrm>
            <a:off x="694188" y="2060848"/>
            <a:ext cx="7755624" cy="3937232"/>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A common information set is provided about the IoT access technologies which are as listed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below:</a:t>
            </a:r>
            <a:endParaRPr lang="en-US" dirty="0">
              <a:effectLst/>
              <a:latin typeface="Calibri" panose="020F0502020204030204" pitchFamily="34" charset="0"/>
              <a:ea typeface="Calibri" panose="020F0502020204030204" pitchFamily="34" charset="0"/>
            </a:endParaRPr>
          </a:p>
          <a:p>
            <a:pPr marL="342900" marR="789940" lvl="0" indent="-342900" algn="l">
              <a:lnSpc>
                <a:spcPct val="113000"/>
              </a:lnSpc>
              <a:spcBef>
                <a:spcPts val="1010"/>
              </a:spcBef>
              <a:spcAft>
                <a:spcPts val="0"/>
              </a:spcAft>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Standardization</a:t>
            </a:r>
            <a:r>
              <a:rPr lang="en-US" b="1" spc="20"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and</a:t>
            </a:r>
            <a:r>
              <a:rPr lang="en-US" b="1" spc="25"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alliances:</a:t>
            </a:r>
            <a:r>
              <a:rPr lang="en-US" b="1" spc="7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4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standards</a:t>
            </a:r>
            <a:r>
              <a:rPr lang="en-US" spc="5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bodies</a:t>
            </a:r>
            <a:r>
              <a:rPr lang="en-US" spc="3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that</a:t>
            </a:r>
            <a:r>
              <a:rPr lang="en-US" spc="3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maintain</a:t>
            </a:r>
            <a:r>
              <a:rPr lang="en-US" spc="4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4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protocols</a:t>
            </a:r>
            <a:r>
              <a:rPr lang="en-US" spc="3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for</a:t>
            </a:r>
            <a:r>
              <a:rPr lang="en-US" spc="-26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technology</a:t>
            </a:r>
            <a:endParaRPr lang="en-IN" dirty="0">
              <a:effectLst/>
              <a:latin typeface="Calibri" panose="020F0502020204030204" pitchFamily="34" charset="0"/>
              <a:ea typeface="Calibri" panose="020F0502020204030204" pitchFamily="34" charset="0"/>
            </a:endParaRPr>
          </a:p>
          <a:p>
            <a:pPr marL="342900" lvl="0" indent="-342900" algn="l">
              <a:spcBef>
                <a:spcPts val="25"/>
              </a:spcBef>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Physical</a:t>
            </a:r>
            <a:r>
              <a:rPr lang="en-US" b="1" spc="-30"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layer:</a:t>
            </a:r>
            <a:r>
              <a:rPr lang="en-US" b="1"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wired</a:t>
            </a:r>
            <a:r>
              <a:rPr lang="en-US" spc="-2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or</a:t>
            </a:r>
            <a:r>
              <a:rPr lang="en-US" spc="-3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wireless</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methods</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and</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relevant</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frequencies</a:t>
            </a:r>
            <a:endParaRPr lang="en-IN" dirty="0">
              <a:effectLst/>
              <a:latin typeface="Calibri" panose="020F0502020204030204" pitchFamily="34" charset="0"/>
              <a:ea typeface="Calibri" panose="020F0502020204030204" pitchFamily="34" charset="0"/>
            </a:endParaRPr>
          </a:p>
          <a:p>
            <a:pPr marL="342900" marR="794385" lvl="0" indent="-342900" algn="l">
              <a:lnSpc>
                <a:spcPct val="112000"/>
              </a:lnSpc>
              <a:spcBef>
                <a:spcPts val="225"/>
              </a:spcBef>
              <a:spcAft>
                <a:spcPts val="0"/>
              </a:spcAft>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MAC</a:t>
            </a:r>
            <a:r>
              <a:rPr lang="en-US" b="1" spc="65"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layer:</a:t>
            </a:r>
            <a:r>
              <a:rPr lang="en-US" b="1" spc="9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Considerations</a:t>
            </a:r>
            <a:r>
              <a:rPr lang="en-US" spc="8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at</a:t>
            </a:r>
            <a:r>
              <a:rPr lang="en-US" spc="10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8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Media</a:t>
            </a:r>
            <a:r>
              <a:rPr lang="en-US" spc="8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Access</a:t>
            </a:r>
            <a:r>
              <a:rPr lang="en-US" spc="8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Control</a:t>
            </a:r>
            <a:r>
              <a:rPr lang="en-US" spc="8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(MAC)</a:t>
            </a:r>
            <a:r>
              <a:rPr lang="en-US" spc="9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layer,</a:t>
            </a:r>
            <a:r>
              <a:rPr lang="en-US" spc="8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which</a:t>
            </a:r>
            <a:r>
              <a:rPr lang="en-US" spc="9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bridges</a:t>
            </a:r>
            <a:r>
              <a:rPr lang="en-US" spc="-25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physical layer</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with</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data</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link</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control</a:t>
            </a:r>
            <a:endParaRPr lang="en-IN" dirty="0">
              <a:effectLst/>
              <a:latin typeface="Calibri" panose="020F0502020204030204" pitchFamily="34" charset="0"/>
              <a:ea typeface="Calibri" panose="020F0502020204030204" pitchFamily="34" charset="0"/>
            </a:endParaRPr>
          </a:p>
          <a:p>
            <a:pPr marL="342900" lvl="0" indent="-342900" algn="l">
              <a:spcBef>
                <a:spcPts val="60"/>
              </a:spcBef>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Topology:</a:t>
            </a:r>
            <a:r>
              <a:rPr lang="en-US" b="1"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2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topologies</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supported</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by</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technology</a:t>
            </a:r>
            <a:endParaRPr lang="en-IN" dirty="0">
              <a:effectLst/>
              <a:latin typeface="Calibri" panose="020F0502020204030204" pitchFamily="34" charset="0"/>
              <a:ea typeface="Calibri" panose="020F0502020204030204" pitchFamily="34" charset="0"/>
            </a:endParaRPr>
          </a:p>
          <a:p>
            <a:pPr marL="342900" lvl="0" indent="-342900" algn="l">
              <a:spcBef>
                <a:spcPts val="220"/>
              </a:spcBef>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Security:</a:t>
            </a:r>
            <a:r>
              <a:rPr lang="en-US" b="1"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Security</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aspects</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of</a:t>
            </a:r>
            <a:r>
              <a:rPr lang="en-US" spc="-3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technology</a:t>
            </a:r>
            <a:endParaRPr lang="en-IN" dirty="0">
              <a:effectLst/>
              <a:latin typeface="Calibri" panose="020F0502020204030204" pitchFamily="34" charset="0"/>
              <a:ea typeface="Calibri" panose="020F0502020204030204" pitchFamily="34" charset="0"/>
            </a:endParaRPr>
          </a:p>
          <a:p>
            <a:pPr marL="342900" marR="791210" lvl="0" indent="-342900" algn="l">
              <a:lnSpc>
                <a:spcPct val="113000"/>
              </a:lnSpc>
              <a:spcBef>
                <a:spcPts val="200"/>
              </a:spcBef>
              <a:spcAft>
                <a:spcPts val="0"/>
              </a:spcAft>
              <a:buFont typeface="Wingdings" panose="05000000000000000000" pitchFamily="2" charset="2"/>
              <a:buChar char=""/>
              <a:tabLst>
                <a:tab pos="1130300" algn="l"/>
                <a:tab pos="1130935" algn="l"/>
              </a:tabLst>
            </a:pPr>
            <a:r>
              <a:rPr lang="en-US" b="1" dirty="0">
                <a:effectLst/>
                <a:latin typeface="Calibri" panose="020F0502020204030204" pitchFamily="34" charset="0"/>
                <a:ea typeface="Calibri" panose="020F0502020204030204" pitchFamily="34" charset="0"/>
              </a:rPr>
              <a:t>Competitive technologies:</a:t>
            </a:r>
            <a:r>
              <a:rPr lang="en-US" b="1"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Other technologies</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that are similar</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and may</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be suitable</a:t>
            </a:r>
            <a:r>
              <a:rPr lang="en-US" spc="-26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alternatives to</a:t>
            </a:r>
            <a:r>
              <a:rPr lang="en-US" spc="-2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the</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given</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technology</a:t>
            </a:r>
            <a:endParaRPr lang="en-IN"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2400" dirty="0">
              <a:solidFill>
                <a:srgbClr val="FF0000"/>
              </a:solidFill>
            </a:endParaRPr>
          </a:p>
        </p:txBody>
      </p:sp>
    </p:spTree>
    <p:extLst>
      <p:ext uri="{BB962C8B-B14F-4D97-AF65-F5344CB8AC3E}">
        <p14:creationId xmlns:p14="http://schemas.microsoft.com/office/powerpoint/2010/main" val="4152044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B5504-9DE0-E9BC-4627-02486EA9290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151F33-602C-1CC3-8A77-9175C907A22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8339E0E-1A7A-4FE6-DBD8-23F9A28537D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802.11ah</a:t>
            </a:r>
            <a:endParaRPr lang="en-US" sz="2400" b="1" dirty="0"/>
          </a:p>
        </p:txBody>
      </p:sp>
      <p:sp>
        <p:nvSpPr>
          <p:cNvPr id="7" name="TextBox 6">
            <a:extLst>
              <a:ext uri="{FF2B5EF4-FFF2-40B4-BE49-F238E27FC236}">
                <a16:creationId xmlns:a16="http://schemas.microsoft.com/office/drawing/2014/main" id="{C90927C1-3754-9746-2FE5-2AA4F798EBCF}"/>
              </a:ext>
            </a:extLst>
          </p:cNvPr>
          <p:cNvSpPr txBox="1"/>
          <p:nvPr/>
        </p:nvSpPr>
        <p:spPr>
          <a:xfrm>
            <a:off x="539552" y="1988840"/>
            <a:ext cx="7920880" cy="1754326"/>
          </a:xfrm>
          <a:prstGeom prst="rect">
            <a:avLst/>
          </a:prstGeom>
          <a:noFill/>
        </p:spPr>
        <p:txBody>
          <a:bodyPr wrap="square" rtlCol="0">
            <a:spAutoFit/>
          </a:bodyPr>
          <a:lstStyle/>
          <a:p>
            <a:pPr algn="just"/>
            <a:r>
              <a:rPr lang="en-US" b="1" u="sng" dirty="0"/>
              <a:t>Security:</a:t>
            </a:r>
          </a:p>
          <a:p>
            <a:pPr marL="285750" indent="-285750" algn="just">
              <a:buFont typeface="Arial" panose="020B0604020202020204" pitchFamily="34" charset="0"/>
              <a:buChar char="•"/>
            </a:pPr>
            <a:r>
              <a:rPr lang="en-US" dirty="0"/>
              <a:t>No additional security has been identified for IEEE 802.11ah compared to other IEEE 802.11 specifications.</a:t>
            </a:r>
          </a:p>
          <a:p>
            <a:pPr algn="just"/>
            <a:r>
              <a:rPr lang="en-IN" b="1" u="sng" dirty="0"/>
              <a:t>Competitive Technologies</a:t>
            </a:r>
            <a:r>
              <a:rPr lang="en-US" b="1" u="sng" dirty="0"/>
              <a:t>:</a:t>
            </a:r>
          </a:p>
          <a:p>
            <a:pPr marL="285750" indent="-285750" algn="just">
              <a:buFont typeface="Arial" panose="020B0604020202020204" pitchFamily="34" charset="0"/>
              <a:buChar char="•"/>
            </a:pPr>
            <a:r>
              <a:rPr lang="en-US" dirty="0"/>
              <a:t>Competitive technologies to IEEE 802.11ah are IEEE 802.15.4 and IEEE 802.15.4e.</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09626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E31A0-E89E-C12D-70CA-58C544E692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FC85D7-59DD-0A9C-A370-C1803A28907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944792A-1200-5F9F-DD4C-605A34CC26C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9B3DFA46-0836-61F5-80D7-BBDB0850816C}"/>
              </a:ext>
            </a:extLst>
          </p:cNvPr>
          <p:cNvSpPr txBox="1"/>
          <p:nvPr/>
        </p:nvSpPr>
        <p:spPr>
          <a:xfrm>
            <a:off x="539552" y="1988840"/>
            <a:ext cx="792088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recent years, a new set of wireless technologies known as Low-Power Wide-Area (LPWA) has received a lot of attention from the industry and press. Particularly well adapted for long-range and battery-powered endpoints.</a:t>
            </a:r>
          </a:p>
          <a:p>
            <a:pPr marL="285750" indent="-285750" algn="just">
              <a:buFont typeface="Arial" panose="020B0604020202020204" pitchFamily="34" charset="0"/>
              <a:buChar char="•"/>
            </a:pPr>
            <a:endParaRPr lang="en-US" b="1" u="sng" dirty="0">
              <a:effectLst/>
              <a:latin typeface="Calibri" panose="020F0502020204030204" pitchFamily="34" charset="0"/>
              <a:ea typeface="Calibri" panose="020F0502020204030204" pitchFamily="34" charset="0"/>
            </a:endParaRPr>
          </a:p>
          <a:p>
            <a:pPr algn="just"/>
            <a:r>
              <a:rPr lang="en-IN" b="1" u="sng" dirty="0"/>
              <a:t>Standardization and Alliances</a:t>
            </a:r>
            <a:r>
              <a:rPr lang="en-US" b="1" u="sng" dirty="0">
                <a:latin typeface="Calibri" panose="020F0502020204030204" pitchFamily="34" charset="0"/>
                <a:ea typeface="Calibri" panose="020F0502020204030204" pitchFamily="34" charset="0"/>
              </a:rPr>
              <a:t>:</a:t>
            </a:r>
          </a:p>
          <a:p>
            <a:pPr marL="285750" indent="-285750" algn="just">
              <a:buFont typeface="Arial" panose="020B0604020202020204" pitchFamily="34" charset="0"/>
              <a:buChar char="•"/>
            </a:pPr>
            <a:r>
              <a:rPr lang="en-US" dirty="0"/>
              <a:t>Initially, LoRa was a physical layer, or Layer 1, modulation that was developed by a French company named </a:t>
            </a:r>
            <a:r>
              <a:rPr lang="en-US" dirty="0" err="1"/>
              <a:t>Cycleo</a:t>
            </a:r>
            <a:r>
              <a:rPr lang="en-US" dirty="0"/>
              <a:t>.</a:t>
            </a:r>
          </a:p>
          <a:p>
            <a:pPr marL="285750" indent="-285750" algn="just">
              <a:buFont typeface="Arial" panose="020B0604020202020204" pitchFamily="34" charset="0"/>
              <a:buChar char="•"/>
            </a:pPr>
            <a:r>
              <a:rPr lang="en-US" dirty="0"/>
              <a:t>Optimized for long range, two-way communications and low power consumption, the technology evolved from Layer 1 to a broader scope through the creation of the LoRa Alliance.</a:t>
            </a:r>
          </a:p>
          <a:p>
            <a:pPr marL="285750" indent="-285750" algn="just">
              <a:buFont typeface="Arial" panose="020B0604020202020204" pitchFamily="34" charset="0"/>
              <a:buChar char="•"/>
            </a:pPr>
            <a:r>
              <a:rPr lang="en-US" dirty="0" err="1"/>
              <a:t>Semtech</a:t>
            </a:r>
            <a:r>
              <a:rPr lang="en-US" dirty="0"/>
              <a:t> LoRa as a Layer 1 PHY modulation technology is available through multiple chipset vendors. To differentiate from the physical layer modulation known as LoRa, the LoRa Alliance uses the term </a:t>
            </a:r>
            <a:r>
              <a:rPr lang="en-US" dirty="0" err="1"/>
              <a:t>LoRaWAN</a:t>
            </a:r>
            <a:r>
              <a:rPr lang="en-US" dirty="0"/>
              <a:t> to refer to its architecture and its specifications that describe end-to-end </a:t>
            </a:r>
            <a:r>
              <a:rPr lang="en-US" dirty="0" err="1"/>
              <a:t>LoRaWAN</a:t>
            </a:r>
            <a:r>
              <a:rPr lang="en-US" dirty="0"/>
              <a:t> communications and protocols.</a:t>
            </a:r>
            <a:endParaRPr lang="en-US" b="1" u="sng"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35539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9D159-BE60-4BF4-3E97-74105339CC5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ED7997B-DE70-E384-B302-2FF4D638065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4C84F18-DE0C-EAFB-2FE8-50B86433E8B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EA19C671-FAC2-1E98-EB45-18D3FCF13737}"/>
              </a:ext>
            </a:extLst>
          </p:cNvPr>
          <p:cNvSpPr txBox="1"/>
          <p:nvPr/>
        </p:nvSpPr>
        <p:spPr>
          <a:xfrm>
            <a:off x="539552" y="1988840"/>
            <a:ext cx="7920880" cy="923330"/>
          </a:xfrm>
          <a:prstGeom prst="rect">
            <a:avLst/>
          </a:prstGeom>
          <a:noFill/>
        </p:spPr>
        <p:txBody>
          <a:bodyPr wrap="square" rtlCol="0">
            <a:spAutoFit/>
          </a:bodyPr>
          <a:lstStyle/>
          <a:p>
            <a:pPr algn="just"/>
            <a:r>
              <a:rPr lang="en-IN" b="1" u="sng" dirty="0"/>
              <a:t>Standardization and Alliances</a:t>
            </a:r>
            <a:r>
              <a:rPr lang="en-US" b="1" u="sng" dirty="0">
                <a:latin typeface="Calibri" panose="020F0502020204030204" pitchFamily="34" charset="0"/>
                <a:ea typeface="Calibri" panose="020F0502020204030204" pitchFamily="34" charset="0"/>
              </a:rPr>
              <a:t>:</a:t>
            </a:r>
          </a:p>
          <a:p>
            <a:pPr marL="285750" indent="-285750" algn="just">
              <a:buFont typeface="Arial" panose="020B0604020202020204" pitchFamily="34" charset="0"/>
              <a:buChar char="•"/>
            </a:pPr>
            <a:r>
              <a:rPr lang="en-US" dirty="0"/>
              <a:t>In this figure, notice that </a:t>
            </a:r>
            <a:r>
              <a:rPr lang="en-US" dirty="0" err="1"/>
              <a:t>Semtech</a:t>
            </a:r>
            <a:r>
              <a:rPr lang="en-US" dirty="0"/>
              <a:t> is responsible for the PHY layer, while the LoRa Alliance handles the MAC layer and regional frequency bands.</a:t>
            </a:r>
            <a:endParaRPr lang="en-US"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B0CD314-A9D5-BECE-6CB8-63F449C951A7}"/>
              </a:ext>
            </a:extLst>
          </p:cNvPr>
          <p:cNvPicPr>
            <a:picLocks noChangeAspect="1"/>
          </p:cNvPicPr>
          <p:nvPr/>
        </p:nvPicPr>
        <p:blipFill>
          <a:blip r:embed="rId2"/>
          <a:stretch>
            <a:fillRect/>
          </a:stretch>
        </p:blipFill>
        <p:spPr>
          <a:xfrm>
            <a:off x="1847614" y="3284984"/>
            <a:ext cx="5448772" cy="2875972"/>
          </a:xfrm>
          <a:prstGeom prst="rect">
            <a:avLst/>
          </a:prstGeom>
        </p:spPr>
      </p:pic>
    </p:spTree>
    <p:extLst>
      <p:ext uri="{BB962C8B-B14F-4D97-AF65-F5344CB8AC3E}">
        <p14:creationId xmlns:p14="http://schemas.microsoft.com/office/powerpoint/2010/main" val="3120140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BE93C-3E02-E5F8-4CBB-3C6F7C5D536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03037E-3F9D-409F-F29D-2247926A6C1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BB807F2-4FF2-ABFE-E098-1438515F596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C0978CBA-93AA-4F5C-07CF-218C71A19C1E}"/>
              </a:ext>
            </a:extLst>
          </p:cNvPr>
          <p:cNvSpPr txBox="1"/>
          <p:nvPr/>
        </p:nvSpPr>
        <p:spPr>
          <a:xfrm>
            <a:off x="539552" y="1988840"/>
            <a:ext cx="7920880" cy="3693319"/>
          </a:xfrm>
          <a:prstGeom prst="rect">
            <a:avLst/>
          </a:prstGeom>
          <a:noFill/>
        </p:spPr>
        <p:txBody>
          <a:bodyPr wrap="square" rtlCol="0">
            <a:spAutoFit/>
          </a:bodyPr>
          <a:lstStyle/>
          <a:p>
            <a:pPr algn="just"/>
            <a:r>
              <a:rPr lang="en-IN" b="1" u="sng" dirty="0">
                <a:latin typeface="Calibri" panose="020F0502020204030204" pitchFamily="34" charset="0"/>
                <a:ea typeface="Calibri" panose="020F0502020204030204" pitchFamily="34" charset="0"/>
              </a:rPr>
              <a:t>Physical layer</a:t>
            </a:r>
            <a:r>
              <a:rPr lang="en-US" b="1" u="sng" dirty="0">
                <a:latin typeface="Calibri" panose="020F0502020204030204" pitchFamily="34" charset="0"/>
                <a:ea typeface="Calibri" panose="020F0502020204030204" pitchFamily="34" charset="0"/>
              </a:rPr>
              <a:t>:</a:t>
            </a:r>
          </a:p>
          <a:p>
            <a:pPr marL="285750" indent="-285750" algn="just">
              <a:buFont typeface="Arial" panose="020B0604020202020204" pitchFamily="34" charset="0"/>
              <a:buChar char="•"/>
            </a:pPr>
            <a:r>
              <a:rPr lang="en-US" dirty="0" err="1"/>
              <a:t>Semtech</a:t>
            </a:r>
            <a:r>
              <a:rPr lang="en-US" dirty="0"/>
              <a:t> LoRa modulation is based on chirp spread spectrum modulation, which trades a lower data rate for receiver sensitivity to significantly increase the communication distance. </a:t>
            </a:r>
          </a:p>
          <a:p>
            <a:pPr algn="just"/>
            <a:endParaRPr lang="en-US" dirty="0"/>
          </a:p>
          <a:p>
            <a:pPr marL="285750" indent="-285750" algn="just">
              <a:buFont typeface="Arial" panose="020B0604020202020204" pitchFamily="34" charset="0"/>
              <a:buChar char="•"/>
            </a:pPr>
            <a:r>
              <a:rPr lang="en-US" dirty="0"/>
              <a:t>It allows demodulation below the noise floor, offers robustness to noise and interference, and manages a single channel occupation by different spreading factors. This enables LoRa devices to receive on multiple channels in parallel.</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A LoRa gateway is deployed as the center hub of star network architecture. It uses multiple transceivers and channels and can demodulate multiple channels at once or even demodulate multiple signals on the same channel simultaneously.</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28966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21C1-AC5E-2B2D-DE58-74A5EAB127F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E75582-D1D4-6978-2B90-ADD2FEB83A4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BE1BAC7-9EDA-CF9E-E523-79A7F6A39AA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8DA7E17E-BF72-C94A-7779-F41E54879B7D}"/>
              </a:ext>
            </a:extLst>
          </p:cNvPr>
          <p:cNvSpPr txBox="1"/>
          <p:nvPr/>
        </p:nvSpPr>
        <p:spPr>
          <a:xfrm>
            <a:off x="539552" y="1988840"/>
            <a:ext cx="7920880" cy="3970318"/>
          </a:xfrm>
          <a:prstGeom prst="rect">
            <a:avLst/>
          </a:prstGeom>
          <a:noFill/>
        </p:spPr>
        <p:txBody>
          <a:bodyPr wrap="square" rtlCol="0">
            <a:spAutoFit/>
          </a:bodyPr>
          <a:lstStyle/>
          <a:p>
            <a:pPr algn="just"/>
            <a:r>
              <a:rPr lang="en-IN" b="1" u="sng" dirty="0">
                <a:latin typeface="Calibri" panose="020F0502020204030204" pitchFamily="34" charset="0"/>
                <a:ea typeface="Calibri" panose="020F0502020204030204" pitchFamily="34" charset="0"/>
              </a:rPr>
              <a:t>Physical layer</a:t>
            </a:r>
            <a:r>
              <a:rPr lang="en-US" b="1" u="sng" dirty="0">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LoRa gateways serve as a transparent bridge relaying data between endpoints, and the endpoints use a single-hop wireless connection to communicate with one or many gateways.</a:t>
            </a:r>
          </a:p>
          <a:p>
            <a:pPr marL="285750" indent="-285750" algn="just">
              <a:buFont typeface="Arial" panose="020B0604020202020204" pitchFamily="34" charset="0"/>
              <a:buChar char="•"/>
            </a:pP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The data rate in </a:t>
            </a:r>
            <a:r>
              <a:rPr lang="en-US" dirty="0" err="1"/>
              <a:t>LoRaWAN</a:t>
            </a:r>
            <a:r>
              <a:rPr lang="en-US" dirty="0"/>
              <a:t> varies depending on the frequency bands and adaptive data rate (ADR). </a:t>
            </a:r>
          </a:p>
          <a:p>
            <a:pPr algn="just"/>
            <a:endParaRPr lang="en-US" dirty="0"/>
          </a:p>
          <a:p>
            <a:pPr marL="285750" indent="-285750" algn="just">
              <a:buFont typeface="Arial" panose="020B0604020202020204" pitchFamily="34" charset="0"/>
              <a:buChar char="•"/>
            </a:pPr>
            <a:r>
              <a:rPr lang="en-US" dirty="0"/>
              <a:t>ADR is an algorithm that manages the data rate and radio signal for each endpoint.</a:t>
            </a:r>
          </a:p>
          <a:p>
            <a:pPr algn="just"/>
            <a:endParaRPr lang="en-US" dirty="0"/>
          </a:p>
          <a:p>
            <a:pPr marL="285750" indent="-285750" algn="just">
              <a:buFont typeface="Arial" panose="020B0604020202020204" pitchFamily="34" charset="0"/>
              <a:buChar char="•"/>
            </a:pPr>
            <a:r>
              <a:rPr lang="en-US" dirty="0"/>
              <a:t> The ADR algorithm ensures that packets are delivered at the best data rate possible and that network performance is both optimal and scalable.</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56413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29BB4-AEB7-7150-2071-73E6B76A801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3BA645F-64B5-B437-D7BA-E063C6C5182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88AE9F71-487E-1D42-100C-07DD88522CD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A27FDB7C-21E3-2D19-EA51-BD95C16AA1F5}"/>
              </a:ext>
            </a:extLst>
          </p:cNvPr>
          <p:cNvSpPr txBox="1"/>
          <p:nvPr/>
        </p:nvSpPr>
        <p:spPr>
          <a:xfrm>
            <a:off x="539552" y="1988840"/>
            <a:ext cx="7920880" cy="3693319"/>
          </a:xfrm>
          <a:prstGeom prst="rect">
            <a:avLst/>
          </a:prstGeom>
          <a:noFill/>
        </p:spPr>
        <p:txBody>
          <a:bodyPr wrap="square" rtlCol="0">
            <a:spAutoFit/>
          </a:bodyPr>
          <a:lstStyle/>
          <a:p>
            <a:pPr algn="just"/>
            <a:r>
              <a:rPr lang="en-IN" b="1" u="sng" dirty="0">
                <a:latin typeface="Calibri" panose="020F0502020204030204" pitchFamily="34" charset="0"/>
                <a:ea typeface="Calibri" panose="020F0502020204030204" pitchFamily="34" charset="0"/>
              </a:rPr>
              <a:t>Physical layer</a:t>
            </a:r>
            <a:r>
              <a:rPr lang="en-US" b="1" u="sng" dirty="0">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t>Endpoints close to the gateways with good signal values transmit with the highest data rate, which enables a shorter transmission time over the wireless network, and the lowest transmit power.</a:t>
            </a:r>
          </a:p>
          <a:p>
            <a:pPr algn="just"/>
            <a:endParaRPr lang="en-US" dirty="0"/>
          </a:p>
          <a:p>
            <a:pPr marL="285750" indent="-285750" algn="just">
              <a:buFont typeface="Arial" panose="020B0604020202020204" pitchFamily="34" charset="0"/>
              <a:buChar char="•"/>
            </a:pPr>
            <a:r>
              <a:rPr lang="en-US" dirty="0"/>
              <a:t> Meanwhile, endpoints at the edge of the link budget communicate at the lowest data rate and highest transmit power. </a:t>
            </a:r>
          </a:p>
          <a:p>
            <a:pPr algn="just"/>
            <a:endParaRPr lang="en-US" dirty="0"/>
          </a:p>
          <a:p>
            <a:pPr marL="285750" indent="-285750" algn="just">
              <a:buFont typeface="Arial" panose="020B0604020202020204" pitchFamily="34" charset="0"/>
              <a:buChar char="•"/>
            </a:pPr>
            <a:r>
              <a:rPr lang="en-US" dirty="0"/>
              <a:t>An important feature of LoRa is its ability to handle various data rates via the spreading factor. Devices with a low spreading factor (SF) achieve less distance in their communications but transmit at faster speeds, resulting in less airtime. A higher SF provides slower transmission rates but achieves a higher reliability at longer distances.</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34612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6729-795A-E8A2-9BB2-289AA9895C2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DD37BE9-D762-843A-0683-187722301FB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6068083-5D19-B4EA-6086-FB0E15D8CF0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CD2ED73C-095B-9CE9-F9E9-0CFA8C7E63A2}"/>
              </a:ext>
            </a:extLst>
          </p:cNvPr>
          <p:cNvSpPr txBox="1"/>
          <p:nvPr/>
        </p:nvSpPr>
        <p:spPr>
          <a:xfrm>
            <a:off x="539552" y="1988840"/>
            <a:ext cx="7920880" cy="1754326"/>
          </a:xfrm>
          <a:prstGeom prst="rect">
            <a:avLst/>
          </a:prstGeom>
          <a:noFill/>
        </p:spPr>
        <p:txBody>
          <a:bodyPr wrap="square" rtlCol="0">
            <a:spAutoFit/>
          </a:bodyPr>
          <a:lstStyle/>
          <a:p>
            <a:pPr algn="just"/>
            <a:r>
              <a:rPr lang="en-US" b="1" u="sng" dirty="0"/>
              <a:t>MAC layer:</a:t>
            </a:r>
          </a:p>
          <a:p>
            <a:pPr marL="285750" indent="-285750" algn="just">
              <a:buFont typeface="Arial" panose="020B0604020202020204" pitchFamily="34" charset="0"/>
              <a:buChar char="•"/>
            </a:pPr>
            <a:r>
              <a:rPr lang="en-US" dirty="0"/>
              <a:t>The MAC layer is defined in the </a:t>
            </a:r>
            <a:r>
              <a:rPr lang="en-US" dirty="0" err="1"/>
              <a:t>LoRaWAN</a:t>
            </a:r>
            <a:r>
              <a:rPr lang="en-US" dirty="0"/>
              <a:t> specification. This layer takes advantage of the LoRa physical layer and classifies </a:t>
            </a:r>
            <a:r>
              <a:rPr lang="en-US" dirty="0" err="1"/>
              <a:t>LoRaWAN</a:t>
            </a:r>
            <a:r>
              <a:rPr lang="en-US" dirty="0"/>
              <a:t> endpoints to optimize their battery life and ensure downstream communications to the </a:t>
            </a:r>
            <a:r>
              <a:rPr lang="en-US" dirty="0" err="1"/>
              <a:t>LoRaWAN</a:t>
            </a:r>
            <a:r>
              <a:rPr lang="en-US" dirty="0"/>
              <a:t> endpoints. </a:t>
            </a:r>
          </a:p>
          <a:p>
            <a:pPr algn="just"/>
            <a:endParaRPr lang="en-US" dirty="0"/>
          </a:p>
        </p:txBody>
      </p:sp>
    </p:spTree>
    <p:extLst>
      <p:ext uri="{BB962C8B-B14F-4D97-AF65-F5344CB8AC3E}">
        <p14:creationId xmlns:p14="http://schemas.microsoft.com/office/powerpoint/2010/main" val="4199252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07D2B-D05C-46A7-99EC-10E39345530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0674C3D-39B8-6726-4832-07F11488440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133D0A14-8685-639C-B299-9D9E239CB1E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332AAA41-3BA1-4E53-C0B6-B462398625C8}"/>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MAC layer:</a:t>
            </a:r>
            <a:endParaRPr lang="en-US" dirty="0"/>
          </a:p>
          <a:p>
            <a:pPr marL="285750" indent="-285750" algn="just">
              <a:buFont typeface="Arial" panose="020B0604020202020204" pitchFamily="34" charset="0"/>
              <a:buChar char="•"/>
            </a:pPr>
            <a:r>
              <a:rPr lang="en-US" dirty="0"/>
              <a:t>The </a:t>
            </a:r>
            <a:r>
              <a:rPr lang="en-US" dirty="0" err="1"/>
              <a:t>LoRaWAN</a:t>
            </a:r>
            <a:r>
              <a:rPr lang="en-US" dirty="0"/>
              <a:t> specification documents three classes of </a:t>
            </a:r>
            <a:r>
              <a:rPr lang="en-US" dirty="0" err="1"/>
              <a:t>LoRaWAN</a:t>
            </a:r>
            <a:r>
              <a:rPr lang="en-US" dirty="0"/>
              <a:t> devices: </a:t>
            </a:r>
          </a:p>
          <a:p>
            <a:pPr algn="just"/>
            <a:r>
              <a:rPr lang="en-US" dirty="0"/>
              <a:t>            • Class A: This class is the default implementation. Optimized for battery-powered nodes, it allows bidirectional communications, where a given node is able to receive downstream traffic after transmitting. Two receive windows are available after each transmission. </a:t>
            </a:r>
          </a:p>
          <a:p>
            <a:pPr algn="just"/>
            <a:r>
              <a:rPr lang="en-US" dirty="0"/>
              <a:t>          • Class B: This class was designated “experimental” in </a:t>
            </a:r>
            <a:r>
              <a:rPr lang="en-US" dirty="0" err="1"/>
              <a:t>LoRaWAN</a:t>
            </a:r>
            <a:r>
              <a:rPr lang="en-US" dirty="0"/>
              <a:t> 1.0.1 until it can be better defined. A Class B node or endpoint should get additional receive windows compared to Class A, but gateways must be synchronized through a beaconing process. </a:t>
            </a:r>
          </a:p>
          <a:p>
            <a:pPr algn="just"/>
            <a:r>
              <a:rPr lang="en-US" dirty="0"/>
              <a:t>          • Class C: This classis particularly adapted for powered nodes. This classification enables a node to be continuously listening by keeping it’s receive window open when not transmitting. </a:t>
            </a:r>
          </a:p>
        </p:txBody>
      </p:sp>
    </p:spTree>
    <p:extLst>
      <p:ext uri="{BB962C8B-B14F-4D97-AF65-F5344CB8AC3E}">
        <p14:creationId xmlns:p14="http://schemas.microsoft.com/office/powerpoint/2010/main" val="3683328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EE163-F98C-009C-FCB3-5A4FC573777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A437414-1673-0C45-351D-449348FCFE9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213C5E7-D496-9DBA-EB7D-6585BF4DB14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C1FF56C0-EF74-02CC-0938-EED521F4A986}"/>
              </a:ext>
            </a:extLst>
          </p:cNvPr>
          <p:cNvSpPr txBox="1"/>
          <p:nvPr/>
        </p:nvSpPr>
        <p:spPr>
          <a:xfrm>
            <a:off x="539552" y="1988840"/>
            <a:ext cx="7920880" cy="1200329"/>
          </a:xfrm>
          <a:prstGeom prst="rect">
            <a:avLst/>
          </a:prstGeom>
          <a:noFill/>
        </p:spPr>
        <p:txBody>
          <a:bodyPr wrap="square" rtlCol="0">
            <a:spAutoFit/>
          </a:bodyPr>
          <a:lstStyle/>
          <a:p>
            <a:pPr algn="just"/>
            <a:r>
              <a:rPr lang="en-US" b="1" u="sng" dirty="0"/>
              <a:t>MAC layer:</a:t>
            </a:r>
            <a:endParaRPr lang="en-US" dirty="0"/>
          </a:p>
          <a:p>
            <a:pPr marL="285750" indent="-285750" algn="just">
              <a:buFont typeface="Arial" panose="020B0604020202020204" pitchFamily="34" charset="0"/>
              <a:buChar char="•"/>
            </a:pPr>
            <a:r>
              <a:rPr lang="en-US" dirty="0"/>
              <a:t>The MAC payload size depends on the frequency band and the data rate, ranging from 59 to 230 bytes for the 863–870 MHz band and 19 to 250 bytes for the 902–928 MHz band. </a:t>
            </a:r>
          </a:p>
        </p:txBody>
      </p:sp>
      <p:pic>
        <p:nvPicPr>
          <p:cNvPr id="4" name="Picture 3">
            <a:extLst>
              <a:ext uri="{FF2B5EF4-FFF2-40B4-BE49-F238E27FC236}">
                <a16:creationId xmlns:a16="http://schemas.microsoft.com/office/drawing/2014/main" id="{0E0FA814-E4AE-7D5F-D850-394D02345705}"/>
              </a:ext>
            </a:extLst>
          </p:cNvPr>
          <p:cNvPicPr>
            <a:picLocks noChangeAspect="1"/>
          </p:cNvPicPr>
          <p:nvPr/>
        </p:nvPicPr>
        <p:blipFill>
          <a:blip r:embed="rId2"/>
          <a:stretch>
            <a:fillRect/>
          </a:stretch>
        </p:blipFill>
        <p:spPr>
          <a:xfrm>
            <a:off x="1150323" y="3668832"/>
            <a:ext cx="6843353" cy="2064424"/>
          </a:xfrm>
          <a:prstGeom prst="rect">
            <a:avLst/>
          </a:prstGeom>
        </p:spPr>
      </p:pic>
    </p:spTree>
    <p:extLst>
      <p:ext uri="{BB962C8B-B14F-4D97-AF65-F5344CB8AC3E}">
        <p14:creationId xmlns:p14="http://schemas.microsoft.com/office/powerpoint/2010/main" val="41470948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3FD5B-5371-7189-3970-9A564733970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99AE28-BB4F-3065-89CA-C88046B1B2FA}"/>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B7EDE06-3A0F-10B5-C345-6E961E2EBF4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E9A21933-005A-AACB-2584-9E75AD7E5F3E}"/>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MAC layer:</a:t>
            </a:r>
            <a:endParaRPr lang="en-US" dirty="0"/>
          </a:p>
          <a:p>
            <a:pPr marL="285750" indent="-285750" algn="just">
              <a:buFont typeface="Arial" panose="020B0604020202020204" pitchFamily="34" charset="0"/>
              <a:buChar char="•"/>
            </a:pPr>
            <a:r>
              <a:rPr lang="en-US" dirty="0"/>
              <a:t>The MAC payload size depends on the frequency band and the data rate, ranging from 59 to 230 bytes for the 863–870 MHz band and 19 to 250 bytes for the 902–928 MHz band. </a:t>
            </a:r>
          </a:p>
          <a:p>
            <a:pPr algn="just"/>
            <a:endParaRPr lang="en-US" dirty="0"/>
          </a:p>
          <a:p>
            <a:pPr marL="285750" indent="-285750" algn="just">
              <a:buFont typeface="Arial" panose="020B0604020202020204" pitchFamily="34" charset="0"/>
              <a:buChar char="•"/>
            </a:pPr>
            <a:r>
              <a:rPr lang="en-US" dirty="0" err="1"/>
              <a:t>LoRaWAN</a:t>
            </a:r>
            <a:r>
              <a:rPr lang="en-US" dirty="0"/>
              <a:t> devices use join request and join accept messages for over-the-air (OTA) activation and joining the network. The other message types are unconfirmed data up/down and confirmed data up/down. </a:t>
            </a:r>
          </a:p>
          <a:p>
            <a:pPr algn="just"/>
            <a:endParaRPr lang="en-US" dirty="0"/>
          </a:p>
          <a:p>
            <a:pPr marL="285750" indent="-285750" algn="just">
              <a:buFont typeface="Arial" panose="020B0604020202020204" pitchFamily="34" charset="0"/>
              <a:buChar char="•"/>
            </a:pPr>
            <a:r>
              <a:rPr lang="en-US" dirty="0"/>
              <a:t>A “confirmed” message is one that must be acknowledged, and “unconfirmed” signifies that the end device does not need to acknowledge.</a:t>
            </a: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252309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A1A40-5AD1-7976-4968-852FBCE3BE9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DB545D7-BBB3-2A8F-4C15-20FE95D8C51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A242C4B-A442-C1DC-DA0F-C14D1865217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7FF9F649-5CCB-5B42-E6F3-D8B7AE354C88}"/>
              </a:ext>
            </a:extLst>
          </p:cNvPr>
          <p:cNvSpPr txBox="1"/>
          <p:nvPr/>
        </p:nvSpPr>
        <p:spPr>
          <a:xfrm>
            <a:off x="694188" y="2060848"/>
            <a:ext cx="775562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IEEE 802.15.4 is a wireless access technology for low-cost and low-data-rate devices that are powered or run on batteries.</a:t>
            </a:r>
          </a:p>
          <a:p>
            <a:endParaRPr lang="en-US" dirty="0"/>
          </a:p>
          <a:p>
            <a:pPr marL="285750" indent="-285750">
              <a:buFont typeface="Arial" panose="020B0604020202020204" pitchFamily="34" charset="0"/>
              <a:buChar char="•"/>
            </a:pPr>
            <a:r>
              <a:rPr lang="en-US" dirty="0"/>
              <a:t>IEEE 802.15.4 is commonly found in the following types of deployments:</a:t>
            </a:r>
          </a:p>
          <a:p>
            <a:r>
              <a:rPr lang="en-US" dirty="0"/>
              <a:t>     ■ Home and building automation</a:t>
            </a:r>
          </a:p>
          <a:p>
            <a:r>
              <a:rPr lang="en-US" dirty="0"/>
              <a:t>     ■ Automotive networks  </a:t>
            </a:r>
          </a:p>
          <a:p>
            <a:r>
              <a:rPr lang="en-US" dirty="0"/>
              <a:t>     ■ Industrial wireless sensor networks</a:t>
            </a:r>
          </a:p>
          <a:p>
            <a:r>
              <a:rPr lang="en-US" dirty="0"/>
              <a:t>     ■ Interactive toys and remote controls</a:t>
            </a:r>
          </a:p>
          <a:p>
            <a:endParaRPr lang="en-US"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This access technology enables easy installation using a compact protocol stack while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remaining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both</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simple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flexible.</a:t>
            </a: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930507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466C3-4A41-F710-DB97-15ACBDE64D7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E81BF7-E175-5B92-E16E-F5958A8623B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9614F71-A507-3CEF-D03D-347F89D923A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B786EA24-7995-5633-C05D-1E4E7E155E71}"/>
              </a:ext>
            </a:extLst>
          </p:cNvPr>
          <p:cNvSpPr txBox="1"/>
          <p:nvPr/>
        </p:nvSpPr>
        <p:spPr>
          <a:xfrm>
            <a:off x="539552" y="1988840"/>
            <a:ext cx="7920880" cy="2585323"/>
          </a:xfrm>
          <a:prstGeom prst="rect">
            <a:avLst/>
          </a:prstGeom>
          <a:noFill/>
        </p:spPr>
        <p:txBody>
          <a:bodyPr wrap="square" rtlCol="0">
            <a:spAutoFit/>
          </a:bodyPr>
          <a:lstStyle/>
          <a:p>
            <a:pPr algn="just"/>
            <a:r>
              <a:rPr lang="en-US" b="1" u="sng" dirty="0"/>
              <a:t>MAC layer:</a:t>
            </a:r>
            <a:endParaRPr lang="en-US" dirty="0"/>
          </a:p>
          <a:p>
            <a:pPr marL="285750" indent="-285750" algn="just">
              <a:buFont typeface="Arial" panose="020B0604020202020204" pitchFamily="34" charset="0"/>
              <a:buChar char="•"/>
            </a:pPr>
            <a:r>
              <a:rPr lang="en-US" dirty="0"/>
              <a:t>“up/down” is simply a directional notation identifying whether the message flows in the uplink or downlink path. </a:t>
            </a:r>
          </a:p>
          <a:p>
            <a:pPr algn="just"/>
            <a:endParaRPr lang="en-US" dirty="0"/>
          </a:p>
          <a:p>
            <a:pPr marL="285750" indent="-285750" algn="just">
              <a:buFont typeface="Arial" panose="020B0604020202020204" pitchFamily="34" charset="0"/>
              <a:buChar char="•"/>
            </a:pPr>
            <a:r>
              <a:rPr lang="en-US" dirty="0"/>
              <a:t>Uplink messages are sent from endpoints to the network server and are relayed by one or more </a:t>
            </a:r>
            <a:r>
              <a:rPr lang="en-US" dirty="0" err="1"/>
              <a:t>LoRaWAN</a:t>
            </a:r>
            <a:r>
              <a:rPr lang="en-US" dirty="0"/>
              <a:t> gateways. </a:t>
            </a:r>
          </a:p>
          <a:p>
            <a:pPr algn="just"/>
            <a:endParaRPr lang="en-US" dirty="0"/>
          </a:p>
          <a:p>
            <a:pPr marL="285750" indent="-285750" algn="just">
              <a:buFont typeface="Arial" panose="020B0604020202020204" pitchFamily="34" charset="0"/>
              <a:buChar char="•"/>
            </a:pPr>
            <a:r>
              <a:rPr lang="en-US" dirty="0"/>
              <a:t>Downlink messages flow from the network server to a single endpoint and are relayed by only a single gateway.</a:t>
            </a:r>
          </a:p>
        </p:txBody>
      </p:sp>
    </p:spTree>
    <p:extLst>
      <p:ext uri="{BB962C8B-B14F-4D97-AF65-F5344CB8AC3E}">
        <p14:creationId xmlns:p14="http://schemas.microsoft.com/office/powerpoint/2010/main" val="3615394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7506E-0678-A1D1-18CB-07F91D2C117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6C41A52-0FEC-BA33-2C27-AB0C5674DC1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A79EDDC-441D-B608-A093-3C14EC0D673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15210BDD-B236-D102-3AEC-C4025D6D0BD3}"/>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MAC layer:</a:t>
            </a:r>
            <a:endParaRPr lang="en-US" dirty="0"/>
          </a:p>
          <a:p>
            <a:pPr marL="285750" indent="-285750" algn="just">
              <a:buFont typeface="Arial" panose="020B0604020202020204" pitchFamily="34" charset="0"/>
              <a:buChar char="•"/>
            </a:pPr>
            <a:r>
              <a:rPr lang="en-US" dirty="0" err="1"/>
              <a:t>LoRaWAN</a:t>
            </a:r>
            <a:r>
              <a:rPr lang="en-US" dirty="0"/>
              <a:t> endpoints are uniquely addressable through a variety of methods, including the following: </a:t>
            </a:r>
          </a:p>
          <a:p>
            <a:pPr algn="just"/>
            <a:r>
              <a:rPr lang="en-US" dirty="0"/>
              <a:t>                  • An endpoint can have a global end device ID or </a:t>
            </a:r>
            <a:r>
              <a:rPr lang="en-US" dirty="0" err="1"/>
              <a:t>DevEUI</a:t>
            </a:r>
            <a:r>
              <a:rPr lang="en-US" dirty="0"/>
              <a:t> represented as an IEEE EUI- 64 address. </a:t>
            </a:r>
          </a:p>
          <a:p>
            <a:pPr algn="just"/>
            <a:r>
              <a:rPr lang="en-US" dirty="0"/>
              <a:t>                  • An endpoint can have a global application ID or </a:t>
            </a:r>
            <a:r>
              <a:rPr lang="en-US" dirty="0" err="1"/>
              <a:t>AppEUI</a:t>
            </a:r>
            <a:r>
              <a:rPr lang="en-US" dirty="0"/>
              <a:t> represented as an IEEE EUI- 64 address that uniquely identifies the application provider, such as the owner</a:t>
            </a:r>
            <a:r>
              <a:rPr lang="en-US"/>
              <a:t>, of the </a:t>
            </a:r>
            <a:r>
              <a:rPr lang="en-US" dirty="0"/>
              <a:t>end device. </a:t>
            </a:r>
          </a:p>
          <a:p>
            <a:pPr algn="just"/>
            <a:r>
              <a:rPr lang="en-US" dirty="0"/>
              <a:t>                 • In a </a:t>
            </a:r>
            <a:r>
              <a:rPr lang="en-US" dirty="0" err="1"/>
              <a:t>LoRaWAN</a:t>
            </a:r>
            <a:r>
              <a:rPr lang="en-US" dirty="0"/>
              <a:t> network, endpoints are also known by their end device address, known as a </a:t>
            </a:r>
            <a:r>
              <a:rPr lang="en-US" dirty="0" err="1"/>
              <a:t>DevAddr</a:t>
            </a:r>
            <a:r>
              <a:rPr lang="en-US" dirty="0"/>
              <a:t>, a 32-bit address. The 7 most significant bits are the network identifier (</a:t>
            </a:r>
            <a:r>
              <a:rPr lang="en-US" dirty="0" err="1"/>
              <a:t>NwkID</a:t>
            </a:r>
            <a:r>
              <a:rPr lang="en-US" dirty="0"/>
              <a:t>), which identifies the </a:t>
            </a:r>
            <a:r>
              <a:rPr lang="en-US" dirty="0" err="1"/>
              <a:t>LoRaWAN</a:t>
            </a:r>
            <a:r>
              <a:rPr lang="en-US" dirty="0"/>
              <a:t> network. The 25 least significant bits are used as the network address (</a:t>
            </a:r>
            <a:r>
              <a:rPr lang="en-US" dirty="0" err="1"/>
              <a:t>NwkAddr</a:t>
            </a:r>
            <a:r>
              <a:rPr lang="en-US" dirty="0"/>
              <a:t>) to identify the endpoint in the network. </a:t>
            </a:r>
          </a:p>
        </p:txBody>
      </p:sp>
    </p:spTree>
    <p:extLst>
      <p:ext uri="{BB962C8B-B14F-4D97-AF65-F5344CB8AC3E}">
        <p14:creationId xmlns:p14="http://schemas.microsoft.com/office/powerpoint/2010/main" val="56209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27E5-184E-C34F-8B1E-4029FDD795A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80231D-AC80-354E-4394-BE3C3B490D4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85A2FD8-1D18-2B2F-A91F-8A10ECC2290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A0F0D3E9-1C82-8EF5-CE73-90A4FBC9356D}"/>
              </a:ext>
            </a:extLst>
          </p:cNvPr>
          <p:cNvSpPr txBox="1"/>
          <p:nvPr/>
        </p:nvSpPr>
        <p:spPr>
          <a:xfrm>
            <a:off x="539552" y="1988840"/>
            <a:ext cx="7920880" cy="2031325"/>
          </a:xfrm>
          <a:prstGeom prst="rect">
            <a:avLst/>
          </a:prstGeom>
          <a:noFill/>
        </p:spPr>
        <p:txBody>
          <a:bodyPr wrap="square" rtlCol="0">
            <a:spAutoFit/>
          </a:bodyPr>
          <a:lstStyle/>
          <a:p>
            <a:pPr algn="just"/>
            <a:r>
              <a:rPr lang="en-US" b="1" u="sng" dirty="0"/>
              <a:t>Topology:</a:t>
            </a:r>
          </a:p>
          <a:p>
            <a:pPr marL="285750" indent="-285750" algn="just">
              <a:buFont typeface="Arial" panose="020B0604020202020204" pitchFamily="34" charset="0"/>
              <a:buChar char="•"/>
            </a:pPr>
            <a:r>
              <a:rPr lang="en-US" dirty="0" err="1"/>
              <a:t>LoRaWAN</a:t>
            </a:r>
            <a:r>
              <a:rPr lang="en-US" dirty="0"/>
              <a:t> topology is often described as a “star of stars” topology. As shown in Figure, the infrastructure consists of endpoints exchanging packets through gateways acting as bridges, with a central </a:t>
            </a:r>
            <a:r>
              <a:rPr lang="en-US" dirty="0" err="1"/>
              <a:t>LoRaWAN</a:t>
            </a:r>
            <a:r>
              <a:rPr lang="en-US" dirty="0"/>
              <a:t> network server.</a:t>
            </a:r>
          </a:p>
          <a:p>
            <a:pPr algn="just"/>
            <a:endParaRPr lang="en-US" dirty="0"/>
          </a:p>
          <a:p>
            <a:pPr marL="285750" indent="-285750" algn="just">
              <a:buFont typeface="Arial" panose="020B0604020202020204" pitchFamily="34" charset="0"/>
              <a:buChar char="•"/>
            </a:pPr>
            <a:r>
              <a:rPr lang="en-US" dirty="0"/>
              <a:t> Gateways connect to the backend network using standard IP connections, and endpoints communicate directly with one or more gateways.</a:t>
            </a:r>
          </a:p>
        </p:txBody>
      </p:sp>
    </p:spTree>
    <p:extLst>
      <p:ext uri="{BB962C8B-B14F-4D97-AF65-F5344CB8AC3E}">
        <p14:creationId xmlns:p14="http://schemas.microsoft.com/office/powerpoint/2010/main" val="4246618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9044F-B7DF-8A7E-65B1-B336F108B85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E0F8976-F1ED-0120-6525-DCBA5CCDA14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F8BDC05-0650-F91E-2CD2-7EB6420E3BA0}"/>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4A88773D-C105-4253-DAF0-3CBF5E90A0FD}"/>
              </a:ext>
            </a:extLst>
          </p:cNvPr>
          <p:cNvSpPr txBox="1"/>
          <p:nvPr/>
        </p:nvSpPr>
        <p:spPr>
          <a:xfrm>
            <a:off x="539552" y="1988840"/>
            <a:ext cx="7920880" cy="369332"/>
          </a:xfrm>
          <a:prstGeom prst="rect">
            <a:avLst/>
          </a:prstGeom>
          <a:noFill/>
        </p:spPr>
        <p:txBody>
          <a:bodyPr wrap="square" rtlCol="0">
            <a:spAutoFit/>
          </a:bodyPr>
          <a:lstStyle/>
          <a:p>
            <a:pPr algn="just"/>
            <a:r>
              <a:rPr lang="en-US" b="1" u="sng" dirty="0"/>
              <a:t>Topology:</a:t>
            </a:r>
          </a:p>
        </p:txBody>
      </p:sp>
      <p:pic>
        <p:nvPicPr>
          <p:cNvPr id="4" name="Picture 3">
            <a:extLst>
              <a:ext uri="{FF2B5EF4-FFF2-40B4-BE49-F238E27FC236}">
                <a16:creationId xmlns:a16="http://schemas.microsoft.com/office/drawing/2014/main" id="{0CBB1886-3EFB-E4B9-EFE5-E83039F2DAA9}"/>
              </a:ext>
            </a:extLst>
          </p:cNvPr>
          <p:cNvPicPr>
            <a:picLocks noChangeAspect="1"/>
          </p:cNvPicPr>
          <p:nvPr/>
        </p:nvPicPr>
        <p:blipFill>
          <a:blip r:embed="rId2"/>
          <a:stretch>
            <a:fillRect/>
          </a:stretch>
        </p:blipFill>
        <p:spPr>
          <a:xfrm>
            <a:off x="704808" y="2499969"/>
            <a:ext cx="7395583" cy="3660987"/>
          </a:xfrm>
          <a:prstGeom prst="rect">
            <a:avLst/>
          </a:prstGeom>
        </p:spPr>
      </p:pic>
    </p:spTree>
    <p:extLst>
      <p:ext uri="{BB962C8B-B14F-4D97-AF65-F5344CB8AC3E}">
        <p14:creationId xmlns:p14="http://schemas.microsoft.com/office/powerpoint/2010/main" val="4161475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8DD4-224F-C35D-8FF3-61D23F94EE7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26E3D0E-89D5-9AB4-8D94-3EBF8A95958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7DFA1E6-E3D5-DF53-C7A6-A03EC746B50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ADCD8051-7C83-DDD2-12ED-0C6A11AA1B95}"/>
              </a:ext>
            </a:extLst>
          </p:cNvPr>
          <p:cNvSpPr txBox="1"/>
          <p:nvPr/>
        </p:nvSpPr>
        <p:spPr>
          <a:xfrm>
            <a:off x="539552" y="1988840"/>
            <a:ext cx="7920880" cy="3139321"/>
          </a:xfrm>
          <a:prstGeom prst="rect">
            <a:avLst/>
          </a:prstGeom>
          <a:noFill/>
        </p:spPr>
        <p:txBody>
          <a:bodyPr wrap="square" rtlCol="0">
            <a:spAutoFit/>
          </a:bodyPr>
          <a:lstStyle/>
          <a:p>
            <a:pPr algn="just"/>
            <a:r>
              <a:rPr lang="en-US" b="1" u="sng" dirty="0"/>
              <a:t>Topology:</a:t>
            </a:r>
          </a:p>
          <a:p>
            <a:pPr marL="285750" indent="-285750" algn="just">
              <a:buFont typeface="Arial" panose="020B0604020202020204" pitchFamily="34" charset="0"/>
              <a:buChar char="•"/>
            </a:pPr>
            <a:r>
              <a:rPr lang="en-US" dirty="0"/>
              <a:t>The </a:t>
            </a:r>
            <a:r>
              <a:rPr lang="en-US" dirty="0" err="1"/>
              <a:t>LoRaWAN</a:t>
            </a:r>
            <a:r>
              <a:rPr lang="en-US" dirty="0"/>
              <a:t> network server manages the data rate and radio frequency (RF) of each endpoint through the adaptive data rate (ADR) algorithm. </a:t>
            </a:r>
          </a:p>
          <a:p>
            <a:pPr marL="285750" indent="-285750" algn="just">
              <a:buFont typeface="Arial" panose="020B0604020202020204" pitchFamily="34" charset="0"/>
              <a:buChar char="•"/>
            </a:pPr>
            <a:r>
              <a:rPr lang="en-US" dirty="0"/>
              <a:t>ADR is a key component of the network scalability, performance, and battery life of the endpoints. </a:t>
            </a:r>
          </a:p>
          <a:p>
            <a:pPr marL="285750" indent="-285750" algn="just">
              <a:buFont typeface="Arial" panose="020B0604020202020204" pitchFamily="34" charset="0"/>
              <a:buChar char="•"/>
            </a:pPr>
            <a:r>
              <a:rPr lang="en-US" dirty="0"/>
              <a:t>The </a:t>
            </a:r>
            <a:r>
              <a:rPr lang="en-US" dirty="0" err="1"/>
              <a:t>LoRaWANnetwork</a:t>
            </a:r>
            <a:r>
              <a:rPr lang="en-US" dirty="0"/>
              <a:t> server forwards application data to the application servers, as depicted in Figure .</a:t>
            </a:r>
          </a:p>
          <a:p>
            <a:pPr marL="285750" indent="-285750" algn="just">
              <a:buFont typeface="Arial" panose="020B0604020202020204" pitchFamily="34" charset="0"/>
              <a:buChar char="•"/>
            </a:pPr>
            <a:r>
              <a:rPr lang="en-US" dirty="0"/>
              <a:t> In future versions of the </a:t>
            </a:r>
            <a:r>
              <a:rPr lang="en-US" dirty="0" err="1"/>
              <a:t>LoRaWAN</a:t>
            </a:r>
            <a:r>
              <a:rPr lang="en-US" dirty="0"/>
              <a:t> specification, roaming capabilities between </a:t>
            </a:r>
            <a:r>
              <a:rPr lang="en-US" dirty="0" err="1"/>
              <a:t>LoRaWAN</a:t>
            </a:r>
            <a:r>
              <a:rPr lang="en-US" dirty="0"/>
              <a:t> network servers will be added. These capabilities will enable mobile endpoints to connect and roam between different </a:t>
            </a:r>
            <a:r>
              <a:rPr lang="en-US" dirty="0" err="1"/>
              <a:t>LoRaWAN</a:t>
            </a:r>
            <a:r>
              <a:rPr lang="en-US" dirty="0"/>
              <a:t> network infrastructures.</a:t>
            </a:r>
          </a:p>
        </p:txBody>
      </p:sp>
    </p:spTree>
    <p:extLst>
      <p:ext uri="{BB962C8B-B14F-4D97-AF65-F5344CB8AC3E}">
        <p14:creationId xmlns:p14="http://schemas.microsoft.com/office/powerpoint/2010/main" val="366796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E8EBB-1C04-7962-5E95-74147C1B6AE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89FF5B3-65E7-8FB3-22E4-C8484D6CE1B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AC0733D-F12E-9A6D-B929-0D43F2D527DF}"/>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AC1EB6A7-B14E-0F6B-B4CA-2F118B614683}"/>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Security:</a:t>
            </a:r>
          </a:p>
          <a:p>
            <a:pPr marL="285750" indent="-285750" algn="just">
              <a:buFont typeface="Arial" panose="020B0604020202020204" pitchFamily="34" charset="0"/>
              <a:buChar char="•"/>
            </a:pPr>
            <a:r>
              <a:rPr lang="en-US" dirty="0" err="1"/>
              <a:t>LoRaWAN</a:t>
            </a:r>
            <a:r>
              <a:rPr lang="en-US" dirty="0"/>
              <a:t> endpoints must implement two layers of security, protecting communications and data privacy across the network.</a:t>
            </a:r>
          </a:p>
        </p:txBody>
      </p:sp>
      <p:pic>
        <p:nvPicPr>
          <p:cNvPr id="3" name="image30.jpeg">
            <a:extLst>
              <a:ext uri="{FF2B5EF4-FFF2-40B4-BE49-F238E27FC236}">
                <a16:creationId xmlns:a16="http://schemas.microsoft.com/office/drawing/2014/main" id="{77F3A16B-AD51-1232-B05F-EAE984E315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068960"/>
            <a:ext cx="6912768"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800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DBCBD-88FA-AE9B-4602-D510D49E968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6F9DDC-798D-2C59-800B-EC3B5426D97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4013C71-E9C2-2A86-356B-F776097D75C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1116CA37-67E1-0A69-EB6B-C3171595C192}"/>
              </a:ext>
            </a:extLst>
          </p:cNvPr>
          <p:cNvSpPr txBox="1"/>
          <p:nvPr/>
        </p:nvSpPr>
        <p:spPr>
          <a:xfrm>
            <a:off x="539552" y="1988840"/>
            <a:ext cx="7920880" cy="4247317"/>
          </a:xfrm>
          <a:prstGeom prst="rect">
            <a:avLst/>
          </a:prstGeom>
          <a:noFill/>
        </p:spPr>
        <p:txBody>
          <a:bodyPr wrap="square" rtlCol="0">
            <a:spAutoFit/>
          </a:bodyPr>
          <a:lstStyle/>
          <a:p>
            <a:pPr algn="just"/>
            <a:r>
              <a:rPr lang="en-US" b="1" u="sng" dirty="0"/>
              <a:t>Security:</a:t>
            </a:r>
          </a:p>
          <a:p>
            <a:pPr marL="285750" indent="-285750" algn="just">
              <a:buFont typeface="Arial" panose="020B0604020202020204" pitchFamily="34" charset="0"/>
              <a:buChar char="•"/>
            </a:pPr>
            <a:r>
              <a:rPr lang="en-US" dirty="0"/>
              <a:t>The first layer, called “network security” but applied at the MAC layer, guarantees the authentication of the endpoints by the </a:t>
            </a:r>
            <a:r>
              <a:rPr lang="en-US" dirty="0" err="1"/>
              <a:t>LoRaWAN</a:t>
            </a:r>
            <a:r>
              <a:rPr lang="en-US" dirty="0"/>
              <a:t> network server.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Each endpoint implements a network session key (</a:t>
            </a:r>
            <a:r>
              <a:rPr lang="en-US" dirty="0" err="1"/>
              <a:t>NwkSKey</a:t>
            </a:r>
            <a:r>
              <a:rPr lang="en-US" dirty="0"/>
              <a:t>), used by both itself and the </a:t>
            </a:r>
            <a:r>
              <a:rPr lang="en-US" dirty="0" err="1"/>
              <a:t>LoRaWAN</a:t>
            </a:r>
            <a:r>
              <a:rPr lang="en-US" dirty="0"/>
              <a:t> network server.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second layer is an application session key (</a:t>
            </a:r>
            <a:r>
              <a:rPr lang="en-US" dirty="0" err="1"/>
              <a:t>AppSKey</a:t>
            </a:r>
            <a:r>
              <a:rPr lang="en-US" dirty="0"/>
              <a:t>), which performs encryption and decryption functions between the endpoint and its application server.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Endpoints receive their AES-128 application key (</a:t>
            </a:r>
            <a:r>
              <a:rPr lang="en-US" dirty="0" err="1"/>
              <a:t>AppKey</a:t>
            </a:r>
            <a:r>
              <a:rPr lang="en-US" dirty="0"/>
              <a:t>) from the application owner. This key is most likely derived from an application-specific root key exclusively known to and under the control of the application provider.</a:t>
            </a:r>
          </a:p>
        </p:txBody>
      </p:sp>
    </p:spTree>
    <p:extLst>
      <p:ext uri="{BB962C8B-B14F-4D97-AF65-F5344CB8AC3E}">
        <p14:creationId xmlns:p14="http://schemas.microsoft.com/office/powerpoint/2010/main" val="732370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82E53-BB03-3F6D-3FD8-B5688A39E95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80254D-2076-B830-1768-EB17CDE7D27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7BC4CF5F-B73F-7770-407C-1BE717DE475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LORA WAN </a:t>
            </a:r>
            <a:endParaRPr lang="en-US" sz="2400" b="1" dirty="0"/>
          </a:p>
        </p:txBody>
      </p:sp>
      <p:sp>
        <p:nvSpPr>
          <p:cNvPr id="7" name="TextBox 6">
            <a:extLst>
              <a:ext uri="{FF2B5EF4-FFF2-40B4-BE49-F238E27FC236}">
                <a16:creationId xmlns:a16="http://schemas.microsoft.com/office/drawing/2014/main" id="{B04B6E2C-B532-8804-B1E2-8AE25DEE08F7}"/>
              </a:ext>
            </a:extLst>
          </p:cNvPr>
          <p:cNvSpPr txBox="1"/>
          <p:nvPr/>
        </p:nvSpPr>
        <p:spPr>
          <a:xfrm>
            <a:off x="539552" y="1988840"/>
            <a:ext cx="7920880" cy="3139321"/>
          </a:xfrm>
          <a:prstGeom prst="rect">
            <a:avLst/>
          </a:prstGeom>
          <a:noFill/>
        </p:spPr>
        <p:txBody>
          <a:bodyPr wrap="square" rtlCol="0">
            <a:spAutoFit/>
          </a:bodyPr>
          <a:lstStyle/>
          <a:p>
            <a:pPr algn="just"/>
            <a:r>
              <a:rPr lang="en-US" b="1" u="sng" dirty="0"/>
              <a:t>Competitive Technologies:</a:t>
            </a:r>
          </a:p>
          <a:p>
            <a:pPr marL="285750" indent="-285750" algn="just">
              <a:buFont typeface="Arial" panose="020B0604020202020204" pitchFamily="34" charset="0"/>
              <a:buChar char="•"/>
            </a:pPr>
            <a:r>
              <a:rPr lang="en-US" dirty="0"/>
              <a:t>LPWA solutions and technologies are split between unlicensed and licensed bands. </a:t>
            </a:r>
          </a:p>
          <a:p>
            <a:pPr algn="just"/>
            <a:endParaRPr lang="en-US" dirty="0"/>
          </a:p>
          <a:p>
            <a:pPr marL="285750" indent="-285750" algn="just">
              <a:buFont typeface="Arial" panose="020B0604020202020204" pitchFamily="34" charset="0"/>
              <a:buChar char="•"/>
            </a:pPr>
            <a:r>
              <a:rPr lang="en-US" dirty="0"/>
              <a:t>The licensed-band technologies are dedicated to mobile service providers that have acquired spectrum licenses. </a:t>
            </a:r>
          </a:p>
          <a:p>
            <a:pPr algn="just"/>
            <a:endParaRPr lang="en-US" dirty="0"/>
          </a:p>
          <a:p>
            <a:pPr marL="285750" indent="-285750" algn="just">
              <a:buFont typeface="Arial" panose="020B0604020202020204" pitchFamily="34" charset="0"/>
              <a:buChar char="•"/>
            </a:pPr>
            <a:r>
              <a:rPr lang="en-US" dirty="0"/>
              <a:t>In addition, several technologies are targeting the unlicensed- band LPWA market to compete against </a:t>
            </a:r>
            <a:r>
              <a:rPr lang="en-US" dirty="0" err="1"/>
              <a:t>LoRaWAN</a:t>
            </a:r>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LPWA market is quickly evolving.</a:t>
            </a:r>
          </a:p>
        </p:txBody>
      </p:sp>
    </p:spTree>
    <p:extLst>
      <p:ext uri="{BB962C8B-B14F-4D97-AF65-F5344CB8AC3E}">
        <p14:creationId xmlns:p14="http://schemas.microsoft.com/office/powerpoint/2010/main" val="1192023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64267-1B18-261E-497E-34971965362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DCDA5B-D588-3D34-F4BC-EC8454BB2DE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20E9DB5-BBA6-AB11-EE19-746A23FD27C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D925BDDF-7788-A4BE-7E88-8E908BEC6280}"/>
              </a:ext>
            </a:extLst>
          </p:cNvPr>
          <p:cNvSpPr txBox="1"/>
          <p:nvPr/>
        </p:nvSpPr>
        <p:spPr>
          <a:xfrm>
            <a:off x="539552" y="1988840"/>
            <a:ext cx="7920880" cy="4247317"/>
          </a:xfrm>
          <a:prstGeom prst="rect">
            <a:avLst/>
          </a:prstGeom>
          <a:noFill/>
        </p:spPr>
        <p:txBody>
          <a:bodyPr wrap="square" rtlCol="0">
            <a:spAutoFit/>
          </a:bodyPr>
          <a:lstStyle/>
          <a:p>
            <a:pPr algn="just"/>
            <a:r>
              <a:rPr lang="en-US" b="1" u="sng" dirty="0"/>
              <a:t>Constrained Nodes:</a:t>
            </a:r>
          </a:p>
          <a:p>
            <a:pPr marL="285750" indent="-285750" algn="just">
              <a:buFont typeface="Arial" panose="020B0604020202020204" pitchFamily="34" charset="0"/>
              <a:buChar char="•"/>
            </a:pPr>
            <a:r>
              <a:rPr lang="en-US" dirty="0"/>
              <a:t>In IoT solutions, different classes of devices coexist. Depending on its functions in a network, “thing” architecture may or may not offer similar characteristics compared to a generic PC or server in an IT environment.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Another limit is that this network protocol stack on an IoT node may be required to communicate through an unreliable path.</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Even if a full IP stack is available on the node, this causes problems such as limited or unpredictable throughput and low convergence when a topology change occurs.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power consumption is a key characteristic of constrained nodes. Many IoT devices are battery powered, with lifetime battery requirements varying from a few months to 10+ years.</a:t>
            </a:r>
          </a:p>
        </p:txBody>
      </p:sp>
    </p:spTree>
    <p:extLst>
      <p:ext uri="{BB962C8B-B14F-4D97-AF65-F5344CB8AC3E}">
        <p14:creationId xmlns:p14="http://schemas.microsoft.com/office/powerpoint/2010/main" val="37201449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BB49-9F93-C08D-D690-2BE5A0DF318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4EC2095-E35F-9C2C-1D5D-1C45E1E1886B}"/>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A2CB7ED-C5DD-215C-B3A1-52D621D668A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A57747BB-483C-15FA-6919-BB5191787CCA}"/>
              </a:ext>
            </a:extLst>
          </p:cNvPr>
          <p:cNvSpPr txBox="1"/>
          <p:nvPr/>
        </p:nvSpPr>
        <p:spPr>
          <a:xfrm>
            <a:off x="539552" y="1988840"/>
            <a:ext cx="7920880" cy="3416320"/>
          </a:xfrm>
          <a:prstGeom prst="rect">
            <a:avLst/>
          </a:prstGeom>
          <a:noFill/>
        </p:spPr>
        <p:txBody>
          <a:bodyPr wrap="square" rtlCol="0">
            <a:spAutoFit/>
          </a:bodyPr>
          <a:lstStyle/>
          <a:p>
            <a:pPr algn="just"/>
            <a:r>
              <a:rPr lang="en-US" b="1" u="sng" dirty="0"/>
              <a:t>Constrained Nodes:</a:t>
            </a:r>
          </a:p>
          <a:p>
            <a:pPr marL="285750" indent="-285750" algn="just">
              <a:buFont typeface="Arial" panose="020B0604020202020204" pitchFamily="34" charset="0"/>
              <a:buChar char="•"/>
            </a:pPr>
            <a:r>
              <a:rPr lang="en-US" dirty="0"/>
              <a:t>IoT constrained nodes can be classified as follows:</a:t>
            </a:r>
          </a:p>
          <a:p>
            <a:pPr algn="just"/>
            <a:r>
              <a:rPr lang="en-US" dirty="0"/>
              <a:t>                • </a:t>
            </a:r>
            <a:r>
              <a:rPr lang="en-US" b="1" dirty="0"/>
              <a:t>Devices that are very constrained in resources, may communicate infrequently to transmit a few bytes, and may have limited security and management capabilities: </a:t>
            </a:r>
            <a:r>
              <a:rPr lang="en-US" dirty="0"/>
              <a:t>This drives the need for the IP adaptation model, where nodes communicate through gateways and proxies. </a:t>
            </a:r>
          </a:p>
          <a:p>
            <a:pPr algn="just"/>
            <a:endParaRPr lang="en-US" dirty="0"/>
          </a:p>
          <a:p>
            <a:pPr algn="just"/>
            <a:r>
              <a:rPr lang="en-US" dirty="0"/>
              <a:t>               • </a:t>
            </a:r>
            <a:r>
              <a:rPr lang="en-US" b="1" dirty="0"/>
              <a:t>Devices with enough power and capacities to implement a stripped-down IP stack or non- IP stack: </a:t>
            </a:r>
            <a:r>
              <a:rPr lang="en-US" dirty="0"/>
              <a:t>In this case, you may implement either an optimized IP stack and directly communicate with application servers (adoption model) or go for an IP or non-IP stack and communicate through gateways and proxies (adaptation model). </a:t>
            </a:r>
          </a:p>
        </p:txBody>
      </p:sp>
    </p:spTree>
    <p:extLst>
      <p:ext uri="{BB962C8B-B14F-4D97-AF65-F5344CB8AC3E}">
        <p14:creationId xmlns:p14="http://schemas.microsoft.com/office/powerpoint/2010/main" val="19606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2F0DE-5DC8-074A-CF4D-23C9D27612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A55942-3A18-C0EF-EADF-1D6022F0CE9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9B23CE9-2DEC-9535-BE4F-63BED772661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0464BA12-5CC8-859F-C267-806DB30ACF3B}"/>
              </a:ext>
            </a:extLst>
          </p:cNvPr>
          <p:cNvSpPr txBox="1"/>
          <p:nvPr/>
        </p:nvSpPr>
        <p:spPr>
          <a:xfrm>
            <a:off x="694188" y="2060848"/>
            <a:ext cx="775562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IEEE 802.15.4 </a:t>
            </a:r>
            <a:r>
              <a:rPr lang="en-US" sz="1800" dirty="0">
                <a:effectLst/>
                <a:latin typeface="Calibri" panose="020F0502020204030204" pitchFamily="34" charset="0"/>
                <a:ea typeface="Calibri" panose="020F0502020204030204" pitchFamily="34" charset="0"/>
              </a:rPr>
              <a:t>often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focus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MAC</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reliability,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unbounded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latency,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susceptibility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interference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multipath</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fading.</a:t>
            </a: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negatives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around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reliability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latency</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often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have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 do with</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Collision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Sense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Multiple Access/Collision Avoidance (CSMA/CA) algorithm.</a:t>
            </a: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CSMA/CA is an access method in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a device “listens” to make sure no other devices are transmitting before starting its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own transmission.</a:t>
            </a:r>
          </a:p>
          <a:p>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 If another device is transmitting, a wait time (which is usually random)</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occurs</a:t>
            </a:r>
            <a:r>
              <a:rPr lang="en-US" sz="1800" spc="1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1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“listening”</a:t>
            </a:r>
            <a:r>
              <a:rPr lang="en-US" sz="1800" spc="1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occurs</a:t>
            </a:r>
            <a:r>
              <a:rPr lang="en-US" sz="1800" spc="1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again.</a:t>
            </a:r>
            <a:r>
              <a:rPr lang="en-US" sz="1800" spc="150" dirty="0">
                <a:effectLst/>
                <a:latin typeface="Calibri" panose="020F0502020204030204" pitchFamily="34" charset="0"/>
                <a:ea typeface="Calibri" panose="020F0502020204030204" pitchFamily="34" charset="0"/>
              </a:rPr>
              <a:t> </a:t>
            </a:r>
          </a:p>
          <a:p>
            <a:endParaRPr lang="en-US" sz="1800" spc="15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Interference</a:t>
            </a:r>
            <a:r>
              <a:rPr lang="en-US" sz="1800" spc="1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1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multipath</a:t>
            </a:r>
            <a:r>
              <a:rPr lang="en-US" sz="1800" spc="1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fading</a:t>
            </a:r>
            <a:r>
              <a:rPr lang="en-US" sz="1800" spc="1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occur</a:t>
            </a:r>
            <a:r>
              <a:rPr lang="en-US" sz="1800" spc="1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with</a:t>
            </a:r>
            <a:r>
              <a:rPr lang="en-US" sz="1800" spc="1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IEEE because it lacks a frequency-hopping technique.</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39550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7EF01-534D-94BE-9597-30A518D8B49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C31B4B3-B1DE-3A24-9B7C-241BAF56346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E240E59-D988-BAD2-CD63-977F61A3474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9F05DCD2-E7A4-23E8-9D2F-5C4EA82F69B6}"/>
              </a:ext>
            </a:extLst>
          </p:cNvPr>
          <p:cNvSpPr txBox="1"/>
          <p:nvPr/>
        </p:nvSpPr>
        <p:spPr>
          <a:xfrm>
            <a:off x="539552" y="1988840"/>
            <a:ext cx="7920880" cy="1754326"/>
          </a:xfrm>
          <a:prstGeom prst="rect">
            <a:avLst/>
          </a:prstGeom>
          <a:noFill/>
        </p:spPr>
        <p:txBody>
          <a:bodyPr wrap="square" rtlCol="0">
            <a:spAutoFit/>
          </a:bodyPr>
          <a:lstStyle/>
          <a:p>
            <a:pPr algn="just"/>
            <a:r>
              <a:rPr lang="en-US" b="1" u="sng" dirty="0"/>
              <a:t>Constrained Nodes:</a:t>
            </a:r>
          </a:p>
          <a:p>
            <a:pPr marL="285750" indent="-285750" algn="just">
              <a:buFont typeface="Arial" panose="020B0604020202020204" pitchFamily="34" charset="0"/>
              <a:buChar char="•"/>
            </a:pPr>
            <a:r>
              <a:rPr lang="en-US" dirty="0"/>
              <a:t>IoT constrained nodes can be classified as follows:</a:t>
            </a:r>
          </a:p>
          <a:p>
            <a:pPr algn="just"/>
            <a:r>
              <a:rPr lang="en-US" dirty="0"/>
              <a:t>               • </a:t>
            </a:r>
            <a:r>
              <a:rPr lang="en-US" b="1" dirty="0"/>
              <a:t>Devices that are similar to generic PCs in terms of computing and power resources but have constrained networking capacities, such as bandwidth: </a:t>
            </a:r>
            <a:r>
              <a:rPr lang="en-US" dirty="0"/>
              <a:t>These nodes usually implement a full IP stack (adoption model), but network design and application behaviors must cope with the bandwidth constraints. </a:t>
            </a:r>
          </a:p>
        </p:txBody>
      </p:sp>
    </p:spTree>
    <p:extLst>
      <p:ext uri="{BB962C8B-B14F-4D97-AF65-F5344CB8AC3E}">
        <p14:creationId xmlns:p14="http://schemas.microsoft.com/office/powerpoint/2010/main" val="2790358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B939D-D4E9-D824-3D77-C73E0A8608C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367D61F-512A-F03E-4862-B0F6127F51C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8B80310-F469-5CDE-5F02-A539BC6EFF3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B0187D52-9B02-1316-CCFC-48D58CF939A2}"/>
              </a:ext>
            </a:extLst>
          </p:cNvPr>
          <p:cNvSpPr txBox="1"/>
          <p:nvPr/>
        </p:nvSpPr>
        <p:spPr>
          <a:xfrm>
            <a:off x="539552" y="1988840"/>
            <a:ext cx="7920880" cy="4247317"/>
          </a:xfrm>
          <a:prstGeom prst="rect">
            <a:avLst/>
          </a:prstGeom>
          <a:noFill/>
        </p:spPr>
        <p:txBody>
          <a:bodyPr wrap="square" rtlCol="0">
            <a:spAutoFit/>
          </a:bodyPr>
          <a:lstStyle/>
          <a:p>
            <a:pPr algn="just"/>
            <a:r>
              <a:rPr lang="en-US" b="1" u="sng" dirty="0"/>
              <a:t>Constrained Networks:</a:t>
            </a:r>
          </a:p>
          <a:p>
            <a:pPr marL="285750" indent="-285750" algn="just">
              <a:buFont typeface="Arial" panose="020B0604020202020204" pitchFamily="34" charset="0"/>
              <a:buChar char="•"/>
            </a:pPr>
            <a:r>
              <a:rPr lang="en-US" dirty="0"/>
              <a:t>Constrained networks are often referred to as low-power and lossy networks (LLNs). Lossy in this context refers to network unreliability that is caused by disruptions in the data flow or packet loss.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Constrained networks have unique characteristics and requirements. In contrast with typical IP networks, where highly stable and fast links are available, constrained networks are limited by low-power, low bandwidth links (wireless and wired).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Unstable link layer environments create other challenges in terms of latency and control plane reactivity (low bandwidth can lead to a network collapse).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Control plane traffic must also be kept at a minimum; otherwise, it consumes the bandwidth that is needed by the data traffic. </a:t>
            </a:r>
          </a:p>
        </p:txBody>
      </p:sp>
    </p:spTree>
    <p:extLst>
      <p:ext uri="{BB962C8B-B14F-4D97-AF65-F5344CB8AC3E}">
        <p14:creationId xmlns:p14="http://schemas.microsoft.com/office/powerpoint/2010/main" val="2645111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C1B9D-1C75-AE56-AF6E-FA9DBE573AC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7E7672-8AEA-A783-C75A-F3F94186B48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703D217-27E1-628B-626E-86C76A01D55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D52FD990-D700-B304-B80F-DE8688798C9F}"/>
              </a:ext>
            </a:extLst>
          </p:cNvPr>
          <p:cNvSpPr txBox="1"/>
          <p:nvPr/>
        </p:nvSpPr>
        <p:spPr>
          <a:xfrm>
            <a:off x="539552" y="1988840"/>
            <a:ext cx="7920880" cy="2585323"/>
          </a:xfrm>
          <a:prstGeom prst="rect">
            <a:avLst/>
          </a:prstGeom>
          <a:noFill/>
        </p:spPr>
        <p:txBody>
          <a:bodyPr wrap="square" rtlCol="0">
            <a:spAutoFit/>
          </a:bodyPr>
          <a:lstStyle/>
          <a:p>
            <a:pPr algn="just"/>
            <a:r>
              <a:rPr lang="en-US" b="1" u="sng" dirty="0"/>
              <a:t>IP Versions:</a:t>
            </a:r>
          </a:p>
          <a:p>
            <a:pPr marL="285750" indent="-285750" algn="just">
              <a:buFont typeface="Arial" panose="020B0604020202020204" pitchFamily="34" charset="0"/>
              <a:buChar char="•"/>
            </a:pPr>
            <a:r>
              <a:rPr lang="en-US" dirty="0"/>
              <a:t>The IETF (Internet Engineering Task Force) has been working on transitioning the Internet from IP version 4 to IP version 6. The main driving force has been the lack of address space in IPv4 as the Internet has grown. IPv6 has a much larger range of addresses that should not be exhausted for the foreseeable future.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Today, both versions of IP run over the Internet, but most traffic is still IPv4 based. </a:t>
            </a:r>
          </a:p>
        </p:txBody>
      </p:sp>
    </p:spTree>
    <p:extLst>
      <p:ext uri="{BB962C8B-B14F-4D97-AF65-F5344CB8AC3E}">
        <p14:creationId xmlns:p14="http://schemas.microsoft.com/office/powerpoint/2010/main" val="4247960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3B624-21CE-ABB5-0C13-0D4B36E1C51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46A0B7-E5BE-8604-4D30-CEE83A8FAECF}"/>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1D8402D9-D93F-96B1-2F07-E20ED55D648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1ADF0456-C1D7-AD92-8DFB-FFE597F037BA}"/>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IP Versions:</a:t>
            </a:r>
          </a:p>
          <a:p>
            <a:pPr marL="285750" indent="-285750" algn="just">
              <a:buFont typeface="Arial" panose="020B0604020202020204" pitchFamily="34" charset="0"/>
              <a:buChar char="•"/>
            </a:pPr>
            <a:r>
              <a:rPr lang="en-US" dirty="0"/>
              <a:t>The following are some of the main factors applicable to IPv4 and IPv6 support in an IoT solution:  </a:t>
            </a:r>
          </a:p>
          <a:p>
            <a:pPr algn="just"/>
            <a:endParaRPr lang="en-US" dirty="0"/>
          </a:p>
          <a:p>
            <a:pPr algn="just"/>
            <a:r>
              <a:rPr lang="en-US" dirty="0"/>
              <a:t>             • </a:t>
            </a:r>
            <a:r>
              <a:rPr lang="en-US" b="1" dirty="0"/>
              <a:t>Application Protocol:</a:t>
            </a:r>
            <a:r>
              <a:rPr lang="en-US" dirty="0"/>
              <a:t> IoT devices implementing Ethernet or Wi-Fi interfaces can communicate over both IPv4 and IPv6, but the application protocol may dictate the choice of the IP version. For example, SCADA protocols such as DNP3/IP (IEEE 1815), Modbus TCP, or the IEC 60870-5-104 standards are specified only for IPv4. So, there are no known production implementations by vendors of these protocols over IPv6 today. For IoT devices with application protocols defined by the IETF, such as HTTP/HTTPS, CoAP, MQTT, and XMPP, both IP versions are supported. The selection of the IP version is only dependent on the implementation. </a:t>
            </a:r>
          </a:p>
        </p:txBody>
      </p:sp>
    </p:spTree>
    <p:extLst>
      <p:ext uri="{BB962C8B-B14F-4D97-AF65-F5344CB8AC3E}">
        <p14:creationId xmlns:p14="http://schemas.microsoft.com/office/powerpoint/2010/main" val="2894611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75716-BADA-746A-FFB2-89EF29EDB1B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EF8A3A3-C21F-39AB-6B7E-034C98DE8F7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4AD4BD4-9252-8EAC-AE69-74C780FC5A7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3F42EA5E-1E59-47F2-3F04-62E3EA4CA817}"/>
              </a:ext>
            </a:extLst>
          </p:cNvPr>
          <p:cNvSpPr txBox="1"/>
          <p:nvPr/>
        </p:nvSpPr>
        <p:spPr>
          <a:xfrm>
            <a:off x="539552" y="1988840"/>
            <a:ext cx="7920880" cy="2862322"/>
          </a:xfrm>
          <a:prstGeom prst="rect">
            <a:avLst/>
          </a:prstGeom>
          <a:noFill/>
        </p:spPr>
        <p:txBody>
          <a:bodyPr wrap="square" rtlCol="0">
            <a:spAutoFit/>
          </a:bodyPr>
          <a:lstStyle/>
          <a:p>
            <a:pPr algn="just"/>
            <a:r>
              <a:rPr lang="en-US" b="1" u="sng" dirty="0"/>
              <a:t>IP Versions:</a:t>
            </a:r>
          </a:p>
          <a:p>
            <a:pPr marL="285750" indent="-285750" algn="just">
              <a:buFont typeface="Arial" panose="020B0604020202020204" pitchFamily="34" charset="0"/>
              <a:buChar char="•"/>
            </a:pPr>
            <a:r>
              <a:rPr lang="en-US" dirty="0"/>
              <a:t>The following are some of the main factors applicable to IPv4 and IPv6 support in an IoT solution:  </a:t>
            </a:r>
          </a:p>
          <a:p>
            <a:pPr algn="just"/>
            <a:endParaRPr lang="en-US" dirty="0"/>
          </a:p>
          <a:p>
            <a:pPr algn="just"/>
            <a:r>
              <a:rPr lang="en-US" dirty="0"/>
              <a:t>             • </a:t>
            </a:r>
            <a:r>
              <a:rPr lang="en-US" b="1" dirty="0"/>
              <a:t>Cellular Provider and Technology: </a:t>
            </a:r>
            <a:r>
              <a:rPr lang="en-US" dirty="0"/>
              <a:t>IoT devices with cellular modems are dependent on the generation of the cellular technology as well as the data services offered by the provider. For the first three generations of data services—GPRS, Edge, and 3G— IPv4 is the base protocol version. Consequently, if IPv6 is used with these generations, it must be tunneled over IPv4. On 4G/LTE networks, data services can use IPv4 or IPv6 as a base protocol, depending on the provider.</a:t>
            </a:r>
          </a:p>
        </p:txBody>
      </p:sp>
    </p:spTree>
    <p:extLst>
      <p:ext uri="{BB962C8B-B14F-4D97-AF65-F5344CB8AC3E}">
        <p14:creationId xmlns:p14="http://schemas.microsoft.com/office/powerpoint/2010/main" val="2819005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4275B-3F7B-C9FA-7CD9-AEC3A074696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D8D49B-C3E5-D416-E0E8-4D74E156966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4212A228-9E1D-EE2B-A290-DEBAB0A8A6E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C52AF4C7-A8EE-6D39-BB3C-173C244ED333}"/>
              </a:ext>
            </a:extLst>
          </p:cNvPr>
          <p:cNvSpPr txBox="1"/>
          <p:nvPr/>
        </p:nvSpPr>
        <p:spPr>
          <a:xfrm>
            <a:off x="539552" y="1988840"/>
            <a:ext cx="7920880" cy="3416320"/>
          </a:xfrm>
          <a:prstGeom prst="rect">
            <a:avLst/>
          </a:prstGeom>
          <a:noFill/>
        </p:spPr>
        <p:txBody>
          <a:bodyPr wrap="square" rtlCol="0">
            <a:spAutoFit/>
          </a:bodyPr>
          <a:lstStyle/>
          <a:p>
            <a:pPr algn="just"/>
            <a:r>
              <a:rPr lang="en-US" b="1" u="sng" dirty="0"/>
              <a:t>IP Versions:</a:t>
            </a:r>
          </a:p>
          <a:p>
            <a:pPr marL="285750" indent="-285750" algn="just">
              <a:buFont typeface="Arial" panose="020B0604020202020204" pitchFamily="34" charset="0"/>
              <a:buChar char="•"/>
            </a:pPr>
            <a:r>
              <a:rPr lang="en-US" dirty="0"/>
              <a:t>The following are some of the main factors applicable to IPv4 and IPv6 support in an IoT solution:  </a:t>
            </a:r>
          </a:p>
          <a:p>
            <a:pPr algn="just"/>
            <a:r>
              <a:rPr lang="en-US" dirty="0"/>
              <a:t>              • </a:t>
            </a:r>
            <a:r>
              <a:rPr lang="en-US" b="1" dirty="0"/>
              <a:t>Serial Communications: </a:t>
            </a:r>
            <a:r>
              <a:rPr lang="en-US" dirty="0"/>
              <a:t>Many legacy devices in certain industries, such as manufacturing and utilities, communicate through serial lines. Data is transferred using either proprietary or standards based protocols, such as DNP3, Modbus, or IEC 60870-5-101. </a:t>
            </a:r>
          </a:p>
          <a:p>
            <a:pPr algn="just"/>
            <a:endParaRPr lang="en-US" dirty="0"/>
          </a:p>
          <a:p>
            <a:pPr algn="just"/>
            <a:r>
              <a:rPr lang="en-US" dirty="0"/>
              <a:t>This local router then forwards the serial traffic over IP to the central server for processing. Encapsulation of serial protocols over IP leverages mechanisms such as raw socket TCP or UDP. While raw socket sessions can run over both IPv4 and IPv6, current implementations are mostly available for IPv4 only.</a:t>
            </a:r>
          </a:p>
        </p:txBody>
      </p:sp>
    </p:spTree>
    <p:extLst>
      <p:ext uri="{BB962C8B-B14F-4D97-AF65-F5344CB8AC3E}">
        <p14:creationId xmlns:p14="http://schemas.microsoft.com/office/powerpoint/2010/main" val="8754431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E06C-6832-62BF-59FB-BF05BAE3535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3F1219-27CF-7F55-2702-D42D4ED9F1C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973BA7AE-EDCE-9648-2A8C-7762C0107BC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34DDA99B-4FD9-119B-C53F-367D34235956}"/>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IP Versions:</a:t>
            </a:r>
          </a:p>
          <a:p>
            <a:pPr marL="285750" indent="-285750" algn="just">
              <a:buFont typeface="Arial" panose="020B0604020202020204" pitchFamily="34" charset="0"/>
              <a:buChar char="•"/>
            </a:pPr>
            <a:r>
              <a:rPr lang="en-US" dirty="0"/>
              <a:t>The following are some of the main factors applicable to IPv4 and IPv6 support in an IoT solution:  </a:t>
            </a:r>
          </a:p>
          <a:p>
            <a:pPr algn="just"/>
            <a:endParaRPr lang="en-US" dirty="0"/>
          </a:p>
          <a:p>
            <a:pPr algn="just"/>
            <a:r>
              <a:rPr lang="en-US" dirty="0"/>
              <a:t>              • </a:t>
            </a:r>
            <a:r>
              <a:rPr lang="en-US" b="1" dirty="0"/>
              <a:t>IPv6 Adaptation Layer: </a:t>
            </a:r>
            <a:r>
              <a:rPr lang="en-US" dirty="0"/>
              <a:t>IPv6-only adaptation layers for some physical and data link layers for recently standardized IoT protocols support only IPv6. While the most common physical and data link layers(Ethernet, Wi-Fi, and so on)stipulate adaptation layers for both versions, newer technologies, such as IEEE 802.15.4 (Wireless Personal Area Network), IEEE 1901.2, and ITU G.9903 (Narrowband Power Line Communications) only have an IPv6 adaptation layer specified. This means that any device implementing a technology that requires an IPv6 adaptation layer must communicate over an IPv6-only sub network. This is reinforced by the IETF routing protocol for LLNs, RPL, which is IPv6 only. </a:t>
            </a:r>
          </a:p>
        </p:txBody>
      </p:sp>
    </p:spTree>
    <p:extLst>
      <p:ext uri="{BB962C8B-B14F-4D97-AF65-F5344CB8AC3E}">
        <p14:creationId xmlns:p14="http://schemas.microsoft.com/office/powerpoint/2010/main" val="2582848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498C9-25D0-81F3-9984-CBE3AA4BE36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A750B79-35D5-CEC0-9B3D-76858CD9AA3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242C53A-26D8-3BB0-8FA3-B40D1F2A7DC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pic>
        <p:nvPicPr>
          <p:cNvPr id="4" name="Picture 3">
            <a:extLst>
              <a:ext uri="{FF2B5EF4-FFF2-40B4-BE49-F238E27FC236}">
                <a16:creationId xmlns:a16="http://schemas.microsoft.com/office/drawing/2014/main" id="{473B0F78-A60F-028D-3F7A-AA9BD8B91BBC}"/>
              </a:ext>
            </a:extLst>
          </p:cNvPr>
          <p:cNvPicPr>
            <a:picLocks noChangeAspect="1"/>
          </p:cNvPicPr>
          <p:nvPr/>
        </p:nvPicPr>
        <p:blipFill>
          <a:blip r:embed="rId2"/>
          <a:stretch>
            <a:fillRect/>
          </a:stretch>
        </p:blipFill>
        <p:spPr>
          <a:xfrm>
            <a:off x="611560" y="1628800"/>
            <a:ext cx="7488832" cy="4392488"/>
          </a:xfrm>
          <a:prstGeom prst="rect">
            <a:avLst/>
          </a:prstGeom>
        </p:spPr>
      </p:pic>
    </p:spTree>
    <p:extLst>
      <p:ext uri="{BB962C8B-B14F-4D97-AF65-F5344CB8AC3E}">
        <p14:creationId xmlns:p14="http://schemas.microsoft.com/office/powerpoint/2010/main" val="1491284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94174-FFB8-61E6-4A38-CAFFB15D3F3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7EC799D-579D-1967-A791-5BF0AE38542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F2CA500-EB08-533A-528D-D3C252D1F75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DC4FBEC7-30F4-D75F-D8AE-5779E296A285}"/>
              </a:ext>
            </a:extLst>
          </p:cNvPr>
          <p:cNvSpPr txBox="1"/>
          <p:nvPr/>
        </p:nvSpPr>
        <p:spPr>
          <a:xfrm>
            <a:off x="539552" y="1988840"/>
            <a:ext cx="7920880" cy="2031325"/>
          </a:xfrm>
          <a:prstGeom prst="rect">
            <a:avLst/>
          </a:prstGeom>
          <a:noFill/>
        </p:spPr>
        <p:txBody>
          <a:bodyPr wrap="square" rtlCol="0">
            <a:spAutoFit/>
          </a:bodyPr>
          <a:lstStyle/>
          <a:p>
            <a:pPr algn="just"/>
            <a:r>
              <a:rPr lang="en-US" b="1" u="sng" dirty="0" err="1"/>
              <a:t>Optimising</a:t>
            </a:r>
            <a:r>
              <a:rPr lang="en-US" b="1" u="sng" dirty="0"/>
              <a:t> IP for IoT:</a:t>
            </a:r>
          </a:p>
          <a:p>
            <a:pPr marL="285750" indent="-285750" algn="just">
              <a:buFont typeface="Arial" panose="020B0604020202020204" pitchFamily="34" charset="0"/>
              <a:buChar char="•"/>
            </a:pPr>
            <a:r>
              <a:rPr lang="en-US" dirty="0"/>
              <a:t>While the Internet Protocol is key for a successful Internet of Things, constrained nodes and constrained networks mandate optimization at various layers and on multiple protocols of the IP architecture.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following sections introduce some of these optimizations already available. Figure highlights the TCP/IP layers where optimization is applied.</a:t>
            </a:r>
          </a:p>
        </p:txBody>
      </p:sp>
    </p:spTree>
    <p:extLst>
      <p:ext uri="{BB962C8B-B14F-4D97-AF65-F5344CB8AC3E}">
        <p14:creationId xmlns:p14="http://schemas.microsoft.com/office/powerpoint/2010/main" val="11585580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E36AA-DAD5-100D-3649-8DCE5B32720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D6F020C-8EFA-B505-FE25-6BAA3158E99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217E78C-467E-4470-B3CF-776FDA1DAC61}"/>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B8DE6347-5D2F-07E7-799C-76DB2F6DD928}"/>
              </a:ext>
            </a:extLst>
          </p:cNvPr>
          <p:cNvSpPr txBox="1"/>
          <p:nvPr/>
        </p:nvSpPr>
        <p:spPr>
          <a:xfrm>
            <a:off x="539552" y="1988840"/>
            <a:ext cx="7920880" cy="369332"/>
          </a:xfrm>
          <a:prstGeom prst="rect">
            <a:avLst/>
          </a:prstGeom>
          <a:noFill/>
        </p:spPr>
        <p:txBody>
          <a:bodyPr wrap="square" rtlCol="0">
            <a:spAutoFit/>
          </a:bodyPr>
          <a:lstStyle/>
          <a:p>
            <a:pPr algn="just"/>
            <a:r>
              <a:rPr lang="en-US" b="1" u="sng" dirty="0" err="1"/>
              <a:t>Optimising</a:t>
            </a:r>
            <a:r>
              <a:rPr lang="en-US" b="1" u="sng" dirty="0"/>
              <a:t> IP for IoT:</a:t>
            </a:r>
          </a:p>
        </p:txBody>
      </p:sp>
      <p:pic>
        <p:nvPicPr>
          <p:cNvPr id="4" name="Picture 3">
            <a:extLst>
              <a:ext uri="{FF2B5EF4-FFF2-40B4-BE49-F238E27FC236}">
                <a16:creationId xmlns:a16="http://schemas.microsoft.com/office/drawing/2014/main" id="{2A2F0B51-279E-202F-2198-35EBBE1E8DA1}"/>
              </a:ext>
            </a:extLst>
          </p:cNvPr>
          <p:cNvPicPr>
            <a:picLocks noChangeAspect="1"/>
          </p:cNvPicPr>
          <p:nvPr/>
        </p:nvPicPr>
        <p:blipFill>
          <a:blip r:embed="rId2"/>
          <a:stretch>
            <a:fillRect/>
          </a:stretch>
        </p:blipFill>
        <p:spPr>
          <a:xfrm>
            <a:off x="1043608" y="2852936"/>
            <a:ext cx="7128791" cy="3308020"/>
          </a:xfrm>
          <a:prstGeom prst="rect">
            <a:avLst/>
          </a:prstGeom>
        </p:spPr>
      </p:pic>
    </p:spTree>
    <p:extLst>
      <p:ext uri="{BB962C8B-B14F-4D97-AF65-F5344CB8AC3E}">
        <p14:creationId xmlns:p14="http://schemas.microsoft.com/office/powerpoint/2010/main" val="349777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5F56D-5CC6-15DA-80E0-4E8C6813E8E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3E04D5-B3B9-992A-EA45-2DA74732E199}"/>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C48E41E-D68A-A2C5-1215-4AB3D0C09A6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A357B516-E6CC-EEB5-1D95-E992BC8E579E}"/>
              </a:ext>
            </a:extLst>
          </p:cNvPr>
          <p:cNvSpPr txBox="1"/>
          <p:nvPr/>
        </p:nvSpPr>
        <p:spPr>
          <a:xfrm>
            <a:off x="694188" y="2060848"/>
            <a:ext cx="7755624" cy="5909310"/>
          </a:xfrm>
          <a:prstGeom prst="rect">
            <a:avLst/>
          </a:prstGeom>
          <a:noFill/>
        </p:spPr>
        <p:txBody>
          <a:bodyPr wrap="square" rtlCol="0">
            <a:spAutoFit/>
          </a:bodyPr>
          <a:lstStyle/>
          <a:p>
            <a:pPr algn="just"/>
            <a:r>
              <a:rPr lang="en-US" b="1" u="sng" dirty="0"/>
              <a:t>Standardization and Alliances:</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Low date rate PHY and MAC layer in wireless personal networks (WPAN).</a:t>
            </a:r>
          </a:p>
          <a:p>
            <a:pPr algn="just"/>
            <a:endParaRPr lang="en-US" sz="1800"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rPr>
              <a:t>This standard have low-complexity wireless devices with low date rates with good battery life.</a:t>
            </a:r>
          </a:p>
          <a:p>
            <a:pPr algn="just"/>
            <a:endParaRPr lang="en-US"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IEEE 802.15.4 PHY and MAC layers are the foundations for several networking protocol stacks.</a:t>
            </a:r>
          </a:p>
          <a:p>
            <a:pPr algn="just"/>
            <a:r>
              <a:rPr lang="en-US" sz="1800" dirty="0">
                <a:effectLst/>
                <a:latin typeface="Calibri" panose="020F0502020204030204" pitchFamily="34" charset="0"/>
                <a:ea typeface="Calibri" panose="020F0502020204030204" pitchFamily="34" charset="0"/>
              </a:rPr>
              <a:t>          a)Zigbee </a:t>
            </a:r>
          </a:p>
          <a:p>
            <a:pPr algn="just"/>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b)6Lowpan </a:t>
            </a:r>
          </a:p>
          <a:p>
            <a:pPr algn="just"/>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c)Zigbee IP</a:t>
            </a:r>
          </a:p>
          <a:p>
            <a:pPr algn="just"/>
            <a:r>
              <a:rPr lang="en-US" dirty="0">
                <a:latin typeface="Calibri" panose="020F0502020204030204" pitchFamily="34" charset="0"/>
                <a:ea typeface="Calibri" panose="020F0502020204030204" pitchFamily="34" charset="0"/>
              </a:rPr>
              <a:t>          d)Wireless Hart</a:t>
            </a:r>
          </a:p>
          <a:p>
            <a:pPr algn="just"/>
            <a:r>
              <a:rPr lang="en-US" sz="1800" dirty="0">
                <a:effectLst/>
                <a:latin typeface="Calibri" panose="020F0502020204030204" pitchFamily="34" charset="0"/>
                <a:ea typeface="Calibri" panose="020F0502020204030204" pitchFamily="34" charset="0"/>
              </a:rPr>
              <a:t>          e)ISA100.11a</a:t>
            </a:r>
          </a:p>
          <a:p>
            <a:pPr algn="just"/>
            <a:r>
              <a:rPr lang="en-US" dirty="0">
                <a:latin typeface="Calibri" panose="020F0502020204030204" pitchFamily="34" charset="0"/>
                <a:ea typeface="Calibri" panose="020F0502020204030204" pitchFamily="34" charset="0"/>
              </a:rPr>
              <a:t>          f)Thread</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219186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8676-8EFD-5E39-306A-DF8610519B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63574BB-F549-A26C-A2A1-8FD2500E332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2BFD498-65B4-D0BE-AA0C-EB7217AD576E}"/>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EB27790E-9AD8-52A7-360A-0C509B1C8083}"/>
              </a:ext>
            </a:extLst>
          </p:cNvPr>
          <p:cNvSpPr txBox="1"/>
          <p:nvPr/>
        </p:nvSpPr>
        <p:spPr>
          <a:xfrm>
            <a:off x="539552" y="1988840"/>
            <a:ext cx="7920880" cy="4247317"/>
          </a:xfrm>
          <a:prstGeom prst="rect">
            <a:avLst/>
          </a:prstGeom>
          <a:noFill/>
        </p:spPr>
        <p:txBody>
          <a:bodyPr wrap="square" rtlCol="0">
            <a:spAutoFit/>
          </a:bodyPr>
          <a:lstStyle/>
          <a:p>
            <a:pPr algn="just"/>
            <a:r>
              <a:rPr lang="en-US" b="1" u="sng" dirty="0"/>
              <a:t>From 6LoWPAN to 6Lo:</a:t>
            </a:r>
          </a:p>
          <a:p>
            <a:pPr marL="285750" indent="-285750" algn="just">
              <a:buFont typeface="Arial" panose="020B0604020202020204" pitchFamily="34" charset="0"/>
              <a:buChar char="•"/>
            </a:pPr>
            <a:r>
              <a:rPr lang="en-US" dirty="0"/>
              <a:t>In the IP architecture, the transport of IP packets over any given Layer 1 (PHY) and Layer 2 (MAC) protocol must be defined and documented. The model for packaging IP into lower-layer protocols is often referred to as an adaptation layer.</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 main examples of adaptation layers optimized for constrained nodes or “things” are the ones under the 6LoWPAN working group and its successor, the 6Lo working group.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initial focus of the 6LoWPAN working group was to optimize the transmission of IPv6 packets over constrained networks such as IEEE 802.15.4.</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Figure shows an example of an IoT protocol stack using the 6LoWPAN adaptation layer beside the well- known IP protocol stack for reference.</a:t>
            </a:r>
            <a:endParaRPr lang="en-US" b="1" u="sng" dirty="0"/>
          </a:p>
        </p:txBody>
      </p:sp>
    </p:spTree>
    <p:extLst>
      <p:ext uri="{BB962C8B-B14F-4D97-AF65-F5344CB8AC3E}">
        <p14:creationId xmlns:p14="http://schemas.microsoft.com/office/powerpoint/2010/main" val="33501603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17CD-935F-2939-6A22-4B314933958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EFD57A6-7F42-99E4-8209-6CBB8B1D8168}"/>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8D0CB1D-0F33-58FF-C933-200BCC54370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3163E372-4095-E6A2-59C9-48D46FFF28F1}"/>
              </a:ext>
            </a:extLst>
          </p:cNvPr>
          <p:cNvSpPr txBox="1"/>
          <p:nvPr/>
        </p:nvSpPr>
        <p:spPr>
          <a:xfrm>
            <a:off x="539552" y="1988840"/>
            <a:ext cx="7920880" cy="923330"/>
          </a:xfrm>
          <a:prstGeom prst="rect">
            <a:avLst/>
          </a:prstGeom>
          <a:noFill/>
        </p:spPr>
        <p:txBody>
          <a:bodyPr wrap="square" rtlCol="0">
            <a:spAutoFit/>
          </a:bodyPr>
          <a:lstStyle/>
          <a:p>
            <a:pPr algn="just"/>
            <a:r>
              <a:rPr lang="en-US" b="1" u="sng" dirty="0"/>
              <a:t>From 6LoWPAN to 6Lo:</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F0695564-41E3-8755-6788-A6A24AC84E6E}"/>
              </a:ext>
            </a:extLst>
          </p:cNvPr>
          <p:cNvPicPr>
            <a:picLocks noChangeAspect="1"/>
          </p:cNvPicPr>
          <p:nvPr/>
        </p:nvPicPr>
        <p:blipFill>
          <a:blip r:embed="rId2"/>
          <a:stretch>
            <a:fillRect/>
          </a:stretch>
        </p:blipFill>
        <p:spPr>
          <a:xfrm>
            <a:off x="539552" y="2636912"/>
            <a:ext cx="7920879" cy="2376264"/>
          </a:xfrm>
          <a:prstGeom prst="rect">
            <a:avLst/>
          </a:prstGeom>
        </p:spPr>
      </p:pic>
      <p:sp>
        <p:nvSpPr>
          <p:cNvPr id="8" name="TextBox 7">
            <a:extLst>
              <a:ext uri="{FF2B5EF4-FFF2-40B4-BE49-F238E27FC236}">
                <a16:creationId xmlns:a16="http://schemas.microsoft.com/office/drawing/2014/main" id="{036F4C4C-33C6-7752-8059-FAF6436E6D6F}"/>
              </a:ext>
            </a:extLst>
          </p:cNvPr>
          <p:cNvSpPr txBox="1"/>
          <p:nvPr/>
        </p:nvSpPr>
        <p:spPr>
          <a:xfrm>
            <a:off x="704809" y="5373216"/>
            <a:ext cx="7539599"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 6LoWPAN working group published several RFCs, but RFC 4994 is foundational because it defines frame headers for the capabilities of header compression, fragmentation, and mesh addressing.</a:t>
            </a:r>
            <a:endParaRPr lang="en-IN" dirty="0"/>
          </a:p>
        </p:txBody>
      </p:sp>
    </p:spTree>
    <p:extLst>
      <p:ext uri="{BB962C8B-B14F-4D97-AF65-F5344CB8AC3E}">
        <p14:creationId xmlns:p14="http://schemas.microsoft.com/office/powerpoint/2010/main" val="2330461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CECBB-16E2-3F8E-C64E-7501FCA2EBD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5A5CD07-51F7-3B7A-C960-B41EF141619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65799BF-F929-A6CC-B73F-E2DBFD5C575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207709B5-B755-346B-3E52-CFCE487DEED5}"/>
              </a:ext>
            </a:extLst>
          </p:cNvPr>
          <p:cNvSpPr txBox="1"/>
          <p:nvPr/>
        </p:nvSpPr>
        <p:spPr>
          <a:xfrm>
            <a:off x="539552" y="1988840"/>
            <a:ext cx="7920880" cy="2862322"/>
          </a:xfrm>
          <a:prstGeom prst="rect">
            <a:avLst/>
          </a:prstGeom>
          <a:noFill/>
        </p:spPr>
        <p:txBody>
          <a:bodyPr wrap="square" rtlCol="0">
            <a:spAutoFit/>
          </a:bodyPr>
          <a:lstStyle/>
          <a:p>
            <a:pPr algn="just"/>
            <a:r>
              <a:rPr lang="en-US" u="sng" dirty="0"/>
              <a:t>Header compression:</a:t>
            </a:r>
          </a:p>
          <a:p>
            <a:pPr marL="285750" indent="-285750" algn="just">
              <a:buFont typeface="Arial" panose="020B0604020202020204" pitchFamily="34" charset="0"/>
              <a:buChar char="•"/>
            </a:pPr>
            <a:r>
              <a:rPr lang="en-US" dirty="0"/>
              <a:t>IPv6 header compression for 6LoWPAN was defined initially in RFC 4944 and subsequently updated by RFC 6282.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capability shrinks the size of IPv6’s 40-byte headers and User Datagram Protocol’s (UDP’s) 8-byte headers down as low as 6 bytes combined in some cases.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Note that header compression for 6LoWPAN is only defined for an IPv6 header and not IPv4</a:t>
            </a:r>
            <a:endParaRPr lang="en-US" b="1" u="sng" dirty="0"/>
          </a:p>
        </p:txBody>
      </p:sp>
    </p:spTree>
    <p:extLst>
      <p:ext uri="{BB962C8B-B14F-4D97-AF65-F5344CB8AC3E}">
        <p14:creationId xmlns:p14="http://schemas.microsoft.com/office/powerpoint/2010/main" val="2064536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0F478-E6F4-D563-C1D1-6093F6BE495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AB5B9D6-3589-A65C-9880-C1C77CB5A46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4B4127A-16DE-0A3F-0156-0D56D296EFD7}"/>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C9D2107E-44DB-373D-2031-E30EA88DDCEF}"/>
              </a:ext>
            </a:extLst>
          </p:cNvPr>
          <p:cNvSpPr txBox="1"/>
          <p:nvPr/>
        </p:nvSpPr>
        <p:spPr>
          <a:xfrm>
            <a:off x="539552" y="1988840"/>
            <a:ext cx="7920880" cy="2862322"/>
          </a:xfrm>
          <a:prstGeom prst="rect">
            <a:avLst/>
          </a:prstGeom>
          <a:noFill/>
        </p:spPr>
        <p:txBody>
          <a:bodyPr wrap="square" rtlCol="0">
            <a:spAutoFit/>
          </a:bodyPr>
          <a:lstStyle/>
          <a:p>
            <a:pPr algn="just"/>
            <a:r>
              <a:rPr lang="en-US" u="sng" dirty="0"/>
              <a:t>Header compression:</a:t>
            </a:r>
          </a:p>
          <a:p>
            <a:pPr marL="285750" indent="-285750" algn="just">
              <a:buFont typeface="Arial" panose="020B0604020202020204" pitchFamily="34" charset="0"/>
              <a:buChar char="•"/>
            </a:pPr>
            <a:r>
              <a:rPr lang="en-US" dirty="0"/>
              <a:t>IPv6 header compression for 6LoWPAN was defined initially in RFC 4944 and subsequently updated by RFC 6282.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capability shrinks the size of IPv6’s 40-byte headers and User Datagram Protocol’s (UDP’s) 8-byte headers down as low as 6 bytes combined in some cases.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Note that header compression for 6LoWPAN is only defined for an IPv6 header and not IPv4</a:t>
            </a:r>
            <a:endParaRPr lang="en-US" b="1" u="sng" dirty="0"/>
          </a:p>
        </p:txBody>
      </p:sp>
    </p:spTree>
    <p:extLst>
      <p:ext uri="{BB962C8B-B14F-4D97-AF65-F5344CB8AC3E}">
        <p14:creationId xmlns:p14="http://schemas.microsoft.com/office/powerpoint/2010/main" val="151550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7362B-75D7-CD95-E11E-C8C0AE64194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443CB9F-DB92-BA8F-7A69-072D1B3ABEAE}"/>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C0CF330-FBA4-9DE8-0093-B047E704A69D}"/>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A56C23BC-EDC0-3177-3626-3251CA747D70}"/>
              </a:ext>
            </a:extLst>
          </p:cNvPr>
          <p:cNvSpPr txBox="1"/>
          <p:nvPr/>
        </p:nvSpPr>
        <p:spPr>
          <a:xfrm>
            <a:off x="539552" y="1988840"/>
            <a:ext cx="7920880" cy="646331"/>
          </a:xfrm>
          <a:prstGeom prst="rect">
            <a:avLst/>
          </a:prstGeom>
          <a:noFill/>
        </p:spPr>
        <p:txBody>
          <a:bodyPr wrap="square" rtlCol="0">
            <a:spAutoFit/>
          </a:bodyPr>
          <a:lstStyle/>
          <a:p>
            <a:pPr algn="just"/>
            <a:r>
              <a:rPr lang="en-US" u="sng" dirty="0"/>
              <a:t>Header compression:</a:t>
            </a:r>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1CC4159D-05C9-6649-974C-9B9FEC6ED319}"/>
              </a:ext>
            </a:extLst>
          </p:cNvPr>
          <p:cNvPicPr>
            <a:picLocks noChangeAspect="1"/>
          </p:cNvPicPr>
          <p:nvPr/>
        </p:nvPicPr>
        <p:blipFill>
          <a:blip r:embed="rId2"/>
          <a:stretch>
            <a:fillRect/>
          </a:stretch>
        </p:blipFill>
        <p:spPr>
          <a:xfrm>
            <a:off x="1187624" y="2583106"/>
            <a:ext cx="6215451" cy="3294166"/>
          </a:xfrm>
          <a:prstGeom prst="rect">
            <a:avLst/>
          </a:prstGeom>
        </p:spPr>
      </p:pic>
    </p:spTree>
    <p:extLst>
      <p:ext uri="{BB962C8B-B14F-4D97-AF65-F5344CB8AC3E}">
        <p14:creationId xmlns:p14="http://schemas.microsoft.com/office/powerpoint/2010/main" val="4087076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811CA-56BD-162B-2C72-FC80498DD037}"/>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DE4F01-385F-3D32-2195-BBEF1DA6C857}"/>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DB0EF0FC-E214-F7F2-E3A6-A47925855086}"/>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B5EC0982-5AA6-3D4B-47F6-50C83F51B546}"/>
              </a:ext>
            </a:extLst>
          </p:cNvPr>
          <p:cNvSpPr txBox="1"/>
          <p:nvPr/>
        </p:nvSpPr>
        <p:spPr>
          <a:xfrm>
            <a:off x="539552" y="1988840"/>
            <a:ext cx="7920880" cy="369332"/>
          </a:xfrm>
          <a:prstGeom prst="rect">
            <a:avLst/>
          </a:prstGeom>
          <a:noFill/>
        </p:spPr>
        <p:txBody>
          <a:bodyPr wrap="square" rtlCol="0">
            <a:spAutoFit/>
          </a:bodyPr>
          <a:lstStyle/>
          <a:p>
            <a:pPr algn="just"/>
            <a:r>
              <a:rPr lang="en-US" u="sng" dirty="0"/>
              <a:t>Header compression:</a:t>
            </a:r>
          </a:p>
        </p:txBody>
      </p:sp>
      <p:pic>
        <p:nvPicPr>
          <p:cNvPr id="4" name="Picture 3">
            <a:extLst>
              <a:ext uri="{FF2B5EF4-FFF2-40B4-BE49-F238E27FC236}">
                <a16:creationId xmlns:a16="http://schemas.microsoft.com/office/drawing/2014/main" id="{35B02D46-BDBE-A5AD-6DF6-49950DF5D04C}"/>
              </a:ext>
            </a:extLst>
          </p:cNvPr>
          <p:cNvPicPr>
            <a:picLocks noChangeAspect="1"/>
          </p:cNvPicPr>
          <p:nvPr/>
        </p:nvPicPr>
        <p:blipFill>
          <a:blip r:embed="rId2"/>
          <a:stretch>
            <a:fillRect/>
          </a:stretch>
        </p:blipFill>
        <p:spPr>
          <a:xfrm>
            <a:off x="827584" y="2499969"/>
            <a:ext cx="7632847" cy="3660987"/>
          </a:xfrm>
          <a:prstGeom prst="rect">
            <a:avLst/>
          </a:prstGeom>
        </p:spPr>
      </p:pic>
    </p:spTree>
    <p:extLst>
      <p:ext uri="{BB962C8B-B14F-4D97-AF65-F5344CB8AC3E}">
        <p14:creationId xmlns:p14="http://schemas.microsoft.com/office/powerpoint/2010/main" val="9418363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B9A14-A5C0-2E34-B3FB-610405B42F8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2E1404-CD4B-D6CA-B6D5-B3100921200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2376E14C-8529-B2E5-BECA-68CC6540809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3DBF02DB-8BC6-C025-FA64-33E505C91611}"/>
              </a:ext>
            </a:extLst>
          </p:cNvPr>
          <p:cNvSpPr txBox="1"/>
          <p:nvPr/>
        </p:nvSpPr>
        <p:spPr>
          <a:xfrm>
            <a:off x="539552" y="1988840"/>
            <a:ext cx="7920880" cy="4524315"/>
          </a:xfrm>
          <a:prstGeom prst="rect">
            <a:avLst/>
          </a:prstGeom>
          <a:noFill/>
        </p:spPr>
        <p:txBody>
          <a:bodyPr wrap="square" rtlCol="0">
            <a:spAutoFit/>
          </a:bodyPr>
          <a:lstStyle/>
          <a:p>
            <a:pPr algn="just"/>
            <a:r>
              <a:rPr lang="en-US" u="sng" dirty="0"/>
              <a:t>Fragmentation:</a:t>
            </a:r>
          </a:p>
          <a:p>
            <a:pPr marL="285750" indent="-285750" algn="just">
              <a:buFont typeface="Arial" panose="020B0604020202020204" pitchFamily="34" charset="0"/>
              <a:buChar char="•"/>
            </a:pPr>
            <a:r>
              <a:rPr lang="en-US" dirty="0"/>
              <a:t>The maximum transmission unit (MTU) for an IPv6 network must be at least 1280 bytes. The term MTU defines the size of the largest protocol data unit that can be passed. For IEEE 802.15.4, 127 bytes is the MTU.</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This is a problem because IPv6, with a much larger MTU, is carried inside the 802.15.4 frame with a much smaller one. To remedy this situation, large IPv6 packets must be fragmented across multiple 802.15.4 frames at Layer 2.</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 fragment header utilized by 6LoWPAN is composed of three primary fields: Datagram Size, Datagram Tag, and Datagram Offset.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1-byte Datagram Size field specifies the total size of the unfragmented payload. Datagram Tag identifies the set of fragments for a payload. Finally, the Datagram Offset field delineates how far into a payload a particular fragment occurs. </a:t>
            </a:r>
            <a:endParaRPr lang="en-US" b="1" u="sng" dirty="0"/>
          </a:p>
        </p:txBody>
      </p:sp>
    </p:spTree>
    <p:extLst>
      <p:ext uri="{BB962C8B-B14F-4D97-AF65-F5344CB8AC3E}">
        <p14:creationId xmlns:p14="http://schemas.microsoft.com/office/powerpoint/2010/main" val="3543212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FD83-9C47-41B0-DAFF-B7ECCEF0DF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01B31A6-1AC6-4101-E44A-F1B72588A27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399C05F-6CE1-4371-1010-22FCA758A95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BD27EB80-ADA2-0537-628F-510B9005D2F9}"/>
              </a:ext>
            </a:extLst>
          </p:cNvPr>
          <p:cNvSpPr txBox="1"/>
          <p:nvPr/>
        </p:nvSpPr>
        <p:spPr>
          <a:xfrm>
            <a:off x="539552" y="1988840"/>
            <a:ext cx="7920880" cy="646331"/>
          </a:xfrm>
          <a:prstGeom prst="rect">
            <a:avLst/>
          </a:prstGeom>
          <a:noFill/>
        </p:spPr>
        <p:txBody>
          <a:bodyPr wrap="square" rtlCol="0">
            <a:spAutoFit/>
          </a:bodyPr>
          <a:lstStyle/>
          <a:p>
            <a:pPr algn="just"/>
            <a:r>
              <a:rPr lang="en-US" u="sng" dirty="0"/>
              <a:t>Header compression:</a:t>
            </a:r>
          </a:p>
          <a:p>
            <a:pPr algn="just"/>
            <a:endParaRPr lang="en-US" u="sng" dirty="0"/>
          </a:p>
        </p:txBody>
      </p:sp>
      <p:pic>
        <p:nvPicPr>
          <p:cNvPr id="4" name="Picture 3">
            <a:extLst>
              <a:ext uri="{FF2B5EF4-FFF2-40B4-BE49-F238E27FC236}">
                <a16:creationId xmlns:a16="http://schemas.microsoft.com/office/drawing/2014/main" id="{9F01FDB6-7C61-9755-9DB5-BA131B8BB34A}"/>
              </a:ext>
            </a:extLst>
          </p:cNvPr>
          <p:cNvPicPr>
            <a:picLocks noChangeAspect="1"/>
          </p:cNvPicPr>
          <p:nvPr/>
        </p:nvPicPr>
        <p:blipFill>
          <a:blip r:embed="rId2"/>
          <a:stretch>
            <a:fillRect/>
          </a:stretch>
        </p:blipFill>
        <p:spPr>
          <a:xfrm>
            <a:off x="827584" y="2635171"/>
            <a:ext cx="7272808" cy="3386117"/>
          </a:xfrm>
          <a:prstGeom prst="rect">
            <a:avLst/>
          </a:prstGeom>
        </p:spPr>
      </p:pic>
    </p:spTree>
    <p:extLst>
      <p:ext uri="{BB962C8B-B14F-4D97-AF65-F5344CB8AC3E}">
        <p14:creationId xmlns:p14="http://schemas.microsoft.com/office/powerpoint/2010/main" val="25460005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2CF95-D588-84F7-C859-A0A7344AB26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C974C43-3DF7-D286-11AB-E0008AB4F532}"/>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F8770BE-FA68-2092-D17C-472234EE2AE2}"/>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68085591-92E3-34F5-FDEC-FFF76C0B0AC9}"/>
              </a:ext>
            </a:extLst>
          </p:cNvPr>
          <p:cNvSpPr txBox="1"/>
          <p:nvPr/>
        </p:nvSpPr>
        <p:spPr>
          <a:xfrm>
            <a:off x="539552" y="1988840"/>
            <a:ext cx="7920880" cy="3416320"/>
          </a:xfrm>
          <a:prstGeom prst="rect">
            <a:avLst/>
          </a:prstGeom>
          <a:noFill/>
        </p:spPr>
        <p:txBody>
          <a:bodyPr wrap="square" rtlCol="0">
            <a:spAutoFit/>
          </a:bodyPr>
          <a:lstStyle/>
          <a:p>
            <a:pPr algn="just"/>
            <a:r>
              <a:rPr lang="en-US" u="sng" dirty="0"/>
              <a:t>Mesh Addressing:</a:t>
            </a:r>
          </a:p>
          <a:p>
            <a:pPr marL="285750" indent="-285750" algn="just">
              <a:buFont typeface="Arial" panose="020B0604020202020204" pitchFamily="34" charset="0"/>
              <a:buChar char="•"/>
            </a:pPr>
            <a:r>
              <a:rPr lang="en-US" dirty="0"/>
              <a:t>The purpose of the 6LoWPAN mesh addressing function is to forward packets over multiple hops. Three fields are defined for this header: Hop Limit, Source Address, and Destination Address.</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Analogous to the IPv6 hop limit field, the hop limit for mesh addressing also provides an upper limit on how many times the frame can be forwarded.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Each hop decrements this value by 1 as it is forwarded. Once the value hits 0, it is dropped and no longer forwarded.</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3431031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C01B-4A07-40E3-709C-D6B00988CAD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1897A-9B4E-E361-107D-F3D80C77D0CD}"/>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ED6F7BDF-540E-9139-1555-A51B51D6F40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NETWORK LAYER </a:t>
            </a:r>
            <a:endParaRPr lang="en-US" sz="2400" b="1" dirty="0"/>
          </a:p>
        </p:txBody>
      </p:sp>
      <p:sp>
        <p:nvSpPr>
          <p:cNvPr id="7" name="TextBox 6">
            <a:extLst>
              <a:ext uri="{FF2B5EF4-FFF2-40B4-BE49-F238E27FC236}">
                <a16:creationId xmlns:a16="http://schemas.microsoft.com/office/drawing/2014/main" id="{ED80C7B6-F936-FB4D-E7A4-66B7C44CCCA5}"/>
              </a:ext>
            </a:extLst>
          </p:cNvPr>
          <p:cNvSpPr txBox="1"/>
          <p:nvPr/>
        </p:nvSpPr>
        <p:spPr>
          <a:xfrm>
            <a:off x="539552" y="1988840"/>
            <a:ext cx="7920880" cy="923330"/>
          </a:xfrm>
          <a:prstGeom prst="rect">
            <a:avLst/>
          </a:prstGeom>
          <a:noFill/>
        </p:spPr>
        <p:txBody>
          <a:bodyPr wrap="square" rtlCol="0">
            <a:spAutoFit/>
          </a:bodyPr>
          <a:lstStyle/>
          <a:p>
            <a:pPr algn="just"/>
            <a:r>
              <a:rPr lang="en-US" u="sng" dirty="0"/>
              <a:t>Mesh Addressing:</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C2866BE4-BEAF-B149-57A0-4CF736F2B643}"/>
              </a:ext>
            </a:extLst>
          </p:cNvPr>
          <p:cNvPicPr>
            <a:picLocks noChangeAspect="1"/>
          </p:cNvPicPr>
          <p:nvPr/>
        </p:nvPicPr>
        <p:blipFill>
          <a:blip r:embed="rId2"/>
          <a:stretch>
            <a:fillRect/>
          </a:stretch>
        </p:blipFill>
        <p:spPr>
          <a:xfrm>
            <a:off x="827584" y="2996952"/>
            <a:ext cx="7704856" cy="2880320"/>
          </a:xfrm>
          <a:prstGeom prst="rect">
            <a:avLst/>
          </a:prstGeom>
        </p:spPr>
      </p:pic>
    </p:spTree>
    <p:extLst>
      <p:ext uri="{BB962C8B-B14F-4D97-AF65-F5344CB8AC3E}">
        <p14:creationId xmlns:p14="http://schemas.microsoft.com/office/powerpoint/2010/main" val="206770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1A412-A103-3123-25CC-982E57984D2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9F21DD6-6413-4CF4-5E50-BD477A4D6E15}"/>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CA79759-1842-E85F-04D6-7849A8E96E6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IEEE 802.15.4</a:t>
            </a:r>
            <a:endParaRPr lang="en-US" sz="2400" b="1" dirty="0"/>
          </a:p>
        </p:txBody>
      </p:sp>
      <p:sp>
        <p:nvSpPr>
          <p:cNvPr id="7" name="TextBox 6">
            <a:extLst>
              <a:ext uri="{FF2B5EF4-FFF2-40B4-BE49-F238E27FC236}">
                <a16:creationId xmlns:a16="http://schemas.microsoft.com/office/drawing/2014/main" id="{B2FCC13D-58DB-DD85-C180-9A7C7B3584D8}"/>
              </a:ext>
            </a:extLst>
          </p:cNvPr>
          <p:cNvSpPr txBox="1"/>
          <p:nvPr/>
        </p:nvSpPr>
        <p:spPr>
          <a:xfrm>
            <a:off x="694188" y="2060848"/>
            <a:ext cx="7755624" cy="5632311"/>
          </a:xfrm>
          <a:prstGeom prst="rect">
            <a:avLst/>
          </a:prstGeom>
          <a:noFill/>
        </p:spPr>
        <p:txBody>
          <a:bodyPr wrap="square" rtlCol="0">
            <a:spAutoFit/>
          </a:bodyPr>
          <a:lstStyle/>
          <a:p>
            <a:r>
              <a:rPr lang="en-US" b="1" u="sng" dirty="0"/>
              <a:t>Standardization and Alliances:</a:t>
            </a: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Zigbee :Zigbee defines upper-layer components (network through application) as well as application profiles. Common profiles include building automation, home automation, and healthcare. Zigbee also defines device object functions, such as device role, device discovery, network join, &amp; security.</a:t>
            </a:r>
          </a:p>
          <a:p>
            <a:pPr algn="just"/>
            <a:endParaRPr lang="en-US" sz="1800"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6Lowpan: 6LowPAN is an IPv6 adaption layer describes how to transport IPv6 packets over IEEE 802.15.4 layers</a:t>
            </a:r>
            <a:r>
              <a:rPr lang="en-US" dirty="0">
                <a:latin typeface="Calibri" panose="020F0502020204030204" pitchFamily="34" charset="0"/>
                <a:ea typeface="Calibri" panose="020F0502020204030204" pitchFamily="34" charset="0"/>
              </a:rPr>
              <a:t>.</a:t>
            </a:r>
          </a:p>
          <a:p>
            <a:pPr algn="just"/>
            <a:endParaRPr lang="en-US" sz="1800"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Zigbee IP</a:t>
            </a: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 evolution of the </a:t>
            </a:r>
            <a:r>
              <a:rPr lang="en-US" sz="1800" dirty="0" err="1">
                <a:effectLst/>
                <a:latin typeface="Calibri" panose="020F0502020204030204" pitchFamily="34" charset="0"/>
                <a:ea typeface="Calibri" panose="020F0502020204030204" pitchFamily="34" charset="0"/>
              </a:rPr>
              <a:t>zigbee</a:t>
            </a:r>
            <a:r>
              <a:rPr lang="en-US" sz="1800" dirty="0">
                <a:effectLst/>
                <a:latin typeface="Calibri" panose="020F0502020204030204" pitchFamily="34" charset="0"/>
                <a:ea typeface="Calibri" panose="020F0502020204030204" pitchFamily="34" charset="0"/>
              </a:rPr>
              <a:t> protocol stack. Zigbee IP adapts the </a:t>
            </a:r>
            <a:r>
              <a:rPr lang="en-US" dirty="0">
                <a:latin typeface="Calibri" panose="020F0502020204030204" pitchFamily="34" charset="0"/>
                <a:ea typeface="Calibri" panose="020F0502020204030204" pitchFamily="34" charset="0"/>
              </a:rPr>
              <a:t>6LowPAN adaption layer and IPv6 network layer. In addition , it offers improvements to IP security.</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dirty="0"/>
          </a:p>
          <a:p>
            <a:endParaRPr lang="en-US" dirty="0">
              <a:effectLst/>
              <a:latin typeface="Calibri" panose="020F0502020204030204" pitchFamily="34" charset="0"/>
              <a:ea typeface="Calibri" panose="020F0502020204030204" pitchFamily="34" charset="0"/>
            </a:endParaRPr>
          </a:p>
          <a:p>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08990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02BA1-1C6B-1D67-4E91-82B15FC3D3A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BF96DD-5426-9AF7-877D-283CD656EAD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59FC755D-B9FE-1FDE-4ECE-3FE5964422FC}"/>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TRANSPORT METHODS </a:t>
            </a:r>
            <a:endParaRPr lang="en-US" sz="2400" b="1" dirty="0"/>
          </a:p>
        </p:txBody>
      </p:sp>
      <p:sp>
        <p:nvSpPr>
          <p:cNvPr id="7" name="TextBox 6">
            <a:extLst>
              <a:ext uri="{FF2B5EF4-FFF2-40B4-BE49-F238E27FC236}">
                <a16:creationId xmlns:a16="http://schemas.microsoft.com/office/drawing/2014/main" id="{3D16D197-989E-FE01-BA3F-1C83B5F86758}"/>
              </a:ext>
            </a:extLst>
          </p:cNvPr>
          <p:cNvSpPr txBox="1"/>
          <p:nvPr/>
        </p:nvSpPr>
        <p:spPr>
          <a:xfrm>
            <a:off x="539552" y="1988840"/>
            <a:ext cx="7920880" cy="4801314"/>
          </a:xfrm>
          <a:prstGeom prst="rect">
            <a:avLst/>
          </a:prstGeom>
          <a:noFill/>
        </p:spPr>
        <p:txBody>
          <a:bodyPr wrap="square" rtlCol="0">
            <a:spAutoFit/>
          </a:bodyPr>
          <a:lstStyle/>
          <a:p>
            <a:pPr algn="just"/>
            <a:r>
              <a:rPr lang="en-US" b="1" u="sng" dirty="0"/>
              <a:t>SCADA:</a:t>
            </a:r>
          </a:p>
          <a:p>
            <a:pPr marL="285750" indent="-285750" algn="just">
              <a:buFont typeface="Arial" panose="020B0604020202020204" pitchFamily="34" charset="0"/>
              <a:buChar char="•"/>
            </a:pPr>
            <a:r>
              <a:rPr lang="en-US" dirty="0"/>
              <a:t>Designed decades ago, SCADA is an automation control system that was initially implemented without IP over serial links, before being adapted to Ethernet and IPv4.</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At a high level, SCADA systems collect sensor data and telemetry from remote devices, while also providing the ability to control them.</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SCADA networks can be found across various industries, but you find SCADA mainly concentrated in the utilities and manufacturing/industrial verticals.</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Within these specific industries, SCADA commonly uses certain protocols for communications between devices and applications. </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38181466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01606-BDEE-5CB8-1993-B15882EA2D5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56074D2-44E1-AA06-9308-C7D6D1B8D32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C6905BA3-B2F3-7F3A-F6A7-C381841A4DF4}"/>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TRANSPORT METHODS </a:t>
            </a:r>
            <a:endParaRPr lang="en-US" sz="2400" b="1" dirty="0"/>
          </a:p>
        </p:txBody>
      </p:sp>
      <p:sp>
        <p:nvSpPr>
          <p:cNvPr id="7" name="TextBox 6">
            <a:extLst>
              <a:ext uri="{FF2B5EF4-FFF2-40B4-BE49-F238E27FC236}">
                <a16:creationId xmlns:a16="http://schemas.microsoft.com/office/drawing/2014/main" id="{0AFF1EFC-F4C3-36FE-1EBC-5BAB2B7CC272}"/>
              </a:ext>
            </a:extLst>
          </p:cNvPr>
          <p:cNvSpPr txBox="1"/>
          <p:nvPr/>
        </p:nvSpPr>
        <p:spPr>
          <a:xfrm>
            <a:off x="539552" y="1988840"/>
            <a:ext cx="7920880" cy="4801314"/>
          </a:xfrm>
          <a:prstGeom prst="rect">
            <a:avLst/>
          </a:prstGeom>
          <a:noFill/>
        </p:spPr>
        <p:txBody>
          <a:bodyPr wrap="square" rtlCol="0">
            <a:spAutoFit/>
          </a:bodyPr>
          <a:lstStyle/>
          <a:p>
            <a:pPr algn="just"/>
            <a:r>
              <a:rPr lang="en-US" b="1" u="sng" dirty="0"/>
              <a:t>SCADA:</a:t>
            </a:r>
          </a:p>
          <a:p>
            <a:pPr marL="285750" indent="-285750" algn="just">
              <a:buFont typeface="Arial" panose="020B0604020202020204" pitchFamily="34" charset="0"/>
              <a:buChar char="•"/>
            </a:pPr>
            <a:r>
              <a:rPr lang="en-US" dirty="0"/>
              <a:t>These protocols go back decades and are serial based. So, transporting them over current IoT and traditional networks requires that certain accommodations be made from both protocol and implementation perspectives. </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 rapid adoption of Ethernet networks in the industrial world drove the evolution of SCADA application layer protocols</a:t>
            </a:r>
            <a:r>
              <a:rPr lang="en-US" b="1" dirty="0"/>
              <a:t>.</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Benefits of this move to Ethernet and IP include the ability to leverage existing equipment and standards while integrating seamlessly the SCADA sub networks to the corporate WAN infrastructures.</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DNP3 (Distributed  Network Protocol ) protocols have adopted and evolved to utilize IP and TCP/UDP as both networking and transporting mechanisms.</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41076488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78553-C5C7-B6DE-527B-55DAF4A3B28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F38A5C-5DCB-4795-5D25-B1CBDB183776}"/>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5BAC662-B4B2-C05D-FA23-CC1B0693B4A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TRANSPORT METHODS </a:t>
            </a:r>
            <a:endParaRPr lang="en-US" sz="2400" b="1" dirty="0"/>
          </a:p>
        </p:txBody>
      </p:sp>
      <p:sp>
        <p:nvSpPr>
          <p:cNvPr id="7" name="TextBox 6">
            <a:extLst>
              <a:ext uri="{FF2B5EF4-FFF2-40B4-BE49-F238E27FC236}">
                <a16:creationId xmlns:a16="http://schemas.microsoft.com/office/drawing/2014/main" id="{AD620388-6A5D-DE89-739C-A3AEBEECE732}"/>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SCADA:</a:t>
            </a:r>
          </a:p>
          <a:p>
            <a:pPr marL="285750" indent="-285750" algn="just">
              <a:buFont typeface="Arial" panose="020B0604020202020204" pitchFamily="34" charset="0"/>
              <a:buChar char="•"/>
            </a:pPr>
            <a:r>
              <a:rPr lang="en-US" dirty="0"/>
              <a:t>Like many of the other SCADA protocols, DNP3 is based on a master/slave (control center / remote device) relationship.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Slave monitors and collects data from devices that indicate their state,  such as whether a circuit breaker is on or off, and take measurements, including voltage, current, temperature and so 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data is then transmitted to the master when it is requested, or events and alarms can be sent in an asynchronous manner. The master also issues control commands, such as to start a motor or reset a circuit breaker, and logs the incoming data.</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7690394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6A2DE-D7A5-EE2E-BA6A-6063525CCB6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337982-0047-E9FF-C028-DF4DB407739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BF9637D8-5E99-BC59-C5C7-69C14E62DD03}"/>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TRANSPORT METHODS </a:t>
            </a:r>
            <a:endParaRPr lang="en-US" sz="2400" b="1" dirty="0"/>
          </a:p>
        </p:txBody>
      </p:sp>
      <p:sp>
        <p:nvSpPr>
          <p:cNvPr id="7" name="TextBox 6">
            <a:extLst>
              <a:ext uri="{FF2B5EF4-FFF2-40B4-BE49-F238E27FC236}">
                <a16:creationId xmlns:a16="http://schemas.microsoft.com/office/drawing/2014/main" id="{7CB0ED0F-8F83-A20F-A042-026901C64B2E}"/>
              </a:ext>
            </a:extLst>
          </p:cNvPr>
          <p:cNvSpPr txBox="1"/>
          <p:nvPr/>
        </p:nvSpPr>
        <p:spPr>
          <a:xfrm>
            <a:off x="539552" y="1988840"/>
            <a:ext cx="7920880" cy="3693319"/>
          </a:xfrm>
          <a:prstGeom prst="rect">
            <a:avLst/>
          </a:prstGeom>
          <a:noFill/>
        </p:spPr>
        <p:txBody>
          <a:bodyPr wrap="square" rtlCol="0">
            <a:spAutoFit/>
          </a:bodyPr>
          <a:lstStyle/>
          <a:p>
            <a:pPr algn="just"/>
            <a:r>
              <a:rPr lang="en-US" b="1" u="sng" dirty="0"/>
              <a:t>SCADA:</a:t>
            </a:r>
          </a:p>
          <a:p>
            <a:pPr marL="285750" indent="-285750" algn="just">
              <a:buFont typeface="Arial" panose="020B0604020202020204" pitchFamily="34" charset="0"/>
              <a:buChar char="•"/>
            </a:pPr>
            <a:r>
              <a:rPr lang="en-US" dirty="0"/>
              <a:t>Connection management links the DNP3 layers with the IP layers in addition to the configuration parameters and methods necessary for implementing the network connection.</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 master side initiates connections by performing a TCP active open. The outstation listens for a connection request by performing a TCP passive open.</a:t>
            </a: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IN" dirty="0"/>
              <a:t>Master stations may parse multiple DNP3 data link layer frames from a single UDP datagram, while DNP3 data link layer frames cannot span multiple UDP data grams.</a:t>
            </a:r>
            <a:endParaRPr lang="en-US" b="1" u="sng" dirty="0"/>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38611493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90EC0-5156-E2F6-9D9B-7A5896F9C3E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5FEE66-0215-764A-559E-087A65FA7254}"/>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113C88A7-08E3-D49B-C573-5F3113B4AD05}"/>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TRANSPORT METHODS </a:t>
            </a:r>
            <a:endParaRPr lang="en-US" sz="2400" b="1" dirty="0"/>
          </a:p>
        </p:txBody>
      </p:sp>
      <p:sp>
        <p:nvSpPr>
          <p:cNvPr id="7" name="TextBox 6">
            <a:extLst>
              <a:ext uri="{FF2B5EF4-FFF2-40B4-BE49-F238E27FC236}">
                <a16:creationId xmlns:a16="http://schemas.microsoft.com/office/drawing/2014/main" id="{EED2AFB3-D662-ED02-093D-CE78A1AFF4BE}"/>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SCADA:</a:t>
            </a:r>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4614600C-2ADD-E190-8CD8-E3DD6511747D}"/>
              </a:ext>
            </a:extLst>
          </p:cNvPr>
          <p:cNvPicPr>
            <a:picLocks noChangeAspect="1"/>
          </p:cNvPicPr>
          <p:nvPr/>
        </p:nvPicPr>
        <p:blipFill>
          <a:blip r:embed="rId2"/>
          <a:stretch>
            <a:fillRect/>
          </a:stretch>
        </p:blipFill>
        <p:spPr>
          <a:xfrm>
            <a:off x="683568" y="2348880"/>
            <a:ext cx="7920880" cy="3960439"/>
          </a:xfrm>
          <a:prstGeom prst="rect">
            <a:avLst/>
          </a:prstGeom>
        </p:spPr>
      </p:pic>
    </p:spTree>
    <p:extLst>
      <p:ext uri="{BB962C8B-B14F-4D97-AF65-F5344CB8AC3E}">
        <p14:creationId xmlns:p14="http://schemas.microsoft.com/office/powerpoint/2010/main" val="12065488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3BF73-C779-9E4C-9005-E644382B210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E95A5C-169E-4C9D-588D-8B402511F31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35CE0CD4-2C79-6E89-03B3-0224632C9AB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72858CB1-BBB0-290A-A483-EB57A63A23E7}"/>
              </a:ext>
            </a:extLst>
          </p:cNvPr>
          <p:cNvSpPr txBox="1"/>
          <p:nvPr/>
        </p:nvSpPr>
        <p:spPr>
          <a:xfrm>
            <a:off x="539551" y="2060849"/>
            <a:ext cx="453650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When considering constrained networks and/or a large-scale deployment of constrained nodes, verbose web-based and data model protocols, may be too heavy for IoT applications.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address this problem, the IoT industry is working on new lightweight protocols that are better suited to large numbers of constrained nodes and networks.</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There are a few exceptions, you will almost always find CoAP deployed over UDP and MQTT running over TCP.</a:t>
            </a:r>
            <a:endParaRPr lang="en-US" b="1" u="sng" dirty="0"/>
          </a:p>
          <a:p>
            <a:pPr marL="285750" indent="-285750" algn="just">
              <a:buFont typeface="Arial" panose="020B0604020202020204" pitchFamily="34" charset="0"/>
              <a:buChar char="•"/>
            </a:pPr>
            <a:endParaRPr lang="en-US" b="1" u="sng" dirty="0"/>
          </a:p>
        </p:txBody>
      </p:sp>
      <p:pic>
        <p:nvPicPr>
          <p:cNvPr id="6" name="Picture 5">
            <a:extLst>
              <a:ext uri="{FF2B5EF4-FFF2-40B4-BE49-F238E27FC236}">
                <a16:creationId xmlns:a16="http://schemas.microsoft.com/office/drawing/2014/main" id="{9A6915BF-42C5-4DC9-6177-4674F600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636912"/>
            <a:ext cx="3168352" cy="3240360"/>
          </a:xfrm>
          <a:prstGeom prst="rect">
            <a:avLst/>
          </a:prstGeom>
        </p:spPr>
      </p:pic>
    </p:spTree>
    <p:extLst>
      <p:ext uri="{BB962C8B-B14F-4D97-AF65-F5344CB8AC3E}">
        <p14:creationId xmlns:p14="http://schemas.microsoft.com/office/powerpoint/2010/main" val="2706181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390B0-54B0-974F-0C99-90D51E5396C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B8D8250-C2E6-EB69-21C1-EBC13949EB73}"/>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69DF8115-D11B-4775-0BBA-796A4BB2EB3B}"/>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C42B7F2C-5FA4-607C-B695-683C3E94D197}"/>
              </a:ext>
            </a:extLst>
          </p:cNvPr>
          <p:cNvSpPr txBox="1"/>
          <p:nvPr/>
        </p:nvSpPr>
        <p:spPr>
          <a:xfrm>
            <a:off x="539552" y="1988840"/>
            <a:ext cx="7920880" cy="3970318"/>
          </a:xfrm>
          <a:prstGeom prst="rect">
            <a:avLst/>
          </a:prstGeom>
          <a:noFill/>
        </p:spPr>
        <p:txBody>
          <a:bodyPr wrap="square" rtlCol="0">
            <a:spAutoFit/>
          </a:bodyPr>
          <a:lstStyle/>
          <a:p>
            <a:pPr algn="just"/>
            <a:r>
              <a:rPr lang="en-US" b="1" u="sng" dirty="0"/>
              <a:t>CoAP:</a:t>
            </a:r>
          </a:p>
          <a:p>
            <a:pPr marL="285750" indent="-285750" algn="just">
              <a:buFont typeface="Arial" panose="020B0604020202020204" pitchFamily="34" charset="0"/>
              <a:buChar char="•"/>
            </a:pPr>
            <a:r>
              <a:rPr lang="en-US" dirty="0"/>
              <a:t>The CoAP framework defines simple and flexible ways to manipulate sensors and actuators for data or device management.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The CoAP messaging model is primarily designed to facilitate the exchange of messages over UDP between endpoints, including the secure transport protocol Datagram Transport Layer Security (DTLS). </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RFC 7252 provides more details on securing CoAP with DTLS. It specifies how a CoAP endpoint is provisioned with keys and a filtering list.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Four security models are defined: </a:t>
            </a:r>
            <a:r>
              <a:rPr lang="en-US" dirty="0" err="1"/>
              <a:t>NoSec</a:t>
            </a:r>
            <a:r>
              <a:rPr lang="en-US" dirty="0"/>
              <a:t>, </a:t>
            </a:r>
            <a:r>
              <a:rPr lang="en-US" dirty="0" err="1"/>
              <a:t>PreSharedKey</a:t>
            </a:r>
            <a:r>
              <a:rPr lang="en-US" dirty="0"/>
              <a:t>, </a:t>
            </a:r>
            <a:r>
              <a:rPr lang="en-US" dirty="0" err="1"/>
              <a:t>RawPublicKey</a:t>
            </a:r>
            <a:r>
              <a:rPr lang="en-US" dirty="0"/>
              <a:t>, and Certificate. The </a:t>
            </a:r>
            <a:r>
              <a:rPr lang="en-US" dirty="0" err="1"/>
              <a:t>NoSec</a:t>
            </a:r>
            <a:r>
              <a:rPr lang="en-US" dirty="0"/>
              <a:t> and </a:t>
            </a:r>
            <a:r>
              <a:rPr lang="en-US" dirty="0" err="1"/>
              <a:t>RawPublicKey</a:t>
            </a:r>
            <a:r>
              <a:rPr lang="en-US" dirty="0"/>
              <a:t> implementations are mandatory.</a:t>
            </a:r>
          </a:p>
          <a:p>
            <a:pPr marL="285750" indent="-285750" algn="just">
              <a:buFont typeface="Arial" panose="020B0604020202020204" pitchFamily="34" charset="0"/>
              <a:buChar char="•"/>
            </a:pPr>
            <a:endParaRPr lang="en-US" b="1" u="sng" dirty="0"/>
          </a:p>
        </p:txBody>
      </p:sp>
    </p:spTree>
    <p:extLst>
      <p:ext uri="{BB962C8B-B14F-4D97-AF65-F5344CB8AC3E}">
        <p14:creationId xmlns:p14="http://schemas.microsoft.com/office/powerpoint/2010/main" val="3797789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E04E4-7AD9-E2C5-31B2-904B6D94C56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23CA390-9838-7B43-CC45-B4D08CF16E70}"/>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A00FD0B9-4CC9-F1C7-0799-64D774407BDA}"/>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9D4B5434-027A-459F-ED9D-C939A1DA0338}"/>
              </a:ext>
            </a:extLst>
          </p:cNvPr>
          <p:cNvSpPr txBox="1"/>
          <p:nvPr/>
        </p:nvSpPr>
        <p:spPr>
          <a:xfrm>
            <a:off x="539552" y="2348880"/>
            <a:ext cx="4320480" cy="4247317"/>
          </a:xfrm>
          <a:prstGeom prst="rect">
            <a:avLst/>
          </a:prstGeom>
          <a:noFill/>
        </p:spPr>
        <p:txBody>
          <a:bodyPr wrap="square" rtlCol="0">
            <a:spAutoFit/>
          </a:bodyPr>
          <a:lstStyle/>
          <a:p>
            <a:pPr algn="just"/>
            <a:r>
              <a:rPr lang="en-US" b="1" u="sng" dirty="0"/>
              <a:t>CoAP:</a:t>
            </a:r>
          </a:p>
          <a:p>
            <a:pPr marL="285750" indent="-285750" algn="just">
              <a:buFont typeface="Arial" panose="020B0604020202020204" pitchFamily="34" charset="0"/>
              <a:buChar char="•"/>
            </a:pPr>
            <a:r>
              <a:rPr lang="en-US" dirty="0"/>
              <a:t>CoAP message is composed of a short fixed-length Header field (4 bytes), a variable-length but mandatory Token field (0–8 bytes), Options fields if necessary, and the Payload field.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From the fig the CoAP message format is relatively simple and flexible. It allows CoAP to deliver low overhead, which is critical for constrained networks, while also being easy to parse and process for constrained devices.</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B3EDCCBA-A2D7-5FEA-8C66-0F4010C632A9}"/>
              </a:ext>
            </a:extLst>
          </p:cNvPr>
          <p:cNvPicPr>
            <a:picLocks noChangeAspect="1"/>
          </p:cNvPicPr>
          <p:nvPr/>
        </p:nvPicPr>
        <p:blipFill>
          <a:blip r:embed="rId2"/>
          <a:stretch>
            <a:fillRect/>
          </a:stretch>
        </p:blipFill>
        <p:spPr>
          <a:xfrm>
            <a:off x="5292080" y="2132856"/>
            <a:ext cx="3312368" cy="3888432"/>
          </a:xfrm>
          <a:prstGeom prst="rect">
            <a:avLst/>
          </a:prstGeom>
        </p:spPr>
      </p:pic>
    </p:spTree>
    <p:extLst>
      <p:ext uri="{BB962C8B-B14F-4D97-AF65-F5344CB8AC3E}">
        <p14:creationId xmlns:p14="http://schemas.microsoft.com/office/powerpoint/2010/main" val="39444947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BC905-0227-64CB-ECB3-6CC905D9D74A}"/>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C1C81-CB75-4E20-59C8-F8B4B77A4DEC}"/>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F81EFF59-B1CB-8A94-3822-7EF69E9013A8}"/>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F41E6AFD-A418-622D-BA47-8384FC9A1077}"/>
              </a:ext>
            </a:extLst>
          </p:cNvPr>
          <p:cNvSpPr txBox="1"/>
          <p:nvPr/>
        </p:nvSpPr>
        <p:spPr>
          <a:xfrm>
            <a:off x="539552" y="1988840"/>
            <a:ext cx="7920880" cy="646331"/>
          </a:xfrm>
          <a:prstGeom prst="rect">
            <a:avLst/>
          </a:prstGeom>
          <a:noFill/>
        </p:spPr>
        <p:txBody>
          <a:bodyPr wrap="square" rtlCol="0">
            <a:spAutoFit/>
          </a:bodyPr>
          <a:lstStyle/>
          <a:p>
            <a:pPr algn="just"/>
            <a:r>
              <a:rPr lang="en-US" b="1" u="sng" dirty="0"/>
              <a:t>CoAP:</a:t>
            </a:r>
          </a:p>
          <a:p>
            <a:pPr marL="285750" indent="-285750" algn="just">
              <a:buFont typeface="Arial" panose="020B0604020202020204" pitchFamily="34" charset="0"/>
              <a:buChar char="•"/>
            </a:pPr>
            <a:endParaRPr lang="en-US" b="1" u="sng" dirty="0"/>
          </a:p>
        </p:txBody>
      </p:sp>
      <p:pic>
        <p:nvPicPr>
          <p:cNvPr id="4" name="Picture 3">
            <a:extLst>
              <a:ext uri="{FF2B5EF4-FFF2-40B4-BE49-F238E27FC236}">
                <a16:creationId xmlns:a16="http://schemas.microsoft.com/office/drawing/2014/main" id="{3CE6688F-2932-0780-3D33-4EA31BE08F32}"/>
              </a:ext>
            </a:extLst>
          </p:cNvPr>
          <p:cNvPicPr>
            <a:picLocks noChangeAspect="1"/>
          </p:cNvPicPr>
          <p:nvPr/>
        </p:nvPicPr>
        <p:blipFill>
          <a:blip r:embed="rId2"/>
          <a:stretch>
            <a:fillRect/>
          </a:stretch>
        </p:blipFill>
        <p:spPr>
          <a:xfrm>
            <a:off x="467544" y="2499969"/>
            <a:ext cx="8136904" cy="3660987"/>
          </a:xfrm>
          <a:prstGeom prst="rect">
            <a:avLst/>
          </a:prstGeom>
        </p:spPr>
      </p:pic>
    </p:spTree>
    <p:extLst>
      <p:ext uri="{BB962C8B-B14F-4D97-AF65-F5344CB8AC3E}">
        <p14:creationId xmlns:p14="http://schemas.microsoft.com/office/powerpoint/2010/main" val="10132839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1C9D4-9CE2-4661-6508-284F3EC7619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4EE02FB-A13D-130C-8DE7-D854D4AB6911}"/>
              </a:ext>
            </a:extLst>
          </p:cNvPr>
          <p:cNvSpPr/>
          <p:nvPr/>
        </p:nvSpPr>
        <p:spPr>
          <a:xfrm>
            <a:off x="7602173" y="404664"/>
            <a:ext cx="1074266"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latin typeface="Times New Roman" pitchFamily="18" charset="0"/>
                <a:cs typeface="Times New Roman" pitchFamily="18" charset="0"/>
              </a:rPr>
              <a:t>Cont..</a:t>
            </a:r>
          </a:p>
        </p:txBody>
      </p:sp>
      <p:sp>
        <p:nvSpPr>
          <p:cNvPr id="5" name="Rectangle: Rounded Corners 4">
            <a:extLst>
              <a:ext uri="{FF2B5EF4-FFF2-40B4-BE49-F238E27FC236}">
                <a16:creationId xmlns:a16="http://schemas.microsoft.com/office/drawing/2014/main" id="{0B215478-0348-CD6E-0C84-FBEA0D1129A9}"/>
              </a:ext>
            </a:extLst>
          </p:cNvPr>
          <p:cNvSpPr/>
          <p:nvPr/>
        </p:nvSpPr>
        <p:spPr>
          <a:xfrm>
            <a:off x="704809" y="697044"/>
            <a:ext cx="6871468" cy="650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400" b="1" dirty="0">
                <a:latin typeface="Cambria" panose="02040503050406030204" pitchFamily="18" charset="0"/>
                <a:ea typeface="Cambria" panose="02040503050406030204" pitchFamily="18" charset="0"/>
                <a:cs typeface="Times New Roman" pitchFamily="18" charset="0"/>
              </a:rPr>
              <a:t>APPLICATION LAYER PROTOCOLS </a:t>
            </a:r>
            <a:endParaRPr lang="en-US" sz="2400" b="1" dirty="0"/>
          </a:p>
        </p:txBody>
      </p:sp>
      <p:sp>
        <p:nvSpPr>
          <p:cNvPr id="7" name="TextBox 6">
            <a:extLst>
              <a:ext uri="{FF2B5EF4-FFF2-40B4-BE49-F238E27FC236}">
                <a16:creationId xmlns:a16="http://schemas.microsoft.com/office/drawing/2014/main" id="{9EB7D798-16D4-6AF1-3B9C-9A2E37233879}"/>
              </a:ext>
            </a:extLst>
          </p:cNvPr>
          <p:cNvSpPr txBox="1"/>
          <p:nvPr/>
        </p:nvSpPr>
        <p:spPr>
          <a:xfrm>
            <a:off x="539552" y="1988840"/>
            <a:ext cx="7920880" cy="3139321"/>
          </a:xfrm>
          <a:prstGeom prst="rect">
            <a:avLst/>
          </a:prstGeom>
          <a:noFill/>
        </p:spPr>
        <p:txBody>
          <a:bodyPr wrap="square" rtlCol="0">
            <a:spAutoFit/>
          </a:bodyPr>
          <a:lstStyle/>
          <a:p>
            <a:pPr algn="just"/>
            <a:r>
              <a:rPr lang="en-US" b="1" u="sng" dirty="0"/>
              <a:t>CoAP:</a:t>
            </a:r>
          </a:p>
          <a:p>
            <a:pPr marL="285750" indent="-285750" algn="just">
              <a:buFont typeface="Arial" panose="020B0604020202020204" pitchFamily="34" charset="0"/>
              <a:buChar char="•"/>
            </a:pPr>
            <a:r>
              <a:rPr lang="en-US" dirty="0"/>
              <a:t>CoAP can run over IPv4 or IPv6. However, it is recommended that the message fit within a single IP packet and UDP payload to avoid fragmentation.</a:t>
            </a:r>
          </a:p>
          <a:p>
            <a:pPr marL="285750" indent="-285750" algn="just">
              <a:buFont typeface="Arial" panose="020B0604020202020204" pitchFamily="34" charset="0"/>
              <a:buChar char="•"/>
            </a:pPr>
            <a:endParaRPr lang="en-US" b="1" u="sng" dirty="0"/>
          </a:p>
          <a:p>
            <a:pPr marL="285750" indent="-285750" algn="just">
              <a:buFont typeface="Arial" panose="020B0604020202020204" pitchFamily="34" charset="0"/>
              <a:buChar char="•"/>
            </a:pPr>
            <a:r>
              <a:rPr lang="en-US" dirty="0"/>
              <a:t>CoAP doesn’t rely on IP fragmentation but defines (in RFC 7959) a pair of block options for transferring multiple blocks of information from a resource representation in multiple request/response pairs.</a:t>
            </a:r>
          </a:p>
          <a:p>
            <a:pPr algn="just"/>
            <a:endParaRPr lang="en-US" dirty="0"/>
          </a:p>
          <a:p>
            <a:pPr marL="285750" indent="-285750" algn="just">
              <a:buFont typeface="Arial" panose="020B0604020202020204" pitchFamily="34" charset="0"/>
              <a:buChar char="•"/>
            </a:pPr>
            <a:r>
              <a:rPr lang="en-US" dirty="0"/>
              <a:t>CoAP defines four types of messages: confirmable, non-confirmable, acknowledgement, and reset.</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465222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13140</TotalTime>
  <Words>9522</Words>
  <Application>Microsoft Office PowerPoint</Application>
  <PresentationFormat>On-screen Show (4:3)</PresentationFormat>
  <Paragraphs>800</Paragraphs>
  <Slides>111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Calibri</vt:lpstr>
      <vt:lpstr>Cambria</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Shoba Rani</cp:lastModifiedBy>
  <cp:revision>289</cp:revision>
  <dcterms:created xsi:type="dcterms:W3CDTF">2021-03-06T05:45:05Z</dcterms:created>
  <dcterms:modified xsi:type="dcterms:W3CDTF">2024-12-22T08:50:28Z</dcterms:modified>
</cp:coreProperties>
</file>