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9" r:id="rId3"/>
    <p:sldId id="257" r:id="rId4"/>
    <p:sldId id="318" r:id="rId5"/>
    <p:sldId id="310" r:id="rId6"/>
    <p:sldId id="319" r:id="rId7"/>
    <p:sldId id="311" r:id="rId8"/>
    <p:sldId id="312" r:id="rId9"/>
    <p:sldId id="323" r:id="rId10"/>
    <p:sldId id="322" r:id="rId11"/>
    <p:sldId id="320" r:id="rId12"/>
    <p:sldId id="324" r:id="rId13"/>
    <p:sldId id="258" r:id="rId14"/>
    <p:sldId id="259" r:id="rId15"/>
    <p:sldId id="260" r:id="rId16"/>
    <p:sldId id="268" r:id="rId17"/>
    <p:sldId id="267" r:id="rId18"/>
    <p:sldId id="266" r:id="rId19"/>
    <p:sldId id="265" r:id="rId20"/>
    <p:sldId id="314" r:id="rId21"/>
    <p:sldId id="317" r:id="rId22"/>
    <p:sldId id="316" r:id="rId23"/>
    <p:sldId id="315" r:id="rId24"/>
    <p:sldId id="325" r:id="rId25"/>
    <p:sldId id="329" r:id="rId26"/>
    <p:sldId id="326" r:id="rId27"/>
    <p:sldId id="331" r:id="rId28"/>
    <p:sldId id="328" r:id="rId29"/>
    <p:sldId id="332" r:id="rId30"/>
    <p:sldId id="330" r:id="rId31"/>
    <p:sldId id="327" r:id="rId32"/>
    <p:sldId id="333" r:id="rId33"/>
    <p:sldId id="342" r:id="rId34"/>
    <p:sldId id="343" r:id="rId35"/>
    <p:sldId id="344" r:id="rId36"/>
    <p:sldId id="321" r:id="rId37"/>
    <p:sldId id="337" r:id="rId38"/>
    <p:sldId id="334" r:id="rId39"/>
    <p:sldId id="338" r:id="rId40"/>
    <p:sldId id="339" r:id="rId41"/>
    <p:sldId id="313" r:id="rId42"/>
    <p:sldId id="264" r:id="rId43"/>
    <p:sldId id="335" r:id="rId44"/>
    <p:sldId id="336" r:id="rId45"/>
    <p:sldId id="340" r:id="rId46"/>
    <p:sldId id="341"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A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427" autoAdjust="0"/>
  </p:normalViewPr>
  <p:slideViewPr>
    <p:cSldViewPr>
      <p:cViewPr varScale="1">
        <p:scale>
          <a:sx n="105" d="100"/>
          <a:sy n="105" d="100"/>
        </p:scale>
        <p:origin x="-802"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E3430-5BD6-499A-A914-965156A0BCC3}" type="datetimeFigureOut">
              <a:rPr lang="en-US" smtClean="0"/>
              <a:pPr/>
              <a:t>12/16/2024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D674F4-DD9A-4A1D-9CA6-70FFBBE1FA1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4E3430-5BD6-499A-A914-965156A0BCC3}" type="datetimeFigureOut">
              <a:rPr lang="en-US" smtClean="0"/>
              <a:pPr/>
              <a:t>12/16/2024</a:t>
            </a:fld>
            <a:endParaRPr lang="en-IN"/>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BD674F4-DD9A-4A1D-9CA6-70FFBBE1FA1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data-flair.training/blogs/big-data-in-travel-industry/" TargetMode="External"/><Relationship Id="rId3" Type="http://schemas.openxmlformats.org/officeDocument/2006/relationships/hyperlink" Target="https://data-flair.training/blogs/big-data-in-healthcare-applications/" TargetMode="External"/><Relationship Id="rId7" Type="http://schemas.openxmlformats.org/officeDocument/2006/relationships/hyperlink" Target="https://data-flair.training/blogs/big-data-in-banking/" TargetMode="External"/><Relationship Id="rId2" Type="http://schemas.openxmlformats.org/officeDocument/2006/relationships/hyperlink" Target="https://data-flair.training/blogs/big-data-in-retail-industry-real-world-uses-examples/" TargetMode="External"/><Relationship Id="rId1" Type="http://schemas.openxmlformats.org/officeDocument/2006/relationships/slideLayout" Target="../slideLayouts/slideLayout2.xml"/><Relationship Id="rId6" Type="http://schemas.openxmlformats.org/officeDocument/2006/relationships/hyperlink" Target="https://data-flair.training/blogs/big-data-in-media-and-entertainment/" TargetMode="External"/><Relationship Id="rId5" Type="http://schemas.openxmlformats.org/officeDocument/2006/relationships/hyperlink" Target="https://data-flair.training/blogs/big-data-at-flipkart/" TargetMode="External"/><Relationship Id="rId10" Type="http://schemas.openxmlformats.org/officeDocument/2006/relationships/hyperlink" Target="https://data-flair.training/blogs/big-data-in-automobile-industry/" TargetMode="External"/><Relationship Id="rId4" Type="http://schemas.openxmlformats.org/officeDocument/2006/relationships/hyperlink" Target="https://data-flair.training/blogs/big-data-in-education/" TargetMode="External"/><Relationship Id="rId9" Type="http://schemas.openxmlformats.org/officeDocument/2006/relationships/hyperlink" Target="https://data-flair.training/blogs/big-data-in-telecom-industr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71550"/>
            <a:ext cx="7772400" cy="759616"/>
          </a:xfrm>
        </p:spPr>
        <p:txBody>
          <a:bodyPr>
            <a:noAutofit/>
          </a:bodyPr>
          <a:lstStyle/>
          <a:p>
            <a:r>
              <a:rPr lang="en-IN" b="1" dirty="0" smtClean="0">
                <a:solidFill>
                  <a:schemeClr val="accent1">
                    <a:lumMod val="75000"/>
                  </a:schemeClr>
                </a:solidFill>
                <a:latin typeface="Cambria" pitchFamily="18" charset="0"/>
                <a:ea typeface="Cambria" pitchFamily="18" charset="0"/>
              </a:rPr>
              <a:t>BIG DATA ANALYTICS</a:t>
            </a:r>
            <a:endParaRPr lang="en-IN" b="1" dirty="0">
              <a:solidFill>
                <a:schemeClr val="accent1">
                  <a:lumMod val="75000"/>
                </a:schemeClr>
              </a:solidFill>
              <a:latin typeface="Cambria" pitchFamily="18" charset="0"/>
              <a:ea typeface="Cambria" pitchFamily="18" charset="0"/>
            </a:endParaRPr>
          </a:p>
        </p:txBody>
      </p:sp>
      <p:sp>
        <p:nvSpPr>
          <p:cNvPr id="3" name="Subtitle 2"/>
          <p:cNvSpPr>
            <a:spLocks noGrp="1"/>
          </p:cNvSpPr>
          <p:nvPr>
            <p:ph type="subTitle" idx="1"/>
          </p:nvPr>
        </p:nvSpPr>
        <p:spPr>
          <a:xfrm>
            <a:off x="1371600" y="1809750"/>
            <a:ext cx="6400800" cy="1183500"/>
          </a:xfrm>
        </p:spPr>
        <p:txBody>
          <a:bodyPr>
            <a:normAutofit/>
          </a:bodyPr>
          <a:lstStyle/>
          <a:p>
            <a:r>
              <a:rPr lang="en-IN" sz="2800" dirty="0" smtClean="0">
                <a:latin typeface="Cambria" pitchFamily="18" charset="0"/>
                <a:ea typeface="Cambria" pitchFamily="18" charset="0"/>
              </a:rPr>
              <a:t>Unit-I</a:t>
            </a:r>
          </a:p>
        </p:txBody>
      </p:sp>
      <p:sp>
        <p:nvSpPr>
          <p:cNvPr id="9" name="Rectangle 8"/>
          <p:cNvSpPr/>
          <p:nvPr/>
        </p:nvSpPr>
        <p:spPr>
          <a:xfrm>
            <a:off x="5638800" y="3562350"/>
            <a:ext cx="928694" cy="11430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0" name="TextBox 9"/>
          <p:cNvSpPr txBox="1"/>
          <p:nvPr/>
        </p:nvSpPr>
        <p:spPr>
          <a:xfrm>
            <a:off x="6629400" y="3562350"/>
            <a:ext cx="2000264" cy="1031051"/>
          </a:xfrm>
          <a:prstGeom prst="rect">
            <a:avLst/>
          </a:prstGeom>
          <a:noFill/>
        </p:spPr>
        <p:txBody>
          <a:bodyPr wrap="square" rtlCol="0">
            <a:spAutoFit/>
          </a:bodyPr>
          <a:lstStyle/>
          <a:p>
            <a:r>
              <a:rPr lang="en-US" sz="1100" u="sng" dirty="0" smtClean="0">
                <a:latin typeface="Cambria" pitchFamily="18" charset="0"/>
                <a:ea typeface="Cambria" pitchFamily="18" charset="0"/>
              </a:rPr>
              <a:t>Presented By:</a:t>
            </a:r>
          </a:p>
          <a:p>
            <a:r>
              <a:rPr lang="en-US" sz="1400" b="1" dirty="0" smtClean="0">
                <a:solidFill>
                  <a:schemeClr val="accent1">
                    <a:lumMod val="75000"/>
                  </a:schemeClr>
                </a:solidFill>
                <a:latin typeface="Cambria" pitchFamily="18" charset="0"/>
                <a:ea typeface="Cambria" pitchFamily="18" charset="0"/>
              </a:rPr>
              <a:t>Dr.R.Tamilkodi</a:t>
            </a:r>
          </a:p>
          <a:p>
            <a:r>
              <a:rPr lang="en-US" sz="1200" dirty="0" smtClean="0">
                <a:solidFill>
                  <a:schemeClr val="bg1">
                    <a:lumMod val="50000"/>
                  </a:schemeClr>
                </a:solidFill>
                <a:latin typeface="Cambria" pitchFamily="18" charset="0"/>
                <a:ea typeface="Cambria" pitchFamily="18" charset="0"/>
              </a:rPr>
              <a:t>Professor</a:t>
            </a:r>
          </a:p>
          <a:p>
            <a:r>
              <a:rPr lang="en-US" sz="1200" dirty="0" smtClean="0">
                <a:solidFill>
                  <a:schemeClr val="bg1">
                    <a:lumMod val="50000"/>
                  </a:schemeClr>
                </a:solidFill>
                <a:latin typeface="Cambria" pitchFamily="18" charset="0"/>
                <a:ea typeface="Cambria" pitchFamily="18" charset="0"/>
              </a:rPr>
              <a:t>AIML</a:t>
            </a:r>
          </a:p>
          <a:p>
            <a:r>
              <a:rPr lang="en-IN" sz="1200" dirty="0" smtClean="0">
                <a:solidFill>
                  <a:schemeClr val="bg1">
                    <a:lumMod val="50000"/>
                  </a:schemeClr>
                </a:solidFill>
                <a:latin typeface="Cambria" pitchFamily="18" charset="0"/>
                <a:ea typeface="Cambria" pitchFamily="18" charset="0"/>
              </a:rPr>
              <a:t>GIET(A)</a:t>
            </a:r>
          </a:p>
        </p:txBody>
      </p:sp>
      <p:sp>
        <p:nvSpPr>
          <p:cNvPr id="11" name="TextBox 10"/>
          <p:cNvSpPr txBox="1"/>
          <p:nvPr/>
        </p:nvSpPr>
        <p:spPr>
          <a:xfrm>
            <a:off x="352396" y="4196046"/>
            <a:ext cx="4295804" cy="661720"/>
          </a:xfrm>
          <a:prstGeom prst="rect">
            <a:avLst/>
          </a:prstGeom>
          <a:noFill/>
        </p:spPr>
        <p:txBody>
          <a:bodyPr wrap="square" rtlCol="0">
            <a:spAutoFit/>
          </a:bodyPr>
          <a:lstStyle/>
          <a:p>
            <a:r>
              <a:rPr lang="en-US" sz="1100" u="sng" dirty="0" smtClean="0">
                <a:latin typeface="Cambria" pitchFamily="18" charset="0"/>
                <a:ea typeface="Cambria" pitchFamily="18" charset="0"/>
              </a:rPr>
              <a:t>Lecture Details:</a:t>
            </a:r>
          </a:p>
          <a:p>
            <a:r>
              <a:rPr lang="en-US" sz="1400" b="1" dirty="0" smtClean="0">
                <a:solidFill>
                  <a:schemeClr val="accent1">
                    <a:lumMod val="75000"/>
                  </a:schemeClr>
                </a:solidFill>
                <a:latin typeface="Cambria" pitchFamily="18" charset="0"/>
                <a:ea typeface="Cambria" pitchFamily="18" charset="0"/>
              </a:rPr>
              <a:t>TOPIC NAME</a:t>
            </a:r>
          </a:p>
          <a:p>
            <a:r>
              <a:rPr lang="en-US" sz="1200" dirty="0" smtClean="0">
                <a:latin typeface="Cambria" pitchFamily="18" charset="0"/>
                <a:ea typeface="Cambria" pitchFamily="18" charset="0"/>
              </a:rPr>
              <a:t>Big Data Analytics/</a:t>
            </a:r>
            <a:r>
              <a:rPr lang="en-US" sz="1200" dirty="0" err="1" smtClean="0">
                <a:latin typeface="Cambria" pitchFamily="18" charset="0"/>
                <a:ea typeface="Cambria" pitchFamily="18" charset="0"/>
              </a:rPr>
              <a:t>B.Tech,III</a:t>
            </a:r>
            <a:r>
              <a:rPr lang="en-US" sz="1200" dirty="0" smtClean="0">
                <a:latin typeface="Cambria" pitchFamily="18" charset="0"/>
                <a:ea typeface="Cambria" pitchFamily="18" charset="0"/>
              </a:rPr>
              <a:t>-Year /II-Sem.</a:t>
            </a:r>
            <a:endParaRPr lang="en-IN" sz="1200" dirty="0" smtClean="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428596" y="714362"/>
            <a:ext cx="7315200"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Operational Big Data</a:t>
            </a:r>
            <a:endParaRPr lang="en-US" dirty="0">
              <a:solidFill>
                <a:srgbClr val="FF0000"/>
              </a:solidFill>
            </a:endParaRPr>
          </a:p>
        </p:txBody>
      </p:sp>
      <p:sp>
        <p:nvSpPr>
          <p:cNvPr id="3" name="Content Placeholder 2"/>
          <p:cNvSpPr>
            <a:spLocks noGrp="1"/>
          </p:cNvSpPr>
          <p:nvPr>
            <p:ph idx="1"/>
          </p:nvPr>
        </p:nvSpPr>
        <p:spPr>
          <a:xfrm>
            <a:off x="428596" y="1000114"/>
            <a:ext cx="8286808" cy="3594509"/>
          </a:xfrm>
        </p:spPr>
        <p:txBody>
          <a:bodyPr>
            <a:normAutofit/>
          </a:bodyPr>
          <a:lstStyle/>
          <a:p>
            <a:pPr algn="just"/>
            <a:r>
              <a:rPr lang="en-GB" sz="2400" dirty="0" smtClean="0">
                <a:latin typeface="Times New Roman" pitchFamily="18" charset="0"/>
                <a:cs typeface="Times New Roman" pitchFamily="18" charset="0"/>
              </a:rPr>
              <a:t>Operational Big Data systems provide operational features to run real-time, interactive workloads that ingest and store data. </a:t>
            </a:r>
          </a:p>
          <a:p>
            <a:pPr algn="just"/>
            <a:r>
              <a:rPr lang="en-GB" sz="2400" dirty="0" smtClean="0">
                <a:latin typeface="Times New Roman" pitchFamily="18" charset="0"/>
                <a:cs typeface="Times New Roman" pitchFamily="18" charset="0"/>
              </a:rPr>
              <a:t>MongoDB is a top technology for operational Big Data applications with over 10 million downloads of its open source software.</a:t>
            </a:r>
          </a:p>
          <a:p>
            <a:pPr algn="just"/>
            <a:r>
              <a:rPr lang="en-GB" sz="2400" dirty="0" smtClean="0">
                <a:latin typeface="Times New Roman" pitchFamily="18" charset="0"/>
                <a:cs typeface="Times New Roman" pitchFamily="18" charset="0"/>
              </a:rPr>
              <a:t>MongoDB is a document database with the scalability and flexibility that you want with the querying and indexing that you need.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Analytical Big Data</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GB" sz="2400" dirty="0" smtClean="0">
                <a:latin typeface="Times New Roman" pitchFamily="18" charset="0"/>
                <a:cs typeface="Times New Roman" pitchFamily="18" charset="0"/>
              </a:rPr>
              <a:t>Are useful for retrospective, sophisticated analytics of your data. </a:t>
            </a:r>
          </a:p>
          <a:p>
            <a:pPr algn="just"/>
            <a:r>
              <a:rPr lang="en-GB" sz="2400" dirty="0" smtClean="0">
                <a:latin typeface="Times New Roman" pitchFamily="18" charset="0"/>
                <a:cs typeface="Times New Roman" pitchFamily="18" charset="0"/>
              </a:rPr>
              <a:t>Hadoop is the most popular example of an Analytical Big Data technology.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sz="4000" dirty="0" smtClean="0">
                <a:solidFill>
                  <a:srgbClr val="FF0000"/>
                </a:solidFill>
                <a:latin typeface="Times New Roman" pitchFamily="18" charset="0"/>
                <a:cs typeface="Times New Roman" pitchFamily="18" charset="0"/>
              </a:rPr>
              <a:t>Characteristic of Big Data</a:t>
            </a:r>
            <a:br>
              <a:rPr lang="en-US" sz="4000" dirty="0" smtClean="0">
                <a:solidFill>
                  <a:srgbClr val="FF0000"/>
                </a:solidFill>
                <a:latin typeface="Times New Roman" pitchFamily="18" charset="0"/>
                <a:cs typeface="Times New Roman" pitchFamily="18" charset="0"/>
              </a:rPr>
            </a:br>
            <a:endParaRPr lang="en-US" sz="4000" dirty="0">
              <a:solidFill>
                <a:srgbClr val="FF0000"/>
              </a:solidFill>
              <a:latin typeface="Times New Roman" pitchFamily="18" charset="0"/>
              <a:cs typeface="Times New Roman" pitchFamily="18" charset="0"/>
            </a:endParaRPr>
          </a:p>
        </p:txBody>
      </p:sp>
      <p:pic>
        <p:nvPicPr>
          <p:cNvPr id="4" name="Content Placeholder 3" descr="5 Vs of Big Data"/>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85786" y="1071552"/>
            <a:ext cx="6096000" cy="3238500"/>
          </a:xfrm>
          <a:prstGeom prst="rect">
            <a:avLst/>
          </a:prstGeom>
          <a:noFill/>
          <a:ln>
            <a:noFill/>
          </a:ln>
        </p:spPr>
      </p:pic>
      <p:pic>
        <p:nvPicPr>
          <p:cNvPr id="1026" name="Picture 2"/>
          <p:cNvPicPr>
            <a:picLocks noChangeAspect="1" noChangeArrowheads="1"/>
          </p:cNvPicPr>
          <p:nvPr/>
        </p:nvPicPr>
        <p:blipFill>
          <a:blip r:embed="rId3"/>
          <a:srcRect/>
          <a:stretch>
            <a:fillRect/>
          </a:stretch>
        </p:blipFill>
        <p:spPr bwMode="auto">
          <a:xfrm>
            <a:off x="5715008" y="1071552"/>
            <a:ext cx="1419225" cy="5143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57158" y="1285866"/>
            <a:ext cx="1419225" cy="5143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715008" y="2571750"/>
            <a:ext cx="1419225" cy="51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214942" y="1428742"/>
            <a:ext cx="1419225" cy="5143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500034" y="1428742"/>
            <a:ext cx="1419225" cy="51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FF0000"/>
                </a:solidFill>
                <a:latin typeface="Times New Roman" pitchFamily="18" charset="0"/>
                <a:cs typeface="Times New Roman" pitchFamily="18" charset="0"/>
              </a:rPr>
              <a:t>Volume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857238"/>
            <a:ext cx="8229600" cy="3929090"/>
          </a:xfrm>
        </p:spPr>
        <p:txBody>
          <a:bodyPr/>
          <a:lstStyle/>
          <a:p>
            <a:pPr algn="just"/>
            <a:r>
              <a:rPr lang="en-IN" sz="2400" dirty="0" smtClean="0">
                <a:latin typeface="Times New Roman" pitchFamily="18" charset="0"/>
                <a:cs typeface="Times New Roman" pitchFamily="18" charset="0"/>
              </a:rPr>
              <a:t>Data that is tremendously large, the volume of data is rising exponentially.</a:t>
            </a:r>
          </a:p>
          <a:p>
            <a:pPr algn="just"/>
            <a:r>
              <a:rPr lang="en-IN" sz="2400" dirty="0" smtClean="0">
                <a:latin typeface="Times New Roman" pitchFamily="18" charset="0"/>
                <a:cs typeface="Times New Roman" pitchFamily="18" charset="0"/>
              </a:rPr>
              <a:t>In 2016, the data created was only 8 ZB and it is expected that, by 2020, the data would rise up to 40 ZB, which is extremely large.</a:t>
            </a:r>
            <a:endParaRPr lang="en-US" sz="2400" dirty="0" smtClean="0">
              <a:latin typeface="Times New Roman" pitchFamily="18" charset="0"/>
              <a:cs typeface="Times New Roman" pitchFamily="18" charset="0"/>
            </a:endParaRPr>
          </a:p>
          <a:p>
            <a:pPr>
              <a:buNone/>
            </a:pPr>
            <a:endParaRPr lang="en-US" dirty="0"/>
          </a:p>
        </p:txBody>
      </p:sp>
      <p:pic>
        <p:nvPicPr>
          <p:cNvPr id="4" name="Picture 3" descr="Data Growth"/>
          <p:cNvPicPr/>
          <p:nvPr/>
        </p:nvPicPr>
        <p:blipFill>
          <a:blip r:embed="rId2">
            <a:extLst>
              <a:ext uri="{28A0092B-C50C-407E-A947-70E740481C1C}">
                <a14:useLocalDpi xmlns="" xmlns:a14="http://schemas.microsoft.com/office/drawing/2010/main" val="0"/>
              </a:ext>
            </a:extLst>
          </a:blip>
          <a:srcRect/>
          <a:stretch>
            <a:fillRect/>
          </a:stretch>
        </p:blipFill>
        <p:spPr bwMode="auto">
          <a:xfrm>
            <a:off x="3357554" y="2714626"/>
            <a:ext cx="3643338" cy="182879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FF0000"/>
                </a:solidFill>
                <a:latin typeface="Times New Roman" pitchFamily="18" charset="0"/>
                <a:cs typeface="Times New Roman" pitchFamily="18" charset="0"/>
              </a:rPr>
              <a:t>Variety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A reason for this rapid growth of data volume is that the data is coming from different sources in various formats.</a:t>
            </a:r>
            <a:endParaRPr lang="en-US" sz="2400" dirty="0" smtClean="0">
              <a:latin typeface="Times New Roman" pitchFamily="18" charset="0"/>
              <a:cs typeface="Times New Roman" pitchFamily="18" charset="0"/>
            </a:endParaRPr>
          </a:p>
          <a:p>
            <a:pPr>
              <a:buNone/>
            </a:pPr>
            <a:endParaRPr lang="en-US" dirty="0"/>
          </a:p>
        </p:txBody>
      </p:sp>
      <p:pic>
        <p:nvPicPr>
          <p:cNvPr id="4" name="Picture 3" descr="Data Types"/>
          <p:cNvPicPr/>
          <p:nvPr/>
        </p:nvPicPr>
        <p:blipFill>
          <a:blip r:embed="rId2">
            <a:extLst>
              <a:ext uri="{28A0092B-C50C-407E-A947-70E740481C1C}">
                <a14:useLocalDpi xmlns="" xmlns:a14="http://schemas.microsoft.com/office/drawing/2010/main" val="0"/>
              </a:ext>
            </a:extLst>
          </a:blip>
          <a:srcRect/>
          <a:stretch>
            <a:fillRect/>
          </a:stretch>
        </p:blipFill>
        <p:spPr bwMode="auto">
          <a:xfrm>
            <a:off x="2143108" y="2071684"/>
            <a:ext cx="4413139" cy="212789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6"/>
            <a:ext cx="8229600" cy="4023137"/>
          </a:xfrm>
        </p:spPr>
        <p:txBody>
          <a:bodyPr>
            <a:normAutofit fontScale="77500" lnSpcReduction="20000"/>
          </a:bodyPr>
          <a:lstStyle/>
          <a:p>
            <a:pPr marL="514350" indent="-514350" algn="just">
              <a:buAutoNum type="alphaLcParenR"/>
            </a:pPr>
            <a:r>
              <a:rPr lang="en-IN" sz="3100" b="1" dirty="0" smtClean="0">
                <a:latin typeface="Times New Roman" pitchFamily="18" charset="0"/>
                <a:cs typeface="Times New Roman" pitchFamily="18" charset="0"/>
              </a:rPr>
              <a:t>Structured Data</a:t>
            </a:r>
            <a:endParaRPr lang="en-IN" sz="3100" dirty="0" smtClean="0">
              <a:latin typeface="Times New Roman" pitchFamily="18" charset="0"/>
              <a:cs typeface="Times New Roman" pitchFamily="18" charset="0"/>
            </a:endParaRPr>
          </a:p>
          <a:p>
            <a:pPr marL="514350" indent="-514350" algn="just">
              <a:buNone/>
            </a:pPr>
            <a:r>
              <a:rPr lang="en-IN" sz="3100" dirty="0" smtClean="0">
                <a:latin typeface="Times New Roman" pitchFamily="18" charset="0"/>
                <a:cs typeface="Times New Roman" pitchFamily="18" charset="0"/>
              </a:rPr>
              <a:t>      Data is present in a structured schema, along with all the required columns. It is in a structured format. </a:t>
            </a:r>
            <a:endParaRPr lang="en-US" sz="3100" dirty="0" smtClean="0">
              <a:latin typeface="Times New Roman" pitchFamily="18" charset="0"/>
              <a:cs typeface="Times New Roman" pitchFamily="18" charset="0"/>
            </a:endParaRPr>
          </a:p>
          <a:p>
            <a:pPr algn="just">
              <a:buNone/>
            </a:pPr>
            <a:r>
              <a:rPr lang="en-IN" sz="3100" b="1" dirty="0" smtClean="0">
                <a:latin typeface="Times New Roman" pitchFamily="18" charset="0"/>
                <a:cs typeface="Times New Roman" pitchFamily="18" charset="0"/>
              </a:rPr>
              <a:t>b)  Semi-structured Data</a:t>
            </a:r>
          </a:p>
          <a:p>
            <a:pPr algn="just">
              <a:buNone/>
            </a:pPr>
            <a:r>
              <a:rPr lang="en-IN" sz="3100" b="1" dirty="0" smtClean="0">
                <a:latin typeface="Times New Roman" pitchFamily="18" charset="0"/>
                <a:cs typeface="Times New Roman" pitchFamily="18" charset="0"/>
              </a:rPr>
              <a:t>     </a:t>
            </a:r>
            <a:r>
              <a:rPr lang="en-IN" sz="3100" dirty="0" smtClean="0">
                <a:latin typeface="Times New Roman" pitchFamily="18" charset="0"/>
                <a:cs typeface="Times New Roman" pitchFamily="18" charset="0"/>
              </a:rPr>
              <a:t> Semi-structured data has a structured form but it isn’t defined,</a:t>
            </a:r>
            <a:endParaRPr lang="en-US" sz="3100" dirty="0" smtClean="0">
              <a:latin typeface="Times New Roman" pitchFamily="18" charset="0"/>
              <a:cs typeface="Times New Roman" pitchFamily="18" charset="0"/>
            </a:endParaRPr>
          </a:p>
          <a:p>
            <a:pPr algn="just">
              <a:buNone/>
            </a:pPr>
            <a:r>
              <a:rPr lang="en-IN" sz="3100" b="1" dirty="0" smtClean="0">
                <a:latin typeface="Times New Roman" pitchFamily="18" charset="0"/>
                <a:cs typeface="Times New Roman" pitchFamily="18" charset="0"/>
              </a:rPr>
              <a:t>c)  Unstructured Data</a:t>
            </a:r>
          </a:p>
          <a:p>
            <a:pPr algn="just">
              <a:buNone/>
            </a:pPr>
            <a:r>
              <a:rPr lang="en-IN" sz="3100" b="1" dirty="0" smtClean="0">
                <a:latin typeface="Times New Roman" pitchFamily="18" charset="0"/>
                <a:cs typeface="Times New Roman" pitchFamily="18" charset="0"/>
              </a:rPr>
              <a:t>   </a:t>
            </a:r>
            <a:r>
              <a:rPr lang="en-IN" sz="3100" dirty="0" smtClean="0">
                <a:latin typeface="Times New Roman" pitchFamily="18" charset="0"/>
                <a:cs typeface="Times New Roman" pitchFamily="18" charset="0"/>
              </a:rPr>
              <a:t>  Data which has an unfamiliar model or structure is categorized as unstructured data.</a:t>
            </a:r>
            <a:endParaRPr lang="en-US" sz="3100" dirty="0" smtClean="0">
              <a:latin typeface="Times New Roman" pitchFamily="18" charset="0"/>
              <a:cs typeface="Times New Roman" pitchFamily="18" charset="0"/>
            </a:endParaRPr>
          </a:p>
          <a:p>
            <a:pPr algn="just">
              <a:buNone/>
            </a:pPr>
            <a:r>
              <a:rPr lang="en-IN" sz="3100" b="1" dirty="0" smtClean="0">
                <a:latin typeface="Times New Roman" pitchFamily="18" charset="0"/>
                <a:cs typeface="Times New Roman" pitchFamily="18" charset="0"/>
              </a:rPr>
              <a:t>d)  Quasi-structured Data</a:t>
            </a:r>
          </a:p>
          <a:p>
            <a:pPr algn="just">
              <a:buNone/>
            </a:pPr>
            <a:r>
              <a:rPr lang="en-IN" sz="3100" b="1" dirty="0" smtClean="0">
                <a:latin typeface="Times New Roman" pitchFamily="18" charset="0"/>
                <a:cs typeface="Times New Roman" pitchFamily="18" charset="0"/>
              </a:rPr>
              <a:t>   </a:t>
            </a:r>
            <a:r>
              <a:rPr lang="en-IN" sz="3100" dirty="0" smtClean="0">
                <a:latin typeface="Times New Roman" pitchFamily="18" charset="0"/>
                <a:cs typeface="Times New Roman" pitchFamily="18" charset="0"/>
              </a:rPr>
              <a:t> Data format consists of textual data with inconsistent data  formats that can be formatted with effort and time.</a:t>
            </a:r>
            <a:endParaRPr lang="en-US" sz="31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itchFamily="18" charset="0"/>
                <a:cs typeface="Times New Roman" pitchFamily="18" charset="0"/>
              </a:rPr>
              <a:t>Velocity</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The speed of data accumulation also plays a role in determining whether the data is categorized into big data or normal data.</a:t>
            </a:r>
            <a:endParaRPr lang="en-US" sz="2400" dirty="0" smtClean="0">
              <a:latin typeface="Times New Roman" pitchFamily="18" charset="0"/>
              <a:cs typeface="Times New Roman" pitchFamily="18" charset="0"/>
            </a:endParaRPr>
          </a:p>
          <a:p>
            <a:endParaRPr lang="en-US" dirty="0"/>
          </a:p>
        </p:txBody>
      </p:sp>
      <p:pic>
        <p:nvPicPr>
          <p:cNvPr id="4" name="Picture 3" descr="Velocity of Data"/>
          <p:cNvPicPr/>
          <p:nvPr/>
        </p:nvPicPr>
        <p:blipFill>
          <a:blip r:embed="rId2">
            <a:extLst>
              <a:ext uri="{28A0092B-C50C-407E-A947-70E740481C1C}">
                <a14:useLocalDpi xmlns="" xmlns:a14="http://schemas.microsoft.com/office/drawing/2010/main" val="0"/>
              </a:ext>
            </a:extLst>
          </a:blip>
          <a:srcRect/>
          <a:stretch>
            <a:fillRect/>
          </a:stretch>
        </p:blipFill>
        <p:spPr bwMode="auto">
          <a:xfrm>
            <a:off x="1285852" y="2500312"/>
            <a:ext cx="6007116" cy="203454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Times New Roman" pitchFamily="18" charset="0"/>
                <a:cs typeface="Times New Roman" pitchFamily="18" charset="0"/>
              </a:rPr>
              <a:t>Value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Process to turn raw data into useful data, which deals with a mechanism to bring out the correct meaning out of data.</a:t>
            </a:r>
            <a:endParaRPr lang="en-US" sz="2400" dirty="0">
              <a:latin typeface="Times New Roman" pitchFamily="18" charset="0"/>
              <a:cs typeface="Times New Roman" pitchFamily="18" charset="0"/>
            </a:endParaRPr>
          </a:p>
        </p:txBody>
      </p:sp>
      <p:pic>
        <p:nvPicPr>
          <p:cNvPr id="4" name="Picture 3" descr="Data Value Chain"/>
          <p:cNvPicPr/>
          <p:nvPr/>
        </p:nvPicPr>
        <p:blipFill>
          <a:blip r:embed="rId2">
            <a:extLst>
              <a:ext uri="{28A0092B-C50C-407E-A947-70E740481C1C}">
                <a14:useLocalDpi xmlns="" xmlns:a14="http://schemas.microsoft.com/office/drawing/2010/main" val="0"/>
              </a:ext>
            </a:extLst>
          </a:blip>
          <a:srcRect/>
          <a:stretch>
            <a:fillRect/>
          </a:stretch>
        </p:blipFill>
        <p:spPr bwMode="auto">
          <a:xfrm>
            <a:off x="1643042" y="2285998"/>
            <a:ext cx="5730240" cy="225565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FF0000"/>
                </a:solidFill>
                <a:latin typeface="Times New Roman" pitchFamily="18" charset="0"/>
                <a:cs typeface="Times New Roman" pitchFamily="18" charset="0"/>
              </a:rPr>
              <a:t>Veracity</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Mining raw data in order to convert them into valuable data. And this process goes on. </a:t>
            </a:r>
          </a:p>
          <a:p>
            <a:pPr algn="just"/>
            <a:r>
              <a:rPr lang="en-IN" sz="2400" dirty="0" smtClean="0">
                <a:latin typeface="Times New Roman" pitchFamily="18" charset="0"/>
                <a:cs typeface="Times New Roman" pitchFamily="18" charset="0"/>
              </a:rPr>
              <a:t>Also, there will be uncertainties and inconsistencies in the data.</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FF0000"/>
                </a:solidFill>
              </a:rPr>
              <a:t>FUNDAMENTALS OF BIG DATA </a:t>
            </a:r>
            <a:endParaRPr lang="en-US" sz="3200"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571604" y="1214428"/>
            <a:ext cx="5103516" cy="330988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428728" y="357172"/>
            <a:ext cx="5819775" cy="752475"/>
          </a:xfrm>
          <a:prstGeom prst="rect">
            <a:avLst/>
          </a:prstGeom>
          <a:noFill/>
          <a:ln w="9525">
            <a:noFill/>
            <a:miter lim="800000"/>
            <a:headEnd/>
            <a:tailEnd/>
          </a:ln>
          <a:effectLst/>
        </p:spPr>
      </p:pic>
      <p:pic>
        <p:nvPicPr>
          <p:cNvPr id="9219" name="Picture 3"/>
          <p:cNvPicPr>
            <a:picLocks noGrp="1" noChangeAspect="1" noChangeArrowheads="1"/>
          </p:cNvPicPr>
          <p:nvPr>
            <p:ph idx="1"/>
          </p:nvPr>
        </p:nvPicPr>
        <p:blipFill>
          <a:blip r:embed="rId3"/>
          <a:srcRect/>
          <a:stretch>
            <a:fillRect/>
          </a:stretch>
        </p:blipFill>
        <p:spPr bwMode="auto">
          <a:xfrm>
            <a:off x="906780" y="1357947"/>
            <a:ext cx="7330440" cy="3078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6"/>
            <a:ext cx="8358246" cy="4023137"/>
          </a:xfrm>
        </p:spPr>
        <p:txBody>
          <a:bodyPr>
            <a:normAutofit lnSpcReduction="10000"/>
          </a:bodyPr>
          <a:lstStyle/>
          <a:p>
            <a:pPr algn="just" fontAlgn="base"/>
            <a:r>
              <a:rPr lang="en-GB" sz="2800" dirty="0" smtClean="0">
                <a:latin typeface="Times New Roman" pitchFamily="18" charset="0"/>
                <a:cs typeface="Times New Roman" pitchFamily="18" charset="0"/>
              </a:rPr>
              <a:t>Big Data importance doesn’t revolve around the amount of data a company has.</a:t>
            </a:r>
          </a:p>
          <a:p>
            <a:pPr algn="just" fontAlgn="base"/>
            <a:r>
              <a:rPr lang="en-GB" sz="2800" dirty="0" smtClean="0">
                <a:latin typeface="Times New Roman" pitchFamily="18" charset="0"/>
                <a:cs typeface="Times New Roman" pitchFamily="18" charset="0"/>
              </a:rPr>
              <a:t>Its importance lies in the fact that how the company utilizes the gathered data.</a:t>
            </a:r>
          </a:p>
          <a:p>
            <a:pPr algn="just" fontAlgn="base"/>
            <a:r>
              <a:rPr lang="en-GB" sz="2800" dirty="0" smtClean="0">
                <a:latin typeface="Times New Roman" pitchFamily="18" charset="0"/>
                <a:cs typeface="Times New Roman" pitchFamily="18" charset="0"/>
              </a:rPr>
              <a:t>Every company uses its collected data in its own way. </a:t>
            </a:r>
          </a:p>
          <a:p>
            <a:pPr algn="just" fontAlgn="base"/>
            <a:r>
              <a:rPr lang="en-GB" sz="2800" dirty="0" smtClean="0">
                <a:latin typeface="Times New Roman" pitchFamily="18" charset="0"/>
                <a:cs typeface="Times New Roman" pitchFamily="18" charset="0"/>
              </a:rPr>
              <a:t>More effectively the company uses its data, more rapidly it grows.</a:t>
            </a:r>
          </a:p>
          <a:p>
            <a:pPr algn="just" fontAlgn="base"/>
            <a:r>
              <a:rPr lang="en-GB" sz="2800" dirty="0" smtClean="0">
                <a:latin typeface="Times New Roman" pitchFamily="18" charset="0"/>
                <a:cs typeface="Times New Roman" pitchFamily="18" charset="0"/>
              </a:rPr>
              <a:t>The companies in the present market need to collect it and analyze it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2"/>
            <a:ext cx="8229600" cy="4237451"/>
          </a:xfrm>
        </p:spPr>
        <p:txBody>
          <a:bodyPr>
            <a:normAutofit fontScale="85000" lnSpcReduction="20000"/>
          </a:bodyPr>
          <a:lstStyle/>
          <a:p>
            <a:pPr fontAlgn="base">
              <a:buNone/>
            </a:pPr>
            <a:r>
              <a:rPr lang="en-GB" dirty="0" smtClean="0">
                <a:solidFill>
                  <a:srgbClr val="FF0000"/>
                </a:solidFill>
                <a:latin typeface="Times New Roman" pitchFamily="18" charset="0"/>
                <a:cs typeface="Times New Roman" pitchFamily="18" charset="0"/>
              </a:rPr>
              <a:t>1. Cost Savings</a:t>
            </a:r>
          </a:p>
          <a:p>
            <a:pPr algn="just" fontAlgn="base"/>
            <a:r>
              <a:rPr lang="en-GB" dirty="0" smtClean="0">
                <a:latin typeface="Times New Roman" pitchFamily="18" charset="0"/>
                <a:cs typeface="Times New Roman" pitchFamily="18" charset="0"/>
              </a:rPr>
              <a:t>Big Data tools like Apache Hadoop, Spark, etc. bring cost-saving benefits to businesses when they have to store large amounts of data. These tools help organizations in identifying more effective ways of doing business.</a:t>
            </a:r>
          </a:p>
          <a:p>
            <a:pPr algn="just" fontAlgn="base">
              <a:buNone/>
            </a:pPr>
            <a:r>
              <a:rPr lang="en-GB" dirty="0" smtClean="0">
                <a:solidFill>
                  <a:srgbClr val="FF0000"/>
                </a:solidFill>
                <a:latin typeface="Times New Roman" pitchFamily="18" charset="0"/>
                <a:cs typeface="Times New Roman" pitchFamily="18" charset="0"/>
              </a:rPr>
              <a:t>2. Time-Saving</a:t>
            </a:r>
          </a:p>
          <a:p>
            <a:pPr algn="just" fontAlgn="base"/>
            <a:r>
              <a:rPr lang="en-GB" dirty="0" smtClean="0">
                <a:latin typeface="Times New Roman" pitchFamily="18" charset="0"/>
                <a:cs typeface="Times New Roman" pitchFamily="18" charset="0"/>
              </a:rPr>
              <a:t>Real-time in-memory analytics helps companies to collect data from various sources. Tools like Hadoop help them to analyze data immediately thus helping in making quick decisions based on the learnings.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10"/>
            <a:ext cx="8229600" cy="4286280"/>
          </a:xfrm>
        </p:spPr>
        <p:txBody>
          <a:bodyPr>
            <a:normAutofit fontScale="62500" lnSpcReduction="20000"/>
          </a:bodyPr>
          <a:lstStyle/>
          <a:p>
            <a:pPr algn="just" fontAlgn="base">
              <a:buNone/>
            </a:pPr>
            <a:r>
              <a:rPr lang="en-GB" sz="3800" dirty="0" smtClean="0">
                <a:solidFill>
                  <a:srgbClr val="FF0000"/>
                </a:solidFill>
              </a:rPr>
              <a:t>3.Understand the market conditions</a:t>
            </a:r>
          </a:p>
          <a:p>
            <a:pPr algn="just" fontAlgn="base"/>
            <a:r>
              <a:rPr lang="en-GB" sz="3800" dirty="0" smtClean="0"/>
              <a:t>Big Data analysis helps businesses to get a better understanding of market situations.</a:t>
            </a:r>
          </a:p>
          <a:p>
            <a:pPr algn="just" fontAlgn="base"/>
            <a:r>
              <a:rPr lang="en-GB" sz="3800" dirty="0" smtClean="0"/>
              <a:t>For example, analysis of customer purchasing behavior helps companies to identify the products sold most and thus produces those products accordingly. This helps companies to get ahead of their competitors.</a:t>
            </a:r>
          </a:p>
          <a:p>
            <a:pPr algn="just" fontAlgn="base">
              <a:buNone/>
            </a:pPr>
            <a:r>
              <a:rPr lang="en-GB" sz="3800" dirty="0" smtClean="0">
                <a:solidFill>
                  <a:srgbClr val="FF0000"/>
                </a:solidFill>
              </a:rPr>
              <a:t>4. Social Media Listening</a:t>
            </a:r>
          </a:p>
          <a:p>
            <a:pPr algn="just" fontAlgn="base"/>
            <a:r>
              <a:rPr lang="en-GB" sz="3800" dirty="0" smtClean="0"/>
              <a:t>Companies can perform sentiment analysis using Big Data tools. These enable them to get feedback about their company, that is, who is saying what about the company.</a:t>
            </a:r>
          </a:p>
          <a:p>
            <a:pPr algn="just" fontAlgn="base"/>
            <a:r>
              <a:rPr lang="en-GB" sz="3800" dirty="0" smtClean="0"/>
              <a:t>Companies can use Big data tools to improve their online presence.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2"/>
            <a:ext cx="8229600" cy="4500594"/>
          </a:xfrm>
        </p:spPr>
        <p:txBody>
          <a:bodyPr>
            <a:normAutofit fontScale="70000" lnSpcReduction="20000"/>
          </a:bodyPr>
          <a:lstStyle/>
          <a:p>
            <a:pPr algn="just" fontAlgn="base">
              <a:buNone/>
            </a:pPr>
            <a:r>
              <a:rPr lang="en-GB" dirty="0" smtClean="0">
                <a:solidFill>
                  <a:srgbClr val="FF0000"/>
                </a:solidFill>
              </a:rPr>
              <a:t>5. Boost Customer Acquisition and Retention</a:t>
            </a:r>
          </a:p>
          <a:p>
            <a:pPr algn="just" fontAlgn="base"/>
            <a:r>
              <a:rPr lang="en-GB" sz="3400" dirty="0" smtClean="0"/>
              <a:t>Customers are a vital asset on which any business depends on. No single business can achieve its success without building a robust customer base. </a:t>
            </a:r>
          </a:p>
          <a:p>
            <a:pPr algn="just" fontAlgn="base"/>
            <a:r>
              <a:rPr lang="en-GB" sz="3400" dirty="0" smtClean="0"/>
              <a:t>But even with a solid customer base, the companies can’t ignore the competition in the market.</a:t>
            </a:r>
          </a:p>
          <a:p>
            <a:pPr algn="just" fontAlgn="base"/>
            <a:r>
              <a:rPr lang="en-GB" sz="3400" dirty="0" smtClean="0"/>
              <a:t>If we don’t know what our customers want then it will degrade companies’ success. </a:t>
            </a:r>
          </a:p>
          <a:p>
            <a:pPr algn="just" fontAlgn="base"/>
            <a:r>
              <a:rPr lang="en-GB" sz="3400" dirty="0" smtClean="0"/>
              <a:t>It will result in the loss of clientele which creates an adverse effect on business growth.</a:t>
            </a:r>
          </a:p>
          <a:p>
            <a:pPr algn="just" fontAlgn="base"/>
            <a:r>
              <a:rPr lang="en-GB" sz="3400" dirty="0" smtClean="0"/>
              <a:t>Big data analytics helps businesses to identify customer related trends and patterns. Customer behavior analysis leads to a profitable business.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10"/>
            <a:ext cx="8229600" cy="4166013"/>
          </a:xfrm>
        </p:spPr>
        <p:txBody>
          <a:bodyPr>
            <a:normAutofit fontScale="85000" lnSpcReduction="10000"/>
          </a:bodyPr>
          <a:lstStyle/>
          <a:p>
            <a:pPr fontAlgn="base">
              <a:buNone/>
            </a:pPr>
            <a:r>
              <a:rPr lang="en-GB" dirty="0" smtClean="0">
                <a:solidFill>
                  <a:srgbClr val="FF0000"/>
                </a:solidFill>
              </a:rPr>
              <a:t>6. Solve Advertisers Problem and Offer Marketing Insights</a:t>
            </a:r>
          </a:p>
          <a:p>
            <a:pPr fontAlgn="base"/>
            <a:r>
              <a:rPr lang="en-GB" dirty="0" smtClean="0"/>
              <a:t>Big data analytics shapes all business operations. It enables companies to fulfill customer expectations. </a:t>
            </a:r>
          </a:p>
          <a:p>
            <a:pPr fontAlgn="base"/>
            <a:r>
              <a:rPr lang="en-GB" dirty="0" smtClean="0"/>
              <a:t>Big data analytics helps in changing the company’s product line. </a:t>
            </a:r>
          </a:p>
          <a:p>
            <a:pPr fontAlgn="base"/>
            <a:r>
              <a:rPr lang="en-GB" dirty="0" smtClean="0"/>
              <a:t>It ensures powerful marketing campaigns.</a:t>
            </a:r>
          </a:p>
          <a:p>
            <a:pPr fontAlgn="base">
              <a:buNone/>
            </a:pPr>
            <a:r>
              <a:rPr lang="en-GB" dirty="0" smtClean="0">
                <a:solidFill>
                  <a:srgbClr val="FF0000"/>
                </a:solidFill>
              </a:rPr>
              <a:t>7. The driver of Innovations and Product Development</a:t>
            </a:r>
          </a:p>
          <a:p>
            <a:pPr fontAlgn="base"/>
            <a:r>
              <a:rPr lang="en-GB" dirty="0" smtClean="0"/>
              <a:t>Big data makes companies capable to innovate and redevelop their products.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79821"/>
          </a:xfrm>
        </p:spPr>
        <p:txBody>
          <a:bodyPr>
            <a:normAutofit fontScale="90000"/>
          </a:bodyPr>
          <a:lstStyle/>
          <a:p>
            <a:r>
              <a:rPr lang="en-US" b="1" dirty="0" smtClean="0"/>
              <a:t/>
            </a:r>
            <a:br>
              <a:rPr lang="en-US" b="1" dirty="0" smtClean="0"/>
            </a:br>
            <a:r>
              <a:rPr lang="en-US" b="1" dirty="0" smtClean="0">
                <a:solidFill>
                  <a:srgbClr val="FF0000"/>
                </a:solidFill>
              </a:rPr>
              <a:t>Types of Big Data</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785800"/>
            <a:ext cx="8229600" cy="3808823"/>
          </a:xfrm>
        </p:spPr>
        <p:txBody>
          <a:bodyPr>
            <a:normAutofit fontScale="85000" lnSpcReduction="20000"/>
          </a:bodyPr>
          <a:lstStyle/>
          <a:p>
            <a:pPr>
              <a:buNone/>
            </a:pPr>
            <a:r>
              <a:rPr lang="en-GB" b="1" dirty="0" smtClean="0"/>
              <a:t>Structured data</a:t>
            </a:r>
          </a:p>
          <a:p>
            <a:pPr algn="just"/>
            <a:r>
              <a:rPr lang="en-GB" dirty="0" smtClean="0"/>
              <a:t>Structured data has certain predefined organizational properties and is present in structured or tabular schema, making it easier to analyze and sort. </a:t>
            </a:r>
          </a:p>
          <a:p>
            <a:pPr algn="just"/>
            <a:r>
              <a:rPr lang="en-GB" dirty="0" smtClean="0"/>
              <a:t>In addition, thanks to its predefined nature, each field is discrete and can be accessed separately or jointly along with data from other fields. </a:t>
            </a:r>
          </a:p>
          <a:p>
            <a:pPr algn="just"/>
            <a:r>
              <a:rPr lang="en-GB" dirty="0" smtClean="0"/>
              <a:t>This makes structured data extremely valuable, making it possible to collect data from various locations in the database quickly.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571472" y="1285866"/>
            <a:ext cx="7891975" cy="3394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72"/>
            <a:ext cx="8358246" cy="4357718"/>
          </a:xfrm>
        </p:spPr>
        <p:txBody>
          <a:bodyPr>
            <a:normAutofit fontScale="77500" lnSpcReduction="20000"/>
          </a:bodyPr>
          <a:lstStyle/>
          <a:p>
            <a:pPr>
              <a:buNone/>
            </a:pPr>
            <a:r>
              <a:rPr lang="en-GB" b="1" dirty="0" smtClean="0"/>
              <a:t>Unstructured data</a:t>
            </a:r>
          </a:p>
          <a:p>
            <a:pPr algn="just"/>
            <a:r>
              <a:rPr lang="en-GB" dirty="0" smtClean="0"/>
              <a:t>Unstructured data entails information with no predefined conceptual definitions and is not easily interpreted or analyzed by standard databases or data models. </a:t>
            </a:r>
          </a:p>
          <a:p>
            <a:pPr algn="just"/>
            <a:r>
              <a:rPr lang="en-GB" dirty="0" smtClean="0"/>
              <a:t>Unstructured data accounts for the majority of big data and comprises information such as dates, numbers, and facts. </a:t>
            </a:r>
          </a:p>
          <a:p>
            <a:pPr algn="just"/>
            <a:r>
              <a:rPr lang="en-GB" dirty="0" smtClean="0"/>
              <a:t>Big data examples of this type include video and audio files, mobile activity, satellite imagery, and No-SQL databases, to name a few. </a:t>
            </a:r>
          </a:p>
          <a:p>
            <a:pPr algn="just"/>
            <a:r>
              <a:rPr lang="en-GB" dirty="0" smtClean="0"/>
              <a:t>Photos we upload on Facebook or Instagram and videos that we watch on YouTube or any other platform contribute to the growing pile of unstructured data.</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642910" y="571486"/>
            <a:ext cx="6451835" cy="3898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Big Data is a term that is used for denoting the collection of datasets that are large and complex, making it very difficult to process using legacy data processing applications.</a:t>
            </a: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10"/>
            <a:ext cx="8229600" cy="4166013"/>
          </a:xfrm>
        </p:spPr>
        <p:txBody>
          <a:bodyPr>
            <a:normAutofit fontScale="92500" lnSpcReduction="20000"/>
          </a:bodyPr>
          <a:lstStyle/>
          <a:p>
            <a:pPr>
              <a:buNone/>
            </a:pPr>
            <a:r>
              <a:rPr lang="en-GB" b="1" dirty="0" smtClean="0"/>
              <a:t>Semi-structured data</a:t>
            </a:r>
          </a:p>
          <a:p>
            <a:pPr algn="just"/>
            <a:r>
              <a:rPr lang="en-GB" dirty="0" smtClean="0"/>
              <a:t>Semi-structured data is a hybrid of structured and unstructured data. </a:t>
            </a:r>
          </a:p>
          <a:p>
            <a:pPr algn="just"/>
            <a:r>
              <a:rPr lang="en-GB" dirty="0" smtClean="0"/>
              <a:t>This means that it inherits a few characteristics of structured data but nonetheless contains information that fails to have a definite structure and does not conform with relational databases or formal structures of data models. </a:t>
            </a:r>
          </a:p>
          <a:p>
            <a:pPr algn="just"/>
            <a:r>
              <a:rPr lang="en-GB" dirty="0" smtClean="0"/>
              <a:t>For instance, JSON and XML are typical examples of semi-structured data.</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500034" y="1357304"/>
            <a:ext cx="8018243" cy="31575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FF0000"/>
                </a:solidFill>
              </a:rPr>
              <a:t>Sources of Big Data</a:t>
            </a:r>
            <a:endParaRPr lang="en-US" sz="3200" b="1" dirty="0">
              <a:solidFill>
                <a:srgbClr val="FF0000"/>
              </a:solidFill>
            </a:endParaRPr>
          </a:p>
        </p:txBody>
      </p:sp>
      <p:sp>
        <p:nvSpPr>
          <p:cNvPr id="3" name="Content Placeholder 2"/>
          <p:cNvSpPr>
            <a:spLocks noGrp="1"/>
          </p:cNvSpPr>
          <p:nvPr>
            <p:ph idx="1"/>
          </p:nvPr>
        </p:nvSpPr>
        <p:spPr/>
        <p:txBody>
          <a:bodyPr/>
          <a:lstStyle/>
          <a:p>
            <a:pPr>
              <a:buNone/>
            </a:pPr>
            <a:r>
              <a:rPr lang="en-GB" b="1" dirty="0" smtClean="0"/>
              <a:t>A significant part of big data is generated from three primary resources: </a:t>
            </a:r>
            <a:endParaRPr lang="en-GB" dirty="0" smtClean="0"/>
          </a:p>
          <a:p>
            <a:r>
              <a:rPr lang="en-GB" dirty="0" smtClean="0"/>
              <a:t>Machine data</a:t>
            </a:r>
          </a:p>
          <a:p>
            <a:r>
              <a:rPr lang="en-GB" dirty="0" smtClean="0"/>
              <a:t>Social data, and</a:t>
            </a:r>
          </a:p>
          <a:p>
            <a:r>
              <a:rPr lang="en-GB" dirty="0" smtClean="0"/>
              <a:t>Transactional data.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34"/>
            <a:ext cx="8358246" cy="4357718"/>
          </a:xfrm>
        </p:spPr>
        <p:txBody>
          <a:bodyPr>
            <a:normAutofit fontScale="77500" lnSpcReduction="20000"/>
          </a:bodyPr>
          <a:lstStyle/>
          <a:p>
            <a:pPr>
              <a:buNone/>
            </a:pPr>
            <a:r>
              <a:rPr lang="en-GB" b="1" dirty="0" smtClean="0">
                <a:solidFill>
                  <a:srgbClr val="FF0000"/>
                </a:solidFill>
              </a:rPr>
              <a:t>1. Machine Data </a:t>
            </a:r>
          </a:p>
          <a:p>
            <a:pPr algn="just"/>
            <a:r>
              <a:rPr lang="en-GB" dirty="0" smtClean="0">
                <a:latin typeface="Times New Roman" pitchFamily="18" charset="0"/>
                <a:cs typeface="Times New Roman" pitchFamily="18" charset="0"/>
              </a:rPr>
              <a:t>Machine data is automatically generated, either as a response to a specific event or a fixed schedule. </a:t>
            </a:r>
          </a:p>
          <a:p>
            <a:pPr algn="just"/>
            <a:r>
              <a:rPr lang="en-GB" dirty="0" smtClean="0">
                <a:latin typeface="Times New Roman" pitchFamily="18" charset="0"/>
                <a:cs typeface="Times New Roman" pitchFamily="18" charset="0"/>
              </a:rPr>
              <a:t>It means all the information is developed from multiple sources such as smart sensors, SIEM logs, medical devices and wearables, road cameras, IoT devices, satellites, desktops, mobile phones, industrial machinery, etc. </a:t>
            </a:r>
          </a:p>
          <a:p>
            <a:pPr algn="just"/>
            <a:r>
              <a:rPr lang="en-GB" dirty="0" smtClean="0">
                <a:latin typeface="Times New Roman" pitchFamily="18" charset="0"/>
                <a:cs typeface="Times New Roman" pitchFamily="18" charset="0"/>
              </a:rPr>
              <a:t>These sources enable companies to track consumer behaviour. </a:t>
            </a:r>
          </a:p>
          <a:p>
            <a:pPr algn="just"/>
            <a:r>
              <a:rPr lang="en-GB" dirty="0" smtClean="0">
                <a:latin typeface="Times New Roman" pitchFamily="18" charset="0"/>
                <a:cs typeface="Times New Roman" pitchFamily="18" charset="0"/>
              </a:rPr>
              <a:t>Data extracted from machine sources grow exponentially along with the changing external environment of the market.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10"/>
            <a:ext cx="8229600" cy="4166013"/>
          </a:xfrm>
        </p:spPr>
        <p:txBody>
          <a:bodyPr>
            <a:normAutofit fontScale="77500" lnSpcReduction="20000"/>
          </a:bodyPr>
          <a:lstStyle/>
          <a:p>
            <a:pPr>
              <a:buNone/>
            </a:pPr>
            <a:r>
              <a:rPr lang="en-GB" b="1" dirty="0" smtClean="0">
                <a:solidFill>
                  <a:srgbClr val="FF0000"/>
                </a:solidFill>
              </a:rPr>
              <a:t>2. Social Data </a:t>
            </a:r>
          </a:p>
          <a:p>
            <a:pPr algn="just"/>
            <a:r>
              <a:rPr lang="en-GB" dirty="0" smtClean="0"/>
              <a:t>It is derived from social media platforms through tweets, retweets, likes, video uploads, and comments shared on Facebook, Instagram, Twitter, YouTube, Linked In etc. </a:t>
            </a:r>
          </a:p>
          <a:p>
            <a:pPr algn="just"/>
            <a:r>
              <a:rPr lang="en-GB" dirty="0" smtClean="0"/>
              <a:t>The extensive data generated through social media platforms and online channels offer qualitative and quantitative insights on each crucial facet of brand-customer interaction.</a:t>
            </a:r>
          </a:p>
          <a:p>
            <a:pPr algn="just"/>
            <a:r>
              <a:rPr lang="en-GB" dirty="0" smtClean="0"/>
              <a:t>Social media data spreads like wildfire and reaches an extensive audience base. It gauges important insights regarding customer behaviour, their sentiment regarding products and services.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34"/>
            <a:ext cx="8429684" cy="4572032"/>
          </a:xfrm>
        </p:spPr>
        <p:txBody>
          <a:bodyPr>
            <a:normAutofit fontScale="70000" lnSpcReduction="20000"/>
          </a:bodyPr>
          <a:lstStyle/>
          <a:p>
            <a:pPr algn="just">
              <a:buNone/>
            </a:pPr>
            <a:endParaRPr lang="en-GB" b="1" dirty="0" smtClean="0">
              <a:latin typeface="Times New Roman" pitchFamily="18" charset="0"/>
              <a:cs typeface="Times New Roman" pitchFamily="18" charset="0"/>
            </a:endParaRPr>
          </a:p>
          <a:p>
            <a:pPr algn="just">
              <a:buNone/>
            </a:pPr>
            <a:r>
              <a:rPr lang="en-GB" b="1" dirty="0" smtClean="0">
                <a:solidFill>
                  <a:srgbClr val="FF0000"/>
                </a:solidFill>
                <a:latin typeface="Times New Roman" pitchFamily="18" charset="0"/>
                <a:cs typeface="Times New Roman" pitchFamily="18" charset="0"/>
              </a:rPr>
              <a:t>3. Transactional Data </a:t>
            </a:r>
          </a:p>
          <a:p>
            <a:pPr algn="just"/>
            <a:r>
              <a:rPr lang="en-GB" dirty="0" smtClean="0">
                <a:latin typeface="Times New Roman" pitchFamily="18" charset="0"/>
                <a:cs typeface="Times New Roman" pitchFamily="18" charset="0"/>
              </a:rPr>
              <a:t>The transactional data is information gathered via online and offline transactions during different points of sale. </a:t>
            </a:r>
          </a:p>
          <a:p>
            <a:pPr algn="just"/>
            <a:r>
              <a:rPr lang="en-GB" dirty="0" smtClean="0">
                <a:latin typeface="Times New Roman" pitchFamily="18" charset="0"/>
                <a:cs typeface="Times New Roman" pitchFamily="18" charset="0"/>
              </a:rPr>
              <a:t>The data includes vital details like transaction time, location, products purchased, product prices, payment methods, discounts/coupons used, and other relevant quantifiable information related to transactions.</a:t>
            </a:r>
          </a:p>
          <a:p>
            <a:pPr algn="just">
              <a:buNone/>
            </a:pPr>
            <a:endParaRPr lang="en-GB" b="1" dirty="0" smtClean="0">
              <a:latin typeface="Times New Roman" pitchFamily="18" charset="0"/>
              <a:cs typeface="Times New Roman" pitchFamily="18" charset="0"/>
            </a:endParaRPr>
          </a:p>
          <a:p>
            <a:pPr algn="just">
              <a:buNone/>
            </a:pPr>
            <a:r>
              <a:rPr lang="en-GB" b="1" dirty="0" smtClean="0">
                <a:latin typeface="Times New Roman" pitchFamily="18" charset="0"/>
                <a:cs typeface="Times New Roman" pitchFamily="18" charset="0"/>
              </a:rPr>
              <a:t>The sources of transactional data include:</a:t>
            </a:r>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Payment orders</a:t>
            </a:r>
          </a:p>
          <a:p>
            <a:pPr algn="just"/>
            <a:r>
              <a:rPr lang="en-GB" dirty="0" smtClean="0">
                <a:latin typeface="Times New Roman" pitchFamily="18" charset="0"/>
                <a:cs typeface="Times New Roman" pitchFamily="18" charset="0"/>
              </a:rPr>
              <a:t>Invoices</a:t>
            </a:r>
          </a:p>
          <a:p>
            <a:pPr algn="just"/>
            <a:r>
              <a:rPr lang="en-GB" dirty="0" smtClean="0">
                <a:latin typeface="Times New Roman" pitchFamily="18" charset="0"/>
                <a:cs typeface="Times New Roman" pitchFamily="18" charset="0"/>
              </a:rPr>
              <a:t>Storage records and</a:t>
            </a:r>
          </a:p>
          <a:p>
            <a:pPr algn="just"/>
            <a:r>
              <a:rPr lang="en-GB" dirty="0" smtClean="0">
                <a:latin typeface="Times New Roman" pitchFamily="18" charset="0"/>
                <a:cs typeface="Times New Roman" pitchFamily="18" charset="0"/>
              </a:rPr>
              <a:t>E-receipts</a:t>
            </a:r>
          </a:p>
          <a:p>
            <a:endParaRPr lang="en-GB"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42910" y="1285866"/>
            <a:ext cx="7715304" cy="319595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72"/>
            <a:ext cx="8429684" cy="4429156"/>
          </a:xfrm>
        </p:spPr>
        <p:txBody>
          <a:bodyPr>
            <a:normAutofit fontScale="70000" lnSpcReduction="20000"/>
          </a:bodyPr>
          <a:lstStyle/>
          <a:p>
            <a:pPr algn="just">
              <a:buNone/>
            </a:pPr>
            <a:r>
              <a:rPr lang="en-GB" b="1" dirty="0" smtClean="0">
                <a:solidFill>
                  <a:srgbClr val="FF0000"/>
                </a:solidFill>
                <a:latin typeface="Times New Roman" pitchFamily="18" charset="0"/>
                <a:cs typeface="Times New Roman" pitchFamily="18" charset="0"/>
              </a:rPr>
              <a:t>Benefits of using Big Data Analytics</a:t>
            </a:r>
          </a:p>
          <a:p>
            <a:pPr algn="just">
              <a:buNone/>
            </a:pPr>
            <a:r>
              <a:rPr lang="en-GB" b="1" dirty="0" smtClean="0">
                <a:latin typeface="Times New Roman" pitchFamily="18" charset="0"/>
                <a:cs typeface="Times New Roman" pitchFamily="18" charset="0"/>
              </a:rPr>
              <a:t>The following are some of the benefits of using big data analytics:</a:t>
            </a:r>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Analysis of large volumes of data from disparate sources in a variety of forms and kinds in a timely manner</a:t>
            </a:r>
          </a:p>
          <a:p>
            <a:pPr algn="just"/>
            <a:r>
              <a:rPr lang="en-GB" dirty="0" smtClean="0">
                <a:latin typeface="Times New Roman" pitchFamily="18" charset="0"/>
                <a:cs typeface="Times New Roman" pitchFamily="18" charset="0"/>
              </a:rPr>
              <a:t>Quickly making well-informed judgments for successful strategizing to enhance the supply chain, logistics, and other tactical decision-making sectors</a:t>
            </a:r>
          </a:p>
          <a:p>
            <a:pPr algn="just"/>
            <a:r>
              <a:rPr lang="en-GB" dirty="0" smtClean="0">
                <a:latin typeface="Times New Roman" pitchFamily="18" charset="0"/>
                <a:cs typeface="Times New Roman" pitchFamily="18" charset="0"/>
              </a:rPr>
              <a:t>Savings due to the increased efficiency and optimization of business processes</a:t>
            </a:r>
          </a:p>
          <a:p>
            <a:pPr algn="just"/>
            <a:r>
              <a:rPr lang="en-GB" dirty="0" smtClean="0">
                <a:latin typeface="Times New Roman" pitchFamily="18" charset="0"/>
                <a:cs typeface="Times New Roman" pitchFamily="18" charset="0"/>
              </a:rPr>
              <a:t>More informed risk management techniques based on large data sample sizes</a:t>
            </a:r>
          </a:p>
          <a:p>
            <a:pPr algn="just"/>
            <a:r>
              <a:rPr lang="en-GB" dirty="0" smtClean="0">
                <a:latin typeface="Times New Roman" pitchFamily="18" charset="0"/>
                <a:cs typeface="Times New Roman" pitchFamily="18" charset="0"/>
              </a:rPr>
              <a:t>Greater knowledge of consumer behavior, demands, and sentiment can result in better product development data and strategic management processes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72"/>
            <a:ext cx="8229600" cy="4429156"/>
          </a:xfrm>
        </p:spPr>
        <p:txBody>
          <a:bodyPr>
            <a:normAutofit fontScale="62500" lnSpcReduction="20000"/>
          </a:bodyPr>
          <a:lstStyle/>
          <a:p>
            <a:pPr fontAlgn="base">
              <a:buNone/>
            </a:pPr>
            <a:r>
              <a:rPr lang="en-GB" sz="3800" b="1" dirty="0" smtClean="0">
                <a:solidFill>
                  <a:srgbClr val="FF0000"/>
                </a:solidFill>
              </a:rPr>
              <a:t>Real-Time Benefits of Big Data</a:t>
            </a:r>
          </a:p>
          <a:p>
            <a:pPr algn="just" fontAlgn="base"/>
            <a:r>
              <a:rPr lang="en-GB" dirty="0" smtClean="0"/>
              <a:t>Big Data analytics has expanded its roots in all the fields. </a:t>
            </a:r>
          </a:p>
          <a:p>
            <a:pPr algn="just" fontAlgn="base"/>
            <a:r>
              <a:rPr lang="en-GB" dirty="0" smtClean="0"/>
              <a:t>This results in the use of Big Data in a wide range of industries including Finance and Banking, Healthcare, Education, Government, Retail, Manufacturing, and many more.</a:t>
            </a:r>
          </a:p>
          <a:p>
            <a:pPr algn="just" fontAlgn="base"/>
            <a:r>
              <a:rPr lang="en-GB" dirty="0" smtClean="0"/>
              <a:t>There are many companies like Amazon, Netflix, Spotify, LinkedIn, Swiggy,etc which use big data analytics. Banking sectors make the maximum use of Big Data Analytics. </a:t>
            </a:r>
          </a:p>
          <a:p>
            <a:pPr algn="just" fontAlgn="base"/>
            <a:r>
              <a:rPr lang="en-GB" dirty="0" smtClean="0"/>
              <a:t>Education sector is also using data analytics to enhance students’ performance as well as making teaching easier for instructors.</a:t>
            </a:r>
          </a:p>
          <a:p>
            <a:pPr algn="just" fontAlgn="base"/>
            <a:r>
              <a:rPr lang="en-GB" dirty="0" smtClean="0"/>
              <a:t>Big Data analytics help retailers from traditional to e-commerce to understand customer behaviour and recommend products as per customer interest. </a:t>
            </a:r>
          </a:p>
          <a:p>
            <a:pPr algn="just" fontAlgn="base"/>
            <a:r>
              <a:rPr lang="en-GB" dirty="0" smtClean="0"/>
              <a:t>This helps them in developing new and improved products which help the firm enormously.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72"/>
            <a:ext cx="8229600" cy="508383"/>
          </a:xfrm>
        </p:spPr>
        <p:txBody>
          <a:bodyPr>
            <a:normAutofit fontScale="90000"/>
          </a:bodyPr>
          <a:lstStyle/>
          <a:p>
            <a:r>
              <a:rPr lang="en-GB" sz="3600" b="1" dirty="0" smtClean="0">
                <a:solidFill>
                  <a:srgbClr val="FF0000"/>
                </a:solidFill>
              </a:rPr>
              <a:t/>
            </a:r>
            <a:br>
              <a:rPr lang="en-GB" sz="3600" b="1" dirty="0" smtClean="0">
                <a:solidFill>
                  <a:srgbClr val="FF0000"/>
                </a:solidFill>
              </a:rPr>
            </a:br>
            <a:r>
              <a:rPr lang="en-GB" sz="3600" b="1" dirty="0" smtClean="0">
                <a:solidFill>
                  <a:srgbClr val="FF0000"/>
                </a:solidFill>
              </a:rPr>
              <a:t>Applications of Big Data Analytics</a:t>
            </a:r>
            <a:r>
              <a:rPr lang="en-GB" b="1" dirty="0" smtClean="0"/>
              <a:t/>
            </a:r>
            <a:br>
              <a:rPr lang="en-GB" b="1" dirty="0" smtClean="0"/>
            </a:br>
            <a:endParaRPr lang="en-US" dirty="0"/>
          </a:p>
        </p:txBody>
      </p:sp>
      <p:sp>
        <p:nvSpPr>
          <p:cNvPr id="3" name="Content Placeholder 2"/>
          <p:cNvSpPr>
            <a:spLocks noGrp="1"/>
          </p:cNvSpPr>
          <p:nvPr>
            <p:ph idx="1"/>
          </p:nvPr>
        </p:nvSpPr>
        <p:spPr>
          <a:xfrm>
            <a:off x="285720" y="785800"/>
            <a:ext cx="8501122" cy="4000528"/>
          </a:xfrm>
        </p:spPr>
        <p:txBody>
          <a:bodyPr>
            <a:normAutofit fontScale="62500" lnSpcReduction="20000"/>
          </a:bodyPr>
          <a:lstStyle/>
          <a:p>
            <a:pPr algn="just"/>
            <a:r>
              <a:rPr lang="en-GB" b="1" dirty="0" smtClean="0"/>
              <a:t>Customer Acquisition and Retention:</a:t>
            </a:r>
            <a:r>
              <a:rPr lang="en-GB" dirty="0" smtClean="0"/>
              <a:t> Customer information helps tremendously in marketing trends, through data-driven actions, to increase customer satisfaction. For example, personalization engines for Netflix, Amazon, and Spotify help with improved customer experiences and gaining customer loyalty.</a:t>
            </a:r>
          </a:p>
          <a:p>
            <a:pPr algn="just"/>
            <a:r>
              <a:rPr lang="en-GB" b="1" dirty="0" smtClean="0"/>
              <a:t>Targeted Ads: </a:t>
            </a:r>
            <a:r>
              <a:rPr lang="en-GB" dirty="0" smtClean="0"/>
              <a:t>Personalized data about interaction patterns, order history, and product page viewing history can help immensely to create targeted ad campaigns for customers on a larger scale and at the individual level.</a:t>
            </a:r>
          </a:p>
          <a:p>
            <a:pPr algn="just"/>
            <a:r>
              <a:rPr lang="en-GB" b="1" dirty="0" smtClean="0"/>
              <a:t>Product Development: </a:t>
            </a:r>
            <a:r>
              <a:rPr lang="en-GB" dirty="0" smtClean="0"/>
              <a:t>It can generate insights on development decisions, product viability, performance measurements, etc., and direct improvements that positively serve the customers.</a:t>
            </a:r>
          </a:p>
          <a:p>
            <a:pPr algn="just"/>
            <a:r>
              <a:rPr lang="en-GB" b="1" dirty="0" smtClean="0"/>
              <a:t>Price Optimization: </a:t>
            </a:r>
            <a:r>
              <a:rPr lang="en-GB" dirty="0" smtClean="0"/>
              <a:t>Pricing models can be modeled and used by retailers with the help of diverse data sources to maximize revenues.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34"/>
            <a:ext cx="8286808" cy="857250"/>
          </a:xfrm>
        </p:spPr>
        <p:txBody>
          <a:bodyPr>
            <a:normAutofit/>
          </a:bodyPr>
          <a:lstStyle/>
          <a:p>
            <a:r>
              <a:rPr lang="en-IN" sz="3600" b="1" dirty="0" smtClean="0">
                <a:solidFill>
                  <a:srgbClr val="FF0000"/>
                </a:solidFill>
              </a:rPr>
              <a:t>Big Data Definition</a:t>
            </a:r>
            <a:endParaRPr lang="en-US" sz="3600" b="1" dirty="0">
              <a:solidFill>
                <a:srgbClr val="FF0000"/>
              </a:solidFill>
            </a:endParaRPr>
          </a:p>
        </p:txBody>
      </p:sp>
      <p:sp>
        <p:nvSpPr>
          <p:cNvPr id="3" name="Content Placeholder 2"/>
          <p:cNvSpPr>
            <a:spLocks noGrp="1"/>
          </p:cNvSpPr>
          <p:nvPr>
            <p:ph idx="1"/>
          </p:nvPr>
        </p:nvSpPr>
        <p:spPr/>
        <p:txBody>
          <a:bodyPr>
            <a:normAutofit/>
          </a:bodyPr>
          <a:lstStyle/>
          <a:p>
            <a:pPr algn="just"/>
            <a:r>
              <a:rPr lang="en-GB" sz="2800" dirty="0" smtClean="0"/>
              <a:t>“Big Data” is data whose scale, diversity, and complexity require new architecture, techniques, algorithms, and analytics to manage it and extract value and hidden knowledge from it…</a:t>
            </a: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28610"/>
            <a:ext cx="8429684" cy="4357718"/>
          </a:xfrm>
        </p:spPr>
        <p:txBody>
          <a:bodyPr>
            <a:normAutofit fontScale="85000" lnSpcReduction="10000"/>
          </a:bodyPr>
          <a:lstStyle/>
          <a:p>
            <a:pPr algn="just"/>
            <a:r>
              <a:rPr lang="en-GB" b="1" dirty="0" smtClean="0">
                <a:latin typeface="Times New Roman" pitchFamily="18" charset="0"/>
                <a:cs typeface="Times New Roman" pitchFamily="18" charset="0"/>
              </a:rPr>
              <a:t>Supply Chain and Channel Analytics: </a:t>
            </a:r>
            <a:r>
              <a:rPr lang="en-GB" dirty="0" smtClean="0">
                <a:latin typeface="Times New Roman" pitchFamily="18" charset="0"/>
                <a:cs typeface="Times New Roman" pitchFamily="18" charset="0"/>
              </a:rPr>
              <a:t>Predictive analytical models help with B2B supplier networks, preemptive replenishment, route optimizations, inventory management, and notification of potential delays in deliveries.</a:t>
            </a:r>
          </a:p>
          <a:p>
            <a:pPr algn="just"/>
            <a:r>
              <a:rPr lang="en-GB" b="1" dirty="0" smtClean="0">
                <a:latin typeface="Times New Roman" pitchFamily="18" charset="0"/>
                <a:cs typeface="Times New Roman" pitchFamily="18" charset="0"/>
              </a:rPr>
              <a:t>Risk Management: </a:t>
            </a:r>
            <a:r>
              <a:rPr lang="en-GB" dirty="0" smtClean="0">
                <a:latin typeface="Times New Roman" pitchFamily="18" charset="0"/>
                <a:cs typeface="Times New Roman" pitchFamily="18" charset="0"/>
              </a:rPr>
              <a:t>It helps in the identification of new risks with the help of data patterns for the purpose of developing effective risk management strategies.</a:t>
            </a:r>
          </a:p>
          <a:p>
            <a:pPr algn="just"/>
            <a:r>
              <a:rPr lang="en-GB" b="1" dirty="0" smtClean="0">
                <a:latin typeface="Times New Roman" pitchFamily="18" charset="0"/>
                <a:cs typeface="Times New Roman" pitchFamily="18" charset="0"/>
              </a:rPr>
              <a:t>Improved Decision-making:</a:t>
            </a:r>
            <a:r>
              <a:rPr lang="en-GB" dirty="0" smtClean="0">
                <a:latin typeface="Times New Roman" pitchFamily="18" charset="0"/>
                <a:cs typeface="Times New Roman" pitchFamily="18" charset="0"/>
              </a:rPr>
              <a:t> The insights that are extracted from the data can help enterprises make sound and quick decisions.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Big Data Applications</a:t>
            </a:r>
            <a:endParaRPr lang="en-US" b="1" dirty="0">
              <a:solidFill>
                <a:srgbClr val="FF0000"/>
              </a:solidFill>
            </a:endParaRPr>
          </a:p>
        </p:txBody>
      </p:sp>
      <p:sp>
        <p:nvSpPr>
          <p:cNvPr id="3" name="Content Placeholder 2"/>
          <p:cNvSpPr>
            <a:spLocks noGrp="1"/>
          </p:cNvSpPr>
          <p:nvPr>
            <p:ph idx="1"/>
          </p:nvPr>
        </p:nvSpPr>
        <p:spPr/>
        <p:txBody>
          <a:bodyPr/>
          <a:lstStyle/>
          <a:p>
            <a:pPr algn="just"/>
            <a:r>
              <a:rPr lang="en-GB" dirty="0" smtClean="0">
                <a:latin typeface="Times New Roman" pitchFamily="18" charset="0"/>
                <a:cs typeface="Times New Roman" pitchFamily="18" charset="0"/>
              </a:rPr>
              <a:t>Monitor premature infants to alert when interventions is needed </a:t>
            </a:r>
          </a:p>
          <a:p>
            <a:pPr algn="just"/>
            <a:r>
              <a:rPr lang="en-GB" dirty="0" smtClean="0">
                <a:latin typeface="Times New Roman" pitchFamily="18" charset="0"/>
                <a:cs typeface="Times New Roman" pitchFamily="18" charset="0"/>
              </a:rPr>
              <a:t>Predict machine failures in manufacturing </a:t>
            </a:r>
          </a:p>
          <a:p>
            <a:pPr algn="just"/>
            <a:r>
              <a:rPr lang="en-GB" dirty="0" smtClean="0">
                <a:latin typeface="Times New Roman" pitchFamily="18" charset="0"/>
                <a:cs typeface="Times New Roman" pitchFamily="18" charset="0"/>
              </a:rPr>
              <a:t>Prevent traffic jams, save fuel, reduce pollution</a:t>
            </a:r>
            <a:endParaRPr lang="en-US"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dirty="0" smtClean="0"/>
              <a:t/>
            </a:r>
            <a:br>
              <a:rPr lang="en-US" b="1" dirty="0" smtClean="0"/>
            </a:br>
            <a:r>
              <a:rPr lang="en-US" sz="4000" dirty="0" smtClean="0">
                <a:solidFill>
                  <a:srgbClr val="FF0000"/>
                </a:solidFill>
                <a:latin typeface="Times New Roman" pitchFamily="18" charset="0"/>
                <a:cs typeface="Times New Roman" pitchFamily="18" charset="0"/>
              </a:rPr>
              <a:t>BigData Applications</a:t>
            </a:r>
            <a:br>
              <a:rPr lang="en-US" sz="4000" dirty="0" smtClean="0">
                <a:solidFill>
                  <a:srgbClr val="FF0000"/>
                </a:solidFill>
                <a:latin typeface="Times New Roman" pitchFamily="18" charset="0"/>
                <a:cs typeface="Times New Roman" pitchFamily="18" charset="0"/>
              </a:rPr>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IN" sz="2600" dirty="0" smtClean="0">
                <a:solidFill>
                  <a:srgbClr val="FF0000"/>
                </a:solidFill>
                <a:latin typeface="Times New Roman" pitchFamily="18" charset="0"/>
                <a:cs typeface="Times New Roman" pitchFamily="18" charset="0"/>
                <a:hlinkClick r:id="rId2"/>
              </a:rPr>
              <a:t>Big Data in Retail</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3"/>
              </a:rPr>
              <a:t>Big Data in Healthcare</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4"/>
              </a:rPr>
              <a:t>Big Data in Education</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5"/>
              </a:rPr>
              <a:t>Big Data in E-commerce</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6"/>
              </a:rPr>
              <a:t>Big Data in Media and Entertainment</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7"/>
              </a:rPr>
              <a:t>Big Data in Finance</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8"/>
              </a:rPr>
              <a:t>Big Data in Travel Industry</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9"/>
              </a:rPr>
              <a:t>Big Data in Telecom</a:t>
            </a:r>
            <a:endParaRPr lang="en-US" sz="2600" dirty="0" smtClean="0">
              <a:solidFill>
                <a:srgbClr val="FF0000"/>
              </a:solidFill>
              <a:latin typeface="Times New Roman" pitchFamily="18" charset="0"/>
              <a:cs typeface="Times New Roman" pitchFamily="18" charset="0"/>
            </a:endParaRPr>
          </a:p>
          <a:p>
            <a:pPr lvl="0" fontAlgn="base"/>
            <a:r>
              <a:rPr lang="en-IN" sz="2600" dirty="0" smtClean="0">
                <a:solidFill>
                  <a:srgbClr val="FF0000"/>
                </a:solidFill>
                <a:latin typeface="Times New Roman" pitchFamily="18" charset="0"/>
                <a:cs typeface="Times New Roman" pitchFamily="18" charset="0"/>
                <a:hlinkClick r:id="rId10"/>
              </a:rPr>
              <a:t>Big Data in Automobile</a:t>
            </a:r>
            <a:endParaRPr lang="en-US" sz="2600" dirty="0" smtClean="0">
              <a:solidFill>
                <a:srgbClr val="FF0000"/>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34"/>
            <a:ext cx="8429684" cy="4500594"/>
          </a:xfrm>
        </p:spPr>
        <p:txBody>
          <a:bodyPr>
            <a:normAutofit fontScale="62500" lnSpcReduction="20000"/>
          </a:bodyPr>
          <a:lstStyle/>
          <a:p>
            <a:pPr algn="just">
              <a:buNone/>
            </a:pPr>
            <a:r>
              <a:rPr lang="en-GB" sz="4000" b="1" dirty="0" smtClean="0">
                <a:solidFill>
                  <a:srgbClr val="FF0000"/>
                </a:solidFill>
                <a:latin typeface="Times New Roman" pitchFamily="18" charset="0"/>
                <a:cs typeface="Times New Roman" pitchFamily="18" charset="0"/>
              </a:rPr>
              <a:t>Big data challenges</a:t>
            </a:r>
          </a:p>
          <a:p>
            <a:pPr algn="just"/>
            <a:r>
              <a:rPr lang="en-GB" sz="4000" dirty="0" smtClean="0">
                <a:latin typeface="Times New Roman" pitchFamily="18" charset="0"/>
                <a:cs typeface="Times New Roman" pitchFamily="18" charset="0"/>
              </a:rPr>
              <a:t>In connection with the processing capacity issues, designing a big data architecture is a common challenge for users. </a:t>
            </a:r>
          </a:p>
          <a:p>
            <a:pPr algn="just"/>
            <a:r>
              <a:rPr lang="en-GB" sz="4000" dirty="0" smtClean="0">
                <a:latin typeface="Times New Roman" pitchFamily="18" charset="0"/>
                <a:cs typeface="Times New Roman" pitchFamily="18" charset="0"/>
              </a:rPr>
              <a:t>Big data systems must be tailored to an organization's particular needs, a DIY undertaking that requires IT and data management teams to piece together a customized set of technologies and tools. </a:t>
            </a:r>
          </a:p>
          <a:p>
            <a:pPr algn="just"/>
            <a:r>
              <a:rPr lang="en-GB" sz="4000" dirty="0" smtClean="0">
                <a:latin typeface="Times New Roman" pitchFamily="18" charset="0"/>
                <a:cs typeface="Times New Roman" pitchFamily="18" charset="0"/>
              </a:rPr>
              <a:t>Deploying and managing big data systems also require new skills compared to the ones that database administrators and developers focused on relational software typically possess.</a:t>
            </a:r>
          </a:p>
          <a:p>
            <a:pPr algn="just"/>
            <a:r>
              <a:rPr lang="en-GB" sz="4000" dirty="0" smtClean="0">
                <a:latin typeface="Times New Roman" pitchFamily="18" charset="0"/>
                <a:cs typeface="Times New Roman" pitchFamily="18" charset="0"/>
              </a:rPr>
              <a:t>Both of those issues can be eased by using a managed cloud service, but IT managers need to keep a close eye on cloud usage to make sure costs don't get out of hand.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10"/>
            <a:ext cx="8229600" cy="4286280"/>
          </a:xfrm>
        </p:spPr>
        <p:txBody>
          <a:bodyPr>
            <a:normAutofit fontScale="77500" lnSpcReduction="20000"/>
          </a:bodyPr>
          <a:lstStyle/>
          <a:p>
            <a:pPr algn="just"/>
            <a:r>
              <a:rPr lang="en-GB" dirty="0" smtClean="0">
                <a:latin typeface="Times New Roman" pitchFamily="18" charset="0"/>
                <a:cs typeface="Times New Roman" pitchFamily="18" charset="0"/>
              </a:rPr>
              <a:t>Also, migrating on-premises data sets and processing workloads to the cloud is often a complex process.</a:t>
            </a:r>
          </a:p>
          <a:p>
            <a:pPr algn="just"/>
            <a:r>
              <a:rPr lang="en-GB" dirty="0" smtClean="0">
                <a:latin typeface="Times New Roman" pitchFamily="18" charset="0"/>
                <a:cs typeface="Times New Roman" pitchFamily="18" charset="0"/>
              </a:rPr>
              <a:t>Other challenges in managing big data systems include making the data accessible to data scientists and analysts, especially in distributed environments that include a mix of different platforms and data stores. </a:t>
            </a:r>
          </a:p>
          <a:p>
            <a:pPr algn="just"/>
            <a:r>
              <a:rPr lang="en-GB" dirty="0" smtClean="0">
                <a:latin typeface="Times New Roman" pitchFamily="18" charset="0"/>
                <a:cs typeface="Times New Roman" pitchFamily="18" charset="0"/>
              </a:rPr>
              <a:t>To help analysts find relevant data, data management and analytics teams are increasingly building data catalogs that incorporate metadata management and data lineage functions. </a:t>
            </a:r>
          </a:p>
          <a:p>
            <a:pPr algn="just"/>
            <a:r>
              <a:rPr lang="en-GB" dirty="0" smtClean="0">
                <a:latin typeface="Times New Roman" pitchFamily="18" charset="0"/>
                <a:cs typeface="Times New Roman" pitchFamily="18" charset="0"/>
              </a:rPr>
              <a:t>The process of integrating sets of big data is often also complicated, particularly when data variety and velocity are factors.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34"/>
            <a:ext cx="8429684" cy="4500594"/>
          </a:xfrm>
        </p:spPr>
        <p:txBody>
          <a:bodyPr>
            <a:normAutofit fontScale="77500" lnSpcReduction="20000"/>
          </a:bodyPr>
          <a:lstStyle/>
          <a:p>
            <a:pPr algn="just"/>
            <a:r>
              <a:rPr lang="en-GB" b="1" dirty="0" smtClean="0"/>
              <a:t>Accessibility of Data:</a:t>
            </a:r>
            <a:r>
              <a:rPr lang="en-GB" dirty="0" smtClean="0"/>
              <a:t> With larger volumes of data, storage and processing become a challenge. </a:t>
            </a:r>
          </a:p>
          <a:p>
            <a:pPr algn="just"/>
            <a:r>
              <a:rPr lang="en-GB" dirty="0" smtClean="0"/>
              <a:t>Big data should be maintained in such a way that it can be used by less-experienced data scientists and data analysts as well.</a:t>
            </a:r>
          </a:p>
          <a:p>
            <a:pPr algn="just"/>
            <a:r>
              <a:rPr lang="en-GB" b="1" dirty="0" smtClean="0"/>
              <a:t>Data Quality Maintenance:</a:t>
            </a:r>
            <a:r>
              <a:rPr lang="en-GB" dirty="0" smtClean="0"/>
              <a:t> With high volumes of data from disparate sources and in different formats, the proper management of data quality requires considerable time, effort, and resources.</a:t>
            </a:r>
          </a:p>
          <a:p>
            <a:pPr algn="just"/>
            <a:r>
              <a:rPr lang="en-GB" b="1" dirty="0" smtClean="0"/>
              <a:t>Data Security:</a:t>
            </a:r>
            <a:r>
              <a:rPr lang="en-GB" dirty="0" smtClean="0"/>
              <a:t> The complexity of big data systems poses unique challenges when it comes to security. </a:t>
            </a:r>
          </a:p>
          <a:p>
            <a:pPr algn="just"/>
            <a:r>
              <a:rPr lang="en-GB" dirty="0" smtClean="0"/>
              <a:t>It can be a complex undertaking to properly address such security concerns within complicated big data ecosystems.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10"/>
            <a:ext cx="8258204" cy="4286280"/>
          </a:xfrm>
        </p:spPr>
        <p:txBody>
          <a:bodyPr>
            <a:normAutofit fontScale="92500" lnSpcReduction="20000"/>
          </a:bodyPr>
          <a:lstStyle/>
          <a:p>
            <a:pPr algn="just"/>
            <a:r>
              <a:rPr lang="en-GB" b="1" dirty="0" smtClean="0"/>
              <a:t>Choosing the Right Tools: </a:t>
            </a:r>
            <a:r>
              <a:rPr lang="en-GB" dirty="0" smtClean="0"/>
              <a:t>Choosing big data analytics tools from the wide range that is available in the market can be quite confusing. One should know how to select the best tool that aligns with user requirements and organizational infrastructure.</a:t>
            </a:r>
          </a:p>
          <a:p>
            <a:pPr algn="just"/>
            <a:r>
              <a:rPr lang="en-GB" b="1" dirty="0" smtClean="0"/>
              <a:t>Supply-demand Gap in Skills:</a:t>
            </a:r>
            <a:r>
              <a:rPr lang="en-GB" dirty="0" smtClean="0"/>
              <a:t> With a lack of data analytics skills in addition to the high cost of hiring experienced professionals, enterprises are finding it hard to meet the demand for skilled big data analytics professionals.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85135" y="571486"/>
            <a:ext cx="7069004" cy="402273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142976" y="428610"/>
            <a:ext cx="5330976" cy="427491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00034" y="500048"/>
            <a:ext cx="7156555" cy="38798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500034" y="857238"/>
            <a:ext cx="7229984" cy="35052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95536" y="987574"/>
            <a:ext cx="7303596" cy="3752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aching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TeachingPPT</Template>
  <TotalTime>1266</TotalTime>
  <Words>1383</Words>
  <Application>Microsoft Office PowerPoint</Application>
  <PresentationFormat>On-screen Show (16:9)</PresentationFormat>
  <Paragraphs>160</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TeachingPPT</vt:lpstr>
      <vt:lpstr>BIG DATA ANALYTICS</vt:lpstr>
      <vt:lpstr>FUNDAMENTALS OF BIG DATA </vt:lpstr>
      <vt:lpstr>Introduction</vt:lpstr>
      <vt:lpstr>Big Data Definition</vt:lpstr>
      <vt:lpstr>Slide 5</vt:lpstr>
      <vt:lpstr>Slide 6</vt:lpstr>
      <vt:lpstr>Slide 7</vt:lpstr>
      <vt:lpstr>Slide 8</vt:lpstr>
      <vt:lpstr>Slide 9</vt:lpstr>
      <vt:lpstr>Slide 10</vt:lpstr>
      <vt:lpstr>Operational Big Data</vt:lpstr>
      <vt:lpstr>Analytical Big Data</vt:lpstr>
      <vt:lpstr> Characteristic of Big Data </vt:lpstr>
      <vt:lpstr>Volume</vt:lpstr>
      <vt:lpstr>Variety</vt:lpstr>
      <vt:lpstr>Slide 16</vt:lpstr>
      <vt:lpstr>Velocity</vt:lpstr>
      <vt:lpstr>Value</vt:lpstr>
      <vt:lpstr>Veracity</vt:lpstr>
      <vt:lpstr>Slide 20</vt:lpstr>
      <vt:lpstr>Slide 21</vt:lpstr>
      <vt:lpstr>Slide 22</vt:lpstr>
      <vt:lpstr>Slide 23</vt:lpstr>
      <vt:lpstr>Slide 24</vt:lpstr>
      <vt:lpstr>Slide 25</vt:lpstr>
      <vt:lpstr> Types of Big Data </vt:lpstr>
      <vt:lpstr>Slide 27</vt:lpstr>
      <vt:lpstr>Slide 28</vt:lpstr>
      <vt:lpstr>Slide 29</vt:lpstr>
      <vt:lpstr>Slide 30</vt:lpstr>
      <vt:lpstr>Slide 31</vt:lpstr>
      <vt:lpstr>Sources of Big Data</vt:lpstr>
      <vt:lpstr>Slide 33</vt:lpstr>
      <vt:lpstr>Slide 34</vt:lpstr>
      <vt:lpstr>Slide 35</vt:lpstr>
      <vt:lpstr>Slide 36</vt:lpstr>
      <vt:lpstr>Slide 37</vt:lpstr>
      <vt:lpstr>Slide 38</vt:lpstr>
      <vt:lpstr> Applications of Big Data Analytics </vt:lpstr>
      <vt:lpstr>Slide 40</vt:lpstr>
      <vt:lpstr>Big Data Applications</vt:lpstr>
      <vt:lpstr>  BigData Applications  </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Sudhakar Mannam</dc:creator>
  <cp:lastModifiedBy>GGU-IT SUPPORT</cp:lastModifiedBy>
  <cp:revision>139</cp:revision>
  <dcterms:created xsi:type="dcterms:W3CDTF">2020-05-14T06:08:31Z</dcterms:created>
  <dcterms:modified xsi:type="dcterms:W3CDTF">2024-12-16T04:13:04Z</dcterms:modified>
</cp:coreProperties>
</file>