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4"/>
  </p:notesMasterIdLst>
  <p:sldIdLst>
    <p:sldId id="321" r:id="rId2"/>
    <p:sldId id="325" r:id="rId3"/>
    <p:sldId id="362" r:id="rId4"/>
    <p:sldId id="363" r:id="rId5"/>
    <p:sldId id="364" r:id="rId6"/>
    <p:sldId id="365" r:id="rId7"/>
    <p:sldId id="366" r:id="rId8"/>
    <p:sldId id="367" r:id="rId9"/>
    <p:sldId id="368" r:id="rId10"/>
    <p:sldId id="369" r:id="rId11"/>
    <p:sldId id="370" r:id="rId12"/>
    <p:sldId id="371" r:id="rId13"/>
    <p:sldId id="372" r:id="rId14"/>
    <p:sldId id="373" r:id="rId15"/>
    <p:sldId id="374" r:id="rId16"/>
    <p:sldId id="375" r:id="rId17"/>
    <p:sldId id="376" r:id="rId18"/>
    <p:sldId id="377" r:id="rId19"/>
    <p:sldId id="378" r:id="rId20"/>
    <p:sldId id="379" r:id="rId21"/>
    <p:sldId id="380" r:id="rId22"/>
    <p:sldId id="381" r:id="rId23"/>
    <p:sldId id="382" r:id="rId24"/>
    <p:sldId id="383" r:id="rId25"/>
    <p:sldId id="384" r:id="rId26"/>
    <p:sldId id="386" r:id="rId27"/>
    <p:sldId id="387" r:id="rId28"/>
    <p:sldId id="388" r:id="rId29"/>
    <p:sldId id="391" r:id="rId30"/>
    <p:sldId id="392" r:id="rId31"/>
    <p:sldId id="393" r:id="rId32"/>
    <p:sldId id="394" r:id="rId33"/>
    <p:sldId id="395" r:id="rId34"/>
    <p:sldId id="396" r:id="rId35"/>
    <p:sldId id="397" r:id="rId36"/>
    <p:sldId id="399" r:id="rId37"/>
    <p:sldId id="400" r:id="rId38"/>
    <p:sldId id="398" r:id="rId39"/>
    <p:sldId id="401" r:id="rId40"/>
    <p:sldId id="402" r:id="rId41"/>
    <p:sldId id="403" r:id="rId42"/>
    <p:sldId id="404" r:id="rId43"/>
    <p:sldId id="405" r:id="rId44"/>
    <p:sldId id="406" r:id="rId45"/>
    <p:sldId id="407" r:id="rId46"/>
    <p:sldId id="408" r:id="rId47"/>
    <p:sldId id="409" r:id="rId48"/>
    <p:sldId id="410" r:id="rId49"/>
    <p:sldId id="411" r:id="rId50"/>
    <p:sldId id="412" r:id="rId51"/>
    <p:sldId id="413" r:id="rId52"/>
    <p:sldId id="414" r:id="rId53"/>
    <p:sldId id="415" r:id="rId54"/>
    <p:sldId id="416" r:id="rId55"/>
    <p:sldId id="418" r:id="rId56"/>
    <p:sldId id="419" r:id="rId57"/>
    <p:sldId id="420" r:id="rId58"/>
    <p:sldId id="421" r:id="rId59"/>
    <p:sldId id="422" r:id="rId60"/>
    <p:sldId id="423" r:id="rId61"/>
    <p:sldId id="424" r:id="rId62"/>
    <p:sldId id="425" r:id="rId63"/>
    <p:sldId id="426" r:id="rId64"/>
    <p:sldId id="427" r:id="rId65"/>
    <p:sldId id="435" r:id="rId66"/>
    <p:sldId id="429" r:id="rId67"/>
    <p:sldId id="428" r:id="rId68"/>
    <p:sldId id="430" r:id="rId69"/>
    <p:sldId id="431" r:id="rId70"/>
    <p:sldId id="432" r:id="rId71"/>
    <p:sldId id="433" r:id="rId72"/>
    <p:sldId id="434" r:id="rId73"/>
    <p:sldId id="436" r:id="rId74"/>
    <p:sldId id="437" r:id="rId75"/>
    <p:sldId id="438" r:id="rId76"/>
    <p:sldId id="440" r:id="rId77"/>
    <p:sldId id="441" r:id="rId78"/>
    <p:sldId id="442" r:id="rId79"/>
    <p:sldId id="443" r:id="rId80"/>
    <p:sldId id="444" r:id="rId81"/>
    <p:sldId id="446" r:id="rId82"/>
    <p:sldId id="454" r:id="rId83"/>
    <p:sldId id="456" r:id="rId84"/>
    <p:sldId id="457" r:id="rId85"/>
    <p:sldId id="445" r:id="rId86"/>
    <p:sldId id="447" r:id="rId87"/>
    <p:sldId id="448" r:id="rId88"/>
    <p:sldId id="449" r:id="rId89"/>
    <p:sldId id="450" r:id="rId90"/>
    <p:sldId id="451" r:id="rId91"/>
    <p:sldId id="452" r:id="rId92"/>
    <p:sldId id="453"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11BA29-A10B-474D-A8BE-795B3E6DCBF5}">
          <p14:sldIdLst>
            <p14:sldId id="321"/>
          </p14:sldIdLst>
        </p14:section>
        <p14:section name="Untitled Section" id="{7CA7D914-4F72-4128-9EE3-D67A9FFFA754}">
          <p14:sldIdLst>
            <p14:sldId id="325"/>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6"/>
            <p14:sldId id="387"/>
            <p14:sldId id="388"/>
            <p14:sldId id="391"/>
            <p14:sldId id="392"/>
            <p14:sldId id="393"/>
            <p14:sldId id="394"/>
            <p14:sldId id="395"/>
            <p14:sldId id="396"/>
            <p14:sldId id="397"/>
            <p14:sldId id="399"/>
            <p14:sldId id="400"/>
            <p14:sldId id="398"/>
            <p14:sldId id="401"/>
            <p14:sldId id="402"/>
            <p14:sldId id="403"/>
            <p14:sldId id="404"/>
            <p14:sldId id="405"/>
            <p14:sldId id="406"/>
            <p14:sldId id="407"/>
            <p14:sldId id="408"/>
            <p14:sldId id="409"/>
            <p14:sldId id="410"/>
            <p14:sldId id="411"/>
            <p14:sldId id="412"/>
            <p14:sldId id="413"/>
            <p14:sldId id="414"/>
            <p14:sldId id="415"/>
            <p14:sldId id="416"/>
            <p14:sldId id="418"/>
            <p14:sldId id="419"/>
            <p14:sldId id="420"/>
            <p14:sldId id="421"/>
            <p14:sldId id="422"/>
            <p14:sldId id="423"/>
            <p14:sldId id="424"/>
            <p14:sldId id="425"/>
            <p14:sldId id="426"/>
            <p14:sldId id="427"/>
            <p14:sldId id="435"/>
            <p14:sldId id="429"/>
            <p14:sldId id="428"/>
            <p14:sldId id="430"/>
            <p14:sldId id="431"/>
            <p14:sldId id="432"/>
            <p14:sldId id="433"/>
            <p14:sldId id="434"/>
            <p14:sldId id="436"/>
            <p14:sldId id="437"/>
            <p14:sldId id="438"/>
            <p14:sldId id="440"/>
            <p14:sldId id="441"/>
            <p14:sldId id="442"/>
            <p14:sldId id="443"/>
            <p14:sldId id="444"/>
            <p14:sldId id="446"/>
            <p14:sldId id="454"/>
            <p14:sldId id="456"/>
            <p14:sldId id="457"/>
            <p14:sldId id="445"/>
            <p14:sldId id="447"/>
            <p14:sldId id="448"/>
            <p14:sldId id="449"/>
            <p14:sldId id="450"/>
            <p14:sldId id="451"/>
            <p14:sldId id="452"/>
            <p14:sldId id="45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9737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810" y="2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F456A-4C55-4839-BA78-31FB06F9A354}" type="datetimeFigureOut">
              <a:rPr lang="en-US" smtClean="0"/>
              <a:pPr/>
              <a:t>2/1/2025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3296DC-9B0A-4BC1-9182-F4CE56963CD6}" type="slidenum">
              <a:rPr lang="en-US" smtClean="0"/>
              <a:pPr/>
              <a:t>‹#›</a:t>
            </a:fld>
            <a:endParaRPr lang="en-US"/>
          </a:p>
        </p:txBody>
      </p:sp>
    </p:spTree>
    <p:extLst>
      <p:ext uri="{BB962C8B-B14F-4D97-AF65-F5344CB8AC3E}">
        <p14:creationId xmlns:p14="http://schemas.microsoft.com/office/powerpoint/2010/main" val="2747636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Slide Image Placeholder 1"/>
          <p:cNvSpPr>
            <a:spLocks noGrp="1" noRot="1" noChangeAspect="1"/>
          </p:cNvSpPr>
          <p:nvPr>
            <p:ph type="sldImg"/>
          </p:nvPr>
        </p:nvSpPr>
        <p:spPr>
          <a:ln/>
        </p:spPr>
      </p:sp>
      <p:sp>
        <p:nvSpPr>
          <p:cNvPr id="4098" name="Text Placeholder 2"/>
          <p:cNvSpPr>
            <a:spLocks noGrp="1"/>
          </p:cNvSpPr>
          <p:nvPr>
            <p:ph type="body"/>
          </p:nvPr>
        </p:nvSpPr>
        <p:spPr>
          <a:ln/>
        </p:spPr>
        <p:txBody>
          <a:bodyPr lIns="91440" tIns="45720" rIns="91440" bIns="45720" anchor="t" anchorCtr="0"/>
          <a:lstStyle/>
          <a:p>
            <a:pPr lvl="0"/>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A3296DC-9B0A-4BC1-9182-F4CE56963CD6}" type="slidenum">
              <a:rPr lang="en-US" smtClean="0"/>
              <a:pPr/>
              <a:t>7</a:t>
            </a:fld>
            <a:endParaRPr lang="en-US"/>
          </a:p>
        </p:txBody>
      </p:sp>
    </p:spTree>
    <p:extLst>
      <p:ext uri="{BB962C8B-B14F-4D97-AF65-F5344CB8AC3E}">
        <p14:creationId xmlns:p14="http://schemas.microsoft.com/office/powerpoint/2010/main" val="3485904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A3296DC-9B0A-4BC1-9182-F4CE56963CD6}" type="slidenum">
              <a:rPr lang="en-US" smtClean="0"/>
              <a:pPr/>
              <a:t>26</a:t>
            </a:fld>
            <a:endParaRPr lang="en-US"/>
          </a:p>
        </p:txBody>
      </p:sp>
    </p:spTree>
    <p:extLst>
      <p:ext uri="{BB962C8B-B14F-4D97-AF65-F5344CB8AC3E}">
        <p14:creationId xmlns:p14="http://schemas.microsoft.com/office/powerpoint/2010/main" val="575029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pPr fontAlgn="auto"/>
            <a:r>
              <a:rPr lang="en-US" strike="noStrike" noProof="1"/>
              <a:t>Click to edit Master title style</a:t>
            </a:r>
            <a:endParaRPr lang="en-IN"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en-US" strike="noStrike" noProof="1"/>
              <a:t>Click to edit Master subtitle style</a:t>
            </a:r>
            <a:endParaRPr lang="en-IN" strike="noStrike" noProof="1"/>
          </a:p>
        </p:txBody>
      </p:sp>
      <p:sp>
        <p:nvSpPr>
          <p:cNvPr id="4" name="Date Placeholder 3"/>
          <p:cNvSpPr>
            <a:spLocks noGrp="1"/>
          </p:cNvSpPr>
          <p:nvPr>
            <p:ph type="dt" sz="half" idx="10"/>
          </p:nvPr>
        </p:nvSpPr>
        <p:spPr/>
        <p:txBody>
          <a:bodyPr/>
          <a:lstStyle/>
          <a:p>
            <a:pPr fontAlgn="auto"/>
            <a:fld id="{104E3430-5BD6-499A-A914-965156A0BCC3}" type="datetimeFigureOut">
              <a:rPr lang="en-US" strike="noStrike" noProof="1" smtClean="0">
                <a:latin typeface="+mn-lt"/>
                <a:ea typeface="+mn-ea"/>
                <a:cs typeface="+mn-cs"/>
              </a:rPr>
              <a:pPr fontAlgn="auto"/>
              <a:t>2/1/2025</a:t>
            </a:fld>
            <a:endParaRPr lang="en-IN" strike="noStrike" noProof="1"/>
          </a:p>
        </p:txBody>
      </p:sp>
      <p:sp>
        <p:nvSpPr>
          <p:cNvPr id="5" name="Footer Placeholder 4"/>
          <p:cNvSpPr>
            <a:spLocks noGrp="1"/>
          </p:cNvSpPr>
          <p:nvPr>
            <p:ph type="ftr" sz="quarter" idx="11"/>
          </p:nvPr>
        </p:nvSpPr>
        <p:spPr/>
        <p:txBody>
          <a:bodyPr/>
          <a:lstStyle/>
          <a:p>
            <a:pPr fontAlgn="auto"/>
            <a:endParaRPr lang="en-IN" strike="noStrike" noProof="1"/>
          </a:p>
        </p:txBody>
      </p:sp>
      <p:sp>
        <p:nvSpPr>
          <p:cNvPr id="6" name="Slide Number Placeholder 5"/>
          <p:cNvSpPr>
            <a:spLocks noGrp="1"/>
          </p:cNvSpPr>
          <p:nvPr>
            <p:ph type="sldNum" sz="quarter" idx="12"/>
          </p:nvPr>
        </p:nvSpPr>
        <p:spPr/>
        <p:txBody>
          <a:body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111275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fontAlgn="auto"/>
            <a:fld id="{104E3430-5BD6-499A-A914-965156A0BCC3}" type="datetimeFigureOut">
              <a:rPr lang="en-US" strike="noStrike" noProof="1" smtClean="0">
                <a:latin typeface="+mn-lt"/>
                <a:ea typeface="+mn-ea"/>
                <a:cs typeface="+mn-cs"/>
              </a:rPr>
              <a:pPr fontAlgn="auto"/>
              <a:t>2/1/2025</a:t>
            </a:fld>
            <a:endParaRPr lang="en-IN" strike="noStrike" noProof="1"/>
          </a:p>
        </p:txBody>
      </p:sp>
      <p:sp>
        <p:nvSpPr>
          <p:cNvPr id="5" name="Footer Placeholder 4"/>
          <p:cNvSpPr>
            <a:spLocks noGrp="1"/>
          </p:cNvSpPr>
          <p:nvPr>
            <p:ph type="ftr" sz="quarter" idx="11"/>
          </p:nvPr>
        </p:nvSpPr>
        <p:spPr/>
        <p:txBody>
          <a:bodyPr/>
          <a:lstStyle/>
          <a:p>
            <a:pPr fontAlgn="auto"/>
            <a:endParaRPr lang="en-IN" strike="noStrike" noProof="1"/>
          </a:p>
        </p:txBody>
      </p:sp>
      <p:sp>
        <p:nvSpPr>
          <p:cNvPr id="6" name="Slide Number Placeholder 5"/>
          <p:cNvSpPr>
            <a:spLocks noGrp="1"/>
          </p:cNvSpPr>
          <p:nvPr>
            <p:ph type="sldNum" sz="quarter" idx="12"/>
          </p:nvPr>
        </p:nvSpPr>
        <p:spPr/>
        <p:txBody>
          <a:body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89040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6"/>
            <a:ext cx="2057400" cy="4387851"/>
          </a:xfrm>
        </p:spPr>
        <p:txBody>
          <a:bodyPr vert="eaVert"/>
          <a:lstStyle/>
          <a:p>
            <a:pPr fontAlgn="auto"/>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a:xfrm>
            <a:off x="457200" y="206376"/>
            <a:ext cx="6019800" cy="4387851"/>
          </a:xfrm>
        </p:spPr>
        <p:txBody>
          <a:bodyPr vert="eaVert"/>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fontAlgn="auto"/>
            <a:fld id="{104E3430-5BD6-499A-A914-965156A0BCC3}" type="datetimeFigureOut">
              <a:rPr lang="en-US" strike="noStrike" noProof="1" smtClean="0">
                <a:latin typeface="+mn-lt"/>
                <a:ea typeface="+mn-ea"/>
                <a:cs typeface="+mn-cs"/>
              </a:rPr>
              <a:pPr fontAlgn="auto"/>
              <a:t>2/1/2025</a:t>
            </a:fld>
            <a:endParaRPr lang="en-IN" strike="noStrike" noProof="1"/>
          </a:p>
        </p:txBody>
      </p:sp>
      <p:sp>
        <p:nvSpPr>
          <p:cNvPr id="5" name="Footer Placeholder 4"/>
          <p:cNvSpPr>
            <a:spLocks noGrp="1"/>
          </p:cNvSpPr>
          <p:nvPr>
            <p:ph type="ftr" sz="quarter" idx="11"/>
          </p:nvPr>
        </p:nvSpPr>
        <p:spPr/>
        <p:txBody>
          <a:bodyPr/>
          <a:lstStyle/>
          <a:p>
            <a:pPr fontAlgn="auto"/>
            <a:endParaRPr lang="en-IN" strike="noStrike" noProof="1"/>
          </a:p>
        </p:txBody>
      </p:sp>
      <p:sp>
        <p:nvSpPr>
          <p:cNvPr id="6" name="Slide Number Placeholder 5"/>
          <p:cNvSpPr>
            <a:spLocks noGrp="1"/>
          </p:cNvSpPr>
          <p:nvPr>
            <p:ph type="sldNum" sz="quarter" idx="12"/>
          </p:nvPr>
        </p:nvSpPr>
        <p:spPr/>
        <p:txBody>
          <a:body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2075772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fontAlgn="auto"/>
            <a:fld id="{104E3430-5BD6-499A-A914-965156A0BCC3}" type="datetimeFigureOut">
              <a:rPr lang="en-US" strike="noStrike" noProof="1" smtClean="0">
                <a:latin typeface="+mn-lt"/>
                <a:ea typeface="+mn-ea"/>
                <a:cs typeface="+mn-cs"/>
              </a:rPr>
              <a:pPr fontAlgn="auto"/>
              <a:t>2/1/2025</a:t>
            </a:fld>
            <a:endParaRPr lang="en-IN" strike="noStrike" noProof="1"/>
          </a:p>
        </p:txBody>
      </p:sp>
      <p:sp>
        <p:nvSpPr>
          <p:cNvPr id="5" name="Footer Placeholder 4"/>
          <p:cNvSpPr>
            <a:spLocks noGrp="1"/>
          </p:cNvSpPr>
          <p:nvPr>
            <p:ph type="ftr" sz="quarter" idx="11"/>
          </p:nvPr>
        </p:nvSpPr>
        <p:spPr/>
        <p:txBody>
          <a:bodyPr/>
          <a:lstStyle/>
          <a:p>
            <a:pPr fontAlgn="auto"/>
            <a:endParaRPr lang="en-IN" strike="noStrike" noProof="1"/>
          </a:p>
        </p:txBody>
      </p:sp>
      <p:sp>
        <p:nvSpPr>
          <p:cNvPr id="6" name="Slide Number Placeholder 5"/>
          <p:cNvSpPr>
            <a:spLocks noGrp="1"/>
          </p:cNvSpPr>
          <p:nvPr>
            <p:ph type="sldNum" sz="quarter" idx="12"/>
          </p:nvPr>
        </p:nvSpPr>
        <p:spPr/>
        <p:txBody>
          <a:body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297372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IN" strike="noStrike" noProof="1"/>
          </a:p>
        </p:txBody>
      </p:sp>
      <p:sp>
        <p:nvSpPr>
          <p:cNvPr id="3" name="Content Placeholder 2"/>
          <p:cNvSpPr>
            <a:spLocks noGrp="1"/>
          </p:cNvSpPr>
          <p:nvPr>
            <p:ph idx="1"/>
          </p:nvPr>
        </p:nvSpPr>
        <p:spPr/>
        <p:txBody>
          <a:body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fontAlgn="auto"/>
            <a:fld id="{104E3430-5BD6-499A-A914-965156A0BCC3}" type="datetimeFigureOut">
              <a:rPr lang="en-US" strike="noStrike" noProof="1" smtClean="0">
                <a:latin typeface="+mn-lt"/>
                <a:ea typeface="+mn-ea"/>
                <a:cs typeface="+mn-cs"/>
              </a:rPr>
              <a:pPr fontAlgn="auto"/>
              <a:t>2/1/2025</a:t>
            </a:fld>
            <a:endParaRPr lang="en-IN" strike="noStrike" noProof="1"/>
          </a:p>
        </p:txBody>
      </p:sp>
      <p:sp>
        <p:nvSpPr>
          <p:cNvPr id="5" name="Footer Placeholder 4"/>
          <p:cNvSpPr>
            <a:spLocks noGrp="1"/>
          </p:cNvSpPr>
          <p:nvPr>
            <p:ph type="ftr" sz="quarter" idx="11"/>
          </p:nvPr>
        </p:nvSpPr>
        <p:spPr/>
        <p:txBody>
          <a:bodyPr/>
          <a:lstStyle/>
          <a:p>
            <a:pPr fontAlgn="auto"/>
            <a:endParaRPr lang="en-IN" strike="noStrike" noProof="1"/>
          </a:p>
        </p:txBody>
      </p:sp>
      <p:sp>
        <p:nvSpPr>
          <p:cNvPr id="6" name="Slide Number Placeholder 5"/>
          <p:cNvSpPr>
            <a:spLocks noGrp="1"/>
          </p:cNvSpPr>
          <p:nvPr>
            <p:ph type="sldNum" sz="quarter" idx="12"/>
          </p:nvPr>
        </p:nvSpPr>
        <p:spPr/>
        <p:txBody>
          <a:body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1859285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pPr fontAlgn="auto"/>
            <a:r>
              <a:rPr lang="en-US" strike="noStrike" noProof="1"/>
              <a:t>Click to edit Master title style</a:t>
            </a:r>
            <a:endParaRPr lang="en-IN"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en-US" strike="noStrike" noProof="1"/>
              <a:t>Click to edit Master text styles</a:t>
            </a:r>
          </a:p>
        </p:txBody>
      </p:sp>
      <p:sp>
        <p:nvSpPr>
          <p:cNvPr id="4" name="Date Placeholder 3"/>
          <p:cNvSpPr>
            <a:spLocks noGrp="1"/>
          </p:cNvSpPr>
          <p:nvPr>
            <p:ph type="dt" sz="half" idx="10"/>
          </p:nvPr>
        </p:nvSpPr>
        <p:spPr/>
        <p:txBody>
          <a:bodyPr/>
          <a:lstStyle/>
          <a:p>
            <a:pPr fontAlgn="auto"/>
            <a:fld id="{104E3430-5BD6-499A-A914-965156A0BCC3}" type="datetimeFigureOut">
              <a:rPr lang="en-US" strike="noStrike" noProof="1" smtClean="0">
                <a:latin typeface="+mn-lt"/>
                <a:ea typeface="+mn-ea"/>
                <a:cs typeface="+mn-cs"/>
              </a:rPr>
              <a:pPr fontAlgn="auto"/>
              <a:t>2/1/2025</a:t>
            </a:fld>
            <a:endParaRPr lang="en-IN" strike="noStrike" noProof="1"/>
          </a:p>
        </p:txBody>
      </p:sp>
      <p:sp>
        <p:nvSpPr>
          <p:cNvPr id="5" name="Footer Placeholder 4"/>
          <p:cNvSpPr>
            <a:spLocks noGrp="1"/>
          </p:cNvSpPr>
          <p:nvPr>
            <p:ph type="ftr" sz="quarter" idx="11"/>
          </p:nvPr>
        </p:nvSpPr>
        <p:spPr/>
        <p:txBody>
          <a:bodyPr/>
          <a:lstStyle/>
          <a:p>
            <a:pPr fontAlgn="auto"/>
            <a:endParaRPr lang="en-IN" strike="noStrike" noProof="1"/>
          </a:p>
        </p:txBody>
      </p:sp>
      <p:sp>
        <p:nvSpPr>
          <p:cNvPr id="6" name="Slide Number Placeholder 5"/>
          <p:cNvSpPr>
            <a:spLocks noGrp="1"/>
          </p:cNvSpPr>
          <p:nvPr>
            <p:ph type="sldNum" sz="quarter" idx="12"/>
          </p:nvPr>
        </p:nvSpPr>
        <p:spPr/>
        <p:txBody>
          <a:body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420499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IN" strike="noStrike" noProof="1"/>
          </a:p>
        </p:txBody>
      </p:sp>
      <p:sp>
        <p:nvSpPr>
          <p:cNvPr id="3" name="Content Placeholder 2"/>
          <p:cNvSpPr>
            <a:spLocks noGrp="1"/>
          </p:cNvSpPr>
          <p:nvPr>
            <p:ph sz="half" idx="1"/>
          </p:nvPr>
        </p:nvSpPr>
        <p:spPr>
          <a:xfrm>
            <a:off x="457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endParaRPr lang="en-IN" strike="noStrike" noProof="1"/>
          </a:p>
        </p:txBody>
      </p:sp>
      <p:sp>
        <p:nvSpPr>
          <p:cNvPr id="4" name="Content Placeholder 3"/>
          <p:cNvSpPr>
            <a:spLocks noGrp="1"/>
          </p:cNvSpPr>
          <p:nvPr>
            <p:ph sz="half" idx="2"/>
          </p:nvPr>
        </p:nvSpPr>
        <p:spPr>
          <a:xfrm>
            <a:off x="4648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endParaRPr lang="en-IN" strike="noStrike" noProof="1"/>
          </a:p>
        </p:txBody>
      </p:sp>
      <p:sp>
        <p:nvSpPr>
          <p:cNvPr id="5" name="Date Placeholder 4"/>
          <p:cNvSpPr>
            <a:spLocks noGrp="1"/>
          </p:cNvSpPr>
          <p:nvPr>
            <p:ph type="dt" sz="half" idx="10"/>
          </p:nvPr>
        </p:nvSpPr>
        <p:spPr/>
        <p:txBody>
          <a:bodyPr/>
          <a:lstStyle/>
          <a:p>
            <a:pPr fontAlgn="auto"/>
            <a:fld id="{104E3430-5BD6-499A-A914-965156A0BCC3}" type="datetimeFigureOut">
              <a:rPr lang="en-US" strike="noStrike" noProof="1" smtClean="0">
                <a:latin typeface="+mn-lt"/>
                <a:ea typeface="+mn-ea"/>
                <a:cs typeface="+mn-cs"/>
              </a:rPr>
              <a:pPr fontAlgn="auto"/>
              <a:t>2/1/2025</a:t>
            </a:fld>
            <a:endParaRPr lang="en-IN" strike="noStrike" noProof="1"/>
          </a:p>
        </p:txBody>
      </p:sp>
      <p:sp>
        <p:nvSpPr>
          <p:cNvPr id="6" name="Footer Placeholder 5"/>
          <p:cNvSpPr>
            <a:spLocks noGrp="1"/>
          </p:cNvSpPr>
          <p:nvPr>
            <p:ph type="ftr" sz="quarter" idx="11"/>
          </p:nvPr>
        </p:nvSpPr>
        <p:spPr/>
        <p:txBody>
          <a:bodyPr/>
          <a:lstStyle/>
          <a:p>
            <a:pPr fontAlgn="auto"/>
            <a:endParaRPr lang="en-IN" strike="noStrike" noProof="1"/>
          </a:p>
        </p:txBody>
      </p:sp>
      <p:sp>
        <p:nvSpPr>
          <p:cNvPr id="7" name="Slide Number Placeholder 6"/>
          <p:cNvSpPr>
            <a:spLocks noGrp="1"/>
          </p:cNvSpPr>
          <p:nvPr>
            <p:ph type="sldNum" sz="quarter" idx="12"/>
          </p:nvPr>
        </p:nvSpPr>
        <p:spPr/>
        <p:txBody>
          <a:body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750357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pPr fontAlgn="auto"/>
            <a:r>
              <a:rPr lang="en-US" strike="noStrike" noProof="1"/>
              <a:t>Click to edit Master title style</a:t>
            </a:r>
            <a:endParaRPr lang="en-IN" strike="noStrike" noProof="1"/>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endParaRPr lang="en-IN" strike="noStrike" noProof="1"/>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endParaRPr lang="en-IN" strike="noStrike" noProof="1"/>
          </a:p>
        </p:txBody>
      </p:sp>
      <p:sp>
        <p:nvSpPr>
          <p:cNvPr id="7" name="Date Placeholder 6"/>
          <p:cNvSpPr>
            <a:spLocks noGrp="1"/>
          </p:cNvSpPr>
          <p:nvPr>
            <p:ph type="dt" sz="half" idx="10"/>
          </p:nvPr>
        </p:nvSpPr>
        <p:spPr/>
        <p:txBody>
          <a:bodyPr/>
          <a:lstStyle/>
          <a:p>
            <a:pPr fontAlgn="auto"/>
            <a:fld id="{104E3430-5BD6-499A-A914-965156A0BCC3}" type="datetimeFigureOut">
              <a:rPr lang="en-US" strike="noStrike" noProof="1" smtClean="0">
                <a:latin typeface="+mn-lt"/>
                <a:ea typeface="+mn-ea"/>
                <a:cs typeface="+mn-cs"/>
              </a:rPr>
              <a:pPr fontAlgn="auto"/>
              <a:t>2/1/2025</a:t>
            </a:fld>
            <a:endParaRPr lang="en-IN" strike="noStrike" noProof="1"/>
          </a:p>
        </p:txBody>
      </p:sp>
      <p:sp>
        <p:nvSpPr>
          <p:cNvPr id="8" name="Footer Placeholder 7"/>
          <p:cNvSpPr>
            <a:spLocks noGrp="1"/>
          </p:cNvSpPr>
          <p:nvPr>
            <p:ph type="ftr" sz="quarter" idx="11"/>
          </p:nvPr>
        </p:nvSpPr>
        <p:spPr/>
        <p:txBody>
          <a:bodyPr/>
          <a:lstStyle/>
          <a:p>
            <a:pPr fontAlgn="auto"/>
            <a:endParaRPr lang="en-IN" strike="noStrike" noProof="1"/>
          </a:p>
        </p:txBody>
      </p:sp>
      <p:sp>
        <p:nvSpPr>
          <p:cNvPr id="9" name="Slide Number Placeholder 8"/>
          <p:cNvSpPr>
            <a:spLocks noGrp="1"/>
          </p:cNvSpPr>
          <p:nvPr>
            <p:ph type="sldNum" sz="quarter" idx="12"/>
          </p:nvPr>
        </p:nvSpPr>
        <p:spPr/>
        <p:txBody>
          <a:body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373098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IN" strike="noStrike" noProof="1"/>
          </a:p>
        </p:txBody>
      </p:sp>
      <p:sp>
        <p:nvSpPr>
          <p:cNvPr id="3" name="Date Placeholder 2"/>
          <p:cNvSpPr>
            <a:spLocks noGrp="1"/>
          </p:cNvSpPr>
          <p:nvPr>
            <p:ph type="dt" sz="half" idx="10"/>
          </p:nvPr>
        </p:nvSpPr>
        <p:spPr/>
        <p:txBody>
          <a:bodyPr/>
          <a:lstStyle/>
          <a:p>
            <a:pPr fontAlgn="auto"/>
            <a:fld id="{104E3430-5BD6-499A-A914-965156A0BCC3}" type="datetimeFigureOut">
              <a:rPr lang="en-US" strike="noStrike" noProof="1" smtClean="0">
                <a:latin typeface="+mn-lt"/>
                <a:ea typeface="+mn-ea"/>
                <a:cs typeface="+mn-cs"/>
              </a:rPr>
              <a:pPr fontAlgn="auto"/>
              <a:t>2/1/2025</a:t>
            </a:fld>
            <a:endParaRPr lang="en-IN" strike="noStrike" noProof="1"/>
          </a:p>
        </p:txBody>
      </p:sp>
      <p:sp>
        <p:nvSpPr>
          <p:cNvPr id="4" name="Footer Placeholder 3"/>
          <p:cNvSpPr>
            <a:spLocks noGrp="1"/>
          </p:cNvSpPr>
          <p:nvPr>
            <p:ph type="ftr" sz="quarter" idx="11"/>
          </p:nvPr>
        </p:nvSpPr>
        <p:spPr/>
        <p:txBody>
          <a:bodyPr/>
          <a:lstStyle/>
          <a:p>
            <a:pPr fontAlgn="auto"/>
            <a:endParaRPr lang="en-IN" strike="noStrike" noProof="1"/>
          </a:p>
        </p:txBody>
      </p:sp>
      <p:sp>
        <p:nvSpPr>
          <p:cNvPr id="5" name="Slide Number Placeholder 4"/>
          <p:cNvSpPr>
            <a:spLocks noGrp="1"/>
          </p:cNvSpPr>
          <p:nvPr>
            <p:ph type="sldNum" sz="quarter" idx="12"/>
          </p:nvPr>
        </p:nvSpPr>
        <p:spPr/>
        <p:txBody>
          <a:body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2519345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auto"/>
            <a:fld id="{104E3430-5BD6-499A-A914-965156A0BCC3}" type="datetimeFigureOut">
              <a:rPr lang="en-US" strike="noStrike" noProof="1" smtClean="0">
                <a:latin typeface="+mn-lt"/>
                <a:ea typeface="+mn-ea"/>
                <a:cs typeface="+mn-cs"/>
              </a:rPr>
              <a:pPr fontAlgn="auto"/>
              <a:t>2/1/2025</a:t>
            </a:fld>
            <a:endParaRPr lang="en-IN" strike="noStrike" noProof="1"/>
          </a:p>
        </p:txBody>
      </p:sp>
      <p:sp>
        <p:nvSpPr>
          <p:cNvPr id="3" name="Footer Placeholder 2"/>
          <p:cNvSpPr>
            <a:spLocks noGrp="1"/>
          </p:cNvSpPr>
          <p:nvPr>
            <p:ph type="ftr" sz="quarter" idx="11"/>
          </p:nvPr>
        </p:nvSpPr>
        <p:spPr/>
        <p:txBody>
          <a:bodyPr/>
          <a:lstStyle/>
          <a:p>
            <a:pPr fontAlgn="auto"/>
            <a:endParaRPr lang="en-IN" strike="noStrike" noProof="1"/>
          </a:p>
        </p:txBody>
      </p:sp>
      <p:sp>
        <p:nvSpPr>
          <p:cNvPr id="4" name="Slide Number Placeholder 3"/>
          <p:cNvSpPr>
            <a:spLocks noGrp="1"/>
          </p:cNvSpPr>
          <p:nvPr>
            <p:ph type="sldNum" sz="quarter" idx="12"/>
          </p:nvPr>
        </p:nvSpPr>
        <p:spPr/>
        <p:txBody>
          <a:body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2003342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pPr fontAlgn="auto"/>
            <a:r>
              <a:rPr lang="en-US" strike="noStrike" noProof="1"/>
              <a:t>Click to edit Master title style</a:t>
            </a:r>
            <a:endParaRPr lang="en-IN" strike="noStrike" noProof="1"/>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endParaRPr lang="en-IN" strike="noStrike" noProof="1"/>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a:t>Click to edit Master text styles</a:t>
            </a:r>
          </a:p>
        </p:txBody>
      </p:sp>
      <p:sp>
        <p:nvSpPr>
          <p:cNvPr id="5" name="Date Placeholder 4"/>
          <p:cNvSpPr>
            <a:spLocks noGrp="1"/>
          </p:cNvSpPr>
          <p:nvPr>
            <p:ph type="dt" sz="half" idx="10"/>
          </p:nvPr>
        </p:nvSpPr>
        <p:spPr/>
        <p:txBody>
          <a:bodyPr/>
          <a:lstStyle/>
          <a:p>
            <a:pPr fontAlgn="auto"/>
            <a:fld id="{104E3430-5BD6-499A-A914-965156A0BCC3}" type="datetimeFigureOut">
              <a:rPr lang="en-US" strike="noStrike" noProof="1" smtClean="0">
                <a:latin typeface="+mn-lt"/>
                <a:ea typeface="+mn-ea"/>
                <a:cs typeface="+mn-cs"/>
              </a:rPr>
              <a:pPr fontAlgn="auto"/>
              <a:t>2/1/2025</a:t>
            </a:fld>
            <a:endParaRPr lang="en-IN" strike="noStrike" noProof="1"/>
          </a:p>
        </p:txBody>
      </p:sp>
      <p:sp>
        <p:nvSpPr>
          <p:cNvPr id="6" name="Footer Placeholder 5"/>
          <p:cNvSpPr>
            <a:spLocks noGrp="1"/>
          </p:cNvSpPr>
          <p:nvPr>
            <p:ph type="ftr" sz="quarter" idx="11"/>
          </p:nvPr>
        </p:nvSpPr>
        <p:spPr/>
        <p:txBody>
          <a:bodyPr/>
          <a:lstStyle/>
          <a:p>
            <a:pPr fontAlgn="auto"/>
            <a:endParaRPr lang="en-IN" strike="noStrike" noProof="1"/>
          </a:p>
        </p:txBody>
      </p:sp>
      <p:sp>
        <p:nvSpPr>
          <p:cNvPr id="7" name="Slide Number Placeholder 6"/>
          <p:cNvSpPr>
            <a:spLocks noGrp="1"/>
          </p:cNvSpPr>
          <p:nvPr>
            <p:ph type="sldNum" sz="quarter" idx="12"/>
          </p:nvPr>
        </p:nvSpPr>
        <p:spPr/>
        <p:txBody>
          <a:body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289456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pPr fontAlgn="auto"/>
            <a:r>
              <a:rPr lang="en-US" strike="noStrike" noProof="1"/>
              <a:t>Click to edit Master title style</a:t>
            </a:r>
            <a:endParaRPr lang="en-IN" strike="noStrike" noProof="1"/>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r>
              <a:rPr lang="en-US" strike="noStrike" noProof="1"/>
              <a:t>Click icon to add picture</a:t>
            </a:r>
            <a:endParaRPr lang="en-IN" strike="noStrike" noProof="1"/>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a:t>Click to edit Master text styles</a:t>
            </a:r>
          </a:p>
        </p:txBody>
      </p:sp>
      <p:sp>
        <p:nvSpPr>
          <p:cNvPr id="5" name="Date Placeholder 4"/>
          <p:cNvSpPr>
            <a:spLocks noGrp="1"/>
          </p:cNvSpPr>
          <p:nvPr>
            <p:ph type="dt" sz="half" idx="10"/>
          </p:nvPr>
        </p:nvSpPr>
        <p:spPr/>
        <p:txBody>
          <a:bodyPr/>
          <a:lstStyle/>
          <a:p>
            <a:pPr fontAlgn="auto"/>
            <a:fld id="{104E3430-5BD6-499A-A914-965156A0BCC3}" type="datetimeFigureOut">
              <a:rPr lang="en-US" strike="noStrike" noProof="1" smtClean="0">
                <a:latin typeface="+mn-lt"/>
                <a:ea typeface="+mn-ea"/>
                <a:cs typeface="+mn-cs"/>
              </a:rPr>
              <a:pPr fontAlgn="auto"/>
              <a:t>2/1/2025</a:t>
            </a:fld>
            <a:endParaRPr lang="en-IN" strike="noStrike" noProof="1"/>
          </a:p>
        </p:txBody>
      </p:sp>
      <p:sp>
        <p:nvSpPr>
          <p:cNvPr id="6" name="Footer Placeholder 5"/>
          <p:cNvSpPr>
            <a:spLocks noGrp="1"/>
          </p:cNvSpPr>
          <p:nvPr>
            <p:ph type="ftr" sz="quarter" idx="11"/>
          </p:nvPr>
        </p:nvSpPr>
        <p:spPr/>
        <p:txBody>
          <a:bodyPr/>
          <a:lstStyle/>
          <a:p>
            <a:pPr fontAlgn="auto"/>
            <a:endParaRPr lang="en-IN" strike="noStrike" noProof="1"/>
          </a:p>
        </p:txBody>
      </p:sp>
      <p:sp>
        <p:nvSpPr>
          <p:cNvPr id="7" name="Slide Number Placeholder 6"/>
          <p:cNvSpPr>
            <a:spLocks noGrp="1"/>
          </p:cNvSpPr>
          <p:nvPr>
            <p:ph type="sldNum" sz="quarter" idx="12"/>
          </p:nvPr>
        </p:nvSpPr>
        <p:spPr/>
        <p:txBody>
          <a:body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3864718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5167"/>
            <a:ext cx="8229600" cy="1143000"/>
          </a:xfrm>
          <a:prstGeom prst="rect">
            <a:avLst/>
          </a:prstGeom>
          <a:noFill/>
          <a:ln w="9525">
            <a:noFill/>
          </a:ln>
        </p:spPr>
        <p:txBody>
          <a:bodyPr vert="horz" lIns="91440" tIns="45720" rIns="91440" bIns="45720" anchor="ctr" anchorCtr="0"/>
          <a:lstStyle/>
          <a:p>
            <a:pPr lvl="0"/>
            <a:r>
              <a:rPr lang="en-US" altLang="zh-CN"/>
              <a:t>Click to edit Master title style</a:t>
            </a:r>
            <a:endParaRPr lang="en-IN" altLang="en-US"/>
          </a:p>
        </p:txBody>
      </p:sp>
      <p:sp>
        <p:nvSpPr>
          <p:cNvPr id="1027" name="Text Placeholder 2"/>
          <p:cNvSpPr>
            <a:spLocks noGrp="1"/>
          </p:cNvSpPr>
          <p:nvPr>
            <p:ph type="body"/>
          </p:nvPr>
        </p:nvSpPr>
        <p:spPr>
          <a:xfrm>
            <a:off x="457200" y="1600201"/>
            <a:ext cx="8229600" cy="4525433"/>
          </a:xfrm>
          <a:prstGeom prst="rect">
            <a:avLst/>
          </a:prstGeom>
          <a:noFill/>
          <a:ln w="9525">
            <a:noFill/>
          </a:ln>
        </p:spPr>
        <p:txBody>
          <a:bodyPr vert="horz" lIns="91440" tIns="45720" rIns="91440" bIns="45720" anchor="t" anchorCtr="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IN" altLang="en-US"/>
          </a:p>
        </p:txBody>
      </p:sp>
      <p:sp>
        <p:nvSpPr>
          <p:cNvPr id="4" name="Date Placeholder 3"/>
          <p:cNvSpPr>
            <a:spLocks noGrp="1"/>
          </p:cNvSpPr>
          <p:nvPr>
            <p:ph type="dt" sz="half" idx="2"/>
          </p:nvPr>
        </p:nvSpPr>
        <p:spPr>
          <a:xfrm>
            <a:off x="457200" y="6356351"/>
            <a:ext cx="2133600" cy="366184"/>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104E3430-5BD6-499A-A914-965156A0BCC3}" type="datetimeFigureOut">
              <a:rPr lang="en-US" strike="noStrike" noProof="1" smtClean="0">
                <a:latin typeface="+mn-lt"/>
                <a:ea typeface="+mn-ea"/>
                <a:cs typeface="+mn-cs"/>
              </a:rPr>
              <a:pPr fontAlgn="auto"/>
              <a:t>2/1/2025</a:t>
            </a:fld>
            <a:endParaRPr lang="en-IN" strike="noStrike" noProof="1"/>
          </a:p>
        </p:txBody>
      </p:sp>
      <p:sp>
        <p:nvSpPr>
          <p:cNvPr id="5" name="Footer Placeholder 4"/>
          <p:cNvSpPr>
            <a:spLocks noGrp="1"/>
          </p:cNvSpPr>
          <p:nvPr>
            <p:ph type="ftr" sz="quarter" idx="3"/>
          </p:nvPr>
        </p:nvSpPr>
        <p:spPr>
          <a:xfrm>
            <a:off x="3124200" y="6356351"/>
            <a:ext cx="2895600" cy="366184"/>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en-IN" strike="noStrike" noProof="1"/>
          </a:p>
        </p:txBody>
      </p:sp>
      <p:sp>
        <p:nvSpPr>
          <p:cNvPr id="6" name="Slide Number Placeholder 5"/>
          <p:cNvSpPr>
            <a:spLocks noGrp="1"/>
          </p:cNvSpPr>
          <p:nvPr>
            <p:ph type="sldNum" sz="quarter" idx="4"/>
          </p:nvPr>
        </p:nvSpPr>
        <p:spPr>
          <a:xfrm>
            <a:off x="6553200" y="6356351"/>
            <a:ext cx="2133600" cy="366184"/>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3189470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beginnersbook.com/2015/04/json-tutorial/" TargetMode="External"/><Relationship Id="rId2" Type="http://schemas.openxmlformats.org/officeDocument/2006/relationships/hyperlink" Target="https://beginnersbook.com/2015/04/acid-properties-in-dbms/"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s://write.geeksforgeeks.org/geek/the-world-of-big-data/"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www.geeksforgeeks.org/machine-learning/"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s://data-flair.training/blogs/data-blocks-hdfs-hadoop-distributed-file-system/"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s://data-flair.training/blogs/hadoop-hdfs-data-read-and-write-operations/"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hyperlink" Target="https://data-flair.training/blogs/hadoop-mapreduce-job-execution-flow/"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hyperlink" Target="https://www.geeksforgeeks.org/jvm-works-jvm-architecture/" TargetMode="Externa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hyperlink" Target="https://data-flair.training/blogs/install-hadoop-2-x-ubuntu-hadoop-multi-node-cluster/"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hyperlink" Target="https://write.geeksforgeeks.org/geek/ml-what-is-machine-learning-2/" TargetMode="Externa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Platform_as_a_service" TargetMode="External"/><Relationship Id="rId7" Type="http://schemas.openxmlformats.org/officeDocument/2006/relationships/hyperlink" Target="https://en.wikipedia.org/wiki/WebSocket"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7.xml"/><Relationship Id="rId6" Type="http://schemas.openxmlformats.org/officeDocument/2006/relationships/hyperlink" Target="https://en.wikipedia.org/wiki/ReStructuredText" TargetMode="External"/><Relationship Id="rId5" Type="http://schemas.openxmlformats.org/officeDocument/2006/relationships/hyperlink" Target="https://en.wikipedia.org/wiki/API" TargetMode="External"/><Relationship Id="rId4" Type="http://schemas.openxmlformats.org/officeDocument/2006/relationships/hyperlink" Target="https://en.wikipedia.org/wiki/Mqtt"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hyperlink" Target="http://www.it4nextgen.com/8-best-full-stack-python-frameworks-to-embed-python-code-to-the-web/" TargetMode="Externa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hyperlink" Target="https://xively.com/" TargetMode="Externa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cstate="prin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427BA0-2B7B-5537-3914-B2CAFD1BC1D9}"/>
              </a:ext>
            </a:extLst>
          </p:cNvPr>
          <p:cNvSpPr/>
          <p:nvPr/>
        </p:nvSpPr>
        <p:spPr>
          <a:xfrm>
            <a:off x="899592" y="692696"/>
            <a:ext cx="7416823" cy="144655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a:ln/>
                <a:solidFill>
                  <a:srgbClr val="FF0000"/>
                </a:solidFill>
              </a:rPr>
              <a:t>Internet of Things</a:t>
            </a:r>
          </a:p>
          <a:p>
            <a:pPr algn="ctr"/>
            <a:r>
              <a:rPr lang="en-US" sz="2800" b="1" dirty="0">
                <a:ln/>
                <a:solidFill>
                  <a:srgbClr val="FF0000"/>
                </a:solidFill>
              </a:rPr>
              <a:t>(IoT)</a:t>
            </a:r>
          </a:p>
        </p:txBody>
      </p:sp>
      <p:pic>
        <p:nvPicPr>
          <p:cNvPr id="3" name="Picture 2">
            <a:extLst>
              <a:ext uri="{FF2B5EF4-FFF2-40B4-BE49-F238E27FC236}">
                <a16:creationId xmlns:a16="http://schemas.microsoft.com/office/drawing/2014/main" id="{5D1A6C87-A908-9EFE-A1D9-C04D22319C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28" y="2127718"/>
            <a:ext cx="8496944" cy="43140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E958E-E075-3399-FEA9-F05B248072C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3592081-75FF-942C-306E-EC74D167FCED}"/>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75B2C81F-8D11-6843-18EA-C492B344AA1F}"/>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t>DATA IN MOTION VERSUS DATA AT REST</a:t>
            </a:r>
          </a:p>
        </p:txBody>
      </p:sp>
      <p:sp>
        <p:nvSpPr>
          <p:cNvPr id="7" name="TextBox 6">
            <a:extLst>
              <a:ext uri="{FF2B5EF4-FFF2-40B4-BE49-F238E27FC236}">
                <a16:creationId xmlns:a16="http://schemas.microsoft.com/office/drawing/2014/main" id="{E0F44C43-D006-C49D-39CD-B9FD87678B6E}"/>
              </a:ext>
            </a:extLst>
          </p:cNvPr>
          <p:cNvSpPr txBox="1"/>
          <p:nvPr/>
        </p:nvSpPr>
        <p:spPr>
          <a:xfrm>
            <a:off x="694188" y="2060848"/>
            <a:ext cx="7755624"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t>In most networks, data in IoT networks is either in transit (“data in motion”) or being held or stored (“data at rest”).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Examples of data in motion include traditional client/server exchanges, such as web browsing and file transfers, and email.</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Data saved to a hard drive, storage array, or USB drive is data at rest.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From an IoT perspective, the data from smart objects is considered data in motion as it passes through the network enroute to its final destination. This is often processed at the edge, using fog computing.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2824362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B61F8-B48E-CCBA-4D39-779A43D13B98}"/>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447F065-6046-6F23-65F5-23299C2412D1}"/>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9CCE239A-0666-4C10-2FA4-E6A65377C011}"/>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t>DATA IN MOTION VERSUS DATA AT REST</a:t>
            </a:r>
          </a:p>
        </p:txBody>
      </p:sp>
      <p:sp>
        <p:nvSpPr>
          <p:cNvPr id="7" name="TextBox 6">
            <a:extLst>
              <a:ext uri="{FF2B5EF4-FFF2-40B4-BE49-F238E27FC236}">
                <a16:creationId xmlns:a16="http://schemas.microsoft.com/office/drawing/2014/main" id="{E3FB0DAD-7728-4342-E1D0-C89B027E4B51}"/>
              </a:ext>
            </a:extLst>
          </p:cNvPr>
          <p:cNvSpPr txBox="1"/>
          <p:nvPr/>
        </p:nvSpPr>
        <p:spPr>
          <a:xfrm>
            <a:off x="694188" y="2060848"/>
            <a:ext cx="7755624"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t>When data is processed at the edge, it may be filtered and deleted or forwarded on for further processing and possible storage at a fog node or in the data center. Data does not come to rest at the edge.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When data arrives at the data center, it is possible to process it in real-time, just like at the edge, while it is still in motion.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Tools with this sort of capability, such as Spark, Storm, and Flink, are relatively nascent compared to the tools for analyzing stored data. </a:t>
            </a: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357973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B2B72-63EF-DB24-7C77-9C0C51FC2DE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D902669-70DF-8978-2945-0979D6B0A629}"/>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D209DD33-3244-9E6C-E239-A1A4A9902A46}"/>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t>IOT DATA ANALYTICS OVERVIEW</a:t>
            </a:r>
          </a:p>
        </p:txBody>
      </p:sp>
      <p:pic>
        <p:nvPicPr>
          <p:cNvPr id="3" name="Picture 2">
            <a:extLst>
              <a:ext uri="{FF2B5EF4-FFF2-40B4-BE49-F238E27FC236}">
                <a16:creationId xmlns:a16="http://schemas.microsoft.com/office/drawing/2014/main" id="{F80CD011-A923-E229-5A30-7046BC5831D6}"/>
              </a:ext>
            </a:extLst>
          </p:cNvPr>
          <p:cNvPicPr>
            <a:picLocks noChangeAspect="1" noChangeArrowheads="1"/>
          </p:cNvPicPr>
          <p:nvPr/>
        </p:nvPicPr>
        <p:blipFill>
          <a:blip r:embed="rId2" cstate="print"/>
          <a:srcRect/>
          <a:stretch>
            <a:fillRect/>
          </a:stretch>
        </p:blipFill>
        <p:spPr bwMode="auto">
          <a:xfrm>
            <a:off x="1115615" y="2060848"/>
            <a:ext cx="7056785" cy="4032448"/>
          </a:xfrm>
          <a:prstGeom prst="rect">
            <a:avLst/>
          </a:prstGeom>
          <a:noFill/>
          <a:ln w="9525">
            <a:noFill/>
            <a:miter lim="800000"/>
            <a:headEnd/>
            <a:tailEnd/>
          </a:ln>
        </p:spPr>
      </p:pic>
    </p:spTree>
    <p:extLst>
      <p:ext uri="{BB962C8B-B14F-4D97-AF65-F5344CB8AC3E}">
        <p14:creationId xmlns:p14="http://schemas.microsoft.com/office/powerpoint/2010/main" val="111508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49C52-2957-4D51-E701-BC97EBADE2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759F090-CFC8-A4E2-918D-B790E8A81FC7}"/>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F5D13CE1-3AEE-BBCC-33FF-4414A5C4FE77}"/>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t>IOT DATA ANALYTICS OVERVIEW</a:t>
            </a:r>
          </a:p>
        </p:txBody>
      </p:sp>
      <p:sp>
        <p:nvSpPr>
          <p:cNvPr id="7" name="TextBox 6">
            <a:extLst>
              <a:ext uri="{FF2B5EF4-FFF2-40B4-BE49-F238E27FC236}">
                <a16:creationId xmlns:a16="http://schemas.microsoft.com/office/drawing/2014/main" id="{622BC615-C3D7-DF8F-FAFE-4FEFDD53D4B4}"/>
              </a:ext>
            </a:extLst>
          </p:cNvPr>
          <p:cNvSpPr txBox="1"/>
          <p:nvPr/>
        </p:nvSpPr>
        <p:spPr>
          <a:xfrm>
            <a:off x="694188" y="2060848"/>
            <a:ext cx="7755624" cy="3693319"/>
          </a:xfrm>
          <a:prstGeom prst="rect">
            <a:avLst/>
          </a:prstGeom>
          <a:noFill/>
        </p:spPr>
        <p:txBody>
          <a:bodyPr wrap="square" rtlCol="0">
            <a:spAutoFit/>
          </a:bodyPr>
          <a:lstStyle/>
          <a:p>
            <a:pPr algn="just"/>
            <a:r>
              <a:rPr lang="en-US" b="1" u="sng" dirty="0"/>
              <a:t>Descriptive:</a:t>
            </a:r>
          </a:p>
          <a:p>
            <a:pPr marL="285750" indent="-285750" algn="jus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Descriptive data analysis tells you what is happening, either now or in the</a:t>
            </a:r>
            <a:r>
              <a:rPr lang="en-US" sz="1800" spc="5"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past. </a:t>
            </a:r>
          </a:p>
          <a:p>
            <a:pPr marL="285750" indent="-285750" algn="just">
              <a:buFont typeface="Arial" panose="020B0604020202020204" pitchFamily="34" charset="0"/>
              <a:buChar char="•"/>
            </a:pPr>
            <a:endParaRPr lang="en-US" dirty="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For example, a thermometer in a truck engine reports temperature values every</a:t>
            </a:r>
            <a:r>
              <a:rPr lang="en-US" sz="1800" spc="5"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second. </a:t>
            </a:r>
          </a:p>
          <a:p>
            <a:pPr marL="285750" indent="-285750" algn="just">
              <a:buFont typeface="Arial" panose="020B0604020202020204" pitchFamily="34" charset="0"/>
              <a:buChar char="•"/>
            </a:pPr>
            <a:endParaRPr lang="en-US" dirty="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From a descriptive analysis perspective, you can pull this</a:t>
            </a:r>
            <a:r>
              <a:rPr lang="en-US" sz="1800" spc="270"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data at any moment</a:t>
            </a:r>
            <a:r>
              <a:rPr lang="en-US" sz="1800" spc="5"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to</a:t>
            </a:r>
            <a:r>
              <a:rPr lang="en-US" sz="1800" spc="5"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gain</a:t>
            </a:r>
            <a:r>
              <a:rPr lang="en-US" sz="1800" spc="5"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insight</a:t>
            </a:r>
            <a:r>
              <a:rPr lang="en-US" sz="1800" spc="5"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into</a:t>
            </a:r>
            <a:r>
              <a:rPr lang="en-US" sz="1800" spc="5"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the</a:t>
            </a:r>
            <a:r>
              <a:rPr lang="en-US" sz="1800" spc="5"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current</a:t>
            </a:r>
            <a:r>
              <a:rPr lang="en-US" sz="1800" spc="5"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operating</a:t>
            </a:r>
            <a:r>
              <a:rPr lang="en-US" sz="1800" spc="5"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condition</a:t>
            </a:r>
            <a:r>
              <a:rPr lang="en-US" sz="1800" spc="5"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of</a:t>
            </a:r>
            <a:r>
              <a:rPr lang="en-US" sz="1800" spc="5"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the</a:t>
            </a:r>
            <a:r>
              <a:rPr lang="en-US" sz="1800" spc="5"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truck</a:t>
            </a:r>
            <a:r>
              <a:rPr lang="en-US" sz="1800" spc="5"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engine.</a:t>
            </a:r>
            <a:r>
              <a:rPr lang="en-US" sz="1800" spc="5" dirty="0">
                <a:effectLst/>
                <a:ea typeface="Calibri" panose="020F0502020204030204" pitchFamily="34" charset="0"/>
                <a:cs typeface="Times New Roman" panose="02020603050405020304" pitchFamily="18" charset="0"/>
              </a:rPr>
              <a:t> </a:t>
            </a:r>
          </a:p>
          <a:p>
            <a:pPr marL="285750" indent="-285750" algn="just">
              <a:buFont typeface="Arial" panose="020B0604020202020204" pitchFamily="34" charset="0"/>
              <a:buChar char="•"/>
            </a:pPr>
            <a:endParaRPr lang="en-US" spc="5" dirty="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If</a:t>
            </a:r>
            <a:r>
              <a:rPr lang="en-US" sz="1800" spc="5"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the</a:t>
            </a:r>
            <a:r>
              <a:rPr lang="en-US" sz="1800" spc="5"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temperature value is too high, then there may be a cooling problem or the engine may</a:t>
            </a:r>
            <a:r>
              <a:rPr lang="en-US" sz="1800" spc="5"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be</a:t>
            </a:r>
            <a:r>
              <a:rPr lang="en-US" sz="1800" spc="-10"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experiencing too</a:t>
            </a:r>
            <a:r>
              <a:rPr lang="en-US" sz="1800" spc="5"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much</a:t>
            </a:r>
            <a:r>
              <a:rPr lang="en-US" sz="1800" spc="5"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load.</a:t>
            </a:r>
            <a:endParaRPr lang="en-IN" sz="1800" dirty="0">
              <a:effectLst/>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414991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27999-4B76-AE51-F09F-87D55F036FBA}"/>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C65D346-2280-B08A-45FF-A04CC3C07793}"/>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A6B7BAC7-E6DB-C55E-8100-B68DD46F4D90}"/>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t>IOT DATA ANALYTICS OVERVIEW</a:t>
            </a:r>
          </a:p>
        </p:txBody>
      </p:sp>
      <p:sp>
        <p:nvSpPr>
          <p:cNvPr id="7" name="TextBox 6">
            <a:extLst>
              <a:ext uri="{FF2B5EF4-FFF2-40B4-BE49-F238E27FC236}">
                <a16:creationId xmlns:a16="http://schemas.microsoft.com/office/drawing/2014/main" id="{08242F5A-4222-E87E-43BB-C618BA9ACD52}"/>
              </a:ext>
            </a:extLst>
          </p:cNvPr>
          <p:cNvSpPr txBox="1"/>
          <p:nvPr/>
        </p:nvSpPr>
        <p:spPr>
          <a:xfrm>
            <a:off x="694188" y="2060848"/>
            <a:ext cx="7755624" cy="3970318"/>
          </a:xfrm>
          <a:prstGeom prst="rect">
            <a:avLst/>
          </a:prstGeom>
          <a:noFill/>
        </p:spPr>
        <p:txBody>
          <a:bodyPr wrap="square" rtlCol="0">
            <a:spAutoFit/>
          </a:bodyPr>
          <a:lstStyle/>
          <a:p>
            <a:pPr algn="just"/>
            <a:r>
              <a:rPr lang="en-US" b="1" u="sng" dirty="0"/>
              <a:t>Diagnostic:</a:t>
            </a: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you are interested in the “why,” diagnostic data analysis can provide</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answer.</a:t>
            </a:r>
            <a:r>
              <a:rPr lang="en-US" sz="1800" spc="-15"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buFont typeface="Arial" panose="020B0604020202020204" pitchFamily="34" charset="0"/>
              <a:buChar char="•"/>
            </a:pPr>
            <a:endParaRPr lang="en-US" spc="-15"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Continuing</a:t>
            </a:r>
            <a:r>
              <a:rPr lang="en-US" sz="18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with</a:t>
            </a:r>
            <a:r>
              <a:rPr lang="en-US" sz="18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example</a:t>
            </a:r>
            <a:r>
              <a:rPr lang="en-US" sz="1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temperature</a:t>
            </a:r>
            <a:r>
              <a:rPr lang="en-US" sz="1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sensor</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truck</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engine,</a:t>
            </a:r>
            <a:r>
              <a:rPr lang="en-US" sz="1800" spc="-2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you might wonder why the truck engine failed. </a:t>
            </a:r>
          </a:p>
          <a:p>
            <a:pPr marL="285750" indent="-285750" algn="jus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Diagnostic analysis might show that the</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temperature</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engine</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was</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too</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high,</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engine</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overheated.</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buFont typeface="Arial" panose="020B0604020202020204" pitchFamily="34" charset="0"/>
              <a:buChar char="•"/>
            </a:pPr>
            <a:endParaRPr lang="en-US" spc="5"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Applying</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diagnostic analysis across the data generated by a wide range of smart objects can</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provide</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clear</a:t>
            </a:r>
            <a:r>
              <a:rPr lang="en-US" sz="1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picture</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why</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problem</a:t>
            </a:r>
            <a:r>
              <a:rPr lang="en-US" sz="18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or</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a:t>
            </a:r>
            <a:r>
              <a:rPr lang="en-US" sz="1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event</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occurred.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77561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E8184-7FBA-ABBD-1006-C3CDA204D41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9E2C2E6-BE1E-38E7-DEB6-156A7C02AC1B}"/>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86C0901A-70E5-46B3-73D2-7440A7C3550B}"/>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t>IOT DATA ANALYTICS OVERVIEW</a:t>
            </a:r>
          </a:p>
        </p:txBody>
      </p:sp>
      <p:sp>
        <p:nvSpPr>
          <p:cNvPr id="7" name="TextBox 6">
            <a:extLst>
              <a:ext uri="{FF2B5EF4-FFF2-40B4-BE49-F238E27FC236}">
                <a16:creationId xmlns:a16="http://schemas.microsoft.com/office/drawing/2014/main" id="{4805D336-9AC3-A1B4-D3B6-93DC2F82FE5A}"/>
              </a:ext>
            </a:extLst>
          </p:cNvPr>
          <p:cNvSpPr txBox="1"/>
          <p:nvPr/>
        </p:nvSpPr>
        <p:spPr>
          <a:xfrm>
            <a:off x="694188" y="2060848"/>
            <a:ext cx="7755624" cy="3693319"/>
          </a:xfrm>
          <a:prstGeom prst="rect">
            <a:avLst/>
          </a:prstGeom>
          <a:noFill/>
        </p:spPr>
        <p:txBody>
          <a:bodyPr wrap="square" rtlCol="0">
            <a:spAutoFit/>
          </a:bodyPr>
          <a:lstStyle/>
          <a:p>
            <a:pPr algn="just"/>
            <a:r>
              <a:rPr lang="en-US" b="1" u="sng" dirty="0"/>
              <a:t>Predictive:</a:t>
            </a: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Predictive analysis aims to foretell problems or issues before they occur. </a:t>
            </a:r>
          </a:p>
          <a:p>
            <a:pPr marL="285750" indent="-285750" algn="jus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z="1800"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example, with historical values of temperatures for the truck engine, predictive analysis</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could provide an estimate on the remaining life of certain components in the engine.</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buFont typeface="Arial" panose="020B0604020202020204" pitchFamily="34" charset="0"/>
              <a:buChar char="•"/>
            </a:pPr>
            <a:endParaRPr lang="en-US" spc="5"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These components could then be proactively replaced before failure occurs.  </a:t>
            </a:r>
          </a:p>
          <a:p>
            <a:pPr marL="285750" indent="-285750" algn="jus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Or perhaps</a:t>
            </a:r>
            <a:r>
              <a:rPr lang="en-US" sz="1800"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temperature values</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of the truck engine start to rise slowly over time, this could</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indicate</a:t>
            </a:r>
            <a:r>
              <a:rPr lang="en-US" sz="18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need</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an</a:t>
            </a:r>
            <a:r>
              <a:rPr lang="en-US" sz="18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oil</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change</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or</a:t>
            </a:r>
            <a:r>
              <a:rPr lang="en-US" sz="18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some</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other</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sort</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engine</a:t>
            </a:r>
            <a:r>
              <a:rPr lang="en-US" sz="18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cooling</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maintenance.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10074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3FE37-856A-095C-473A-A5819934D882}"/>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8551C4F-A3B3-0BC5-CCDD-92A3673D1D51}"/>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5086A2C7-E813-022F-687C-AC91392AF04C}"/>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t>IOT DATA ANALYTICS OVERVIEW</a:t>
            </a:r>
          </a:p>
        </p:txBody>
      </p:sp>
      <p:sp>
        <p:nvSpPr>
          <p:cNvPr id="7" name="TextBox 6">
            <a:extLst>
              <a:ext uri="{FF2B5EF4-FFF2-40B4-BE49-F238E27FC236}">
                <a16:creationId xmlns:a16="http://schemas.microsoft.com/office/drawing/2014/main" id="{C28DD2CE-2874-565E-7B24-80153CB15C26}"/>
              </a:ext>
            </a:extLst>
          </p:cNvPr>
          <p:cNvSpPr txBox="1"/>
          <p:nvPr/>
        </p:nvSpPr>
        <p:spPr>
          <a:xfrm>
            <a:off x="694188" y="2060848"/>
            <a:ext cx="7755624" cy="3970318"/>
          </a:xfrm>
          <a:prstGeom prst="rect">
            <a:avLst/>
          </a:prstGeom>
          <a:noFill/>
        </p:spPr>
        <p:txBody>
          <a:bodyPr wrap="square" rtlCol="0">
            <a:spAutoFit/>
          </a:bodyPr>
          <a:lstStyle/>
          <a:p>
            <a:pPr algn="just"/>
            <a:r>
              <a:rPr lang="en-US" b="1" u="sng" dirty="0"/>
              <a:t>Prescriptive:</a:t>
            </a: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Prescriptive</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analysis</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goes</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step</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beyond</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predictive</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recommends</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solutions</a:t>
            </a:r>
            <a:r>
              <a:rPr lang="en-US" sz="18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z="18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upcoming</a:t>
            </a:r>
            <a:r>
              <a:rPr lang="en-US" sz="18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problems. </a:t>
            </a:r>
          </a:p>
          <a:p>
            <a:pPr marL="285750" indent="-285750" algn="jus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prescriptive</a:t>
            </a:r>
            <a:r>
              <a:rPr lang="en-US" sz="1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analysis</a:t>
            </a:r>
            <a:r>
              <a:rPr lang="en-US" sz="18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temperature</a:t>
            </a:r>
            <a:r>
              <a:rPr lang="en-US" sz="18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a:t>
            </a:r>
            <a:r>
              <a:rPr lang="en-US" sz="1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a:t>
            </a:r>
            <a:r>
              <a:rPr lang="en-US" sz="1800"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truck</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engine</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might</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calculate</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various</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alternatives</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cost-effectively</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maintain</a:t>
            </a:r>
            <a:r>
              <a:rPr lang="en-US" sz="1800" spc="27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a:t>
            </a:r>
            <a:r>
              <a:rPr lang="en-US" sz="1800"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truck. </a:t>
            </a:r>
          </a:p>
          <a:p>
            <a:pPr marL="285750" indent="-285750" algn="jus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These calculations could range from the cost necessary for more frequent oil</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changes Cooling maintenance to installing new cooling equipment on the engine  Upgrading</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a</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lease on a</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model with a more</a:t>
            </a:r>
            <a:r>
              <a:rPr lang="en-US" sz="1800" spc="27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powerful engine. </a:t>
            </a:r>
          </a:p>
          <a:p>
            <a:pPr algn="just"/>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Prescriptive analysis</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looks</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variety</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factors and</a:t>
            </a:r>
            <a:r>
              <a:rPr lang="en-US" sz="1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makes the</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appropriate</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recommendation.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001348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B72A2-34FB-E485-C025-826E649F58E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0D60D07-D42A-4503-A117-F38E6994A492}"/>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005D3D63-B928-ED16-0EC8-7DF1742AEBEE}"/>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t>IOT DATA ANALYTICS OVERVIEW</a:t>
            </a:r>
          </a:p>
        </p:txBody>
      </p:sp>
      <p:sp>
        <p:nvSpPr>
          <p:cNvPr id="7" name="TextBox 6">
            <a:extLst>
              <a:ext uri="{FF2B5EF4-FFF2-40B4-BE49-F238E27FC236}">
                <a16:creationId xmlns:a16="http://schemas.microsoft.com/office/drawing/2014/main" id="{F9DE18CF-8569-F01A-CCC9-2D3F18E37BCB}"/>
              </a:ext>
            </a:extLst>
          </p:cNvPr>
          <p:cNvSpPr txBox="1"/>
          <p:nvPr/>
        </p:nvSpPr>
        <p:spPr>
          <a:xfrm>
            <a:off x="694188" y="2060848"/>
            <a:ext cx="7755624" cy="1477328"/>
          </a:xfrm>
          <a:prstGeom prst="rect">
            <a:avLst/>
          </a:prstGeom>
          <a:noFill/>
        </p:spPr>
        <p:txBody>
          <a:bodyPr wrap="square" rtlCol="0">
            <a:spAutoFit/>
          </a:bodyPr>
          <a:lstStyle/>
          <a:p>
            <a:pPr algn="just"/>
            <a:r>
              <a:rPr lang="en-US" b="1" u="sng" dirty="0"/>
              <a:t>Prescriptive:</a:t>
            </a: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Prescriptive</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analysis</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goes</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step</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beyond</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predictive</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recommends</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solutions</a:t>
            </a:r>
            <a:r>
              <a:rPr lang="en-US" sz="18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z="18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upcoming</a:t>
            </a:r>
            <a:r>
              <a:rPr lang="en-US" sz="18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problems.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02EFF529-3611-B9F6-353C-C174D8460FC9}"/>
              </a:ext>
            </a:extLst>
          </p:cNvPr>
          <p:cNvPicPr>
            <a:picLocks noChangeAspect="1" noChangeArrowheads="1"/>
          </p:cNvPicPr>
          <p:nvPr/>
        </p:nvPicPr>
        <p:blipFill>
          <a:blip r:embed="rId2" cstate="print"/>
          <a:srcRect/>
          <a:stretch>
            <a:fillRect/>
          </a:stretch>
        </p:blipFill>
        <p:spPr bwMode="auto">
          <a:xfrm>
            <a:off x="1907704" y="3284984"/>
            <a:ext cx="5694469" cy="2736304"/>
          </a:xfrm>
          <a:prstGeom prst="rect">
            <a:avLst/>
          </a:prstGeom>
          <a:noFill/>
          <a:ln w="9525">
            <a:noFill/>
            <a:miter lim="800000"/>
            <a:headEnd/>
            <a:tailEnd/>
          </a:ln>
        </p:spPr>
      </p:pic>
    </p:spTree>
    <p:extLst>
      <p:ext uri="{BB962C8B-B14F-4D97-AF65-F5344CB8AC3E}">
        <p14:creationId xmlns:p14="http://schemas.microsoft.com/office/powerpoint/2010/main" val="181684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44F6B-6B02-CBE8-75CE-A6C9823DDB4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A3CF364-B151-DED2-6A5D-389B39942B66}"/>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6EF1DC97-31C8-FA24-C68D-38B51820C747}"/>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t>IOT DATA ANALYTICS CHALLENGES</a:t>
            </a:r>
          </a:p>
        </p:txBody>
      </p:sp>
      <p:sp>
        <p:nvSpPr>
          <p:cNvPr id="7" name="TextBox 6">
            <a:extLst>
              <a:ext uri="{FF2B5EF4-FFF2-40B4-BE49-F238E27FC236}">
                <a16:creationId xmlns:a16="http://schemas.microsoft.com/office/drawing/2014/main" id="{5A7F504B-F26A-F4AD-BFB5-4B063E32F500}"/>
              </a:ext>
            </a:extLst>
          </p:cNvPr>
          <p:cNvSpPr txBox="1"/>
          <p:nvPr/>
        </p:nvSpPr>
        <p:spPr>
          <a:xfrm>
            <a:off x="694188" y="2060848"/>
            <a:ext cx="7755624" cy="4524315"/>
          </a:xfrm>
          <a:prstGeom prst="rect">
            <a:avLst/>
          </a:prstGeom>
          <a:noFill/>
        </p:spPr>
        <p:txBody>
          <a:bodyPr wrap="square" rtlCol="0">
            <a:spAutoFit/>
          </a:bodyPr>
          <a:lstStyle/>
          <a:p>
            <a:pPr algn="just"/>
            <a:r>
              <a:rPr lang="en-US" b="1" u="sng" dirty="0"/>
              <a:t>Scaling problems:</a:t>
            </a:r>
          </a:p>
          <a:p>
            <a:pPr marL="285750" indent="-285750" algn="just">
              <a:buFont typeface="Arial" panose="020B0604020202020204" pitchFamily="34" charset="0"/>
              <a:buChar char="•"/>
            </a:pPr>
            <a:r>
              <a:rPr lang="en-US" dirty="0"/>
              <a:t>Due to the large number of smart objects in most IoT networks that continually send data, relational </a:t>
            </a:r>
            <a:r>
              <a:rPr lang="en-US" b="1" dirty="0"/>
              <a:t>databases can grow incredibly large very quickly. This can result in performance issues that can be costly to resolve</a:t>
            </a:r>
            <a:r>
              <a:rPr lang="en-US" dirty="0"/>
              <a:t>, often requiring more hardware and architecture changes.</a:t>
            </a:r>
          </a:p>
          <a:p>
            <a:pPr algn="just"/>
            <a:r>
              <a:rPr lang="en-US" b="1" u="sng" dirty="0"/>
              <a:t>Volatility of data: </a:t>
            </a:r>
          </a:p>
          <a:p>
            <a:pPr marL="285750" indent="-285750" algn="just">
              <a:buFont typeface="Arial" panose="020B0604020202020204" pitchFamily="34" charset="0"/>
              <a:buChar char="•"/>
            </a:pPr>
            <a:r>
              <a:rPr lang="en-US" dirty="0"/>
              <a:t>With relational databases, it is </a:t>
            </a:r>
            <a:r>
              <a:rPr lang="en-US" b="1" dirty="0"/>
              <a:t>critical that the schema be designed correctly from the beginning</a:t>
            </a:r>
            <a:r>
              <a:rPr lang="en-US" dirty="0"/>
              <a:t>. Changing it later can slow or stop the database from operating. Due to the lack of flexibility, revisions to the schema must be kept at a minimum.  </a:t>
            </a:r>
          </a:p>
          <a:p>
            <a:pPr marL="285750" indent="-285750" algn="just">
              <a:buFont typeface="Arial" panose="020B0604020202020204" pitchFamily="34" charset="0"/>
              <a:buChar char="•"/>
            </a:pPr>
            <a:r>
              <a:rPr lang="en-US" dirty="0"/>
              <a:t>IoT data, however, is </a:t>
            </a:r>
            <a:r>
              <a:rPr lang="en-US" b="1" dirty="0"/>
              <a:t>volatile in the sense that the data model is likely to change and evolve over time</a:t>
            </a:r>
            <a:r>
              <a:rPr lang="en-US" dirty="0"/>
              <a:t>. A dynamic schema is often required so that data </a:t>
            </a:r>
            <a:r>
              <a:rPr lang="en-US" b="1" u="sng" dirty="0"/>
              <a:t>model changes can be made daily or even hourly.</a:t>
            </a:r>
          </a:p>
          <a:p>
            <a:pPr marL="285750" indent="-285750" algn="just">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503225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4EDEE-732B-B2E4-040E-E1B303B1A11D}"/>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974C262-E80F-91F8-06EC-1D1FE0B4F28A}"/>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1E793A6E-4A87-332D-F2C4-E012CC7E005E}"/>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t>MACHINE LEARNING</a:t>
            </a:r>
          </a:p>
        </p:txBody>
      </p:sp>
      <p:sp>
        <p:nvSpPr>
          <p:cNvPr id="7" name="TextBox 6">
            <a:extLst>
              <a:ext uri="{FF2B5EF4-FFF2-40B4-BE49-F238E27FC236}">
                <a16:creationId xmlns:a16="http://schemas.microsoft.com/office/drawing/2014/main" id="{0A19ABE4-5284-BD95-90D6-97F75EEEFF38}"/>
              </a:ext>
            </a:extLst>
          </p:cNvPr>
          <p:cNvSpPr txBox="1"/>
          <p:nvPr/>
        </p:nvSpPr>
        <p:spPr>
          <a:xfrm>
            <a:off x="694188" y="2060848"/>
            <a:ext cx="7755624" cy="5355312"/>
          </a:xfrm>
          <a:prstGeom prst="rect">
            <a:avLst/>
          </a:prstGeom>
          <a:noFill/>
        </p:spPr>
        <p:txBody>
          <a:bodyPr wrap="square" rtlCol="0">
            <a:spAutoFit/>
          </a:bodyPr>
          <a:lstStyle/>
          <a:p>
            <a:pPr marL="285750" indent="-285750" algn="just">
              <a:buFont typeface="Arial" panose="020B0604020202020204" pitchFamily="34" charset="0"/>
              <a:buChar char="•"/>
            </a:pPr>
            <a:r>
              <a:rPr lang="en-US" dirty="0"/>
              <a:t>One of the core subjects in IoT is how to makes sense of the data that is generated. Because much of this data can appear incomprehensible to the naked eye, specialized tools and algorithms are needed to find the data relationships that will lead to new business insights.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brings us to the subject of machine learning (ML).</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ML is indeed central to IoT. Data collected by smart objects needs to be analyzed, and intelligent actions need to be taken based on these analyses.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Performing this kind of operation manually is almost impossible (or very, very slow and inefficient).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Machines are needed to process information fast and react instantly when thresholds are met.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264842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A4D70-EB29-D426-500E-AD283F49D285}"/>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35FAEAD7-B7D9-5910-6DE1-61B9C0990C12}"/>
              </a:ext>
            </a:extLst>
          </p:cNvPr>
          <p:cNvSpPr/>
          <p:nvPr/>
        </p:nvSpPr>
        <p:spPr>
          <a:xfrm>
            <a:off x="395536" y="1700808"/>
            <a:ext cx="7524835" cy="648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dirty="0">
                <a:solidFill>
                  <a:schemeClr val="tx1"/>
                </a:solidFill>
                <a:latin typeface="Times New Roman" pitchFamily="18" charset="0"/>
                <a:cs typeface="Times New Roman" pitchFamily="18" charset="0"/>
              </a:rPr>
              <a:t>UNIT – 4 :- DATA  ANALYTICS AND  SERVICES</a:t>
            </a:r>
          </a:p>
        </p:txBody>
      </p:sp>
      <p:sp>
        <p:nvSpPr>
          <p:cNvPr id="4" name="Rectangle 3">
            <a:extLst>
              <a:ext uri="{FF2B5EF4-FFF2-40B4-BE49-F238E27FC236}">
                <a16:creationId xmlns:a16="http://schemas.microsoft.com/office/drawing/2014/main" id="{46FDA73D-60AF-8B15-53F2-39B9CFCF1714}"/>
              </a:ext>
            </a:extLst>
          </p:cNvPr>
          <p:cNvSpPr/>
          <p:nvPr/>
        </p:nvSpPr>
        <p:spPr>
          <a:xfrm>
            <a:off x="683568" y="764704"/>
            <a:ext cx="7416823" cy="52322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800" b="1" dirty="0">
                <a:ln/>
                <a:solidFill>
                  <a:srgbClr val="FF0000"/>
                </a:solidFill>
              </a:rPr>
              <a:t>Internet of Things(IoT) - Syllabus</a:t>
            </a:r>
          </a:p>
        </p:txBody>
      </p:sp>
      <p:sp>
        <p:nvSpPr>
          <p:cNvPr id="5" name="TextBox 4">
            <a:extLst>
              <a:ext uri="{FF2B5EF4-FFF2-40B4-BE49-F238E27FC236}">
                <a16:creationId xmlns:a16="http://schemas.microsoft.com/office/drawing/2014/main" id="{4E81508D-10E1-90CC-6DEE-96E30C3C4DAD}"/>
              </a:ext>
            </a:extLst>
          </p:cNvPr>
          <p:cNvSpPr txBox="1"/>
          <p:nvPr/>
        </p:nvSpPr>
        <p:spPr>
          <a:xfrm>
            <a:off x="395536" y="2492896"/>
            <a:ext cx="8208914" cy="1846659"/>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Structured Vs Unstructured Data and Data in Motion Vs Data in Rest, Role of Machine Learning — No SQL Databases, Hadoop Ecosystem, Apache Kafka, Apache Spark, Edge Streaming Analytics, </a:t>
            </a:r>
            <a:r>
              <a:rPr lang="en-US" sz="2400" dirty="0" err="1">
                <a:latin typeface="Times New Roman" pitchFamily="18" charset="0"/>
                <a:cs typeface="Times New Roman" pitchFamily="18" charset="0"/>
              </a:rPr>
              <a:t>Xively</a:t>
            </a:r>
            <a:r>
              <a:rPr lang="en-US" sz="2400" dirty="0">
                <a:latin typeface="Times New Roman" pitchFamily="18" charset="0"/>
                <a:cs typeface="Times New Roman" pitchFamily="18" charset="0"/>
              </a:rPr>
              <a:t> Cloud for IoT, Python Web Application.</a:t>
            </a:r>
          </a:p>
          <a:p>
            <a:pPr algn="just"/>
            <a:endParaRPr lang="en-US" dirty="0"/>
          </a:p>
        </p:txBody>
      </p:sp>
      <p:sp>
        <p:nvSpPr>
          <p:cNvPr id="2" name="TextBox 10">
            <a:extLst>
              <a:ext uri="{FF2B5EF4-FFF2-40B4-BE49-F238E27FC236}">
                <a16:creationId xmlns:a16="http://schemas.microsoft.com/office/drawing/2014/main" id="{83A95C1E-1074-7C6A-749D-6B0BC695B772}"/>
              </a:ext>
            </a:extLst>
          </p:cNvPr>
          <p:cNvSpPr txBox="1"/>
          <p:nvPr/>
        </p:nvSpPr>
        <p:spPr>
          <a:xfrm>
            <a:off x="395536" y="5373216"/>
            <a:ext cx="2376264" cy="1246495"/>
          </a:xfrm>
          <a:prstGeom prst="rect">
            <a:avLst/>
          </a:prstGeom>
          <a:noFill/>
          <a:ln w="9525">
            <a:noFill/>
          </a:ln>
        </p:spPr>
        <p:txBody>
          <a:bodyPr wrap="square" anchor="t" anchorCtr="0">
            <a:spAutoFit/>
          </a:bodyPr>
          <a:lstStyle/>
          <a:p>
            <a:pPr fontAlgn="base">
              <a:spcBef>
                <a:spcPct val="0"/>
              </a:spcBef>
              <a:spcAft>
                <a:spcPct val="0"/>
              </a:spcAft>
            </a:pPr>
            <a:r>
              <a:rPr lang="en-US" altLang="zh-CN" sz="1100" u="sng" dirty="0">
                <a:solidFill>
                  <a:prstClr val="black"/>
                </a:solidFill>
                <a:latin typeface="Cambria" panose="02040503050406030204" pitchFamily="18" charset="0"/>
                <a:ea typeface="宋体" panose="02010600030101010101" pitchFamily="2" charset="-122"/>
                <a:cs typeface="Cambria" panose="02040503050406030204" pitchFamily="18" charset="0"/>
              </a:rPr>
              <a:t>Lecture Details:</a:t>
            </a:r>
          </a:p>
          <a:p>
            <a:pPr fontAlgn="base">
              <a:spcBef>
                <a:spcPct val="0"/>
              </a:spcBef>
              <a:spcAft>
                <a:spcPct val="0"/>
              </a:spcAft>
            </a:pPr>
            <a:r>
              <a:rPr lang="en-US" altLang="zh-CN" sz="1600" b="1" dirty="0">
                <a:solidFill>
                  <a:srgbClr val="376092"/>
                </a:solidFill>
                <a:latin typeface="Cambria" panose="02040503050406030204" pitchFamily="18" charset="0"/>
                <a:ea typeface="宋体" panose="02010600030101010101" pitchFamily="2" charset="-122"/>
                <a:cs typeface="Cambria" panose="02040503050406030204" pitchFamily="18" charset="0"/>
              </a:rPr>
              <a:t>Fundamentals Of  IoT</a:t>
            </a:r>
          </a:p>
          <a:p>
            <a:r>
              <a:rPr lang="en-US" sz="1600" dirty="0">
                <a:latin typeface="Cambria" pitchFamily="18" charset="0"/>
                <a:ea typeface="Cambria" pitchFamily="18" charset="0"/>
              </a:rPr>
              <a:t>Branch: CSM</a:t>
            </a:r>
          </a:p>
          <a:p>
            <a:r>
              <a:rPr lang="en-US" sz="1600" dirty="0">
                <a:latin typeface="Cambria" pitchFamily="18" charset="0"/>
                <a:ea typeface="Cambria" pitchFamily="18" charset="0"/>
              </a:rPr>
              <a:t>Semester: III-II</a:t>
            </a:r>
            <a:endParaRPr lang="en-IN" sz="1600" dirty="0">
              <a:latin typeface="Cambria" pitchFamily="18" charset="0"/>
              <a:ea typeface="Cambria" pitchFamily="18" charset="0"/>
            </a:endParaRPr>
          </a:p>
          <a:p>
            <a:pPr fontAlgn="base">
              <a:spcBef>
                <a:spcPct val="0"/>
              </a:spcBef>
              <a:spcAft>
                <a:spcPct val="0"/>
              </a:spcAft>
            </a:pPr>
            <a:endParaRPr lang="en-US" altLang="zh-CN" sz="1600" b="1" dirty="0">
              <a:solidFill>
                <a:srgbClr val="376092"/>
              </a:solidFill>
              <a:latin typeface="Cambria" panose="02040503050406030204" pitchFamily="18" charset="0"/>
              <a:ea typeface="宋体" panose="02010600030101010101" pitchFamily="2" charset="-122"/>
              <a:cs typeface="Cambria" panose="02040503050406030204" pitchFamily="18" charset="0"/>
            </a:endParaRPr>
          </a:p>
        </p:txBody>
      </p:sp>
    </p:spTree>
    <p:extLst>
      <p:ext uri="{BB962C8B-B14F-4D97-AF65-F5344CB8AC3E}">
        <p14:creationId xmlns:p14="http://schemas.microsoft.com/office/powerpoint/2010/main" val="2635536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320D2-47CD-DEF6-8475-FD0F5FF8CC5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14D8E5F-E5FD-13EA-E710-CFB4F8E6BEEA}"/>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230857ED-1E72-0712-0FD5-F1E01A0809BD}"/>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t>MACHINE LEARNING</a:t>
            </a:r>
          </a:p>
        </p:txBody>
      </p:sp>
      <p:sp>
        <p:nvSpPr>
          <p:cNvPr id="7" name="TextBox 6">
            <a:extLst>
              <a:ext uri="{FF2B5EF4-FFF2-40B4-BE49-F238E27FC236}">
                <a16:creationId xmlns:a16="http://schemas.microsoft.com/office/drawing/2014/main" id="{8067C9F6-3A9E-202E-F647-F93F0545370F}"/>
              </a:ext>
            </a:extLst>
          </p:cNvPr>
          <p:cNvSpPr txBox="1"/>
          <p:nvPr/>
        </p:nvSpPr>
        <p:spPr>
          <a:xfrm>
            <a:off x="694188" y="2060848"/>
            <a:ext cx="7755624"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t>One of Machine learning is, in fact, part of a larger set of technologies commonly grouped under the term </a:t>
            </a:r>
            <a:r>
              <a:rPr lang="en-US" i="1" dirty="0"/>
              <a:t>artificial intelligence (AI).  </a:t>
            </a:r>
          </a:p>
          <a:p>
            <a:pPr marL="285750" indent="-285750" algn="just">
              <a:buFont typeface="Arial" panose="020B0604020202020204" pitchFamily="34" charset="0"/>
              <a:buChar char="•"/>
            </a:pPr>
            <a:endParaRPr lang="en-US" i="1" dirty="0"/>
          </a:p>
          <a:p>
            <a:pPr marL="285750" indent="-285750" algn="just">
              <a:buFont typeface="Arial" panose="020B0604020202020204" pitchFamily="34" charset="0"/>
              <a:buChar char="•"/>
            </a:pPr>
            <a:r>
              <a:rPr lang="en-US" i="1" dirty="0"/>
              <a:t>This term used to make science fiction amateurs dream of biped robots and </a:t>
            </a:r>
            <a:r>
              <a:rPr lang="en-US" dirty="0"/>
              <a:t>conscious machines, or of a </a:t>
            </a:r>
            <a:r>
              <a:rPr lang="en-US" i="1" dirty="0"/>
              <a:t>Matrix-like world where machines would enslave humankind. </a:t>
            </a:r>
          </a:p>
          <a:p>
            <a:pPr marL="285750" indent="-285750" algn="just">
              <a:buFont typeface="Arial" panose="020B0604020202020204" pitchFamily="34" charset="0"/>
              <a:buChar char="•"/>
            </a:pPr>
            <a:endParaRPr lang="en-US" i="1" dirty="0"/>
          </a:p>
          <a:p>
            <a:pPr marL="285750" indent="-285750" algn="just">
              <a:buFont typeface="Arial" panose="020B0604020202020204" pitchFamily="34" charset="0"/>
              <a:buChar char="•"/>
            </a:pPr>
            <a:r>
              <a:rPr lang="en-US" dirty="0"/>
              <a:t>AI includes any technology that allows a computing system to mimic human intelligence using any technique, from very advanced logic to basic “if-then-else” decision loops.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203507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BF0AFE-CABE-E92C-EF21-C46FE1A83D0A}"/>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632D940-9D49-6588-3D17-399729D498F8}"/>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7CA08C05-2308-8E8D-D3A5-125869D40E84}"/>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t>MACHINE LEARNING</a:t>
            </a:r>
          </a:p>
        </p:txBody>
      </p:sp>
      <p:sp>
        <p:nvSpPr>
          <p:cNvPr id="7" name="TextBox 6">
            <a:extLst>
              <a:ext uri="{FF2B5EF4-FFF2-40B4-BE49-F238E27FC236}">
                <a16:creationId xmlns:a16="http://schemas.microsoft.com/office/drawing/2014/main" id="{84E2EB65-D5B1-6508-5387-FE790141B2B3}"/>
              </a:ext>
            </a:extLst>
          </p:cNvPr>
          <p:cNvSpPr txBox="1"/>
          <p:nvPr/>
        </p:nvSpPr>
        <p:spPr>
          <a:xfrm>
            <a:off x="658504" y="1988840"/>
            <a:ext cx="7755624"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t>A simple example is an app that can help you find your parked car.</a:t>
            </a:r>
          </a:p>
          <a:p>
            <a:pPr lvl="1" algn="just"/>
            <a:r>
              <a:rPr lang="en-US" dirty="0"/>
              <a:t>  Simple static rule set </a:t>
            </a:r>
          </a:p>
          <a:p>
            <a:pPr lvl="1" algn="just"/>
            <a:endParaRPr lang="en-US" dirty="0"/>
          </a:p>
          <a:p>
            <a:pPr marL="742950" lvl="1" indent="-285750" algn="just">
              <a:buFont typeface="Arial" panose="020B0604020202020204" pitchFamily="34" charset="0"/>
              <a:buChar char="•"/>
            </a:pPr>
            <a:r>
              <a:rPr lang="en-US" dirty="0"/>
              <a:t>In more complex cases, static rules cannot be simply inserted into the program because they require </a:t>
            </a:r>
            <a:r>
              <a:rPr lang="en-US" b="1" dirty="0"/>
              <a:t>parameters that can change </a:t>
            </a:r>
            <a:r>
              <a:rPr lang="en-US" dirty="0"/>
              <a:t>or that are imperfectly understood.</a:t>
            </a:r>
          </a:p>
          <a:p>
            <a:pPr marL="742950" lvl="1"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r>
              <a:rPr lang="en-US" dirty="0"/>
              <a:t> </a:t>
            </a:r>
            <a:r>
              <a:rPr lang="en-US" b="1" dirty="0"/>
              <a:t>A typical example is a dictation program that runs on a computer. </a:t>
            </a:r>
          </a:p>
          <a:p>
            <a:pPr algn="just"/>
            <a:endParaRPr lang="en-US" dirty="0"/>
          </a:p>
          <a:p>
            <a:pPr marL="285750" indent="-285750" algn="just">
              <a:buFont typeface="Arial" panose="020B0604020202020204" pitchFamily="34" charset="0"/>
              <a:buChar char="•"/>
            </a:pPr>
            <a:r>
              <a:rPr lang="en-US" dirty="0"/>
              <a:t>The program is configured to recognize the audio pattern of each word in a dictionary, but it does not know your voice’s accent, tone, speed, and so on.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2230007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DE773-F7B4-64E2-AB68-7AA081D34D92}"/>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9389C6-35AA-9BEB-5376-AD74AD9173B1}"/>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6E4DE4C0-0C12-755D-11B1-C6C786175B41}"/>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t>MACHINE LEARNING</a:t>
            </a:r>
          </a:p>
        </p:txBody>
      </p:sp>
      <p:sp>
        <p:nvSpPr>
          <p:cNvPr id="7" name="TextBox 6">
            <a:extLst>
              <a:ext uri="{FF2B5EF4-FFF2-40B4-BE49-F238E27FC236}">
                <a16:creationId xmlns:a16="http://schemas.microsoft.com/office/drawing/2014/main" id="{313BB6D1-D879-8532-7006-B66FE600C45C}"/>
              </a:ext>
            </a:extLst>
          </p:cNvPr>
          <p:cNvSpPr txBox="1"/>
          <p:nvPr/>
        </p:nvSpPr>
        <p:spPr>
          <a:xfrm>
            <a:off x="694188" y="2060848"/>
            <a:ext cx="7755624"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t>You need to record a set of predetermined sentences to help the tool match well-known words to the sounds you make when you say the words.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process is called machine learning. ML is concerned with any process where the computer needs to receive a set of data that is processed to help perform a task with more efficiency.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dirty="0"/>
          </a:p>
          <a:p>
            <a:pPr algn="just"/>
            <a:endParaRPr lang="en-US" dirty="0"/>
          </a:p>
        </p:txBody>
      </p:sp>
    </p:spTree>
    <p:extLst>
      <p:ext uri="{BB962C8B-B14F-4D97-AF65-F5344CB8AC3E}">
        <p14:creationId xmlns:p14="http://schemas.microsoft.com/office/powerpoint/2010/main" val="3722572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1064A-B76F-2698-476A-19552B29B8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DEF2A14-450A-07FF-7B83-A18388AD1FCB}"/>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BB191F0B-E0BD-ED4E-0C69-1566BA3B7951}"/>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t>MACHINE LEARNING</a:t>
            </a:r>
          </a:p>
        </p:txBody>
      </p:sp>
      <p:sp>
        <p:nvSpPr>
          <p:cNvPr id="7" name="TextBox 6">
            <a:extLst>
              <a:ext uri="{FF2B5EF4-FFF2-40B4-BE49-F238E27FC236}">
                <a16:creationId xmlns:a16="http://schemas.microsoft.com/office/drawing/2014/main" id="{5D1E9E93-3E1B-2A9F-B04B-3A02F9E9AC9A}"/>
              </a:ext>
            </a:extLst>
          </p:cNvPr>
          <p:cNvSpPr txBox="1"/>
          <p:nvPr/>
        </p:nvSpPr>
        <p:spPr>
          <a:xfrm>
            <a:off x="694188" y="2060848"/>
            <a:ext cx="7755624" cy="1477328"/>
          </a:xfrm>
          <a:prstGeom prst="rect">
            <a:avLst/>
          </a:prstGeom>
          <a:noFill/>
        </p:spPr>
        <p:txBody>
          <a:bodyPr wrap="square" rtlCol="0">
            <a:spAutoFit/>
          </a:bodyPr>
          <a:lstStyle/>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dirty="0"/>
          </a:p>
          <a:p>
            <a:pPr algn="just"/>
            <a:endParaRPr lang="en-US" dirty="0"/>
          </a:p>
        </p:txBody>
      </p:sp>
      <p:pic>
        <p:nvPicPr>
          <p:cNvPr id="3" name="Picture 2" descr="Dummies Notes - Supervised vs Unsupervised Learning - Data Analytics">
            <a:extLst>
              <a:ext uri="{FF2B5EF4-FFF2-40B4-BE49-F238E27FC236}">
                <a16:creationId xmlns:a16="http://schemas.microsoft.com/office/drawing/2014/main" id="{8C8BBE6C-28F8-4F13-A30D-80DEA1DDA3E8}"/>
              </a:ext>
            </a:extLst>
          </p:cNvPr>
          <p:cNvPicPr>
            <a:picLocks noChangeAspect="1" noChangeArrowheads="1"/>
          </p:cNvPicPr>
          <p:nvPr/>
        </p:nvPicPr>
        <p:blipFill>
          <a:blip r:embed="rId2" cstate="print"/>
          <a:srcRect/>
          <a:stretch>
            <a:fillRect/>
          </a:stretch>
        </p:blipFill>
        <p:spPr bwMode="auto">
          <a:xfrm>
            <a:off x="1043608" y="2060848"/>
            <a:ext cx="6984776" cy="3888432"/>
          </a:xfrm>
          <a:prstGeom prst="rect">
            <a:avLst/>
          </a:prstGeom>
          <a:noFill/>
        </p:spPr>
      </p:pic>
    </p:spTree>
    <p:extLst>
      <p:ext uri="{BB962C8B-B14F-4D97-AF65-F5344CB8AC3E}">
        <p14:creationId xmlns:p14="http://schemas.microsoft.com/office/powerpoint/2010/main" val="460478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6217F8-3730-5CE9-56A8-6D75662D43EA}"/>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5D17682-7DA1-092D-E8BA-A9BDB1E35B42}"/>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5ED056D5-FE10-79C4-23ED-9822B8603E90}"/>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t>MACHINE LEARNING</a:t>
            </a:r>
          </a:p>
        </p:txBody>
      </p:sp>
      <p:sp>
        <p:nvSpPr>
          <p:cNvPr id="7" name="TextBox 6">
            <a:extLst>
              <a:ext uri="{FF2B5EF4-FFF2-40B4-BE49-F238E27FC236}">
                <a16:creationId xmlns:a16="http://schemas.microsoft.com/office/drawing/2014/main" id="{C3D3EC22-59E5-0C48-7B8C-B1EE5D87FC55}"/>
              </a:ext>
            </a:extLst>
          </p:cNvPr>
          <p:cNvSpPr txBox="1"/>
          <p:nvPr/>
        </p:nvSpPr>
        <p:spPr>
          <a:xfrm>
            <a:off x="694188" y="2060848"/>
            <a:ext cx="7755624" cy="1200329"/>
          </a:xfrm>
          <a:prstGeom prst="rect">
            <a:avLst/>
          </a:prstGeom>
          <a:noFill/>
        </p:spPr>
        <p:txBody>
          <a:bodyPr wrap="square" rtlCol="0">
            <a:spAutoFit/>
          </a:bodyPr>
          <a:lstStyle/>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dirty="0"/>
          </a:p>
          <a:p>
            <a:pPr algn="just"/>
            <a:endParaRPr lang="en-US" dirty="0"/>
          </a:p>
        </p:txBody>
      </p:sp>
      <p:pic>
        <p:nvPicPr>
          <p:cNvPr id="3" name="Picture 2" descr="Supervised vs. Unsupervised Learning and use cases for each | by David |  Medium">
            <a:extLst>
              <a:ext uri="{FF2B5EF4-FFF2-40B4-BE49-F238E27FC236}">
                <a16:creationId xmlns:a16="http://schemas.microsoft.com/office/drawing/2014/main" id="{99A7EC22-9AE9-6685-C0AF-D5739DA078DF}"/>
              </a:ext>
            </a:extLst>
          </p:cNvPr>
          <p:cNvPicPr>
            <a:picLocks noChangeAspect="1" noChangeArrowheads="1"/>
          </p:cNvPicPr>
          <p:nvPr/>
        </p:nvPicPr>
        <p:blipFill>
          <a:blip r:embed="rId2" cstate="print"/>
          <a:srcRect/>
          <a:stretch>
            <a:fillRect/>
          </a:stretch>
        </p:blipFill>
        <p:spPr bwMode="auto">
          <a:xfrm>
            <a:off x="827584" y="2060849"/>
            <a:ext cx="7272808" cy="3744416"/>
          </a:xfrm>
          <a:prstGeom prst="rect">
            <a:avLst/>
          </a:prstGeom>
          <a:noFill/>
        </p:spPr>
      </p:pic>
    </p:spTree>
    <p:extLst>
      <p:ext uri="{BB962C8B-B14F-4D97-AF65-F5344CB8AC3E}">
        <p14:creationId xmlns:p14="http://schemas.microsoft.com/office/powerpoint/2010/main" val="3962869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E9430-67B1-0C07-2441-046DC8E88A0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D0113C2-4325-FEBA-C861-8F19F082B3FA}"/>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C0CEFB2B-19F7-E36E-5367-20F50C14BF37}"/>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t>MACHINE LEARNING</a:t>
            </a:r>
          </a:p>
        </p:txBody>
      </p:sp>
      <p:sp>
        <p:nvSpPr>
          <p:cNvPr id="7" name="TextBox 6">
            <a:extLst>
              <a:ext uri="{FF2B5EF4-FFF2-40B4-BE49-F238E27FC236}">
                <a16:creationId xmlns:a16="http://schemas.microsoft.com/office/drawing/2014/main" id="{4FB42282-82E4-90C5-4817-542F87F2FA47}"/>
              </a:ext>
            </a:extLst>
          </p:cNvPr>
          <p:cNvSpPr txBox="1"/>
          <p:nvPr/>
        </p:nvSpPr>
        <p:spPr>
          <a:xfrm>
            <a:off x="694188" y="2060848"/>
            <a:ext cx="7755624" cy="1200329"/>
          </a:xfrm>
          <a:prstGeom prst="rect">
            <a:avLst/>
          </a:prstGeom>
          <a:noFill/>
        </p:spPr>
        <p:txBody>
          <a:bodyPr wrap="square" rtlCol="0">
            <a:spAutoFit/>
          </a:bodyPr>
          <a:lstStyle/>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dirty="0"/>
          </a:p>
          <a:p>
            <a:pPr algn="just"/>
            <a:endParaRPr lang="en-US" dirty="0"/>
          </a:p>
        </p:txBody>
      </p:sp>
      <p:pic>
        <p:nvPicPr>
          <p:cNvPr id="8" name="Picture 7">
            <a:extLst>
              <a:ext uri="{FF2B5EF4-FFF2-40B4-BE49-F238E27FC236}">
                <a16:creationId xmlns:a16="http://schemas.microsoft.com/office/drawing/2014/main" id="{7BC4E483-06EC-95F0-1EF7-AD22AF54837E}"/>
              </a:ext>
            </a:extLst>
          </p:cNvPr>
          <p:cNvPicPr>
            <a:picLocks noChangeAspect="1"/>
          </p:cNvPicPr>
          <p:nvPr/>
        </p:nvPicPr>
        <p:blipFill>
          <a:blip r:embed="rId2"/>
          <a:stretch>
            <a:fillRect/>
          </a:stretch>
        </p:blipFill>
        <p:spPr>
          <a:xfrm>
            <a:off x="798330" y="1844824"/>
            <a:ext cx="7755623" cy="4176464"/>
          </a:xfrm>
          <a:prstGeom prst="rect">
            <a:avLst/>
          </a:prstGeom>
        </p:spPr>
      </p:pic>
    </p:spTree>
    <p:extLst>
      <p:ext uri="{BB962C8B-B14F-4D97-AF65-F5344CB8AC3E}">
        <p14:creationId xmlns:p14="http://schemas.microsoft.com/office/powerpoint/2010/main" val="2207832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91BE9-55F4-B74D-7843-A8D91FA8E90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5B0509A-44FD-1B9B-1A54-851C4D74CD1C}"/>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B62F777F-3ACE-740D-06BE-6C9E4B6279F8}"/>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t>MACHINE LEARNING</a:t>
            </a:r>
          </a:p>
        </p:txBody>
      </p:sp>
      <p:sp>
        <p:nvSpPr>
          <p:cNvPr id="7" name="TextBox 6">
            <a:extLst>
              <a:ext uri="{FF2B5EF4-FFF2-40B4-BE49-F238E27FC236}">
                <a16:creationId xmlns:a16="http://schemas.microsoft.com/office/drawing/2014/main" id="{A5DEBDB4-4439-2826-14E4-F490064F5207}"/>
              </a:ext>
            </a:extLst>
          </p:cNvPr>
          <p:cNvSpPr txBox="1"/>
          <p:nvPr/>
        </p:nvSpPr>
        <p:spPr>
          <a:xfrm>
            <a:off x="694188" y="2060848"/>
            <a:ext cx="7755624" cy="1200329"/>
          </a:xfrm>
          <a:prstGeom prst="rect">
            <a:avLst/>
          </a:prstGeom>
          <a:noFill/>
        </p:spPr>
        <p:txBody>
          <a:bodyPr wrap="square" rtlCol="0">
            <a:spAutoFit/>
          </a:bodyPr>
          <a:lstStyle/>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dirty="0"/>
          </a:p>
          <a:p>
            <a:pPr algn="just"/>
            <a:endParaRPr lang="en-US" dirty="0"/>
          </a:p>
        </p:txBody>
      </p:sp>
      <p:pic>
        <p:nvPicPr>
          <p:cNvPr id="4" name="Picture 3">
            <a:extLst>
              <a:ext uri="{FF2B5EF4-FFF2-40B4-BE49-F238E27FC236}">
                <a16:creationId xmlns:a16="http://schemas.microsoft.com/office/drawing/2014/main" id="{87EEC555-F1E1-A104-19DF-B1900D78C0C0}"/>
              </a:ext>
            </a:extLst>
          </p:cNvPr>
          <p:cNvPicPr>
            <a:picLocks noChangeAspect="1"/>
          </p:cNvPicPr>
          <p:nvPr/>
        </p:nvPicPr>
        <p:blipFill>
          <a:blip r:embed="rId3"/>
          <a:stretch>
            <a:fillRect/>
          </a:stretch>
        </p:blipFill>
        <p:spPr>
          <a:xfrm>
            <a:off x="694188" y="1700808"/>
            <a:ext cx="7262188" cy="4460148"/>
          </a:xfrm>
          <a:prstGeom prst="rect">
            <a:avLst/>
          </a:prstGeom>
        </p:spPr>
      </p:pic>
    </p:spTree>
    <p:extLst>
      <p:ext uri="{BB962C8B-B14F-4D97-AF65-F5344CB8AC3E}">
        <p14:creationId xmlns:p14="http://schemas.microsoft.com/office/powerpoint/2010/main" val="3374766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F7B4-A816-C8B9-91BA-94CD8D3D8B20}"/>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27EACB8-7CD4-74AC-8FDF-358722FCD845}"/>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71B79E8F-EFA7-5912-A1BF-4BBEDA3ECDA8}"/>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t>MACHINE LEARNING</a:t>
            </a:r>
          </a:p>
        </p:txBody>
      </p:sp>
      <p:sp>
        <p:nvSpPr>
          <p:cNvPr id="7" name="TextBox 6">
            <a:extLst>
              <a:ext uri="{FF2B5EF4-FFF2-40B4-BE49-F238E27FC236}">
                <a16:creationId xmlns:a16="http://schemas.microsoft.com/office/drawing/2014/main" id="{62192AC1-B821-F085-D639-47DCA1DD059E}"/>
              </a:ext>
            </a:extLst>
          </p:cNvPr>
          <p:cNvSpPr txBox="1"/>
          <p:nvPr/>
        </p:nvSpPr>
        <p:spPr>
          <a:xfrm>
            <a:off x="694188" y="2060848"/>
            <a:ext cx="7755624" cy="3416320"/>
          </a:xfrm>
          <a:prstGeom prst="rect">
            <a:avLst/>
          </a:prstGeom>
          <a:noFill/>
        </p:spPr>
        <p:txBody>
          <a:bodyPr wrap="square" rtlCol="0">
            <a:spAutoFit/>
          </a:bodyPr>
          <a:lstStyle/>
          <a:p>
            <a:pPr algn="just"/>
            <a:r>
              <a:rPr lang="en-US" b="1" u="sng" dirty="0"/>
              <a:t>Neural networks</a:t>
            </a:r>
          </a:p>
          <a:p>
            <a:pPr marL="285750" indent="-285750" algn="just">
              <a:buFont typeface="Arial" panose="020B0604020202020204" pitchFamily="34" charset="0"/>
              <a:buChar char="•"/>
            </a:pPr>
            <a:r>
              <a:rPr lang="en-US" dirty="0"/>
              <a:t>ML methods that mimic the way the human brain works. </a:t>
            </a:r>
          </a:p>
          <a:p>
            <a:pPr algn="just"/>
            <a:endParaRPr lang="en-US" dirty="0"/>
          </a:p>
          <a:p>
            <a:pPr marL="285750" indent="-285750" algn="just">
              <a:buFont typeface="Arial" panose="020B0604020202020204" pitchFamily="34" charset="0"/>
              <a:buChar char="•"/>
            </a:pPr>
            <a:r>
              <a:rPr lang="en-US" dirty="0"/>
              <a:t>When you look at a human figure, multiple zones of your brain are activated to recognize colors, movements, facial expressions, and so on.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Your brain combines these elements to conclude that the shape you are seeing is human. Neural networks mimic the same logic</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dirty="0"/>
          </a:p>
          <a:p>
            <a:pPr algn="just"/>
            <a:endParaRPr lang="en-US" dirty="0"/>
          </a:p>
        </p:txBody>
      </p:sp>
    </p:spTree>
    <p:extLst>
      <p:ext uri="{BB962C8B-B14F-4D97-AF65-F5344CB8AC3E}">
        <p14:creationId xmlns:p14="http://schemas.microsoft.com/office/powerpoint/2010/main" val="1731987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ACBB2-B4A4-B0D4-1749-41C64C1D17D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18028BC-E63E-20F3-11D4-837AFBA17DC4}"/>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B8F487E2-479A-5A3F-3BAF-9EF15C3F4BF7}"/>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t>MACHINE LEARNING</a:t>
            </a:r>
          </a:p>
        </p:txBody>
      </p:sp>
      <p:sp>
        <p:nvSpPr>
          <p:cNvPr id="7" name="TextBox 6">
            <a:extLst>
              <a:ext uri="{FF2B5EF4-FFF2-40B4-BE49-F238E27FC236}">
                <a16:creationId xmlns:a16="http://schemas.microsoft.com/office/drawing/2014/main" id="{C8C37AE4-8C40-B326-B942-6C2704F3B5D1}"/>
              </a:ext>
            </a:extLst>
          </p:cNvPr>
          <p:cNvSpPr txBox="1"/>
          <p:nvPr/>
        </p:nvSpPr>
        <p:spPr>
          <a:xfrm>
            <a:off x="694188" y="2060848"/>
            <a:ext cx="7755624" cy="1754326"/>
          </a:xfrm>
          <a:prstGeom prst="rect">
            <a:avLst/>
          </a:prstGeom>
          <a:noFill/>
        </p:spPr>
        <p:txBody>
          <a:bodyPr wrap="square" rtlCol="0">
            <a:spAutoFit/>
          </a:bodyPr>
          <a:lstStyle/>
          <a:p>
            <a:pPr algn="just"/>
            <a:endParaRPr lang="en-US" b="1" u="sng"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dirty="0"/>
          </a:p>
          <a:p>
            <a:pPr algn="just"/>
            <a:endParaRPr lang="en-US" dirty="0"/>
          </a:p>
        </p:txBody>
      </p:sp>
      <p:pic>
        <p:nvPicPr>
          <p:cNvPr id="3" name="Picture 2">
            <a:extLst>
              <a:ext uri="{FF2B5EF4-FFF2-40B4-BE49-F238E27FC236}">
                <a16:creationId xmlns:a16="http://schemas.microsoft.com/office/drawing/2014/main" id="{EFC69E71-9E67-C3C6-EB3A-1529587F1F4F}"/>
              </a:ext>
            </a:extLst>
          </p:cNvPr>
          <p:cNvPicPr>
            <a:picLocks noChangeAspect="1" noChangeArrowheads="1"/>
          </p:cNvPicPr>
          <p:nvPr/>
        </p:nvPicPr>
        <p:blipFill>
          <a:blip r:embed="rId2" cstate="print"/>
          <a:srcRect/>
          <a:stretch>
            <a:fillRect/>
          </a:stretch>
        </p:blipFill>
        <p:spPr bwMode="auto">
          <a:xfrm>
            <a:off x="2267744" y="1628800"/>
            <a:ext cx="5308533" cy="4968552"/>
          </a:xfrm>
          <a:prstGeom prst="rect">
            <a:avLst/>
          </a:prstGeom>
          <a:noFill/>
          <a:ln w="9525">
            <a:noFill/>
            <a:miter lim="800000"/>
            <a:headEnd/>
            <a:tailEnd/>
          </a:ln>
          <a:effectLst/>
        </p:spPr>
      </p:pic>
    </p:spTree>
    <p:extLst>
      <p:ext uri="{BB962C8B-B14F-4D97-AF65-F5344CB8AC3E}">
        <p14:creationId xmlns:p14="http://schemas.microsoft.com/office/powerpoint/2010/main" val="2298498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7D3B0-126D-2EC1-AE11-9D14BD86AED2}"/>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5D65CD1-523E-1F39-0C8A-2AAAF1947410}"/>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2E156E23-92ED-8E71-9992-6ABC0D90FA90}"/>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INTRODUCTION TO NOSQL DATABASES</a:t>
            </a:r>
          </a:p>
          <a:p>
            <a:pPr lvl="0"/>
            <a:endParaRPr lang="en-US" sz="2400" b="1" dirty="0"/>
          </a:p>
        </p:txBody>
      </p:sp>
      <p:sp>
        <p:nvSpPr>
          <p:cNvPr id="7" name="TextBox 6">
            <a:extLst>
              <a:ext uri="{FF2B5EF4-FFF2-40B4-BE49-F238E27FC236}">
                <a16:creationId xmlns:a16="http://schemas.microsoft.com/office/drawing/2014/main" id="{F3AE5DD1-1866-0CDD-F186-99FE902A18FC}"/>
              </a:ext>
            </a:extLst>
          </p:cNvPr>
          <p:cNvSpPr txBox="1"/>
          <p:nvPr/>
        </p:nvSpPr>
        <p:spPr>
          <a:xfrm>
            <a:off x="694188" y="2060848"/>
            <a:ext cx="7755624"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t>A database Management System provides the mechanism to store and   retrieve the data. </a:t>
            </a:r>
          </a:p>
          <a:p>
            <a:pPr algn="just"/>
            <a:endParaRPr lang="en-US" dirty="0"/>
          </a:p>
          <a:p>
            <a:pPr marL="285750" indent="-285750" algn="just">
              <a:buFont typeface="Arial" panose="020B0604020202020204" pitchFamily="34" charset="0"/>
              <a:buChar char="•"/>
            </a:pPr>
            <a:r>
              <a:rPr lang="en-US" dirty="0"/>
              <a:t>There are different kinds of database management systems:</a:t>
            </a:r>
          </a:p>
          <a:p>
            <a:pPr algn="just"/>
            <a:endParaRPr lang="en-US" dirty="0"/>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1.RDBMS (Relational Database Management Systems)</a:t>
            </a: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          2.OLAP (Online Analytical  Processing)</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3.NoSQL (Not only SQL)</a:t>
            </a:r>
          </a:p>
          <a:p>
            <a:pPr marL="285750" indent="-285750" algn="just">
              <a:buFont typeface="Arial" panose="020B0604020202020204" pitchFamily="34" charset="0"/>
              <a:buChar char="•"/>
            </a:pPr>
            <a:endParaRPr lang="en-US" dirty="0"/>
          </a:p>
          <a:p>
            <a:pPr algn="just"/>
            <a:endParaRPr lang="en-US" dirty="0"/>
          </a:p>
        </p:txBody>
      </p:sp>
    </p:spTree>
    <p:extLst>
      <p:ext uri="{BB962C8B-B14F-4D97-AF65-F5344CB8AC3E}">
        <p14:creationId xmlns:p14="http://schemas.microsoft.com/office/powerpoint/2010/main" val="3114582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EB5E9-49FE-6069-F5BD-CEDEF9553FB7}"/>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73B9315-B365-DB1F-BB82-13C011263922}"/>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C26867CC-6867-A0A7-B3A1-0171A5BA6117}"/>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INTRODUCTION</a:t>
            </a:r>
            <a:endParaRPr lang="en-US" sz="2400" b="1" dirty="0"/>
          </a:p>
        </p:txBody>
      </p:sp>
      <p:sp>
        <p:nvSpPr>
          <p:cNvPr id="7" name="TextBox 6">
            <a:extLst>
              <a:ext uri="{FF2B5EF4-FFF2-40B4-BE49-F238E27FC236}">
                <a16:creationId xmlns:a16="http://schemas.microsoft.com/office/drawing/2014/main" id="{C6430754-4B64-06AA-047C-5B4FFD9F3CED}"/>
              </a:ext>
            </a:extLst>
          </p:cNvPr>
          <p:cNvSpPr txBox="1"/>
          <p:nvPr/>
        </p:nvSpPr>
        <p:spPr>
          <a:xfrm>
            <a:off x="694188" y="2060848"/>
            <a:ext cx="7755624" cy="2677656"/>
          </a:xfrm>
          <a:prstGeom prst="rect">
            <a:avLst/>
          </a:prstGeom>
          <a:noFill/>
        </p:spPr>
        <p:txBody>
          <a:bodyPr wrap="square" rtlCol="0">
            <a:spAutoFit/>
          </a:bodyPr>
          <a:lstStyle/>
          <a:p>
            <a:pPr marL="285750" indent="-285750" algn="just">
              <a:buFont typeface="Arial" panose="020B0604020202020204" pitchFamily="34" charset="0"/>
              <a:buChar char="•"/>
            </a:pPr>
            <a:r>
              <a:rPr lang="en-US" dirty="0">
                <a:effectLst/>
                <a:latin typeface="Calibri" panose="020F0502020204030204" pitchFamily="34" charset="0"/>
                <a:ea typeface="Calibri" panose="020F0502020204030204" pitchFamily="34" charset="0"/>
              </a:rPr>
              <a:t>This </a:t>
            </a:r>
            <a:r>
              <a:rPr lang="en-US" dirty="0"/>
              <a:t>In the world of IoT, the creation of massive amounts of data from sensors is common and one of the biggest challenges—not only from a transport perspective but also from a data management standpoint. </a:t>
            </a:r>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r>
              <a:rPr lang="en-US" dirty="0"/>
              <a:t>A great example of the deluge of </a:t>
            </a:r>
            <a:r>
              <a:rPr lang="en-US" b="1" dirty="0"/>
              <a:t>data that can be generated by IoT is found in the commercial aviation industry and the sensors that are deployed throughout an aircraft</a:t>
            </a:r>
          </a:p>
          <a:p>
            <a:pPr marL="285750" indent="-285750">
              <a:buFont typeface="Arial" panose="020B0604020202020204" pitchFamily="34" charset="0"/>
              <a:buChar char="•"/>
            </a:pPr>
            <a:endParaRPr lang="en-US" sz="2400" dirty="0">
              <a:solidFill>
                <a:srgbClr val="FF0000"/>
              </a:solidFill>
            </a:endParaRPr>
          </a:p>
        </p:txBody>
      </p:sp>
    </p:spTree>
    <p:extLst>
      <p:ext uri="{BB962C8B-B14F-4D97-AF65-F5344CB8AC3E}">
        <p14:creationId xmlns:p14="http://schemas.microsoft.com/office/powerpoint/2010/main" val="1457790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C23D9-B66C-F184-843A-84015FAFB93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840EA6F-ABB7-B046-F593-788515CAE85B}"/>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4D7D8EBA-36D3-C54C-CE21-32B6BD0BEBFC}"/>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INTRODUCTION TO NOSQL DATABASES</a:t>
            </a:r>
          </a:p>
          <a:p>
            <a:pPr lvl="0"/>
            <a:endParaRPr lang="en-US" sz="2400" b="1" dirty="0"/>
          </a:p>
        </p:txBody>
      </p:sp>
      <p:sp>
        <p:nvSpPr>
          <p:cNvPr id="7" name="TextBox 6">
            <a:extLst>
              <a:ext uri="{FF2B5EF4-FFF2-40B4-BE49-F238E27FC236}">
                <a16:creationId xmlns:a16="http://schemas.microsoft.com/office/drawing/2014/main" id="{40C40199-A91F-1E7A-E938-C795DBA5B7E1}"/>
              </a:ext>
            </a:extLst>
          </p:cNvPr>
          <p:cNvSpPr txBox="1"/>
          <p:nvPr/>
        </p:nvSpPr>
        <p:spPr>
          <a:xfrm>
            <a:off x="694188" y="2060848"/>
            <a:ext cx="7755624" cy="2585323"/>
          </a:xfrm>
          <a:prstGeom prst="rect">
            <a:avLst/>
          </a:prstGeom>
          <a:noFill/>
        </p:spPr>
        <p:txBody>
          <a:bodyPr wrap="square" rtlCol="0">
            <a:spAutoFit/>
          </a:bodyPr>
          <a:lstStyle/>
          <a:p>
            <a:pPr algn="just"/>
            <a:r>
              <a:rPr lang="en-US" b="1" u="sng" dirty="0"/>
              <a:t>What is a NoSQL database?</a:t>
            </a:r>
          </a:p>
          <a:p>
            <a:pPr marL="285750" indent="-285750" algn="just">
              <a:buFont typeface="Arial" panose="020B0604020202020204" pitchFamily="34" charset="0"/>
              <a:buChar char="•"/>
            </a:pPr>
            <a:r>
              <a:rPr lang="en-US" dirty="0"/>
              <a:t>NoSQL databases are different relational databases like MQSQL.</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relational database you need to create the table, define schema, set the data types of fields etc.,  before you can actually insert the data.</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NoSQL you don’t have to worry about that, you can insert, update on the fly.</a:t>
            </a:r>
          </a:p>
          <a:p>
            <a:pPr algn="just"/>
            <a:endParaRPr lang="en-US" dirty="0"/>
          </a:p>
        </p:txBody>
      </p:sp>
    </p:spTree>
    <p:extLst>
      <p:ext uri="{BB962C8B-B14F-4D97-AF65-F5344CB8AC3E}">
        <p14:creationId xmlns:p14="http://schemas.microsoft.com/office/powerpoint/2010/main" val="2347108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BC431-E75E-76E3-1CEF-AE355E2BF767}"/>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DD467A2-CE4A-1D20-A7FD-221B6F914C3E}"/>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5D49EC23-4826-5350-4616-E71DACE64038}"/>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INTRODUCTION TO NOSQL DATABASES</a:t>
            </a:r>
          </a:p>
          <a:p>
            <a:pPr lvl="0"/>
            <a:endParaRPr lang="en-US" sz="2400" b="1" dirty="0"/>
          </a:p>
        </p:txBody>
      </p:sp>
      <p:sp>
        <p:nvSpPr>
          <p:cNvPr id="7" name="TextBox 6">
            <a:extLst>
              <a:ext uri="{FF2B5EF4-FFF2-40B4-BE49-F238E27FC236}">
                <a16:creationId xmlns:a16="http://schemas.microsoft.com/office/drawing/2014/main" id="{391CD7AC-469C-682E-AC16-4B1C5B845E3E}"/>
              </a:ext>
            </a:extLst>
          </p:cNvPr>
          <p:cNvSpPr txBox="1"/>
          <p:nvPr/>
        </p:nvSpPr>
        <p:spPr>
          <a:xfrm>
            <a:off x="694188" y="2060848"/>
            <a:ext cx="7755624" cy="4801314"/>
          </a:xfrm>
          <a:prstGeom prst="rect">
            <a:avLst/>
          </a:prstGeom>
          <a:noFill/>
        </p:spPr>
        <p:txBody>
          <a:bodyPr wrap="square" rtlCol="0">
            <a:spAutoFit/>
          </a:bodyPr>
          <a:lstStyle/>
          <a:p>
            <a:pPr algn="just"/>
            <a:r>
              <a:rPr lang="en-US" b="1" u="sng" dirty="0"/>
              <a:t>Limitations of Relational databases:</a:t>
            </a:r>
          </a:p>
          <a:p>
            <a:pPr marL="285750" indent="-285750" algn="just">
              <a:buFont typeface="Arial" panose="020B0604020202020204" pitchFamily="34" charset="0"/>
              <a:buChar char="•"/>
            </a:pPr>
            <a:r>
              <a:rPr lang="en-US" sz="1800" dirty="0"/>
              <a:t>1. In relational database we need to </a:t>
            </a:r>
            <a:r>
              <a:rPr lang="en-US" sz="1800" dirty="0">
                <a:solidFill>
                  <a:srgbClr val="C00000"/>
                </a:solidFill>
              </a:rPr>
              <a:t>define structure and schema of data first and then only we can process the data</a:t>
            </a:r>
            <a:r>
              <a:rPr lang="en-US" dirty="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sz="1800" dirty="0"/>
              <a:t>2. Relational database systems provides consistency and integrity of data by enforcing </a:t>
            </a:r>
            <a:r>
              <a:rPr lang="en-US" sz="1800" b="1" dirty="0">
                <a:hlinkClick r:id="rId2"/>
              </a:rPr>
              <a:t>ACID properties</a:t>
            </a:r>
            <a:r>
              <a:rPr lang="en-US" sz="1800" dirty="0"/>
              <a:t> (Atomicity, Consistency, Isolation and Durability ). There are some scenarios where this is useful like banking system. However in most of the other cases these properties are significant performance overhead and can make your database response very slow</a:t>
            </a:r>
            <a:r>
              <a:rPr lang="en-US" dirty="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sz="1800" dirty="0"/>
              <a:t>3. Most of the applications store their data in </a:t>
            </a:r>
            <a:r>
              <a:rPr lang="en-US" sz="1800" b="1" dirty="0">
                <a:hlinkClick r:id="rId3"/>
              </a:rPr>
              <a:t>JSON</a:t>
            </a:r>
            <a:r>
              <a:rPr lang="en-US" sz="1800" b="1" dirty="0"/>
              <a:t> (</a:t>
            </a:r>
            <a:r>
              <a:rPr lang="en-US" sz="1800" b="1" dirty="0" err="1"/>
              <a:t>Javascript</a:t>
            </a:r>
            <a:r>
              <a:rPr lang="en-US" sz="1800" b="1" dirty="0"/>
              <a:t> Object Notation)</a:t>
            </a:r>
            <a:r>
              <a:rPr lang="en-US" sz="1800" dirty="0"/>
              <a:t> format and RDBMS don’t provide you a better way of performing operations such as create, insert, update, delete etc., on this data. On the other hand NoSQL store their data in JSON format, which is compatible with most of the today’s world application.</a:t>
            </a:r>
          </a:p>
          <a:p>
            <a:pPr algn="just"/>
            <a:endParaRPr lang="en-US" dirty="0"/>
          </a:p>
          <a:p>
            <a:pPr algn="just"/>
            <a:endParaRPr lang="en-US" dirty="0"/>
          </a:p>
        </p:txBody>
      </p:sp>
    </p:spTree>
    <p:extLst>
      <p:ext uri="{BB962C8B-B14F-4D97-AF65-F5344CB8AC3E}">
        <p14:creationId xmlns:p14="http://schemas.microsoft.com/office/powerpoint/2010/main" val="3879946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1CB75-6E8D-F048-A374-1E8FFB27079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79C7126-ACD9-A98D-E099-8C68E9DB59AE}"/>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5E84DD26-8CDF-A476-04B9-55A74808EAF4}"/>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INTRODUCTION TO NOSQL DATABASES</a:t>
            </a:r>
          </a:p>
          <a:p>
            <a:pPr lvl="0"/>
            <a:endParaRPr lang="en-US" sz="2400" b="1" dirty="0"/>
          </a:p>
        </p:txBody>
      </p:sp>
      <p:sp>
        <p:nvSpPr>
          <p:cNvPr id="7" name="TextBox 6">
            <a:extLst>
              <a:ext uri="{FF2B5EF4-FFF2-40B4-BE49-F238E27FC236}">
                <a16:creationId xmlns:a16="http://schemas.microsoft.com/office/drawing/2014/main" id="{E7100E36-5ABE-8A46-5A34-7C4864F7DD1D}"/>
              </a:ext>
            </a:extLst>
          </p:cNvPr>
          <p:cNvSpPr txBox="1"/>
          <p:nvPr/>
        </p:nvSpPr>
        <p:spPr>
          <a:xfrm>
            <a:off x="694188" y="2060848"/>
            <a:ext cx="7755624" cy="3970318"/>
          </a:xfrm>
          <a:prstGeom prst="rect">
            <a:avLst/>
          </a:prstGeom>
          <a:noFill/>
        </p:spPr>
        <p:txBody>
          <a:bodyPr wrap="square" rtlCol="0">
            <a:spAutoFit/>
          </a:bodyPr>
          <a:lstStyle/>
          <a:p>
            <a:pPr algn="just"/>
            <a:r>
              <a:rPr lang="en-US" b="1" u="sng" dirty="0"/>
              <a:t>What are the advantages of NoSQL:</a:t>
            </a:r>
          </a:p>
          <a:p>
            <a:pPr marL="285750" indent="-285750" algn="just">
              <a:buFont typeface="Arial" panose="020B0604020202020204" pitchFamily="34" charset="0"/>
              <a:buChar char="•"/>
            </a:pPr>
            <a:r>
              <a:rPr lang="en-US" dirty="0"/>
              <a:t>High scalability.</a:t>
            </a:r>
            <a:r>
              <a:rPr lang="en-US" sz="1800" dirty="0"/>
              <a:t> </a:t>
            </a:r>
          </a:p>
          <a:p>
            <a:pPr algn="just"/>
            <a:endParaRPr lang="en-US" sz="1800" dirty="0"/>
          </a:p>
          <a:p>
            <a:pPr marL="285750" indent="-285750" algn="just">
              <a:buFont typeface="Arial" panose="020B0604020202020204" pitchFamily="34" charset="0"/>
              <a:buChar char="•"/>
            </a:pPr>
            <a:r>
              <a:rPr lang="en-US" sz="1800" dirty="0"/>
              <a:t>High </a:t>
            </a:r>
            <a:r>
              <a:rPr lang="en-US" sz="1800" dirty="0" err="1"/>
              <a:t>Avalability</a:t>
            </a:r>
            <a:r>
              <a:rPr lang="en-US" sz="1800" dirty="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sz="1800" dirty="0"/>
              <a:t>Here are </a:t>
            </a:r>
            <a:r>
              <a:rPr lang="en-US" dirty="0"/>
              <a:t>the types of NoSQL databases and the name of the databases system that falls in that category. MongoDB falls in the category of NoSQL document based database. </a:t>
            </a:r>
          </a:p>
          <a:p>
            <a:pPr algn="just"/>
            <a:endParaRPr lang="en-US" dirty="0"/>
          </a:p>
          <a:p>
            <a:pPr algn="just"/>
            <a:r>
              <a:rPr lang="en-US" b="1" dirty="0"/>
              <a:t>             Key Value Store</a:t>
            </a:r>
            <a:r>
              <a:rPr lang="en-US" dirty="0"/>
              <a:t>: Memcached, Redis, </a:t>
            </a:r>
            <a:r>
              <a:rPr lang="en-US" dirty="0" err="1"/>
              <a:t>Coherance</a:t>
            </a:r>
            <a:endParaRPr lang="en-US" dirty="0"/>
          </a:p>
          <a:p>
            <a:pPr algn="just"/>
            <a:r>
              <a:rPr lang="en-US" dirty="0"/>
              <a:t>             </a:t>
            </a:r>
            <a:r>
              <a:rPr lang="en-US" b="1" dirty="0"/>
              <a:t>Tabular:</a:t>
            </a:r>
            <a:r>
              <a:rPr lang="en-US" dirty="0"/>
              <a:t> </a:t>
            </a:r>
            <a:r>
              <a:rPr lang="en-US" dirty="0" err="1"/>
              <a:t>Hbase</a:t>
            </a:r>
            <a:r>
              <a:rPr lang="en-US" dirty="0"/>
              <a:t>, Big Table, </a:t>
            </a:r>
            <a:r>
              <a:rPr lang="en-US" dirty="0" err="1"/>
              <a:t>Accumulo</a:t>
            </a:r>
            <a:endParaRPr lang="en-US" dirty="0"/>
          </a:p>
          <a:p>
            <a:pPr algn="just"/>
            <a:r>
              <a:rPr lang="en-US" b="1" dirty="0"/>
              <a:t>             Document based: </a:t>
            </a:r>
            <a:r>
              <a:rPr lang="en-US" dirty="0"/>
              <a:t>MONGODB, CouchDB, </a:t>
            </a:r>
            <a:r>
              <a:rPr lang="en-US" dirty="0" err="1"/>
              <a:t>Cloudant</a:t>
            </a:r>
            <a:endParaRPr lang="en-US" dirty="0"/>
          </a:p>
          <a:p>
            <a:pPr algn="just"/>
            <a:br>
              <a:rPr lang="en-US" dirty="0"/>
            </a:br>
            <a:r>
              <a:rPr lang="en-US" dirty="0"/>
              <a:t>	</a:t>
            </a:r>
          </a:p>
        </p:txBody>
      </p:sp>
    </p:spTree>
    <p:extLst>
      <p:ext uri="{BB962C8B-B14F-4D97-AF65-F5344CB8AC3E}">
        <p14:creationId xmlns:p14="http://schemas.microsoft.com/office/powerpoint/2010/main" val="3544588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CF03B-C2D8-8D00-5380-CDBF06DDA55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3FD092F-1994-D452-0541-F9CF96CA3A95}"/>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C35A2BD8-E4ED-E025-B279-E8F316E10E4F}"/>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INTRODUCTION TO NOSQL DATABASES</a:t>
            </a:r>
          </a:p>
          <a:p>
            <a:pPr lvl="0"/>
            <a:endParaRPr lang="en-US" sz="2400" b="1" dirty="0"/>
          </a:p>
        </p:txBody>
      </p:sp>
      <p:sp>
        <p:nvSpPr>
          <p:cNvPr id="7" name="TextBox 6">
            <a:extLst>
              <a:ext uri="{FF2B5EF4-FFF2-40B4-BE49-F238E27FC236}">
                <a16:creationId xmlns:a16="http://schemas.microsoft.com/office/drawing/2014/main" id="{54AADCCF-C741-830C-A17D-9875A23537B1}"/>
              </a:ext>
            </a:extLst>
          </p:cNvPr>
          <p:cNvSpPr txBox="1"/>
          <p:nvPr/>
        </p:nvSpPr>
        <p:spPr>
          <a:xfrm>
            <a:off x="694188" y="2060848"/>
            <a:ext cx="7755624" cy="3693319"/>
          </a:xfrm>
          <a:prstGeom prst="rect">
            <a:avLst/>
          </a:prstGeom>
          <a:noFill/>
        </p:spPr>
        <p:txBody>
          <a:bodyPr wrap="square" rtlCol="0">
            <a:spAutoFit/>
          </a:bodyPr>
          <a:lstStyle/>
          <a:p>
            <a:pPr algn="just"/>
            <a:r>
              <a:rPr lang="en-US" b="1" u="sng" dirty="0"/>
              <a:t>When to go for NoSQL over relational database:</a:t>
            </a:r>
          </a:p>
          <a:p>
            <a:pPr marL="285750" indent="-285750" algn="just">
              <a:buFont typeface="Arial" panose="020B0604020202020204" pitchFamily="34" charset="0"/>
              <a:buChar char="•"/>
            </a:pPr>
            <a:r>
              <a:rPr lang="en-US" dirty="0"/>
              <a:t>When you want to store and retrieve huge amount of data.</a:t>
            </a:r>
            <a:r>
              <a:rPr lang="en-US" sz="1800" dirty="0"/>
              <a:t> </a:t>
            </a:r>
          </a:p>
          <a:p>
            <a:pPr algn="just"/>
            <a:endParaRPr lang="en-US" sz="1800" dirty="0"/>
          </a:p>
          <a:p>
            <a:pPr marL="285750" indent="-285750" algn="just">
              <a:buFont typeface="Arial" panose="020B0604020202020204" pitchFamily="34" charset="0"/>
              <a:buChar char="•"/>
            </a:pPr>
            <a:r>
              <a:rPr lang="en-US" dirty="0"/>
              <a:t>The relationship between the data you store is not that important</a:t>
            </a:r>
            <a:r>
              <a:rPr lang="en-US" sz="1800" dirty="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sz="1800" dirty="0"/>
              <a:t>The data is not structured and changing over time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sz="1800" dirty="0"/>
              <a:t>Constraints and Joins support is not required at database level</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sz="1800" dirty="0"/>
              <a:t>The data is growing continuously and you need to scale the database regular to handle the data.</a:t>
            </a:r>
          </a:p>
          <a:p>
            <a:pPr algn="just"/>
            <a:br>
              <a:rPr lang="en-US" dirty="0"/>
            </a:br>
            <a:r>
              <a:rPr lang="en-US" dirty="0"/>
              <a:t>	</a:t>
            </a:r>
          </a:p>
        </p:txBody>
      </p:sp>
    </p:spTree>
    <p:extLst>
      <p:ext uri="{BB962C8B-B14F-4D97-AF65-F5344CB8AC3E}">
        <p14:creationId xmlns:p14="http://schemas.microsoft.com/office/powerpoint/2010/main" val="1965002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5DA76-CEC4-83AB-3E42-052DC7B4D1A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C2A2547-4722-0C9C-7324-B5829E7C968B}"/>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D7FE865B-F41F-5034-94C8-FFF146BCE10A}"/>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OVERVIEW</a:t>
            </a:r>
          </a:p>
          <a:p>
            <a:pPr lvl="0"/>
            <a:endParaRPr lang="en-US" sz="2400" b="1" dirty="0"/>
          </a:p>
        </p:txBody>
      </p:sp>
      <p:sp>
        <p:nvSpPr>
          <p:cNvPr id="7" name="TextBox 6">
            <a:extLst>
              <a:ext uri="{FF2B5EF4-FFF2-40B4-BE49-F238E27FC236}">
                <a16:creationId xmlns:a16="http://schemas.microsoft.com/office/drawing/2014/main" id="{07B300C6-9D38-729B-D048-02773FB2016B}"/>
              </a:ext>
            </a:extLst>
          </p:cNvPr>
          <p:cNvSpPr txBox="1"/>
          <p:nvPr/>
        </p:nvSpPr>
        <p:spPr>
          <a:xfrm>
            <a:off x="694188" y="2060848"/>
            <a:ext cx="7755624"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t>Apache Hadoop is an open source framework intended to make interaction with </a:t>
            </a:r>
            <a:r>
              <a:rPr lang="en-US" b="1" u="sng" dirty="0">
                <a:hlinkClick r:id="rId2">
                  <a:extLst>
                    <a:ext uri="{A12FA001-AC4F-418D-AE19-62706E023703}">
                      <ahyp:hlinkClr xmlns:ahyp="http://schemas.microsoft.com/office/drawing/2018/hyperlinkcolor" val="tx"/>
                    </a:ext>
                  </a:extLst>
                </a:hlinkClick>
              </a:rPr>
              <a:t>big data</a:t>
            </a:r>
            <a:r>
              <a:rPr lang="en-US" dirty="0"/>
              <a:t> easier.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Hadoop has made its place in the industries and companies that need to work on large data sets which are sensitive and needs efficient handling.</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Hadoop is a framework that enables processing of large data sets which reside in the form of clusters.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Being a framework, Hadoop is made up of several modules that are supported by a large ecosystem of technologies. </a:t>
            </a:r>
          </a:p>
        </p:txBody>
      </p:sp>
    </p:spTree>
    <p:extLst>
      <p:ext uri="{BB962C8B-B14F-4D97-AF65-F5344CB8AC3E}">
        <p14:creationId xmlns:p14="http://schemas.microsoft.com/office/powerpoint/2010/main" val="3995558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E8CC2-C42A-DC67-ABE7-D66000BC66E2}"/>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EC61B58-8176-B3A5-2D76-FC987DDE1C58}"/>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493DC42A-7DA5-A806-F324-2387471BB31A}"/>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7B8113E1-1D25-7E59-B208-AA7D3F3E5040}"/>
              </a:ext>
            </a:extLst>
          </p:cNvPr>
          <p:cNvSpPr txBox="1"/>
          <p:nvPr/>
        </p:nvSpPr>
        <p:spPr>
          <a:xfrm>
            <a:off x="694188" y="2060848"/>
            <a:ext cx="7755624" cy="3416320"/>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cs typeface="Times New Roman" pitchFamily="18" charset="0"/>
              </a:rPr>
              <a:t>Hadoop Ecosystem</a:t>
            </a:r>
            <a:r>
              <a:rPr lang="en-US" i="1" dirty="0">
                <a:cs typeface="Times New Roman" pitchFamily="18" charset="0"/>
              </a:rPr>
              <a:t> </a:t>
            </a:r>
            <a:r>
              <a:rPr lang="en-US" dirty="0">
                <a:cs typeface="Times New Roman" pitchFamily="18" charset="0"/>
              </a:rPr>
              <a:t>is a platform or a suite which provides various services to solve the big data problems</a:t>
            </a:r>
            <a:r>
              <a:rPr lang="en-US" dirty="0"/>
              <a:t>.</a:t>
            </a:r>
          </a:p>
          <a:p>
            <a:pPr algn="just"/>
            <a:endParaRPr lang="en-US" dirty="0"/>
          </a:p>
          <a:p>
            <a:pPr marL="285750" indent="-285750" algn="just">
              <a:buFont typeface="Arial" panose="020B0604020202020204" pitchFamily="34" charset="0"/>
              <a:buChar char="•"/>
            </a:pPr>
            <a:r>
              <a:rPr lang="en-US" dirty="0"/>
              <a:t>It includes Apache projects and various commercial tools and </a:t>
            </a:r>
            <a:r>
              <a:rPr lang="en-US" dirty="0" err="1"/>
              <a:t>solutions.There</a:t>
            </a:r>
            <a:r>
              <a:rPr lang="en-US" dirty="0"/>
              <a:t> are </a:t>
            </a:r>
            <a:r>
              <a:rPr lang="en-US" i="1" dirty="0"/>
              <a:t>four major elements of Hadoop</a:t>
            </a:r>
            <a:r>
              <a:rPr lang="en-US" dirty="0"/>
              <a:t> i.e. </a:t>
            </a:r>
            <a:r>
              <a:rPr lang="en-US" b="1" dirty="0"/>
              <a:t>HDFS, MapReduce, YARN, and Hadoop Common </a:t>
            </a:r>
          </a:p>
          <a:p>
            <a:pPr algn="just"/>
            <a:endParaRPr lang="en-US" b="1" dirty="0"/>
          </a:p>
          <a:p>
            <a:pPr marL="285750" indent="-285750" algn="just">
              <a:buFont typeface="Arial" panose="020B0604020202020204" pitchFamily="34" charset="0"/>
              <a:buChar char="•"/>
            </a:pPr>
            <a:r>
              <a:rPr lang="en-US" dirty="0"/>
              <a:t>Most of the tools or solutions are used to supplement or support these major elements.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All these tools work collectively to </a:t>
            </a:r>
            <a:r>
              <a:rPr lang="en-US" b="1" dirty="0"/>
              <a:t>provide services such as absorption, analysis, storage and maintenance of data etc. </a:t>
            </a:r>
          </a:p>
        </p:txBody>
      </p:sp>
    </p:spTree>
    <p:extLst>
      <p:ext uri="{BB962C8B-B14F-4D97-AF65-F5344CB8AC3E}">
        <p14:creationId xmlns:p14="http://schemas.microsoft.com/office/powerpoint/2010/main" val="2817788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0B44F-B47A-A32F-C5D9-29127106C80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A7F52F-71E9-2A7E-5961-C90F728C3EB1}"/>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2B283253-94B6-E8D4-CCAA-EB80E7A2D7B6}"/>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pic>
        <p:nvPicPr>
          <p:cNvPr id="3" name="Content Placeholder 5" descr="Hadoop Ecosystem and Their Components ">
            <a:extLst>
              <a:ext uri="{FF2B5EF4-FFF2-40B4-BE49-F238E27FC236}">
                <a16:creationId xmlns:a16="http://schemas.microsoft.com/office/drawing/2014/main" id="{326BBEEB-46B8-C6AE-5833-435F29D6769C}"/>
              </a:ext>
            </a:extLst>
          </p:cNvPr>
          <p:cNvPicPr>
            <a:picLocks/>
          </p:cNvPicPr>
          <p:nvPr/>
        </p:nvPicPr>
        <p:blipFill>
          <a:blip r:embed="rId2" cstate="print"/>
          <a:srcRect/>
          <a:stretch>
            <a:fillRect/>
          </a:stretch>
        </p:blipFill>
        <p:spPr bwMode="auto">
          <a:xfrm>
            <a:off x="1012900" y="1772816"/>
            <a:ext cx="7015484" cy="4388139"/>
          </a:xfrm>
          <a:prstGeom prst="rect">
            <a:avLst/>
          </a:prstGeom>
          <a:noFill/>
          <a:ln w="9525">
            <a:noFill/>
            <a:miter lim="800000"/>
            <a:headEnd/>
            <a:tailEnd/>
          </a:ln>
        </p:spPr>
      </p:pic>
    </p:spTree>
    <p:extLst>
      <p:ext uri="{BB962C8B-B14F-4D97-AF65-F5344CB8AC3E}">
        <p14:creationId xmlns:p14="http://schemas.microsoft.com/office/powerpoint/2010/main" val="2168479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77809-ECAD-5A5A-B416-559DE8BB77D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B496B2B-AF02-6B49-B64E-63E0ED45692C}"/>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95F8A7D6-3FCF-E41C-08B2-02402DB6F0B7}"/>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pic>
        <p:nvPicPr>
          <p:cNvPr id="4" name="Picture 2" descr="https://media.geeksforgeeks.org/wp-content/cdn-uploads/HadoopEcosystem-min.png">
            <a:extLst>
              <a:ext uri="{FF2B5EF4-FFF2-40B4-BE49-F238E27FC236}">
                <a16:creationId xmlns:a16="http://schemas.microsoft.com/office/drawing/2014/main" id="{03F3D51D-DAB2-2FED-1CCB-80B5BD33BB4E}"/>
              </a:ext>
            </a:extLst>
          </p:cNvPr>
          <p:cNvPicPr>
            <a:picLocks noChangeAspect="1" noChangeArrowheads="1"/>
          </p:cNvPicPr>
          <p:nvPr/>
        </p:nvPicPr>
        <p:blipFill>
          <a:blip r:embed="rId2" cstate="print"/>
          <a:srcRect/>
          <a:stretch>
            <a:fillRect/>
          </a:stretch>
        </p:blipFill>
        <p:spPr bwMode="auto">
          <a:xfrm>
            <a:off x="755576" y="1988840"/>
            <a:ext cx="7560840" cy="4172116"/>
          </a:xfrm>
          <a:prstGeom prst="rect">
            <a:avLst/>
          </a:prstGeom>
          <a:noFill/>
        </p:spPr>
      </p:pic>
    </p:spTree>
    <p:extLst>
      <p:ext uri="{BB962C8B-B14F-4D97-AF65-F5344CB8AC3E}">
        <p14:creationId xmlns:p14="http://schemas.microsoft.com/office/powerpoint/2010/main" val="843548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C4A3E-56A0-FC86-9586-11E8DC8E8C6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FB67CFF-14AF-AED9-F2EB-CC58C2C6F23A}"/>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8DA86AEC-1B34-BF3D-1D21-6ED5E65B7C68}"/>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CCFEBD73-546B-6D8C-A599-0A0275F3AA09}"/>
              </a:ext>
            </a:extLst>
          </p:cNvPr>
          <p:cNvSpPr txBox="1"/>
          <p:nvPr/>
        </p:nvSpPr>
        <p:spPr>
          <a:xfrm>
            <a:off x="694188" y="2060848"/>
            <a:ext cx="7755624" cy="3693319"/>
          </a:xfrm>
          <a:prstGeom prst="rect">
            <a:avLst/>
          </a:prstGeom>
          <a:noFill/>
        </p:spPr>
        <p:txBody>
          <a:bodyPr wrap="square" rtlCol="0">
            <a:spAutoFit/>
          </a:bodyPr>
          <a:lstStyle/>
          <a:p>
            <a:pPr algn="just"/>
            <a:r>
              <a:rPr lang="en-US" dirty="0"/>
              <a:t>Following are the components that collectively form a Hadoop Ecosystem</a:t>
            </a:r>
          </a:p>
          <a:p>
            <a:pPr marL="285750" indent="-285750" algn="just">
              <a:buFont typeface="Arial" panose="020B0604020202020204" pitchFamily="34" charset="0"/>
              <a:buChar char="•"/>
            </a:pPr>
            <a:r>
              <a:rPr lang="en-US" dirty="0"/>
              <a:t>HDFS: Hadoop Distributed File System</a:t>
            </a:r>
          </a:p>
          <a:p>
            <a:pPr marL="285750" indent="-285750" algn="just">
              <a:buFont typeface="Arial" panose="020B0604020202020204" pitchFamily="34" charset="0"/>
              <a:buChar char="•"/>
            </a:pPr>
            <a:r>
              <a:rPr lang="en-US" dirty="0"/>
              <a:t>YARN : Yet Another Resource Negotiator</a:t>
            </a:r>
          </a:p>
          <a:p>
            <a:pPr marL="285750" indent="-285750" algn="just">
              <a:buFont typeface="Arial" panose="020B0604020202020204" pitchFamily="34" charset="0"/>
              <a:buChar char="•"/>
            </a:pPr>
            <a:r>
              <a:rPr lang="en-US" dirty="0"/>
              <a:t>MapReduce : Programming based Data Processing</a:t>
            </a:r>
          </a:p>
          <a:p>
            <a:pPr marL="285750" indent="-285750" algn="just">
              <a:buFont typeface="Arial" panose="020B0604020202020204" pitchFamily="34" charset="0"/>
              <a:buChar char="•"/>
            </a:pPr>
            <a:r>
              <a:rPr lang="en-US" dirty="0"/>
              <a:t>Spark:  In-Memory data processing</a:t>
            </a:r>
          </a:p>
          <a:p>
            <a:pPr marL="285750" indent="-285750" fontAlgn="base">
              <a:buFont typeface="Arial" panose="020B0604020202020204" pitchFamily="34" charset="0"/>
              <a:buChar char="•"/>
            </a:pPr>
            <a:r>
              <a:rPr lang="en-US" dirty="0"/>
              <a:t>HIVE, PIG : Query based processing of data services</a:t>
            </a:r>
          </a:p>
          <a:p>
            <a:pPr marL="285750" indent="-285750" fontAlgn="base">
              <a:buFont typeface="Arial" panose="020B0604020202020204" pitchFamily="34" charset="0"/>
              <a:buChar char="•"/>
            </a:pPr>
            <a:r>
              <a:rPr lang="en-US" dirty="0"/>
              <a:t>HBase: NoSQL Database</a:t>
            </a:r>
          </a:p>
          <a:p>
            <a:pPr marL="285750" indent="-285750" fontAlgn="base">
              <a:buFont typeface="Arial" panose="020B0604020202020204" pitchFamily="34" charset="0"/>
              <a:buChar char="•"/>
            </a:pPr>
            <a:r>
              <a:rPr lang="en-US" dirty="0"/>
              <a:t>Mahout, Spark </a:t>
            </a:r>
            <a:r>
              <a:rPr lang="en-US" dirty="0" err="1"/>
              <a:t>MLLib</a:t>
            </a:r>
            <a:r>
              <a:rPr lang="en-US" dirty="0"/>
              <a:t>: </a:t>
            </a:r>
            <a:r>
              <a:rPr lang="en-US" u="sng" dirty="0">
                <a:hlinkClick r:id="rId2">
                  <a:extLst>
                    <a:ext uri="{A12FA001-AC4F-418D-AE19-62706E023703}">
                      <ahyp:hlinkClr xmlns:ahyp="http://schemas.microsoft.com/office/drawing/2018/hyperlinkcolor" val="tx"/>
                    </a:ext>
                  </a:extLst>
                </a:hlinkClick>
              </a:rPr>
              <a:t>Machine Learning </a:t>
            </a:r>
            <a:r>
              <a:rPr lang="en-US" dirty="0"/>
              <a:t>algorithm libraries</a:t>
            </a:r>
          </a:p>
          <a:p>
            <a:pPr marL="285750" indent="-285750" fontAlgn="base">
              <a:buFont typeface="Arial" panose="020B0604020202020204" pitchFamily="34" charset="0"/>
              <a:buChar char="•"/>
            </a:pPr>
            <a:r>
              <a:rPr lang="en-US" dirty="0"/>
              <a:t>Solar, Lucene: Searching and Indexing</a:t>
            </a:r>
          </a:p>
          <a:p>
            <a:pPr marL="285750" indent="-285750" fontAlgn="base">
              <a:buFont typeface="Arial" panose="020B0604020202020204" pitchFamily="34" charset="0"/>
              <a:buChar char="•"/>
            </a:pPr>
            <a:r>
              <a:rPr lang="en-US" dirty="0"/>
              <a:t>Zookeeper: Managing cluster</a:t>
            </a:r>
          </a:p>
          <a:p>
            <a:pPr marL="285750" indent="-285750" fontAlgn="base">
              <a:buFont typeface="Arial" panose="020B0604020202020204" pitchFamily="34" charset="0"/>
              <a:buChar char="•"/>
            </a:pPr>
            <a:r>
              <a:rPr lang="en-US" dirty="0"/>
              <a:t>Oozie: Job Scheduling</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18560387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36330-50F1-9944-C3AC-A1C68C594420}"/>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FC68FCC-8390-4969-4D98-7E3FEE8E0AC7}"/>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FB8BBC8D-32F4-86B5-D9A8-E84251615162}"/>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FE3F6653-D729-5A19-210E-5183ABCB7628}"/>
              </a:ext>
            </a:extLst>
          </p:cNvPr>
          <p:cNvSpPr txBox="1"/>
          <p:nvPr/>
        </p:nvSpPr>
        <p:spPr>
          <a:xfrm>
            <a:off x="694188" y="2060848"/>
            <a:ext cx="7755624" cy="4247317"/>
          </a:xfrm>
          <a:prstGeom prst="rect">
            <a:avLst/>
          </a:prstGeom>
          <a:noFill/>
        </p:spPr>
        <p:txBody>
          <a:bodyPr wrap="square" rtlCol="0">
            <a:spAutoFit/>
          </a:bodyPr>
          <a:lstStyle/>
          <a:p>
            <a:pPr algn="just"/>
            <a:r>
              <a:rPr lang="en-US" b="1" u="sng" dirty="0"/>
              <a:t>Hadoop Distributed File System:</a:t>
            </a:r>
            <a:endParaRPr lang="en-US" u="sng" dirty="0"/>
          </a:p>
          <a:p>
            <a:pPr marL="285750" indent="-285750" algn="just">
              <a:buFont typeface="Arial" panose="020B0604020202020204" pitchFamily="34" charset="0"/>
              <a:buChar char="•"/>
            </a:pPr>
            <a:r>
              <a:rPr lang="en-US" sz="1800" dirty="0"/>
              <a:t>HDFS is the primary or major component of Hadoop ecosystem and is responsible for storing large data sets of structured or unstructured data across various nodes and thereby maintaining the metadata in the form of log files.</a:t>
            </a:r>
          </a:p>
          <a:p>
            <a:pPr marL="285750" indent="-285750" algn="just">
              <a:buFont typeface="Arial" panose="020B0604020202020204" pitchFamily="34" charset="0"/>
              <a:buChar char="•"/>
            </a:pPr>
            <a:r>
              <a:rPr lang="en-US" sz="1800" dirty="0"/>
              <a:t>HDFS splits files into blocks and sends them across various nodes in form of large clusters. Also in case of a node failure, the system operates and data transfer takes place between the nodes which are facilitated by HDFS.</a:t>
            </a:r>
          </a:p>
          <a:p>
            <a:pPr marL="285750" indent="-285750" algn="just">
              <a:buFont typeface="Arial" panose="020B0604020202020204" pitchFamily="34" charset="0"/>
              <a:buChar char="•"/>
            </a:pPr>
            <a:r>
              <a:rPr lang="en-US" sz="1800" dirty="0"/>
              <a:t>It is highly fault-tolerant and is designed to be deployed on low-cost hardware. </a:t>
            </a:r>
          </a:p>
          <a:p>
            <a:pPr marL="285750" indent="-285750" algn="just">
              <a:buFont typeface="Arial" panose="020B0604020202020204" pitchFamily="34" charset="0"/>
              <a:buChar char="•"/>
            </a:pPr>
            <a:r>
              <a:rPr lang="en-US" sz="1800" dirty="0"/>
              <a:t>It provides high throughput access to application data and is suitable for applications having large datasets.</a:t>
            </a:r>
          </a:p>
          <a:p>
            <a:pPr algn="just"/>
            <a:r>
              <a:rPr lang="en-US" dirty="0"/>
              <a: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40459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AFD31-81D3-521C-3A59-3A7FD669881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58B897-66FE-1A53-BC94-313A76C32677}"/>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E4BEAEA0-02DD-878A-006F-BCC3BA692ED1}"/>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INTRODUCTION</a:t>
            </a:r>
            <a:endParaRPr lang="en-US" sz="2400" b="1" dirty="0"/>
          </a:p>
        </p:txBody>
      </p:sp>
      <p:sp>
        <p:nvSpPr>
          <p:cNvPr id="7" name="TextBox 6">
            <a:extLst>
              <a:ext uri="{FF2B5EF4-FFF2-40B4-BE49-F238E27FC236}">
                <a16:creationId xmlns:a16="http://schemas.microsoft.com/office/drawing/2014/main" id="{08314446-6919-E150-16F6-AA4BA189500A}"/>
              </a:ext>
            </a:extLst>
          </p:cNvPr>
          <p:cNvSpPr txBox="1"/>
          <p:nvPr/>
        </p:nvSpPr>
        <p:spPr>
          <a:xfrm>
            <a:off x="694188" y="2060848"/>
            <a:ext cx="7755624" cy="523220"/>
          </a:xfrm>
          <a:prstGeom prst="rect">
            <a:avLst/>
          </a:prstGeom>
          <a:noFill/>
        </p:spPr>
        <p:txBody>
          <a:bodyPr wrap="square" rtlCol="0">
            <a:spAutoFit/>
          </a:bodyPr>
          <a:lstStyle/>
          <a:p>
            <a:pPr algn="just"/>
            <a:r>
              <a:rPr lang="en-US" sz="2800" i="1" dirty="0"/>
              <a:t>Commercial Jet Engine</a:t>
            </a:r>
            <a:endParaRPr lang="en-US" sz="2800" dirty="0">
              <a:solidFill>
                <a:srgbClr val="FF0000"/>
              </a:solidFill>
            </a:endParaRPr>
          </a:p>
        </p:txBody>
      </p:sp>
      <p:pic>
        <p:nvPicPr>
          <p:cNvPr id="3" name="Picture 2">
            <a:extLst>
              <a:ext uri="{FF2B5EF4-FFF2-40B4-BE49-F238E27FC236}">
                <a16:creationId xmlns:a16="http://schemas.microsoft.com/office/drawing/2014/main" id="{11EF78C5-9E55-9423-CC29-390EEDB4359A}"/>
              </a:ext>
            </a:extLst>
          </p:cNvPr>
          <p:cNvPicPr>
            <a:picLocks noChangeAspect="1" noChangeArrowheads="1"/>
          </p:cNvPicPr>
          <p:nvPr/>
        </p:nvPicPr>
        <p:blipFill>
          <a:blip r:embed="rId2" cstate="print"/>
          <a:srcRect/>
          <a:stretch>
            <a:fillRect/>
          </a:stretch>
        </p:blipFill>
        <p:spPr bwMode="auto">
          <a:xfrm>
            <a:off x="838200" y="2852937"/>
            <a:ext cx="7262192" cy="3168352"/>
          </a:xfrm>
          <a:prstGeom prst="rect">
            <a:avLst/>
          </a:prstGeom>
          <a:noFill/>
          <a:ln w="9525">
            <a:noFill/>
            <a:miter lim="800000"/>
            <a:headEnd/>
            <a:tailEnd/>
          </a:ln>
        </p:spPr>
      </p:pic>
    </p:spTree>
    <p:extLst>
      <p:ext uri="{BB962C8B-B14F-4D97-AF65-F5344CB8AC3E}">
        <p14:creationId xmlns:p14="http://schemas.microsoft.com/office/powerpoint/2010/main" val="29749774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3E730-928E-7E4E-1642-59409BC404F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47E1BFF-D391-70E4-8FBF-2BE1BAEF164D}"/>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342DAA4C-5BA8-5C37-7F11-88C161842669}"/>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087CC786-7413-AEFD-07ED-6DE6B88E52D5}"/>
              </a:ext>
            </a:extLst>
          </p:cNvPr>
          <p:cNvSpPr txBox="1"/>
          <p:nvPr/>
        </p:nvSpPr>
        <p:spPr>
          <a:xfrm>
            <a:off x="694188" y="2060848"/>
            <a:ext cx="7755624" cy="4524315"/>
          </a:xfrm>
          <a:prstGeom prst="rect">
            <a:avLst/>
          </a:prstGeom>
          <a:noFill/>
        </p:spPr>
        <p:txBody>
          <a:bodyPr wrap="square" rtlCol="0">
            <a:spAutoFit/>
          </a:bodyPr>
          <a:lstStyle/>
          <a:p>
            <a:pPr algn="just"/>
            <a:r>
              <a:rPr lang="en-US" b="1" u="sng" dirty="0"/>
              <a:t>Hadoop Distributed File System:</a:t>
            </a:r>
            <a:endParaRPr lang="en-US" u="sng" dirty="0"/>
          </a:p>
          <a:p>
            <a:pPr marL="285750" indent="-285750" algn="just" fontAlgn="base">
              <a:buFont typeface="Arial" panose="020B0604020202020204" pitchFamily="34" charset="0"/>
              <a:buChar char="•"/>
            </a:pPr>
            <a:r>
              <a:rPr lang="en-US" dirty="0"/>
              <a:t>HDFS consists of two core components i.e. </a:t>
            </a:r>
          </a:p>
          <a:p>
            <a:pPr lvl="1" algn="just" fontAlgn="base"/>
            <a:r>
              <a:rPr lang="en-US" dirty="0"/>
              <a:t>Name node</a:t>
            </a:r>
          </a:p>
          <a:p>
            <a:pPr lvl="1" algn="just" fontAlgn="base"/>
            <a:r>
              <a:rPr lang="en-US" dirty="0"/>
              <a:t>Data Node</a:t>
            </a:r>
          </a:p>
          <a:p>
            <a:pPr marL="285750" indent="-285750" algn="just" fontAlgn="base">
              <a:buFont typeface="Arial" panose="020B0604020202020204" pitchFamily="34" charset="0"/>
              <a:buChar char="•"/>
            </a:pPr>
            <a:r>
              <a:rPr lang="en-US" dirty="0"/>
              <a:t>Name Node is the prime node which contains metadata (data about data) requiring comparatively fewer resources than the data nodes that stores the actual data. These data nodes are commodity hardware in the distributed environment. Undoubtedly, making Hadoop cost effective. </a:t>
            </a:r>
          </a:p>
          <a:p>
            <a:pPr marL="285750" indent="-285750" algn="just" fontAlgn="base">
              <a:buFont typeface="Arial" panose="020B0604020202020204" pitchFamily="34" charset="0"/>
              <a:buChar char="•"/>
            </a:pPr>
            <a:r>
              <a:rPr lang="en-US" sz="1800" dirty="0" err="1"/>
              <a:t>NameNode</a:t>
            </a:r>
            <a:r>
              <a:rPr lang="en-US" sz="1800" dirty="0"/>
              <a:t> does not store actual data or dataset. </a:t>
            </a:r>
            <a:r>
              <a:rPr lang="en-US" sz="1800" dirty="0" err="1"/>
              <a:t>NameNode</a:t>
            </a:r>
            <a:r>
              <a:rPr lang="en-US" sz="1800" dirty="0"/>
              <a:t> stores Metadata i.e. number of </a:t>
            </a:r>
            <a:r>
              <a:rPr lang="en-US" sz="1800" b="1" u="sng" dirty="0">
                <a:hlinkClick r:id="rId2">
                  <a:extLst>
                    <a:ext uri="{A12FA001-AC4F-418D-AE19-62706E023703}">
                      <ahyp:hlinkClr xmlns:ahyp="http://schemas.microsoft.com/office/drawing/2018/hyperlinkcolor" val="tx"/>
                    </a:ext>
                  </a:extLst>
                </a:hlinkClick>
              </a:rPr>
              <a:t>blocks</a:t>
            </a:r>
            <a:r>
              <a:rPr lang="en-US" sz="1800" dirty="0"/>
              <a:t>, their location, on which Rack, which </a:t>
            </a:r>
            <a:r>
              <a:rPr lang="en-US" sz="1800" dirty="0" err="1"/>
              <a:t>Datanode</a:t>
            </a:r>
            <a:r>
              <a:rPr lang="en-US" sz="1800" dirty="0"/>
              <a:t> the data is stored and other details. It consists of files and directories.</a:t>
            </a:r>
            <a:endParaRPr lang="en-US" dirty="0"/>
          </a:p>
          <a:p>
            <a:pPr marL="285750" indent="-285750" algn="just" fontAlgn="base">
              <a:buFont typeface="Arial" panose="020B0604020202020204" pitchFamily="34" charset="0"/>
              <a:buChar char="•"/>
            </a:pPr>
            <a:r>
              <a:rPr lang="en-US" dirty="0"/>
              <a:t>HDFS maintains all the coordination between the clusters and hardware, thus working at the </a:t>
            </a:r>
            <a:r>
              <a:rPr lang="en-US" b="1" dirty="0">
                <a:solidFill>
                  <a:srgbClr val="FF0000"/>
                </a:solidFill>
              </a:rPr>
              <a:t>heart of the system.</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786899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4C2F2-E782-05A9-C4FE-0B7B1259051F}"/>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86366F1-D5DC-8C92-2091-0EC9E59B9837}"/>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8E28CDD4-C5DA-B94E-7F18-C68B373580AA}"/>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62E1444D-5186-6AF4-5C1D-5C61BAABF13E}"/>
              </a:ext>
            </a:extLst>
          </p:cNvPr>
          <p:cNvSpPr txBox="1"/>
          <p:nvPr/>
        </p:nvSpPr>
        <p:spPr>
          <a:xfrm>
            <a:off x="694188" y="2060848"/>
            <a:ext cx="7755624" cy="3970318"/>
          </a:xfrm>
          <a:prstGeom prst="rect">
            <a:avLst/>
          </a:prstGeom>
          <a:noFill/>
        </p:spPr>
        <p:txBody>
          <a:bodyPr wrap="square" rtlCol="0">
            <a:spAutoFit/>
          </a:bodyPr>
          <a:lstStyle/>
          <a:p>
            <a:pPr algn="just"/>
            <a:r>
              <a:rPr lang="en-US" b="1" u="sng" dirty="0"/>
              <a:t>Hadoop Distributed File System:</a:t>
            </a:r>
            <a:endParaRPr lang="en-US" u="sng" dirty="0"/>
          </a:p>
          <a:p>
            <a:pPr marL="285750" indent="-285750" algn="just">
              <a:buFont typeface="Arial" panose="020B0604020202020204" pitchFamily="34" charset="0"/>
              <a:buChar char="•"/>
            </a:pPr>
            <a:r>
              <a:rPr lang="en-US" dirty="0">
                <a:latin typeface="Times New Roman" pitchFamily="18" charset="0"/>
                <a:cs typeface="Times New Roman" pitchFamily="18" charset="0"/>
              </a:rPr>
              <a:t>It is also known as </a:t>
            </a:r>
            <a:r>
              <a:rPr lang="en-US" i="1" dirty="0">
                <a:latin typeface="Times New Roman" pitchFamily="18" charset="0"/>
                <a:cs typeface="Times New Roman" pitchFamily="18" charset="0"/>
              </a:rPr>
              <a:t>Slave</a:t>
            </a:r>
            <a:r>
              <a:rPr lang="en-US" dirty="0">
                <a:latin typeface="Times New Roman" pitchFamily="18" charset="0"/>
                <a:cs typeface="Times New Roman" pitchFamily="18" charset="0"/>
              </a:rPr>
              <a:t>.</a:t>
            </a:r>
          </a:p>
          <a:p>
            <a:pPr marL="285750" indent="-285750" algn="just">
              <a:buFont typeface="Arial" panose="020B0604020202020204" pitchFamily="34" charset="0"/>
              <a:buChar char="•"/>
            </a:pPr>
            <a:r>
              <a:rPr lang="en-US" dirty="0">
                <a:latin typeface="Times New Roman" pitchFamily="18" charset="0"/>
                <a:cs typeface="Times New Roman" pitchFamily="18" charset="0"/>
              </a:rPr>
              <a:t> HDFS </a:t>
            </a:r>
            <a:r>
              <a:rPr lang="en-US" dirty="0" err="1">
                <a:latin typeface="Times New Roman" pitchFamily="18" charset="0"/>
                <a:cs typeface="Times New Roman" pitchFamily="18" charset="0"/>
              </a:rPr>
              <a:t>Datanode</a:t>
            </a:r>
            <a:r>
              <a:rPr lang="en-US" dirty="0">
                <a:latin typeface="Times New Roman" pitchFamily="18" charset="0"/>
                <a:cs typeface="Times New Roman" pitchFamily="18" charset="0"/>
              </a:rPr>
              <a:t> is responsible for storing actual data in HDFS. </a:t>
            </a:r>
            <a:r>
              <a:rPr lang="en-US" dirty="0" err="1">
                <a:latin typeface="Times New Roman" pitchFamily="18" charset="0"/>
                <a:cs typeface="Times New Roman" pitchFamily="18" charset="0"/>
              </a:rPr>
              <a:t>Datanode</a:t>
            </a:r>
            <a:r>
              <a:rPr lang="en-US" dirty="0">
                <a:latin typeface="Times New Roman" pitchFamily="18" charset="0"/>
                <a:cs typeface="Times New Roman" pitchFamily="18" charset="0"/>
              </a:rPr>
              <a:t> performs </a:t>
            </a:r>
            <a:r>
              <a:rPr lang="en-US" b="1" u="sng" dirty="0">
                <a:latin typeface="Times New Roman" pitchFamily="18" charset="0"/>
                <a:cs typeface="Times New Roman" pitchFamily="18" charset="0"/>
                <a:hlinkClick r:id="rId2">
                  <a:extLst>
                    <a:ext uri="{A12FA001-AC4F-418D-AE19-62706E023703}">
                      <ahyp:hlinkClr xmlns:ahyp="http://schemas.microsoft.com/office/drawing/2018/hyperlinkcolor" val="tx"/>
                    </a:ext>
                  </a:extLst>
                </a:hlinkClick>
              </a:rPr>
              <a:t>read and write operation</a:t>
            </a:r>
            <a:r>
              <a:rPr lang="en-US" u="sng" dirty="0">
                <a:latin typeface="Times New Roman" pitchFamily="18" charset="0"/>
                <a:cs typeface="Times New Roman" pitchFamily="18" charset="0"/>
              </a:rPr>
              <a:t> </a:t>
            </a:r>
            <a:r>
              <a:rPr lang="en-US" dirty="0">
                <a:latin typeface="Times New Roman" pitchFamily="18" charset="0"/>
                <a:cs typeface="Times New Roman" pitchFamily="18" charset="0"/>
              </a:rPr>
              <a:t>as per the request of the clients. </a:t>
            </a:r>
          </a:p>
          <a:p>
            <a:pPr marL="285750" indent="-285750" algn="just">
              <a:buFont typeface="Arial" panose="020B0604020202020204" pitchFamily="34" charset="0"/>
              <a:buChar char="•"/>
            </a:pPr>
            <a:r>
              <a:rPr lang="en-US" dirty="0">
                <a:latin typeface="Times New Roman" pitchFamily="18" charset="0"/>
                <a:cs typeface="Times New Roman" pitchFamily="18" charset="0"/>
              </a:rPr>
              <a:t>Replica block of </a:t>
            </a:r>
            <a:r>
              <a:rPr lang="en-US" dirty="0" err="1">
                <a:latin typeface="Times New Roman" pitchFamily="18" charset="0"/>
                <a:cs typeface="Times New Roman" pitchFamily="18" charset="0"/>
              </a:rPr>
              <a:t>Datanode</a:t>
            </a:r>
            <a:r>
              <a:rPr lang="en-US" dirty="0">
                <a:latin typeface="Times New Roman" pitchFamily="18" charset="0"/>
                <a:cs typeface="Times New Roman" pitchFamily="18" charset="0"/>
              </a:rPr>
              <a:t> consists of 2 files on the file system. The first file is for data and second file is for recording the block’s metadata. </a:t>
            </a:r>
          </a:p>
          <a:p>
            <a:pPr marL="285750" indent="-285750" algn="just">
              <a:buFont typeface="Arial" panose="020B0604020202020204" pitchFamily="34" charset="0"/>
              <a:buChar char="•"/>
            </a:pPr>
            <a:r>
              <a:rPr lang="en-US" dirty="0">
                <a:latin typeface="Times New Roman" pitchFamily="18" charset="0"/>
                <a:cs typeface="Times New Roman" pitchFamily="18" charset="0"/>
              </a:rPr>
              <a:t>HDFS Metadata includes checksums for data. At startup, each </a:t>
            </a:r>
            <a:r>
              <a:rPr lang="en-US" dirty="0" err="1">
                <a:latin typeface="Times New Roman" pitchFamily="18" charset="0"/>
                <a:cs typeface="Times New Roman" pitchFamily="18" charset="0"/>
              </a:rPr>
              <a:t>Datanode</a:t>
            </a:r>
            <a:r>
              <a:rPr lang="en-US" dirty="0">
                <a:latin typeface="Times New Roman" pitchFamily="18" charset="0"/>
                <a:cs typeface="Times New Roman" pitchFamily="18" charset="0"/>
              </a:rPr>
              <a:t> connects to its corresponding </a:t>
            </a:r>
            <a:r>
              <a:rPr lang="en-US" dirty="0" err="1">
                <a:latin typeface="Times New Roman" pitchFamily="18" charset="0"/>
                <a:cs typeface="Times New Roman" pitchFamily="18" charset="0"/>
              </a:rPr>
              <a:t>Namenode</a:t>
            </a:r>
            <a:r>
              <a:rPr lang="en-US" dirty="0">
                <a:latin typeface="Times New Roman" pitchFamily="18" charset="0"/>
                <a:cs typeface="Times New Roman" pitchFamily="18" charset="0"/>
              </a:rPr>
              <a:t> and does handshaking. </a:t>
            </a:r>
          </a:p>
          <a:p>
            <a:pPr marL="285750" indent="-285750" algn="just">
              <a:buFont typeface="Arial" panose="020B0604020202020204" pitchFamily="34" charset="0"/>
              <a:buChar char="•"/>
            </a:pPr>
            <a:r>
              <a:rPr lang="en-US" dirty="0">
                <a:latin typeface="Times New Roman" pitchFamily="18" charset="0"/>
                <a:cs typeface="Times New Roman" pitchFamily="18" charset="0"/>
              </a:rPr>
              <a:t>Verification of namespace ID and software version of </a:t>
            </a:r>
            <a:r>
              <a:rPr lang="en-US" dirty="0" err="1">
                <a:latin typeface="Times New Roman" pitchFamily="18" charset="0"/>
                <a:cs typeface="Times New Roman" pitchFamily="18" charset="0"/>
              </a:rPr>
              <a:t>DataNode</a:t>
            </a:r>
            <a:r>
              <a:rPr lang="en-US" dirty="0">
                <a:latin typeface="Times New Roman" pitchFamily="18" charset="0"/>
                <a:cs typeface="Times New Roman" pitchFamily="18" charset="0"/>
              </a:rPr>
              <a:t> take place by handshaking.  At the time of mismatch found, </a:t>
            </a:r>
            <a:r>
              <a:rPr lang="en-US" dirty="0" err="1">
                <a:latin typeface="Times New Roman" pitchFamily="18" charset="0"/>
                <a:cs typeface="Times New Roman" pitchFamily="18" charset="0"/>
              </a:rPr>
              <a:t>DataNode</a:t>
            </a:r>
            <a:r>
              <a:rPr lang="en-US" dirty="0">
                <a:latin typeface="Times New Roman" pitchFamily="18" charset="0"/>
                <a:cs typeface="Times New Roman" pitchFamily="18" charset="0"/>
              </a:rPr>
              <a:t> goes </a:t>
            </a:r>
            <a:r>
              <a:rPr lang="en-US" dirty="0"/>
              <a:t>down automatically.</a:t>
            </a:r>
          </a:p>
          <a:p>
            <a:pPr marL="285750" indent="-285750" algn="just" fontAlgn="base">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25345860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2A4E1-D884-15BB-649D-BF82A339FF60}"/>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B0AB2DE-710D-D07B-D997-742A6401A2C3}"/>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645CA539-AA11-954E-3438-A8E0E8B959DE}"/>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9867D284-FAD5-8ACA-3E80-DAB92B181B5F}"/>
              </a:ext>
            </a:extLst>
          </p:cNvPr>
          <p:cNvSpPr txBox="1"/>
          <p:nvPr/>
        </p:nvSpPr>
        <p:spPr>
          <a:xfrm>
            <a:off x="694188" y="2060848"/>
            <a:ext cx="7755624" cy="3693319"/>
          </a:xfrm>
          <a:prstGeom prst="rect">
            <a:avLst/>
          </a:prstGeom>
          <a:noFill/>
        </p:spPr>
        <p:txBody>
          <a:bodyPr wrap="square" rtlCol="0">
            <a:spAutoFit/>
          </a:bodyPr>
          <a:lstStyle/>
          <a:p>
            <a:pPr algn="just"/>
            <a:r>
              <a:rPr lang="en-US" b="1" u="sng" dirty="0"/>
              <a:t>MapReduce:</a:t>
            </a:r>
            <a:endParaRPr lang="en-US" u="sng" dirty="0"/>
          </a:p>
          <a:p>
            <a:pPr marL="285750" indent="-285750" algn="just">
              <a:buFont typeface="Arial" panose="020B0604020202020204" pitchFamily="34" charset="0"/>
              <a:buChar char="•"/>
            </a:pPr>
            <a:r>
              <a:rPr lang="en-US" dirty="0"/>
              <a:t>MapReduce is a parallel </a:t>
            </a:r>
            <a:r>
              <a:rPr lang="en-US" dirty="0">
                <a:solidFill>
                  <a:srgbClr val="FF0000"/>
                </a:solidFill>
              </a:rPr>
              <a:t>programming model for writing distributed applications </a:t>
            </a:r>
            <a:r>
              <a:rPr lang="en-US" dirty="0"/>
              <a:t>devised at Google for </a:t>
            </a:r>
            <a:r>
              <a:rPr lang="en-US" b="1" dirty="0"/>
              <a:t>efficient processing of large </a:t>
            </a:r>
            <a:r>
              <a:rPr lang="en-US" dirty="0"/>
              <a:t>amounts of data </a:t>
            </a:r>
            <a:r>
              <a:rPr lang="en-US" i="1" dirty="0"/>
              <a:t>multi</a:t>
            </a:r>
            <a:r>
              <a:rPr lang="en-US" dirty="0"/>
              <a:t>−</a:t>
            </a:r>
            <a:r>
              <a:rPr lang="en-US" i="1" dirty="0"/>
              <a:t>terabyte data sets</a:t>
            </a:r>
            <a:r>
              <a:rPr lang="en-US" dirty="0"/>
              <a:t>−on large clusters </a:t>
            </a:r>
            <a:r>
              <a:rPr lang="en-US" i="1" dirty="0"/>
              <a:t>thousands of nodes </a:t>
            </a:r>
            <a:r>
              <a:rPr lang="en-US" dirty="0"/>
              <a:t> of commodity hardware in a reliable, fault-tolerant manner. </a:t>
            </a:r>
          </a:p>
          <a:p>
            <a:pPr marL="285750" indent="-285750" algn="just">
              <a:buFont typeface="Arial" panose="020B0604020202020204" pitchFamily="34" charset="0"/>
              <a:buChar char="•"/>
            </a:pPr>
            <a:r>
              <a:rPr lang="en-US" dirty="0"/>
              <a:t>The MapReduce program runs on Hadoop which is an Apache open-source framework</a:t>
            </a:r>
          </a:p>
          <a:p>
            <a:pPr marL="285750" indent="-285750" algn="just">
              <a:buFont typeface="Arial" panose="020B0604020202020204" pitchFamily="34" charset="0"/>
              <a:buChar char="•"/>
            </a:pPr>
            <a:r>
              <a:rPr lang="en-US" dirty="0"/>
              <a:t>By making the use of distributed and parallel algorithms, MapReduce makes it possible to carry over the </a:t>
            </a:r>
            <a:r>
              <a:rPr lang="en-US" b="1" dirty="0"/>
              <a:t>processing’s logic </a:t>
            </a:r>
            <a:r>
              <a:rPr lang="en-US" dirty="0"/>
              <a:t>and helps to write applications which transform big data sets into a manageable one.</a:t>
            </a:r>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1987694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42169-EFE7-26AD-85BD-201512CD72DF}"/>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7E960E3-6FFE-9CE9-A810-8AB6B6E563DF}"/>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563C20F8-CFDC-D0A2-ED88-3038B373556C}"/>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34BF6B26-3587-9E5A-C777-AF265E3F62F5}"/>
              </a:ext>
            </a:extLst>
          </p:cNvPr>
          <p:cNvSpPr txBox="1"/>
          <p:nvPr/>
        </p:nvSpPr>
        <p:spPr>
          <a:xfrm>
            <a:off x="694188" y="2060848"/>
            <a:ext cx="7755624" cy="3970318"/>
          </a:xfrm>
          <a:prstGeom prst="rect">
            <a:avLst/>
          </a:prstGeom>
          <a:noFill/>
        </p:spPr>
        <p:txBody>
          <a:bodyPr wrap="square" rtlCol="0">
            <a:spAutoFit/>
          </a:bodyPr>
          <a:lstStyle/>
          <a:p>
            <a:pPr algn="just"/>
            <a:r>
              <a:rPr lang="en-US" b="1" u="sng" dirty="0"/>
              <a:t>MapReduce:</a:t>
            </a:r>
            <a:endParaRPr lang="en-US" u="sng" dirty="0"/>
          </a:p>
          <a:p>
            <a:pPr marL="285750" indent="-285750" algn="just" fontAlgn="base">
              <a:buFont typeface="Arial" panose="020B0604020202020204" pitchFamily="34" charset="0"/>
              <a:buChar char="•"/>
            </a:pPr>
            <a:r>
              <a:rPr lang="en-US" dirty="0"/>
              <a:t>MapReduce makes the use of two functions i.e. Map() and Reduce() whose task is: </a:t>
            </a:r>
          </a:p>
          <a:p>
            <a:pPr lvl="1" algn="just" fontAlgn="base"/>
            <a:r>
              <a:rPr lang="en-US" b="1" i="1" dirty="0">
                <a:solidFill>
                  <a:srgbClr val="FF0000"/>
                </a:solidFill>
              </a:rPr>
              <a:t>Map()</a:t>
            </a:r>
            <a:r>
              <a:rPr lang="en-US" dirty="0"/>
              <a:t> performs </a:t>
            </a:r>
            <a:r>
              <a:rPr lang="en-US" b="1" dirty="0"/>
              <a:t>sorting and filtering </a:t>
            </a:r>
            <a:r>
              <a:rPr lang="en-US" dirty="0"/>
              <a:t>of data and thereby organizing them in the form of group. Map generates a </a:t>
            </a:r>
            <a:r>
              <a:rPr lang="en-US" b="1" dirty="0"/>
              <a:t>key-value pair based result </a:t>
            </a:r>
            <a:r>
              <a:rPr lang="en-US" dirty="0"/>
              <a:t>which is later on processed by the Reduce() method.</a:t>
            </a:r>
          </a:p>
          <a:p>
            <a:pPr lvl="1" algn="just" fontAlgn="base"/>
            <a:endParaRPr lang="en-US" dirty="0"/>
          </a:p>
          <a:p>
            <a:pPr lvl="1" algn="just" fontAlgn="base"/>
            <a:r>
              <a:rPr lang="en-US" b="1" i="1" dirty="0">
                <a:solidFill>
                  <a:srgbClr val="FF0000"/>
                </a:solidFill>
              </a:rPr>
              <a:t>Reduce()</a:t>
            </a:r>
            <a:r>
              <a:rPr lang="en-US" dirty="0"/>
              <a:t>, as the name suggests does the summarization by aggregating the mapped data. In simple, Reduce() takes the output generated by Map() as input and </a:t>
            </a:r>
            <a:r>
              <a:rPr lang="en-US" b="1" dirty="0"/>
              <a:t>combines those tuples into smaller set of tuples.</a:t>
            </a:r>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20764951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39B0E-FCC0-5E1F-58BF-4E869540F897}"/>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AA36245-E52D-BC75-8D9F-F2BA748D4F29}"/>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9CC77B3B-DCD0-4146-F838-9A852F87FA65}"/>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C25EE6F4-6320-F6D6-3F3A-4D108BA75E1C}"/>
              </a:ext>
            </a:extLst>
          </p:cNvPr>
          <p:cNvSpPr txBox="1"/>
          <p:nvPr/>
        </p:nvSpPr>
        <p:spPr>
          <a:xfrm>
            <a:off x="694188" y="2060848"/>
            <a:ext cx="7755624" cy="5355312"/>
          </a:xfrm>
          <a:prstGeom prst="rect">
            <a:avLst/>
          </a:prstGeom>
          <a:noFill/>
        </p:spPr>
        <p:txBody>
          <a:bodyPr wrap="square" rtlCol="0">
            <a:spAutoFit/>
          </a:bodyPr>
          <a:lstStyle/>
          <a:p>
            <a:pPr algn="just"/>
            <a:r>
              <a:rPr lang="en-US" b="1" u="sng" dirty="0"/>
              <a:t>YARN:</a:t>
            </a:r>
            <a:endParaRPr lang="en-US" u="sng" dirty="0"/>
          </a:p>
          <a:p>
            <a:pPr marL="285750" indent="-285750" algn="just" fontAlgn="base">
              <a:buFont typeface="Arial" panose="020B0604020202020204" pitchFamily="34" charset="0"/>
              <a:buChar char="•"/>
            </a:pPr>
            <a:r>
              <a:rPr lang="en-US" dirty="0"/>
              <a:t>Yet Another Resource Negotiator, as the name implies, YARN is the one who helps to manage the resources across the clusters. </a:t>
            </a:r>
          </a:p>
          <a:p>
            <a:pPr marL="285750" indent="-285750" algn="just" fontAlgn="base">
              <a:buFont typeface="Arial" panose="020B0604020202020204" pitchFamily="34" charset="0"/>
              <a:buChar char="•"/>
            </a:pPr>
            <a:r>
              <a:rPr lang="en-US" dirty="0"/>
              <a:t>In short, it performs </a:t>
            </a:r>
            <a:r>
              <a:rPr lang="en-US" dirty="0">
                <a:solidFill>
                  <a:srgbClr val="FF0000"/>
                </a:solidFill>
              </a:rPr>
              <a:t>scheduling and resource allocation </a:t>
            </a:r>
            <a:r>
              <a:rPr lang="en-US" dirty="0"/>
              <a:t>for the Hadoop System. Consists of three major components i.e. </a:t>
            </a:r>
          </a:p>
          <a:p>
            <a:pPr lvl="1" fontAlgn="base"/>
            <a:r>
              <a:rPr lang="en-US" dirty="0">
                <a:solidFill>
                  <a:srgbClr val="FF0000"/>
                </a:solidFill>
              </a:rPr>
              <a:t>Resource Manager</a:t>
            </a:r>
          </a:p>
          <a:p>
            <a:pPr lvl="1" fontAlgn="base"/>
            <a:r>
              <a:rPr lang="en-US" dirty="0">
                <a:solidFill>
                  <a:srgbClr val="FF0000"/>
                </a:solidFill>
              </a:rPr>
              <a:t>Nodes Manager</a:t>
            </a:r>
          </a:p>
          <a:p>
            <a:pPr lvl="1" fontAlgn="base"/>
            <a:r>
              <a:rPr lang="en-US" dirty="0">
                <a:solidFill>
                  <a:srgbClr val="FF0000"/>
                </a:solidFill>
              </a:rPr>
              <a:t>Application Manager</a:t>
            </a:r>
          </a:p>
          <a:p>
            <a:pPr marL="285750" indent="-285750" algn="just" fontAlgn="base">
              <a:buFont typeface="Arial" panose="020B0604020202020204" pitchFamily="34" charset="0"/>
              <a:buChar char="•"/>
            </a:pPr>
            <a:r>
              <a:rPr lang="en-US" dirty="0"/>
              <a:t>Resource manager has the privilege of allocating resources for the applications in a system whereas Node managers work on the allocation of resources such as CPU, memory, bandwidth per machine and later on acknowledges the resource manager.</a:t>
            </a:r>
          </a:p>
          <a:p>
            <a:pPr marL="285750" indent="-285750" algn="just" fontAlgn="base">
              <a:buFont typeface="Arial" panose="020B0604020202020204" pitchFamily="34" charset="0"/>
              <a:buChar char="•"/>
            </a:pPr>
            <a:r>
              <a:rPr lang="en-US" dirty="0"/>
              <a:t>Application manager works as an interface between the resource manager and Node manager and performs negotiations as per the requirement of the two.</a:t>
            </a:r>
          </a:p>
          <a:p>
            <a:pPr marL="285750" indent="-285750" algn="just" fontAlgn="base">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5669586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38138-5B64-7F06-6ECC-927778686210}"/>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90018AA-2CDC-313D-805A-935E4EA0B52B}"/>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C6052AAB-4269-2E4E-5130-D46D96B86242}"/>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37D4B212-C6DB-51D1-9487-AD228A530F10}"/>
              </a:ext>
            </a:extLst>
          </p:cNvPr>
          <p:cNvSpPr txBox="1"/>
          <p:nvPr/>
        </p:nvSpPr>
        <p:spPr>
          <a:xfrm>
            <a:off x="694188" y="2060848"/>
            <a:ext cx="7755624" cy="1477328"/>
          </a:xfrm>
          <a:prstGeom prst="rect">
            <a:avLst/>
          </a:prstGeom>
          <a:noFill/>
        </p:spPr>
        <p:txBody>
          <a:bodyPr wrap="square" rtlCol="0">
            <a:spAutoFit/>
          </a:bodyPr>
          <a:lstStyle/>
          <a:p>
            <a:pPr algn="just"/>
            <a:r>
              <a:rPr lang="en-US" b="1" u="sng" dirty="0"/>
              <a:t>YARN Architecture:</a:t>
            </a:r>
            <a:endParaRPr lang="en-US" u="sng" dirty="0"/>
          </a:p>
          <a:p>
            <a:pPr marL="285750" indent="-285750" algn="just" fontAlgn="base">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pic>
        <p:nvPicPr>
          <p:cNvPr id="3" name="Content Placeholder 3" descr="Components-of-YARN-1.png">
            <a:extLst>
              <a:ext uri="{FF2B5EF4-FFF2-40B4-BE49-F238E27FC236}">
                <a16:creationId xmlns:a16="http://schemas.microsoft.com/office/drawing/2014/main" id="{8B220C46-7898-2C75-297F-4CADDBBC6FEE}"/>
              </a:ext>
            </a:extLst>
          </p:cNvPr>
          <p:cNvPicPr>
            <a:picLocks noChangeAspect="1"/>
          </p:cNvPicPr>
          <p:nvPr/>
        </p:nvPicPr>
        <p:blipFill>
          <a:blip r:embed="rId2" cstate="print"/>
          <a:stretch>
            <a:fillRect/>
          </a:stretch>
        </p:blipFill>
        <p:spPr>
          <a:xfrm>
            <a:off x="704808" y="2852936"/>
            <a:ext cx="7899640" cy="3308020"/>
          </a:xfrm>
          <a:prstGeom prst="rect">
            <a:avLst/>
          </a:prstGeom>
        </p:spPr>
      </p:pic>
    </p:spTree>
    <p:extLst>
      <p:ext uri="{BB962C8B-B14F-4D97-AF65-F5344CB8AC3E}">
        <p14:creationId xmlns:p14="http://schemas.microsoft.com/office/powerpoint/2010/main" val="36474866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C05B1-FB69-6EC0-0139-756ADD9DA91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6FEED33-90AA-B6F0-7891-5E5BEF53D740}"/>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727DB8EA-1BAA-5444-629F-761C39F0E442}"/>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83A18DD7-1548-30D4-0583-D5444A65AF5C}"/>
              </a:ext>
            </a:extLst>
          </p:cNvPr>
          <p:cNvSpPr txBox="1"/>
          <p:nvPr/>
        </p:nvSpPr>
        <p:spPr>
          <a:xfrm>
            <a:off x="694188" y="2060848"/>
            <a:ext cx="7755624" cy="3416320"/>
          </a:xfrm>
          <a:prstGeom prst="rect">
            <a:avLst/>
          </a:prstGeom>
          <a:noFill/>
        </p:spPr>
        <p:txBody>
          <a:bodyPr wrap="square" rtlCol="0">
            <a:spAutoFit/>
          </a:bodyPr>
          <a:lstStyle/>
          <a:p>
            <a:pPr algn="just"/>
            <a:r>
              <a:rPr lang="en-US" b="1" u="sng" dirty="0"/>
              <a:t>YARN:</a:t>
            </a:r>
            <a:endParaRPr lang="en-US" u="sng" dirty="0"/>
          </a:p>
          <a:p>
            <a:pPr marL="285750" indent="-285750" algn="just">
              <a:buFont typeface="Arial" panose="020B0604020202020204" pitchFamily="34" charset="0"/>
              <a:buChar char="•"/>
            </a:pPr>
            <a:r>
              <a:rPr lang="en-US" dirty="0"/>
              <a:t>Apache YARN – “ Yet Another Resource Negotiator, “is the resource management layer of </a:t>
            </a:r>
            <a:r>
              <a:rPr lang="en-US" b="1" dirty="0"/>
              <a:t>Hadoop</a:t>
            </a:r>
            <a:r>
              <a:rPr lang="en-US" dirty="0"/>
              <a:t>. </a:t>
            </a:r>
          </a:p>
          <a:p>
            <a:pPr algn="just"/>
            <a:endParaRPr lang="en-US" dirty="0"/>
          </a:p>
          <a:p>
            <a:pPr marL="285750" indent="-285750" algn="just">
              <a:buFont typeface="Arial" panose="020B0604020202020204" pitchFamily="34" charset="0"/>
              <a:buChar char="•"/>
            </a:pPr>
            <a:r>
              <a:rPr lang="en-US" dirty="0"/>
              <a:t>The Yarn was introduced in Hadoop 2.x. Yarn allows different data processing engines like </a:t>
            </a:r>
            <a:r>
              <a:rPr lang="en-US" dirty="0">
                <a:solidFill>
                  <a:srgbClr val="FF0000"/>
                </a:solidFill>
              </a:rPr>
              <a:t>graph processing, interactive processing, stream processing as well as batch processing </a:t>
            </a:r>
            <a:r>
              <a:rPr lang="en-US" dirty="0"/>
              <a:t>to run and process data stored in</a:t>
            </a:r>
            <a:r>
              <a:rPr lang="en-US" b="1" dirty="0"/>
              <a:t> HDFS. </a:t>
            </a:r>
            <a:r>
              <a:rPr lang="en-US" dirty="0"/>
              <a:t>Apart from resource management, Yarn also does </a:t>
            </a:r>
            <a:r>
              <a:rPr lang="en-US" b="1" dirty="0"/>
              <a:t>job Scheduling</a:t>
            </a:r>
            <a:r>
              <a:rPr lang="en-US" dirty="0"/>
              <a:t>.</a:t>
            </a:r>
          </a:p>
          <a:p>
            <a:pPr marL="285750" indent="-285750" algn="just" fontAlgn="base">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7189698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C7DA5-3BCC-2F19-BD44-CD7B9424183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A8D5009-2208-89EC-085E-C3A247EB5F22}"/>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80C0F32F-35E6-C147-EAA2-15746F6419F9}"/>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59473D28-775C-401F-31ED-10D0E4C1796E}"/>
              </a:ext>
            </a:extLst>
          </p:cNvPr>
          <p:cNvSpPr txBox="1"/>
          <p:nvPr/>
        </p:nvSpPr>
        <p:spPr>
          <a:xfrm>
            <a:off x="694188" y="2060848"/>
            <a:ext cx="7755624" cy="5078313"/>
          </a:xfrm>
          <a:prstGeom prst="rect">
            <a:avLst/>
          </a:prstGeom>
          <a:noFill/>
        </p:spPr>
        <p:txBody>
          <a:bodyPr wrap="square" rtlCol="0">
            <a:spAutoFit/>
          </a:bodyPr>
          <a:lstStyle/>
          <a:p>
            <a:pPr algn="just"/>
            <a:r>
              <a:rPr lang="en-US" b="1" u="sng" dirty="0"/>
              <a:t>HIVE:</a:t>
            </a:r>
            <a:endParaRPr lang="en-US" u="sng" dirty="0"/>
          </a:p>
          <a:p>
            <a:pPr marL="285750" indent="-285750" algn="just" fontAlgn="base">
              <a:buFont typeface="Arial" panose="020B0604020202020204" pitchFamily="34" charset="0"/>
              <a:buChar char="•"/>
            </a:pPr>
            <a:r>
              <a:rPr lang="en-US" dirty="0"/>
              <a:t>HIVE performs </a:t>
            </a:r>
            <a:r>
              <a:rPr lang="en-US" dirty="0">
                <a:solidFill>
                  <a:srgbClr val="FF0000"/>
                </a:solidFill>
              </a:rPr>
              <a:t>reading and writing of large data sets</a:t>
            </a:r>
            <a:r>
              <a:rPr lang="en-US" dirty="0"/>
              <a:t>. However, its query language is called as HQL (</a:t>
            </a:r>
            <a:r>
              <a:rPr lang="en-US" dirty="0">
                <a:solidFill>
                  <a:srgbClr val="FF0000"/>
                </a:solidFill>
              </a:rPr>
              <a:t>Hive Query Language</a:t>
            </a:r>
            <a:r>
              <a:rPr lang="en-US" dirty="0"/>
              <a:t>).</a:t>
            </a:r>
          </a:p>
          <a:p>
            <a:pPr marL="285750" indent="-285750" algn="just" fontAlgn="base">
              <a:buFont typeface="Arial" panose="020B0604020202020204" pitchFamily="34" charset="0"/>
              <a:buChar char="•"/>
            </a:pPr>
            <a:r>
              <a:rPr lang="en-US" dirty="0"/>
              <a:t>It is highly scalable as it allows real-time processing and batch processing both. Also, all the SQL data types are supported by Hive thus, making the </a:t>
            </a:r>
            <a:r>
              <a:rPr lang="en-US" b="1" dirty="0"/>
              <a:t>query processing easier.</a:t>
            </a:r>
          </a:p>
          <a:p>
            <a:pPr marL="285750" indent="-285750" algn="just" fontAlgn="base">
              <a:buFont typeface="Arial" panose="020B0604020202020204" pitchFamily="34" charset="0"/>
              <a:buChar char="•"/>
            </a:pPr>
            <a:r>
              <a:rPr lang="en-US" dirty="0"/>
              <a:t>Similar to the Query Processing frameworks, HIVE too comes with two components: </a:t>
            </a:r>
            <a:r>
              <a:rPr lang="en-US" i="1" dirty="0"/>
              <a:t>JDBC (Java Database Connectivity)Drivers</a:t>
            </a:r>
            <a:r>
              <a:rPr lang="en-US" dirty="0"/>
              <a:t> and </a:t>
            </a:r>
            <a:r>
              <a:rPr lang="en-US" i="1" dirty="0"/>
              <a:t>HIVE Command Line</a:t>
            </a:r>
            <a:r>
              <a:rPr lang="en-US" dirty="0"/>
              <a:t>.</a:t>
            </a:r>
          </a:p>
          <a:p>
            <a:pPr marL="285750" indent="-285750" algn="just" fontAlgn="base">
              <a:buFont typeface="Arial" panose="020B0604020202020204" pitchFamily="34" charset="0"/>
              <a:buChar char="•"/>
            </a:pPr>
            <a:r>
              <a:rPr lang="en-US" dirty="0"/>
              <a:t>JDBC, along with ODBC (</a:t>
            </a:r>
            <a:r>
              <a:rPr lang="en-IN" b="0" i="0" dirty="0">
                <a:solidFill>
                  <a:srgbClr val="474747"/>
                </a:solidFill>
                <a:effectLst/>
              </a:rPr>
              <a:t>Open Database Connectivity</a:t>
            </a:r>
            <a:r>
              <a:rPr lang="en-US" dirty="0"/>
              <a:t>) drivers work on establishing the data storage permissions and connection whereas HIVE Command line helps in the processing of queries.</a:t>
            </a:r>
          </a:p>
          <a:p>
            <a:pPr marL="285750" indent="-285750">
              <a:buFont typeface="Arial" panose="020B0604020202020204" pitchFamily="34" charset="0"/>
              <a:buChar char="•"/>
            </a:pPr>
            <a:r>
              <a:rPr lang="en-US" sz="1800" dirty="0">
                <a:cs typeface="Times New Roman" pitchFamily="18" charset="0"/>
              </a:rPr>
              <a:t>Hive do three main functions:  </a:t>
            </a:r>
            <a:r>
              <a:rPr lang="en-US" sz="1800" i="1" dirty="0">
                <a:cs typeface="Times New Roman" pitchFamily="18" charset="0"/>
              </a:rPr>
              <a:t>data summarization, query, and analysis</a:t>
            </a:r>
            <a:r>
              <a:rPr lang="en-US" sz="1800" dirty="0">
                <a:cs typeface="Times New Roman" pitchFamily="18" charset="0"/>
              </a:rPr>
              <a:t>.</a:t>
            </a:r>
          </a:p>
          <a:p>
            <a:pPr marL="285750" indent="-285750" algn="just" fontAlgn="base">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28164962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7445B-A257-D39E-D419-BFED3335A63D}"/>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35E78F1-9FE2-0565-068B-4AF118262F4F}"/>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E7602565-1059-E5E7-9A9B-8B5BECD1E4F1}"/>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8FFFE879-0F4F-902D-5256-C4EA4EFC9A7D}"/>
              </a:ext>
            </a:extLst>
          </p:cNvPr>
          <p:cNvSpPr txBox="1"/>
          <p:nvPr/>
        </p:nvSpPr>
        <p:spPr>
          <a:xfrm>
            <a:off x="694188" y="2060848"/>
            <a:ext cx="7755624" cy="1754326"/>
          </a:xfrm>
          <a:prstGeom prst="rect">
            <a:avLst/>
          </a:prstGeom>
          <a:noFill/>
        </p:spPr>
        <p:txBody>
          <a:bodyPr wrap="square" rtlCol="0">
            <a:spAutoFit/>
          </a:bodyPr>
          <a:lstStyle/>
          <a:p>
            <a:pPr algn="just"/>
            <a:r>
              <a:rPr lang="en-US" b="1" u="sng" dirty="0"/>
              <a:t>HIVE:</a:t>
            </a:r>
            <a:endParaRPr lang="en-US" u="sng" dirty="0"/>
          </a:p>
          <a:p>
            <a:pPr marL="285750" indent="-285750" algn="just" fontAlgn="base">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pic>
        <p:nvPicPr>
          <p:cNvPr id="3" name="Content Placeholder 3" descr="Hive Diagram">
            <a:extLst>
              <a:ext uri="{FF2B5EF4-FFF2-40B4-BE49-F238E27FC236}">
                <a16:creationId xmlns:a16="http://schemas.microsoft.com/office/drawing/2014/main" id="{E9546B2A-77A4-6A34-8037-3DAD01CFBDF9}"/>
              </a:ext>
            </a:extLst>
          </p:cNvPr>
          <p:cNvPicPr>
            <a:picLocks/>
          </p:cNvPicPr>
          <p:nvPr/>
        </p:nvPicPr>
        <p:blipFill>
          <a:blip r:embed="rId2" cstate="print"/>
          <a:srcRect/>
          <a:stretch>
            <a:fillRect/>
          </a:stretch>
        </p:blipFill>
        <p:spPr bwMode="auto">
          <a:xfrm>
            <a:off x="971600" y="2708920"/>
            <a:ext cx="7272808" cy="3312368"/>
          </a:xfrm>
          <a:prstGeom prst="rect">
            <a:avLst/>
          </a:prstGeom>
          <a:noFill/>
          <a:ln w="9525">
            <a:noFill/>
            <a:miter lim="800000"/>
            <a:headEnd/>
            <a:tailEnd/>
          </a:ln>
        </p:spPr>
      </p:pic>
    </p:spTree>
    <p:extLst>
      <p:ext uri="{BB962C8B-B14F-4D97-AF65-F5344CB8AC3E}">
        <p14:creationId xmlns:p14="http://schemas.microsoft.com/office/powerpoint/2010/main" val="15773125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82706-3C2A-B6C6-7B0A-20A6C6919AED}"/>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F90E8E5-3212-8FE6-CAE8-16F8A2D67C4E}"/>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033500D0-55D9-354F-8B6B-2C18B6AB8700}"/>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E543F543-48FA-C253-65F4-507A85352EB5}"/>
              </a:ext>
            </a:extLst>
          </p:cNvPr>
          <p:cNvSpPr txBox="1"/>
          <p:nvPr/>
        </p:nvSpPr>
        <p:spPr>
          <a:xfrm>
            <a:off x="694188" y="2060848"/>
            <a:ext cx="7755624" cy="4524315"/>
          </a:xfrm>
          <a:prstGeom prst="rect">
            <a:avLst/>
          </a:prstGeom>
          <a:noFill/>
        </p:spPr>
        <p:txBody>
          <a:bodyPr wrap="square" rtlCol="0">
            <a:spAutoFit/>
          </a:bodyPr>
          <a:lstStyle/>
          <a:p>
            <a:pPr algn="just"/>
            <a:r>
              <a:rPr lang="en-US" b="1" u="sng" dirty="0"/>
              <a:t>HIVE:</a:t>
            </a:r>
            <a:endParaRPr lang="en-US" u="sng" dirty="0"/>
          </a:p>
          <a:p>
            <a:pPr marL="285750" indent="-285750" algn="just" fontAlgn="base">
              <a:buFont typeface="Arial" panose="020B0604020202020204" pitchFamily="34" charset="0"/>
              <a:buChar char="•"/>
            </a:pPr>
            <a:r>
              <a:rPr lang="en-US" sz="1800" dirty="0"/>
              <a:t>Hive use language called </a:t>
            </a:r>
            <a:r>
              <a:rPr lang="en-US" sz="1800" b="1" dirty="0"/>
              <a:t>HiveQL</a:t>
            </a:r>
            <a:r>
              <a:rPr lang="en-US" sz="1800" dirty="0"/>
              <a:t> (HQL), which is similar to SQL. HiveQL automatically translates SQL-like queries into </a:t>
            </a:r>
            <a:r>
              <a:rPr lang="en-US" sz="1800" b="1" u="sng" dirty="0">
                <a:hlinkClick r:id="rId2"/>
              </a:rPr>
              <a:t>MapReduce jobs</a:t>
            </a:r>
            <a:r>
              <a:rPr lang="en-US" sz="1800" dirty="0"/>
              <a:t> which will execute on Hadoop.</a:t>
            </a:r>
          </a:p>
          <a:p>
            <a:pPr marL="285750" indent="-285750" algn="just" fontAlgn="base">
              <a:buFont typeface="Arial" panose="020B0604020202020204" pitchFamily="34" charset="0"/>
              <a:buChar char="•"/>
            </a:pPr>
            <a:endParaRPr lang="en-US" dirty="0">
              <a:latin typeface="Times New Roman" pitchFamily="18" charset="0"/>
              <a:cs typeface="Times New Roman" pitchFamily="18" charset="0"/>
            </a:endParaRPr>
          </a:p>
          <a:p>
            <a:pPr marL="285750" indent="-285750" fontAlgn="base">
              <a:buFont typeface="Arial" panose="020B0604020202020204" pitchFamily="34" charset="0"/>
              <a:buChar char="•"/>
            </a:pPr>
            <a:r>
              <a:rPr lang="en-US" sz="1800" b="1" dirty="0">
                <a:cs typeface="Times New Roman" pitchFamily="18" charset="0"/>
              </a:rPr>
              <a:t>Main parts of Hive are:</a:t>
            </a:r>
            <a:endParaRPr lang="en-US" sz="1800" dirty="0">
              <a:cs typeface="Times New Roman" pitchFamily="18" charset="0"/>
            </a:endParaRPr>
          </a:p>
          <a:p>
            <a:pPr fontAlgn="base"/>
            <a:r>
              <a:rPr lang="en-US" sz="1800" dirty="0">
                <a:cs typeface="Times New Roman" pitchFamily="18" charset="0"/>
              </a:rPr>
              <a:t>          </a:t>
            </a:r>
            <a:r>
              <a:rPr lang="en-US" sz="1800" dirty="0" err="1">
                <a:cs typeface="Times New Roman" pitchFamily="18" charset="0"/>
              </a:rPr>
              <a:t>Metastore</a:t>
            </a:r>
            <a:r>
              <a:rPr lang="en-US" sz="1800" dirty="0">
                <a:cs typeface="Times New Roman" pitchFamily="18" charset="0"/>
              </a:rPr>
              <a:t> </a:t>
            </a:r>
            <a:r>
              <a:rPr lang="en-US" sz="1800" b="1" dirty="0">
                <a:cs typeface="Times New Roman" pitchFamily="18" charset="0"/>
              </a:rPr>
              <a:t>–</a:t>
            </a:r>
            <a:r>
              <a:rPr lang="en-US" sz="1800" dirty="0">
                <a:cs typeface="Times New Roman" pitchFamily="18" charset="0"/>
              </a:rPr>
              <a:t> It stores the metadata.</a:t>
            </a:r>
          </a:p>
          <a:p>
            <a:pPr fontAlgn="base"/>
            <a:r>
              <a:rPr lang="en-US" sz="1800" dirty="0">
                <a:cs typeface="Times New Roman" pitchFamily="18" charset="0"/>
              </a:rPr>
              <a:t>          Driver </a:t>
            </a:r>
            <a:r>
              <a:rPr lang="en-US" sz="1800" b="1" dirty="0">
                <a:cs typeface="Times New Roman" pitchFamily="18" charset="0"/>
              </a:rPr>
              <a:t>–</a:t>
            </a:r>
            <a:r>
              <a:rPr lang="en-US" sz="1800" dirty="0">
                <a:cs typeface="Times New Roman" pitchFamily="18" charset="0"/>
              </a:rPr>
              <a:t> Manage the lifecycle of a HiveQL statement.</a:t>
            </a:r>
          </a:p>
          <a:p>
            <a:pPr fontAlgn="base"/>
            <a:r>
              <a:rPr lang="en-US" sz="1800" dirty="0">
                <a:cs typeface="Times New Roman" pitchFamily="18" charset="0"/>
              </a:rPr>
              <a:t>          Query compiler </a:t>
            </a:r>
            <a:r>
              <a:rPr lang="en-US" sz="1800" b="1" dirty="0">
                <a:cs typeface="Times New Roman" pitchFamily="18" charset="0"/>
              </a:rPr>
              <a:t>–</a:t>
            </a:r>
            <a:r>
              <a:rPr lang="en-US" sz="1800" dirty="0">
                <a:cs typeface="Times New Roman" pitchFamily="18" charset="0"/>
              </a:rPr>
              <a:t> Compiles HiveQL into Directed Acyclic Graph(DAG).</a:t>
            </a:r>
          </a:p>
          <a:p>
            <a:pPr fontAlgn="base"/>
            <a:r>
              <a:rPr lang="en-US" sz="1800" dirty="0">
                <a:cs typeface="Times New Roman" pitchFamily="18" charset="0"/>
              </a:rPr>
              <a:t>           Hive server </a:t>
            </a:r>
            <a:r>
              <a:rPr lang="en-US" sz="1800" b="1" dirty="0">
                <a:cs typeface="Times New Roman" pitchFamily="18" charset="0"/>
              </a:rPr>
              <a:t>–</a:t>
            </a:r>
            <a:r>
              <a:rPr lang="en-US" sz="1800" dirty="0">
                <a:cs typeface="Times New Roman" pitchFamily="18" charset="0"/>
              </a:rPr>
              <a:t> Provide a thrift interface and JDBC/ODBC server.</a:t>
            </a: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236209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5F523-4164-2A7E-1F13-0C82A2B0F29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BF6006A-5A09-B978-8B86-EF3796757B72}"/>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AFC49815-8674-07EB-FD1B-FEC892332B8D}"/>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INTRODUCTION</a:t>
            </a:r>
            <a:endParaRPr lang="en-US" sz="2400" b="1" dirty="0"/>
          </a:p>
        </p:txBody>
      </p:sp>
      <p:sp>
        <p:nvSpPr>
          <p:cNvPr id="7" name="TextBox 6">
            <a:extLst>
              <a:ext uri="{FF2B5EF4-FFF2-40B4-BE49-F238E27FC236}">
                <a16:creationId xmlns:a16="http://schemas.microsoft.com/office/drawing/2014/main" id="{66DD4781-1272-DA55-D6F1-F110A9A6D54B}"/>
              </a:ext>
            </a:extLst>
          </p:cNvPr>
          <p:cNvSpPr txBox="1"/>
          <p:nvPr/>
        </p:nvSpPr>
        <p:spPr>
          <a:xfrm>
            <a:off x="694188" y="2060848"/>
            <a:ext cx="7755624" cy="4062651"/>
          </a:xfrm>
          <a:prstGeom prst="rect">
            <a:avLst/>
          </a:prstGeom>
          <a:noFill/>
        </p:spPr>
        <p:txBody>
          <a:bodyPr wrap="square" rtlCol="0">
            <a:spAutoFit/>
          </a:bodyPr>
          <a:lstStyle/>
          <a:p>
            <a:pPr algn="just"/>
            <a:r>
              <a:rPr lang="en-US" sz="2000" b="1" u="sng" dirty="0">
                <a:effectLst/>
                <a:latin typeface="Calibri" panose="020F0502020204030204" pitchFamily="34" charset="0"/>
                <a:ea typeface="Calibri" panose="020F0502020204030204" pitchFamily="34" charset="0"/>
              </a:rPr>
              <a:t>Example:</a:t>
            </a:r>
          </a:p>
          <a:p>
            <a:pPr marL="285750" indent="-285750" algn="just">
              <a:buFont typeface="Arial" panose="020B0604020202020204" pitchFamily="34" charset="0"/>
              <a:buChar char="•"/>
            </a:pPr>
            <a:r>
              <a:rPr lang="en-US" dirty="0">
                <a:effectLst/>
                <a:latin typeface="Calibri" panose="020F0502020204030204" pitchFamily="34" charset="0"/>
                <a:ea typeface="Calibri" panose="020F0502020204030204" pitchFamily="34" charset="0"/>
              </a:rPr>
              <a:t>This  </a:t>
            </a:r>
            <a:r>
              <a:rPr lang="en-US" dirty="0"/>
              <a:t>Modern jet engines, similar to the one shown in Figure may be equipped with around 5000 sensors. </a:t>
            </a:r>
          </a:p>
          <a:p>
            <a:pPr marL="285750" indent="-285750" algn="just">
              <a:buFont typeface="Arial" panose="020B0604020202020204" pitchFamily="34" charset="0"/>
              <a:buChar char="•"/>
            </a:pPr>
            <a:r>
              <a:rPr lang="en-US" dirty="0"/>
              <a:t>Therefore, </a:t>
            </a:r>
            <a:r>
              <a:rPr lang="en-US" b="1" dirty="0"/>
              <a:t>a twin engine commercial aircraft with these engines operating on average 8 hours a day will generate over 500 TB of data daily</a:t>
            </a:r>
            <a:r>
              <a:rPr lang="en-US" dirty="0"/>
              <a:t>, and this is just the data from the engines!</a:t>
            </a:r>
          </a:p>
          <a:p>
            <a:pPr marL="285750" indent="-285750" algn="just">
              <a:buFont typeface="Arial" panose="020B0604020202020204" pitchFamily="34" charset="0"/>
              <a:buChar char="•"/>
            </a:pPr>
            <a:r>
              <a:rPr lang="en-US" dirty="0"/>
              <a:t>Aircraft today have thousands of other sensors connected to the airframe and other systems. </a:t>
            </a:r>
          </a:p>
          <a:p>
            <a:pPr marL="285750" indent="-285750" algn="just">
              <a:buFont typeface="Arial" panose="020B0604020202020204" pitchFamily="34" charset="0"/>
              <a:buChar char="•"/>
            </a:pPr>
            <a:r>
              <a:rPr lang="en-US" dirty="0"/>
              <a:t>In fact, a single wing of a modern jumbo jet is equipped with 10,000 sensors. </a:t>
            </a:r>
            <a:r>
              <a:rPr lang="en-US" b="1" dirty="0"/>
              <a:t>Petabyte (PB) of data per day per commercial airplane.</a:t>
            </a:r>
          </a:p>
          <a:p>
            <a:pPr marL="285750" indent="-285750" algn="just">
              <a:buFont typeface="Arial" panose="020B0604020202020204" pitchFamily="34" charset="0"/>
              <a:buChar char="•"/>
            </a:pPr>
            <a:r>
              <a:rPr lang="en-US" dirty="0"/>
              <a:t>Across the world, there are approximately </a:t>
            </a:r>
            <a:r>
              <a:rPr lang="en-US" b="1" dirty="0"/>
              <a:t>100,000 commercial flights per day</a:t>
            </a:r>
            <a:r>
              <a:rPr lang="en-US" dirty="0"/>
              <a:t>. The amount of IoT data coming just from the commercial airline business is overwhelming</a:t>
            </a:r>
            <a:endParaRPr lang="en-US" b="1" dirty="0"/>
          </a:p>
          <a:p>
            <a:pPr marL="285750" indent="-285750" algn="just">
              <a:buFont typeface="Arial" panose="020B0604020202020204" pitchFamily="34" charset="0"/>
              <a:buChar char="•"/>
            </a:pPr>
            <a:endParaRPr lang="en-US" sz="2400" dirty="0">
              <a:solidFill>
                <a:srgbClr val="FF0000"/>
              </a:solidFill>
            </a:endParaRPr>
          </a:p>
        </p:txBody>
      </p:sp>
    </p:spTree>
    <p:extLst>
      <p:ext uri="{BB962C8B-B14F-4D97-AF65-F5344CB8AC3E}">
        <p14:creationId xmlns:p14="http://schemas.microsoft.com/office/powerpoint/2010/main" val="38218489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F995D-318E-15F1-1307-893054617BB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6184891-9373-0A0C-8495-BF4736467680}"/>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5B122EE0-D23A-43D4-BF40-8A8F3A1E9252}"/>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55F0AE59-CB3C-DF39-63AA-00C744712749}"/>
              </a:ext>
            </a:extLst>
          </p:cNvPr>
          <p:cNvSpPr txBox="1"/>
          <p:nvPr/>
        </p:nvSpPr>
        <p:spPr>
          <a:xfrm>
            <a:off x="694188" y="2060848"/>
            <a:ext cx="7755624" cy="5078313"/>
          </a:xfrm>
          <a:prstGeom prst="rect">
            <a:avLst/>
          </a:prstGeom>
          <a:noFill/>
        </p:spPr>
        <p:txBody>
          <a:bodyPr wrap="square" rtlCol="0">
            <a:spAutoFit/>
          </a:bodyPr>
          <a:lstStyle/>
          <a:p>
            <a:pPr algn="just"/>
            <a:r>
              <a:rPr lang="en-US" b="1" u="sng" dirty="0"/>
              <a:t>PIG:</a:t>
            </a:r>
            <a:endParaRPr lang="en-US" u="sng" dirty="0"/>
          </a:p>
          <a:p>
            <a:pPr marL="285750" indent="-285750" algn="just" fontAlgn="base">
              <a:buFont typeface="Arial" panose="020B0604020202020204" pitchFamily="34" charset="0"/>
              <a:buChar char="•"/>
            </a:pPr>
            <a:r>
              <a:rPr lang="en-US" dirty="0"/>
              <a:t>Pig was basically developed by Yahoo which works on a pig Latin language, which is Query based language similar to SQL.</a:t>
            </a:r>
          </a:p>
          <a:p>
            <a:pPr marL="285750" indent="-285750" algn="just" fontAlgn="base">
              <a:buFont typeface="Arial" panose="020B0604020202020204" pitchFamily="34" charset="0"/>
              <a:buChar char="•"/>
            </a:pPr>
            <a:r>
              <a:rPr lang="en-US" dirty="0"/>
              <a:t>It is a platform for </a:t>
            </a:r>
            <a:r>
              <a:rPr lang="en-US" dirty="0">
                <a:solidFill>
                  <a:srgbClr val="FF0000"/>
                </a:solidFill>
              </a:rPr>
              <a:t>structuring the data flow, processing and analyzing huge data sets.</a:t>
            </a:r>
          </a:p>
          <a:p>
            <a:pPr marL="285750" indent="-285750" algn="just" fontAlgn="base">
              <a:buFont typeface="Arial" panose="020B0604020202020204" pitchFamily="34" charset="0"/>
              <a:buChar char="•"/>
            </a:pPr>
            <a:r>
              <a:rPr lang="en-US" dirty="0"/>
              <a:t>Pig does the work of executing commands and in the background, all the activities of MapReduce are taken care of. After the processing, pig stores the result in HDFS.</a:t>
            </a:r>
          </a:p>
          <a:p>
            <a:pPr marL="285750" indent="-285750" algn="just" fontAlgn="base">
              <a:buFont typeface="Arial" panose="020B0604020202020204" pitchFamily="34" charset="0"/>
              <a:buChar char="•"/>
            </a:pPr>
            <a:r>
              <a:rPr lang="en-US" dirty="0"/>
              <a:t>Pig Latin language is specially designed for this framework which runs on Pig Runtime. Just the way Java runs on the </a:t>
            </a:r>
            <a:r>
              <a:rPr lang="en-US" u="sng" dirty="0">
                <a:hlinkClick r:id="rId2"/>
              </a:rPr>
              <a:t>JVM</a:t>
            </a:r>
            <a:r>
              <a:rPr lang="en-US" dirty="0"/>
              <a:t>.</a:t>
            </a:r>
          </a:p>
          <a:p>
            <a:pPr marL="285750" indent="-285750" algn="just" fontAlgn="base">
              <a:buFont typeface="Arial" panose="020B0604020202020204" pitchFamily="34" charset="0"/>
              <a:buChar char="•"/>
            </a:pPr>
            <a:r>
              <a:rPr lang="en-US" dirty="0"/>
              <a:t>Pig helps to achieve ease of programming and optimization and hence is a major segment of the Hadoop Ecosystem.</a:t>
            </a: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16230759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DBEE5-3EE1-0FB9-9924-1D0AABB579AA}"/>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B7997F1-167E-5436-1669-F976BB016EE2}"/>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6CCD45E4-3E79-9B13-3CD4-D1F702D56B8D}"/>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045F1A18-AB10-C86E-40CA-CF2F2C46715C}"/>
              </a:ext>
            </a:extLst>
          </p:cNvPr>
          <p:cNvSpPr txBox="1"/>
          <p:nvPr/>
        </p:nvSpPr>
        <p:spPr>
          <a:xfrm>
            <a:off x="694188" y="2060848"/>
            <a:ext cx="7755624" cy="4524315"/>
          </a:xfrm>
          <a:prstGeom prst="rect">
            <a:avLst/>
          </a:prstGeom>
          <a:noFill/>
        </p:spPr>
        <p:txBody>
          <a:bodyPr wrap="square" rtlCol="0">
            <a:spAutoFit/>
          </a:bodyPr>
          <a:lstStyle/>
          <a:p>
            <a:pPr algn="just"/>
            <a:r>
              <a:rPr lang="en-US" b="1" u="sng" dirty="0"/>
              <a:t>Features of PIG:</a:t>
            </a:r>
            <a:endParaRPr lang="en-US" u="sng" dirty="0"/>
          </a:p>
          <a:p>
            <a:pPr marL="285750" indent="-285750" algn="just" fontAlgn="base">
              <a:buFont typeface="Arial" panose="020B0604020202020204" pitchFamily="34" charset="0"/>
              <a:buChar char="•"/>
            </a:pPr>
            <a:r>
              <a:rPr lang="en-US" sz="1800" b="1" dirty="0">
                <a:latin typeface="Times New Roman" pitchFamily="18" charset="0"/>
                <a:cs typeface="Times New Roman" pitchFamily="18" charset="0"/>
              </a:rPr>
              <a:t>Extensibility – </a:t>
            </a:r>
            <a:r>
              <a:rPr lang="en-US" sz="1800" dirty="0">
                <a:latin typeface="Times New Roman" pitchFamily="18" charset="0"/>
                <a:cs typeface="Times New Roman" pitchFamily="18" charset="0"/>
              </a:rPr>
              <a:t>For carrying out special purpose processing, users can create their own function.</a:t>
            </a:r>
          </a:p>
          <a:p>
            <a:pPr algn="just" fontAlgn="base"/>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r>
              <a:rPr lang="en-US" sz="1800" b="1" dirty="0">
                <a:latin typeface="Times New Roman" pitchFamily="18" charset="0"/>
                <a:cs typeface="Times New Roman" pitchFamily="18" charset="0"/>
              </a:rPr>
              <a:t>Optimization opportunities – </a:t>
            </a:r>
            <a:r>
              <a:rPr lang="en-US" sz="1800" dirty="0">
                <a:latin typeface="Times New Roman" pitchFamily="18" charset="0"/>
                <a:cs typeface="Times New Roman" pitchFamily="18" charset="0"/>
              </a:rPr>
              <a:t>Pig allows the system to optimize automatic execution. This allows the user to pay attention to semantics instead of efficiency</a:t>
            </a:r>
          </a:p>
          <a:p>
            <a:pPr algn="just" fontAlgn="base"/>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r>
              <a:rPr lang="en-US" sz="1800" b="1" dirty="0">
                <a:latin typeface="Times New Roman" pitchFamily="18" charset="0"/>
                <a:cs typeface="Times New Roman" pitchFamily="18" charset="0"/>
              </a:rPr>
              <a:t>Handles all kinds of data – </a:t>
            </a:r>
            <a:r>
              <a:rPr lang="en-US" sz="1800" dirty="0">
                <a:latin typeface="Times New Roman" pitchFamily="18" charset="0"/>
                <a:cs typeface="Times New Roman" pitchFamily="18" charset="0"/>
              </a:rPr>
              <a:t>Pig analyzes both structured as well as unstructured.</a:t>
            </a:r>
          </a:p>
          <a:p>
            <a:pPr algn="just" fontAlgn="base"/>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23987478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B0B3A-B072-E8B1-00A7-214DE3B4C3E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EF10909-4318-E264-C95B-086442DB8AF4}"/>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2A794C2F-8CC0-C0E8-15C9-D284F8AD4D75}"/>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FA5F8948-EF78-80EC-2692-BF7055869AFD}"/>
              </a:ext>
            </a:extLst>
          </p:cNvPr>
          <p:cNvSpPr txBox="1"/>
          <p:nvPr/>
        </p:nvSpPr>
        <p:spPr>
          <a:xfrm>
            <a:off x="694188" y="2060848"/>
            <a:ext cx="7755624" cy="4524315"/>
          </a:xfrm>
          <a:prstGeom prst="rect">
            <a:avLst/>
          </a:prstGeom>
          <a:noFill/>
        </p:spPr>
        <p:txBody>
          <a:bodyPr wrap="square" rtlCol="0">
            <a:spAutoFit/>
          </a:bodyPr>
          <a:lstStyle/>
          <a:p>
            <a:pPr algn="just"/>
            <a:r>
              <a:rPr lang="en-US" b="1" u="sng" dirty="0" err="1"/>
              <a:t>Hbase</a:t>
            </a:r>
            <a:r>
              <a:rPr lang="en-US" b="1" u="sng" dirty="0"/>
              <a:t>:</a:t>
            </a:r>
            <a:endParaRPr lang="en-US" u="sng" dirty="0"/>
          </a:p>
          <a:p>
            <a:pPr marL="285750" indent="-285750" algn="just" fontAlgn="base">
              <a:buFont typeface="Arial" panose="020B0604020202020204" pitchFamily="34" charset="0"/>
              <a:buChar char="•"/>
            </a:pPr>
            <a:r>
              <a:rPr lang="en-US" dirty="0"/>
              <a:t>It’s a NoSQL database which supports all kinds of data and thus capable of handling anything of Hadoop Database. It provides capabilities of Google’s </a:t>
            </a:r>
            <a:r>
              <a:rPr lang="en-US" dirty="0" err="1"/>
              <a:t>BigTable</a:t>
            </a:r>
            <a:r>
              <a:rPr lang="en-US" dirty="0"/>
              <a:t>, thus able to work on Big Data sets effectively.</a:t>
            </a:r>
          </a:p>
          <a:p>
            <a:pPr algn="just" fontAlgn="base"/>
            <a:endParaRPr lang="en-US" dirty="0"/>
          </a:p>
          <a:p>
            <a:pPr marL="285750" indent="-285750" algn="just" fontAlgn="base">
              <a:buFont typeface="Arial" panose="020B0604020202020204" pitchFamily="34" charset="0"/>
              <a:buChar char="•"/>
            </a:pPr>
            <a:r>
              <a:rPr lang="en-US" dirty="0"/>
              <a:t>At times where we need to search or retrieve the occurrences of something small in a huge database, the request must be processed within a short quick span of time. At such times, HBase comes handy as it gives us a tolerant way of storing limited data.</a:t>
            </a: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7415202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29BBC-EFA7-1837-58BA-54ABB85D3F00}"/>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C7485AB-6502-AC4C-C1C7-44C5C307B35A}"/>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E2586125-DC41-0244-0681-E021FCA21F30}"/>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2CCCF465-BA24-CCE7-588E-F7320E0618B6}"/>
              </a:ext>
            </a:extLst>
          </p:cNvPr>
          <p:cNvSpPr txBox="1"/>
          <p:nvPr/>
        </p:nvSpPr>
        <p:spPr>
          <a:xfrm>
            <a:off x="694188" y="2060848"/>
            <a:ext cx="7755624" cy="2585323"/>
          </a:xfrm>
          <a:prstGeom prst="rect">
            <a:avLst/>
          </a:prstGeom>
          <a:noFill/>
        </p:spPr>
        <p:txBody>
          <a:bodyPr wrap="square" rtlCol="0">
            <a:spAutoFit/>
          </a:bodyPr>
          <a:lstStyle/>
          <a:p>
            <a:pPr algn="just"/>
            <a:r>
              <a:rPr lang="en-US" b="1" u="sng" dirty="0" err="1"/>
              <a:t>Hbase</a:t>
            </a:r>
            <a:r>
              <a:rPr lang="en-US" b="1" u="sng" dirty="0"/>
              <a:t>:</a:t>
            </a:r>
            <a:endParaRPr lang="en-US" u="sng" dirty="0"/>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pic>
        <p:nvPicPr>
          <p:cNvPr id="3" name="Content Placeholder 3" descr="HBase Diagram">
            <a:extLst>
              <a:ext uri="{FF2B5EF4-FFF2-40B4-BE49-F238E27FC236}">
                <a16:creationId xmlns:a16="http://schemas.microsoft.com/office/drawing/2014/main" id="{894B917D-E9F6-217D-4B85-8DFE271A2940}"/>
              </a:ext>
            </a:extLst>
          </p:cNvPr>
          <p:cNvPicPr>
            <a:picLocks/>
          </p:cNvPicPr>
          <p:nvPr/>
        </p:nvPicPr>
        <p:blipFill>
          <a:blip r:embed="rId2" cstate="print"/>
          <a:srcRect/>
          <a:stretch>
            <a:fillRect/>
          </a:stretch>
        </p:blipFill>
        <p:spPr bwMode="auto">
          <a:xfrm>
            <a:off x="1475656" y="2571977"/>
            <a:ext cx="6264696" cy="3521319"/>
          </a:xfrm>
          <a:prstGeom prst="rect">
            <a:avLst/>
          </a:prstGeom>
          <a:noFill/>
          <a:ln w="9525">
            <a:noFill/>
            <a:miter lim="800000"/>
            <a:headEnd/>
            <a:tailEnd/>
          </a:ln>
        </p:spPr>
      </p:pic>
    </p:spTree>
    <p:extLst>
      <p:ext uri="{BB962C8B-B14F-4D97-AF65-F5344CB8AC3E}">
        <p14:creationId xmlns:p14="http://schemas.microsoft.com/office/powerpoint/2010/main" val="16923849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F3147-E652-E44F-F0A4-4424D70EC78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5F68BC1-313A-418F-4BF9-319770ECA469}"/>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F3BAAC3B-9856-F21B-5EAD-6FF1719951B6}"/>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46BC07A9-00BF-9689-D56A-D48F24968295}"/>
              </a:ext>
            </a:extLst>
          </p:cNvPr>
          <p:cNvSpPr txBox="1"/>
          <p:nvPr/>
        </p:nvSpPr>
        <p:spPr>
          <a:xfrm>
            <a:off x="694188" y="2060848"/>
            <a:ext cx="7755624" cy="5909310"/>
          </a:xfrm>
          <a:prstGeom prst="rect">
            <a:avLst/>
          </a:prstGeom>
          <a:noFill/>
        </p:spPr>
        <p:txBody>
          <a:bodyPr wrap="square" rtlCol="0">
            <a:spAutoFit/>
          </a:bodyPr>
          <a:lstStyle/>
          <a:p>
            <a:pPr algn="just"/>
            <a:r>
              <a:rPr lang="en-US" b="1" u="sng" dirty="0" err="1"/>
              <a:t>Hbase</a:t>
            </a:r>
            <a:r>
              <a:rPr lang="en-US" b="1" u="sng" dirty="0"/>
              <a:t>:</a:t>
            </a:r>
            <a:endParaRPr lang="en-US" u="sng" dirty="0"/>
          </a:p>
          <a:p>
            <a:pPr marL="285750" indent="-285750" algn="just" fontAlgn="base">
              <a:buFont typeface="Arial" panose="020B0604020202020204" pitchFamily="34" charset="0"/>
              <a:buChar char="•"/>
            </a:pPr>
            <a:r>
              <a:rPr lang="en-US" dirty="0"/>
              <a:t>Two HBase Components namely- HBase Master and </a:t>
            </a:r>
            <a:r>
              <a:rPr lang="en-US" dirty="0" err="1"/>
              <a:t>RegionServer</a:t>
            </a:r>
            <a:r>
              <a:rPr lang="en-US" dirty="0"/>
              <a:t>.</a:t>
            </a:r>
          </a:p>
          <a:p>
            <a:pPr algn="just" fontAlgn="base"/>
            <a:r>
              <a:rPr lang="en-US" b="1" dirty="0"/>
              <a:t>          </a:t>
            </a:r>
            <a:r>
              <a:rPr lang="en-US" b="1" dirty="0" err="1"/>
              <a:t>i</a:t>
            </a:r>
            <a:r>
              <a:rPr lang="en-US" b="1" dirty="0"/>
              <a:t>. HBase Master</a:t>
            </a:r>
            <a:endParaRPr lang="en-US" dirty="0"/>
          </a:p>
          <a:p>
            <a:pPr algn="just" fontAlgn="base"/>
            <a:r>
              <a:rPr lang="en-US" dirty="0"/>
              <a:t>                 It is not part of the actual data storage but negotiates load balancing across all </a:t>
            </a:r>
            <a:r>
              <a:rPr lang="en-US" dirty="0" err="1"/>
              <a:t>RegionServer</a:t>
            </a:r>
            <a:r>
              <a:rPr lang="en-US" dirty="0"/>
              <a:t>.</a:t>
            </a:r>
          </a:p>
          <a:p>
            <a:pPr algn="just" fontAlgn="base"/>
            <a:r>
              <a:rPr lang="en-US" dirty="0"/>
              <a:t>                Maintain and monitor the </a:t>
            </a:r>
            <a:r>
              <a:rPr lang="en-US" b="1" u="sng" dirty="0">
                <a:hlinkClick r:id="rId2"/>
              </a:rPr>
              <a:t>Hadoop cluster.</a:t>
            </a:r>
            <a:endParaRPr lang="en-US" dirty="0"/>
          </a:p>
          <a:p>
            <a:pPr algn="just" fontAlgn="base"/>
            <a:r>
              <a:rPr lang="en-US" dirty="0"/>
              <a:t>                Performs administration (interface for creating, updating and deleting tables.)</a:t>
            </a:r>
          </a:p>
          <a:p>
            <a:pPr algn="just" fontAlgn="base"/>
            <a:r>
              <a:rPr lang="en-US" dirty="0"/>
              <a:t>               Controls the failover.</a:t>
            </a:r>
          </a:p>
          <a:p>
            <a:pPr algn="just" fontAlgn="base"/>
            <a:r>
              <a:rPr lang="en-US" dirty="0"/>
              <a:t>               </a:t>
            </a:r>
            <a:r>
              <a:rPr lang="en-US" dirty="0" err="1"/>
              <a:t>HMaster</a:t>
            </a:r>
            <a:r>
              <a:rPr lang="en-US" dirty="0"/>
              <a:t> handles DDL operation.</a:t>
            </a:r>
          </a:p>
          <a:p>
            <a:pPr algn="just" fontAlgn="base"/>
            <a:r>
              <a:rPr lang="en-US" b="1" dirty="0"/>
              <a:t>         ii. </a:t>
            </a:r>
            <a:r>
              <a:rPr lang="en-US" b="1" dirty="0" err="1"/>
              <a:t>RegionServer</a:t>
            </a:r>
            <a:endParaRPr lang="en-US" dirty="0"/>
          </a:p>
          <a:p>
            <a:pPr algn="just" fontAlgn="base"/>
            <a:r>
              <a:rPr lang="en-US" dirty="0"/>
              <a:t>               It is the worker node which handles read, writes, updates and delete requests from clients. Region server process runs on every node in Hadoop cluster. Region server runs on HDFS </a:t>
            </a:r>
            <a:r>
              <a:rPr lang="en-US" dirty="0" err="1"/>
              <a:t>DateNode</a:t>
            </a:r>
            <a:r>
              <a:rPr lang="en-US" dirty="0"/>
              <a:t>.</a:t>
            </a: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4432358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B3EFE-10A6-3AFF-1DFA-B0D487521AA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07B1789-FB2D-A379-DF84-07FAA4AC5847}"/>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C1DF344D-F919-667D-97DA-5754821DBE01}"/>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EAFD182C-2064-0BEC-F12F-4505AB6B3D10}"/>
              </a:ext>
            </a:extLst>
          </p:cNvPr>
          <p:cNvSpPr txBox="1"/>
          <p:nvPr/>
        </p:nvSpPr>
        <p:spPr>
          <a:xfrm>
            <a:off x="694188" y="2060848"/>
            <a:ext cx="7755624" cy="5632311"/>
          </a:xfrm>
          <a:prstGeom prst="rect">
            <a:avLst/>
          </a:prstGeom>
          <a:noFill/>
        </p:spPr>
        <p:txBody>
          <a:bodyPr wrap="square" rtlCol="0">
            <a:spAutoFit/>
          </a:bodyPr>
          <a:lstStyle/>
          <a:p>
            <a:pPr algn="just"/>
            <a:r>
              <a:rPr lang="en-US" b="1" u="sng" dirty="0" err="1"/>
              <a:t>HCatalog</a:t>
            </a:r>
            <a:r>
              <a:rPr lang="en-US" b="1" u="sng" dirty="0"/>
              <a:t>:</a:t>
            </a:r>
            <a:endParaRPr lang="en-US" u="sng" dirty="0"/>
          </a:p>
          <a:p>
            <a:pPr marL="285750" indent="-285750" algn="just">
              <a:buFont typeface="Arial" panose="020B0604020202020204" pitchFamily="34" charset="0"/>
              <a:buChar char="•"/>
            </a:pPr>
            <a:r>
              <a:rPr lang="en-US" sz="1800" dirty="0">
                <a:latin typeface="Times New Roman" pitchFamily="18" charset="0"/>
                <a:cs typeface="Times New Roman" pitchFamily="18" charset="0"/>
              </a:rPr>
              <a:t>It is a table and storage management layer for Hadoop. </a:t>
            </a:r>
          </a:p>
          <a:p>
            <a:pPr algn="just"/>
            <a:endParaRPr lang="en-US" sz="1800" dirty="0">
              <a:latin typeface="Times New Roman" pitchFamily="18" charset="0"/>
              <a:cs typeface="Times New Roman" pitchFamily="18" charset="0"/>
            </a:endParaRPr>
          </a:p>
          <a:p>
            <a:pPr marL="285750" indent="-285750" algn="just">
              <a:buFont typeface="Arial" panose="020B0604020202020204" pitchFamily="34" charset="0"/>
              <a:buChar char="•"/>
            </a:pPr>
            <a:r>
              <a:rPr lang="en-US" sz="1800" dirty="0" err="1">
                <a:latin typeface="Times New Roman" pitchFamily="18" charset="0"/>
                <a:cs typeface="Times New Roman" pitchFamily="18" charset="0"/>
              </a:rPr>
              <a:t>HCatalog</a:t>
            </a:r>
            <a:r>
              <a:rPr lang="en-US" sz="1800" dirty="0">
                <a:latin typeface="Times New Roman" pitchFamily="18" charset="0"/>
                <a:cs typeface="Times New Roman" pitchFamily="18" charset="0"/>
              </a:rPr>
              <a:t> supports different components available in Hadoop ecosystems like MapReduce, Hive, and Pig to easily read and write data from the cluster. </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sz="1800" dirty="0" err="1">
                <a:latin typeface="Times New Roman" pitchFamily="18" charset="0"/>
                <a:cs typeface="Times New Roman" pitchFamily="18" charset="0"/>
              </a:rPr>
              <a:t>Hcatalog</a:t>
            </a:r>
            <a:r>
              <a:rPr lang="en-US" sz="1800" dirty="0">
                <a:latin typeface="Times New Roman" pitchFamily="18" charset="0"/>
                <a:cs typeface="Times New Roman" pitchFamily="18" charset="0"/>
              </a:rPr>
              <a:t> is a key component of Hive that enables the user to store their format and structure.</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sz="1800" dirty="0">
                <a:latin typeface="Times New Roman" pitchFamily="18" charset="0"/>
                <a:cs typeface="Times New Roman" pitchFamily="18" charset="0"/>
              </a:rPr>
              <a:t>By default, </a:t>
            </a:r>
            <a:r>
              <a:rPr lang="en-US" sz="1800" dirty="0" err="1">
                <a:latin typeface="Times New Roman" pitchFamily="18" charset="0"/>
                <a:cs typeface="Times New Roman" pitchFamily="18" charset="0"/>
              </a:rPr>
              <a:t>HCatalog</a:t>
            </a:r>
            <a:r>
              <a:rPr lang="en-US" sz="1800" dirty="0">
                <a:latin typeface="Times New Roman" pitchFamily="18" charset="0"/>
                <a:cs typeface="Times New Roman" pitchFamily="18" charset="0"/>
              </a:rPr>
              <a:t> supports </a:t>
            </a:r>
            <a:r>
              <a:rPr lang="en-US" sz="1800" dirty="0" err="1">
                <a:latin typeface="Times New Roman" pitchFamily="18" charset="0"/>
                <a:cs typeface="Times New Roman" pitchFamily="18" charset="0"/>
              </a:rPr>
              <a:t>RCFile</a:t>
            </a:r>
            <a:r>
              <a:rPr lang="en-US" sz="1800" dirty="0">
                <a:latin typeface="Times New Roman" pitchFamily="18" charset="0"/>
                <a:cs typeface="Times New Roman" pitchFamily="18" charset="0"/>
              </a:rPr>
              <a:t>, CSV, JSON, </a:t>
            </a:r>
            <a:r>
              <a:rPr lang="en-US" sz="1800" dirty="0" err="1">
                <a:latin typeface="Times New Roman" pitchFamily="18" charset="0"/>
                <a:cs typeface="Times New Roman" pitchFamily="18" charset="0"/>
              </a:rPr>
              <a:t>sequenceFile</a:t>
            </a:r>
            <a:r>
              <a:rPr lang="en-US" sz="1800" dirty="0">
                <a:latin typeface="Times New Roman" pitchFamily="18" charset="0"/>
                <a:cs typeface="Times New Roman" pitchFamily="18" charset="0"/>
              </a:rPr>
              <a:t> and ORC file formats.</a:t>
            </a:r>
          </a:p>
          <a:p>
            <a:pPr algn="just"/>
            <a:endParaRPr lang="en-US" sz="1800" dirty="0">
              <a:latin typeface="Times New Roman" pitchFamily="18" charset="0"/>
              <a:cs typeface="Times New Roman" pitchFamily="18" charset="0"/>
            </a:endParaRP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8324152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A17B6-E073-4483-6B2F-CA20B1AE5FA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B9C9A92-E27E-AFA8-6CFC-39283F1FC1D3}"/>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901F889A-F13D-1108-C6AD-525A2CCEC283}"/>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DF13F0BC-7BC3-C2AD-694C-C5EAF82F885F}"/>
              </a:ext>
            </a:extLst>
          </p:cNvPr>
          <p:cNvSpPr txBox="1"/>
          <p:nvPr/>
        </p:nvSpPr>
        <p:spPr>
          <a:xfrm>
            <a:off x="694188" y="2060848"/>
            <a:ext cx="7755624" cy="4524315"/>
          </a:xfrm>
          <a:prstGeom prst="rect">
            <a:avLst/>
          </a:prstGeom>
          <a:noFill/>
        </p:spPr>
        <p:txBody>
          <a:bodyPr wrap="square" rtlCol="0">
            <a:spAutoFit/>
          </a:bodyPr>
          <a:lstStyle/>
          <a:p>
            <a:pPr algn="just"/>
            <a:r>
              <a:rPr lang="en-US" b="1" u="sng" dirty="0"/>
              <a:t>Avro:</a:t>
            </a:r>
            <a:endParaRPr lang="en-US" u="sng" dirty="0"/>
          </a:p>
          <a:p>
            <a:pPr marL="285750" indent="-285750">
              <a:buFont typeface="Arial" panose="020B0604020202020204" pitchFamily="34" charset="0"/>
              <a:buChar char="•"/>
            </a:pPr>
            <a:r>
              <a:rPr lang="en-US" sz="1800" dirty="0">
                <a:latin typeface="Times New Roman" pitchFamily="18" charset="0"/>
                <a:cs typeface="Times New Roman" pitchFamily="18" charset="0"/>
              </a:rPr>
              <a:t>It is a table and </a:t>
            </a:r>
            <a:r>
              <a:rPr lang="en-US" sz="1800" b="1" dirty="0">
                <a:latin typeface="Times New Roman" pitchFamily="18" charset="0"/>
                <a:cs typeface="Times New Roman" pitchFamily="18" charset="0"/>
              </a:rPr>
              <a:t>Avro</a:t>
            </a:r>
            <a:r>
              <a:rPr lang="en-US" sz="1800" dirty="0">
                <a:latin typeface="Times New Roman" pitchFamily="18" charset="0"/>
                <a:cs typeface="Times New Roman" pitchFamily="18" charset="0"/>
              </a:rPr>
              <a:t> is an open source project that provides data serialization and data exchange services for Hadoop. </a:t>
            </a:r>
          </a:p>
          <a:p>
            <a:endParaRPr lang="en-US" sz="1800" dirty="0">
              <a:latin typeface="Times New Roman" pitchFamily="18" charset="0"/>
              <a:cs typeface="Times New Roman" pitchFamily="18" charset="0"/>
            </a:endParaRPr>
          </a:p>
          <a:p>
            <a:pPr marL="285750" indent="-285750">
              <a:buFont typeface="Arial" panose="020B0604020202020204" pitchFamily="34" charset="0"/>
              <a:buChar char="•"/>
            </a:pPr>
            <a:r>
              <a:rPr lang="en-US" sz="1800" dirty="0">
                <a:latin typeface="Times New Roman" pitchFamily="18" charset="0"/>
                <a:cs typeface="Times New Roman" pitchFamily="18" charset="0"/>
              </a:rPr>
              <a:t>These services can be used together or independently. </a:t>
            </a:r>
          </a:p>
          <a:p>
            <a:endParaRPr lang="en-US" sz="1800" dirty="0">
              <a:latin typeface="Times New Roman" pitchFamily="18" charset="0"/>
              <a:cs typeface="Times New Roman" pitchFamily="18" charset="0"/>
            </a:endParaRPr>
          </a:p>
          <a:p>
            <a:pPr marL="285750" indent="-285750">
              <a:buFont typeface="Arial" panose="020B0604020202020204" pitchFamily="34" charset="0"/>
              <a:buChar char="•"/>
            </a:pPr>
            <a:r>
              <a:rPr lang="en-US" sz="1800" dirty="0">
                <a:latin typeface="Times New Roman" pitchFamily="18" charset="0"/>
                <a:cs typeface="Times New Roman" pitchFamily="18" charset="0"/>
              </a:rPr>
              <a:t>Big data can exchange programs written in different languages using Avro.</a:t>
            </a:r>
          </a:p>
          <a:p>
            <a:pPr marL="285750" indent="-285750" algn="just">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439209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89E8C-E929-66DB-9233-21BAEEC007E2}"/>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CA11569-76CE-BC35-AE17-81F0446097A9}"/>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CD156E53-8C88-F81B-86F1-2CD2F079030D}"/>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0B10C27E-0DF3-7C07-423A-6E82DB2619AB}"/>
              </a:ext>
            </a:extLst>
          </p:cNvPr>
          <p:cNvSpPr txBox="1"/>
          <p:nvPr/>
        </p:nvSpPr>
        <p:spPr>
          <a:xfrm>
            <a:off x="694188" y="2060848"/>
            <a:ext cx="7755624" cy="5909310"/>
          </a:xfrm>
          <a:prstGeom prst="rect">
            <a:avLst/>
          </a:prstGeom>
          <a:noFill/>
        </p:spPr>
        <p:txBody>
          <a:bodyPr wrap="square" rtlCol="0">
            <a:spAutoFit/>
          </a:bodyPr>
          <a:lstStyle/>
          <a:p>
            <a:pPr algn="just"/>
            <a:r>
              <a:rPr lang="en-US" b="1" u="sng" dirty="0"/>
              <a:t>Apache Mahout:</a:t>
            </a:r>
            <a:endParaRPr lang="en-US" u="sng" dirty="0"/>
          </a:p>
          <a:p>
            <a:pPr marL="285750" indent="-285750" algn="just" fontAlgn="base">
              <a:buFont typeface="Arial" panose="020B0604020202020204" pitchFamily="34" charset="0"/>
              <a:buChar char="•"/>
            </a:pPr>
            <a:r>
              <a:rPr lang="en-US" dirty="0"/>
              <a:t>Mahout, allows Machine Learnability to a system or application. </a:t>
            </a:r>
          </a:p>
          <a:p>
            <a:pPr algn="just" fontAlgn="base"/>
            <a:endParaRPr lang="en-US" dirty="0"/>
          </a:p>
          <a:p>
            <a:pPr marL="285750" indent="-285750" algn="just" fontAlgn="base">
              <a:buFont typeface="Arial" panose="020B0604020202020204" pitchFamily="34" charset="0"/>
              <a:buChar char="•"/>
            </a:pPr>
            <a:r>
              <a:rPr lang="en-US" u="sng" dirty="0">
                <a:hlinkClick r:id="rId2">
                  <a:extLst>
                    <a:ext uri="{A12FA001-AC4F-418D-AE19-62706E023703}">
                      <ahyp:hlinkClr xmlns:ahyp="http://schemas.microsoft.com/office/drawing/2018/hyperlinkcolor" val="tx"/>
                    </a:ext>
                  </a:extLst>
                </a:hlinkClick>
              </a:rPr>
              <a:t>Machine Learning</a:t>
            </a:r>
            <a:r>
              <a:rPr lang="en-US" dirty="0"/>
              <a:t>, as the name suggests helps the system to develop itself based on some patterns, user/environmental interaction or on the basis of algorithms.</a:t>
            </a:r>
          </a:p>
          <a:p>
            <a:pPr algn="just" fontAlgn="base"/>
            <a:endParaRPr lang="en-US" dirty="0"/>
          </a:p>
          <a:p>
            <a:pPr marL="285750" indent="-285750" algn="just" fontAlgn="base">
              <a:buFont typeface="Arial" panose="020B0604020202020204" pitchFamily="34" charset="0"/>
              <a:buChar char="•"/>
            </a:pPr>
            <a:r>
              <a:rPr lang="en-US" dirty="0"/>
              <a:t>It provides various libraries or functionalities such as collaborative filtering, clustering, and classification which are nothing but concepts of Machine learning. </a:t>
            </a:r>
          </a:p>
          <a:p>
            <a:pPr algn="just" fontAlgn="base"/>
            <a:endParaRPr lang="en-US" dirty="0"/>
          </a:p>
          <a:p>
            <a:pPr marL="285750" indent="-285750" algn="just" fontAlgn="base">
              <a:buFont typeface="Arial" panose="020B0604020202020204" pitchFamily="34" charset="0"/>
              <a:buChar char="•"/>
            </a:pPr>
            <a:r>
              <a:rPr lang="en-US" dirty="0"/>
              <a:t>It </a:t>
            </a:r>
            <a:r>
              <a:rPr lang="en-US" dirty="0">
                <a:solidFill>
                  <a:srgbClr val="FF0000"/>
                </a:solidFill>
              </a:rPr>
              <a:t>allows invoking algorithms as per our need with the help of its own libraries.</a:t>
            </a:r>
          </a:p>
          <a:p>
            <a:pPr marL="285750" indent="-285750">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42664165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89759-50D2-A0C1-2462-C62B6B7860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DEBB7E3-6171-2F33-49BC-872F1C538BA7}"/>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6F691F28-A3F5-CF6B-48D8-FEFE45DEFA49}"/>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CC8EC091-BD4C-7FA6-B078-6FDC3CD76139}"/>
              </a:ext>
            </a:extLst>
          </p:cNvPr>
          <p:cNvSpPr txBox="1"/>
          <p:nvPr/>
        </p:nvSpPr>
        <p:spPr>
          <a:xfrm>
            <a:off x="694188" y="2060848"/>
            <a:ext cx="7755624" cy="7017306"/>
          </a:xfrm>
          <a:prstGeom prst="rect">
            <a:avLst/>
          </a:prstGeom>
          <a:noFill/>
        </p:spPr>
        <p:txBody>
          <a:bodyPr wrap="square" rtlCol="0">
            <a:spAutoFit/>
          </a:bodyPr>
          <a:lstStyle/>
          <a:p>
            <a:pPr algn="just"/>
            <a:r>
              <a:rPr lang="en-US" b="1" u="sng" dirty="0"/>
              <a:t>Apache Mahout:</a:t>
            </a:r>
            <a:endParaRPr lang="en-US" u="sng" dirty="0"/>
          </a:p>
          <a:p>
            <a:pPr marL="285750" indent="-285750">
              <a:buFont typeface="Arial" panose="020B0604020202020204" pitchFamily="34" charset="0"/>
              <a:buChar char="•"/>
            </a:pPr>
            <a:r>
              <a:rPr lang="en-US" sz="1800" dirty="0">
                <a:latin typeface="Times New Roman" pitchFamily="18" charset="0"/>
                <a:cs typeface="Times New Roman" pitchFamily="18" charset="0"/>
              </a:rPr>
              <a:t>Once data is stored in Hadoop HDFS, mahout provides the data science tools to automatically find meaningful patterns in those big data sets.</a:t>
            </a:r>
          </a:p>
          <a:p>
            <a:endParaRPr lang="en-US" sz="1800" dirty="0">
              <a:latin typeface="Times New Roman" pitchFamily="18" charset="0"/>
              <a:cs typeface="Times New Roman" pitchFamily="18" charset="0"/>
            </a:endParaRPr>
          </a:p>
          <a:p>
            <a:pPr fontAlgn="base"/>
            <a:r>
              <a:rPr lang="en-US" sz="1800" b="1" u="sng" dirty="0">
                <a:latin typeface="Times New Roman" pitchFamily="18" charset="0"/>
                <a:cs typeface="Times New Roman" pitchFamily="18" charset="0"/>
              </a:rPr>
              <a:t>Algorithms of Mahout are:</a:t>
            </a:r>
            <a:endParaRPr lang="en-US" sz="1800" u="sng" dirty="0">
              <a:latin typeface="Times New Roman" pitchFamily="18" charset="0"/>
              <a:cs typeface="Times New Roman" pitchFamily="18" charset="0"/>
            </a:endParaRPr>
          </a:p>
          <a:p>
            <a:pPr marL="285750" indent="-285750" fontAlgn="base">
              <a:buFont typeface="Arial" panose="020B0604020202020204" pitchFamily="34" charset="0"/>
              <a:buChar char="•"/>
            </a:pPr>
            <a:r>
              <a:rPr lang="en-US" sz="1800" b="1" dirty="0">
                <a:latin typeface="Times New Roman" pitchFamily="18" charset="0"/>
                <a:cs typeface="Times New Roman" pitchFamily="18" charset="0"/>
              </a:rPr>
              <a:t>Clustering –</a:t>
            </a:r>
            <a:r>
              <a:rPr lang="en-US" sz="1800" dirty="0">
                <a:latin typeface="Times New Roman" pitchFamily="18" charset="0"/>
                <a:cs typeface="Times New Roman" pitchFamily="18" charset="0"/>
              </a:rPr>
              <a:t> Here it takes the item in particular class and organizes them into naturally occurring groups, such that item belonging to the same group are similar to each other.</a:t>
            </a:r>
          </a:p>
          <a:p>
            <a:pPr marL="285750" indent="-285750" fontAlgn="base">
              <a:buFont typeface="Arial" panose="020B0604020202020204" pitchFamily="34" charset="0"/>
              <a:buChar char="•"/>
            </a:pPr>
            <a:r>
              <a:rPr lang="en-US" sz="1800" b="1" dirty="0">
                <a:latin typeface="Times New Roman" pitchFamily="18" charset="0"/>
                <a:cs typeface="Times New Roman" pitchFamily="18" charset="0"/>
              </a:rPr>
              <a:t>Collaborative filtering –</a:t>
            </a:r>
            <a:r>
              <a:rPr lang="en-US" sz="1800" dirty="0">
                <a:latin typeface="Times New Roman" pitchFamily="18" charset="0"/>
                <a:cs typeface="Times New Roman" pitchFamily="18" charset="0"/>
              </a:rPr>
              <a:t> It mines user behavior and makes product recommendations (e.g. Amazon recommendations)</a:t>
            </a:r>
          </a:p>
          <a:p>
            <a:pPr marL="285750" indent="-285750" fontAlgn="base">
              <a:buFont typeface="Arial" panose="020B0604020202020204" pitchFamily="34" charset="0"/>
              <a:buChar char="•"/>
            </a:pPr>
            <a:r>
              <a:rPr lang="en-US" sz="1800" b="1" dirty="0">
                <a:latin typeface="Times New Roman" pitchFamily="18" charset="0"/>
                <a:cs typeface="Times New Roman" pitchFamily="18" charset="0"/>
              </a:rPr>
              <a:t>Classifications –</a:t>
            </a:r>
            <a:r>
              <a:rPr lang="en-US" sz="1800" dirty="0">
                <a:latin typeface="Times New Roman" pitchFamily="18" charset="0"/>
                <a:cs typeface="Times New Roman" pitchFamily="18" charset="0"/>
              </a:rPr>
              <a:t> It learns from existing categorization and then assigns unclassified items to the best category.</a:t>
            </a:r>
          </a:p>
          <a:p>
            <a:pPr marL="285750" indent="-285750" fontAlgn="base">
              <a:buFont typeface="Arial" panose="020B0604020202020204" pitchFamily="34" charset="0"/>
              <a:buChar char="•"/>
            </a:pPr>
            <a:r>
              <a:rPr lang="en-US" sz="1800" b="1" dirty="0">
                <a:latin typeface="Times New Roman" pitchFamily="18" charset="0"/>
                <a:cs typeface="Times New Roman" pitchFamily="18" charset="0"/>
              </a:rPr>
              <a:t>Frequent pattern mining –</a:t>
            </a:r>
            <a:r>
              <a:rPr lang="en-US" sz="1800" dirty="0">
                <a:latin typeface="Times New Roman" pitchFamily="18" charset="0"/>
                <a:cs typeface="Times New Roman" pitchFamily="18" charset="0"/>
              </a:rPr>
              <a:t> It analyzes items in a group (e.g. items in a shopping cart or terms in query session) and then identifies which items typically appear together.</a:t>
            </a:r>
          </a:p>
          <a:p>
            <a:pPr algn="just" fontAlgn="base"/>
            <a:endParaRPr lang="en-US" dirty="0">
              <a:solidFill>
                <a:srgbClr val="FF0000"/>
              </a:solidFill>
            </a:endParaRPr>
          </a:p>
          <a:p>
            <a:pPr marL="285750" indent="-285750">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40419369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EC1DC-9560-E1E4-9B20-9A99B293635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ABF7841-5531-2CC6-B3DD-FDFED66B2606}"/>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CA159E6E-EA8E-A9E6-DFB3-360BC415ED97}"/>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DB8ED5D6-F167-3AA9-3444-B955191A96EF}"/>
              </a:ext>
            </a:extLst>
          </p:cNvPr>
          <p:cNvSpPr txBox="1"/>
          <p:nvPr/>
        </p:nvSpPr>
        <p:spPr>
          <a:xfrm>
            <a:off x="694188" y="2060848"/>
            <a:ext cx="7755624" cy="5078313"/>
          </a:xfrm>
          <a:prstGeom prst="rect">
            <a:avLst/>
          </a:prstGeom>
          <a:noFill/>
        </p:spPr>
        <p:txBody>
          <a:bodyPr wrap="square" rtlCol="0">
            <a:spAutoFit/>
          </a:bodyPr>
          <a:lstStyle/>
          <a:p>
            <a:pPr algn="just"/>
            <a:r>
              <a:rPr lang="en-US" b="1" u="sng" dirty="0"/>
              <a:t>Sqoop:</a:t>
            </a:r>
            <a:endParaRPr lang="en-US" u="sng" dirty="0"/>
          </a:p>
          <a:p>
            <a:pPr marL="285750" indent="-285750" algn="just">
              <a:buFont typeface="Arial" panose="020B0604020202020204" pitchFamily="34" charset="0"/>
              <a:buChar char="•"/>
            </a:pPr>
            <a:r>
              <a:rPr lang="en-US" sz="1800" b="1" dirty="0">
                <a:latin typeface="Times New Roman" pitchFamily="18" charset="0"/>
                <a:cs typeface="Times New Roman" pitchFamily="18" charset="0"/>
              </a:rPr>
              <a:t>Sqoop</a:t>
            </a:r>
            <a:r>
              <a:rPr lang="en-US" sz="1800" dirty="0">
                <a:latin typeface="Times New Roman" pitchFamily="18" charset="0"/>
                <a:cs typeface="Times New Roman" pitchFamily="18" charset="0"/>
              </a:rPr>
              <a:t> imports data from external sources into related Hadoop ecosystem components like HDFS, </a:t>
            </a:r>
            <a:r>
              <a:rPr lang="en-US" sz="1800" dirty="0" err="1">
                <a:latin typeface="Times New Roman" pitchFamily="18" charset="0"/>
                <a:cs typeface="Times New Roman" pitchFamily="18" charset="0"/>
              </a:rPr>
              <a:t>Hbase</a:t>
            </a:r>
            <a:r>
              <a:rPr lang="en-US" sz="1800" dirty="0">
                <a:latin typeface="Times New Roman" pitchFamily="18" charset="0"/>
                <a:cs typeface="Times New Roman" pitchFamily="18" charset="0"/>
              </a:rPr>
              <a:t> or Hive. </a:t>
            </a:r>
          </a:p>
          <a:p>
            <a:pPr algn="just"/>
            <a:endParaRPr lang="en-US" sz="1800" dirty="0">
              <a:latin typeface="Times New Roman" pitchFamily="18" charset="0"/>
              <a:cs typeface="Times New Roman" pitchFamily="18" charset="0"/>
            </a:endParaRPr>
          </a:p>
          <a:p>
            <a:pPr marL="285750" indent="-285750" algn="just">
              <a:buFont typeface="Arial" panose="020B0604020202020204" pitchFamily="34" charset="0"/>
              <a:buChar char="•"/>
            </a:pPr>
            <a:r>
              <a:rPr lang="en-US" sz="1800" dirty="0">
                <a:latin typeface="Times New Roman" pitchFamily="18" charset="0"/>
                <a:cs typeface="Times New Roman" pitchFamily="18" charset="0"/>
              </a:rPr>
              <a:t>It also exports data from Hadoop to other external sources. </a:t>
            </a:r>
          </a:p>
          <a:p>
            <a:pPr algn="just"/>
            <a:endParaRPr lang="en-US" sz="1800" dirty="0">
              <a:latin typeface="Times New Roman" pitchFamily="18" charset="0"/>
              <a:cs typeface="Times New Roman" pitchFamily="18" charset="0"/>
            </a:endParaRPr>
          </a:p>
          <a:p>
            <a:pPr marL="285750" indent="-285750" algn="just">
              <a:buFont typeface="Arial" panose="020B0604020202020204" pitchFamily="34" charset="0"/>
              <a:buChar char="•"/>
            </a:pPr>
            <a:r>
              <a:rPr lang="en-US" sz="1800" dirty="0">
                <a:latin typeface="Times New Roman" pitchFamily="18" charset="0"/>
                <a:cs typeface="Times New Roman" pitchFamily="18" charset="0"/>
              </a:rPr>
              <a:t>Sqoop works with relational databases such as </a:t>
            </a:r>
            <a:r>
              <a:rPr lang="en-US" sz="1800" dirty="0" err="1">
                <a:latin typeface="Times New Roman" pitchFamily="18" charset="0"/>
                <a:cs typeface="Times New Roman" pitchFamily="18" charset="0"/>
              </a:rPr>
              <a:t>teradata</a:t>
            </a:r>
            <a:r>
              <a:rPr lang="en-US" sz="1800" dirty="0">
                <a:latin typeface="Times New Roman" pitchFamily="18" charset="0"/>
                <a:cs typeface="Times New Roman" pitchFamily="18" charset="0"/>
              </a:rPr>
              <a:t>, Netezza, oracle, MySQL.</a:t>
            </a:r>
          </a:p>
          <a:p>
            <a:endParaRPr lang="en-US" dirty="0">
              <a:solidFill>
                <a:srgbClr val="FF0000"/>
              </a:solidFill>
            </a:endParaRPr>
          </a:p>
          <a:p>
            <a:pPr marL="285750" indent="-285750">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1788000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9A601-9123-60AA-F90A-6E05AD909A1D}"/>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063A41B-DF6F-08AF-12EE-7BA53B9C39CD}"/>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30609BF7-D9F7-644F-E628-1C89060DE3F7}"/>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t>STRUCTURED VERSUS UNSTRUCTURED DATA</a:t>
            </a:r>
          </a:p>
        </p:txBody>
      </p:sp>
      <p:pic>
        <p:nvPicPr>
          <p:cNvPr id="3" name="Picture 2">
            <a:extLst>
              <a:ext uri="{FF2B5EF4-FFF2-40B4-BE49-F238E27FC236}">
                <a16:creationId xmlns:a16="http://schemas.microsoft.com/office/drawing/2014/main" id="{CB10A8C8-EC2A-9517-93B4-995E438C533B}"/>
              </a:ext>
            </a:extLst>
          </p:cNvPr>
          <p:cNvPicPr>
            <a:picLocks noChangeAspect="1" noChangeArrowheads="1"/>
          </p:cNvPicPr>
          <p:nvPr/>
        </p:nvPicPr>
        <p:blipFill>
          <a:blip r:embed="rId2" cstate="print"/>
          <a:srcRect/>
          <a:stretch>
            <a:fillRect/>
          </a:stretch>
        </p:blipFill>
        <p:spPr bwMode="auto">
          <a:xfrm>
            <a:off x="940892" y="2060848"/>
            <a:ext cx="6871468" cy="3882752"/>
          </a:xfrm>
          <a:prstGeom prst="rect">
            <a:avLst/>
          </a:prstGeom>
          <a:noFill/>
          <a:ln w="9525">
            <a:noFill/>
            <a:miter lim="800000"/>
            <a:headEnd/>
            <a:tailEnd/>
          </a:ln>
        </p:spPr>
      </p:pic>
    </p:spTree>
    <p:extLst>
      <p:ext uri="{BB962C8B-B14F-4D97-AF65-F5344CB8AC3E}">
        <p14:creationId xmlns:p14="http://schemas.microsoft.com/office/powerpoint/2010/main" val="31702577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89CEF-B225-3400-E984-E97261F30A8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A9D04EC-3E25-C55F-92DC-B307291B6968}"/>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6F9238B9-9FFB-A895-3368-BCE966C27869}"/>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6E29F3F7-A185-AB31-C6FB-C2F672F35D09}"/>
              </a:ext>
            </a:extLst>
          </p:cNvPr>
          <p:cNvSpPr txBox="1"/>
          <p:nvPr/>
        </p:nvSpPr>
        <p:spPr>
          <a:xfrm>
            <a:off x="694188" y="2060848"/>
            <a:ext cx="7755624" cy="6740307"/>
          </a:xfrm>
          <a:prstGeom prst="rect">
            <a:avLst/>
          </a:prstGeom>
          <a:noFill/>
        </p:spPr>
        <p:txBody>
          <a:bodyPr wrap="square" rtlCol="0">
            <a:spAutoFit/>
          </a:bodyPr>
          <a:lstStyle/>
          <a:p>
            <a:pPr algn="just"/>
            <a:r>
              <a:rPr lang="en-US" b="1" u="sng" dirty="0"/>
              <a:t>Apache Flume:</a:t>
            </a:r>
            <a:endParaRPr lang="en-US" u="sng" dirty="0"/>
          </a:p>
          <a:p>
            <a:pPr marL="285750" indent="-285750">
              <a:buFont typeface="Arial" panose="020B0604020202020204" pitchFamily="34" charset="0"/>
              <a:buChar char="•"/>
            </a:pPr>
            <a:r>
              <a:rPr lang="en-US" sz="1800" b="1" dirty="0">
                <a:latin typeface="Times New Roman" pitchFamily="18" charset="0"/>
                <a:cs typeface="Times New Roman" pitchFamily="18" charset="0"/>
              </a:rPr>
              <a:t>Flume</a:t>
            </a:r>
            <a:r>
              <a:rPr lang="en-US" sz="1800" dirty="0">
                <a:latin typeface="Times New Roman" pitchFamily="18" charset="0"/>
                <a:cs typeface="Times New Roman" pitchFamily="18" charset="0"/>
              </a:rPr>
              <a:t> efficiently collects, aggregate and moves a large amount of data from its origin and sending it back to HDFS. </a:t>
            </a:r>
          </a:p>
          <a:p>
            <a:endParaRPr lang="en-US" sz="1800" dirty="0">
              <a:latin typeface="Times New Roman" pitchFamily="18" charset="0"/>
              <a:cs typeface="Times New Roman" pitchFamily="18" charset="0"/>
            </a:endParaRPr>
          </a:p>
          <a:p>
            <a:pPr marL="285750" indent="-285750">
              <a:buFont typeface="Arial" panose="020B0604020202020204" pitchFamily="34" charset="0"/>
              <a:buChar char="•"/>
            </a:pPr>
            <a:r>
              <a:rPr lang="en-US" sz="1800" dirty="0">
                <a:latin typeface="Times New Roman" pitchFamily="18" charset="0"/>
                <a:cs typeface="Times New Roman" pitchFamily="18" charset="0"/>
              </a:rPr>
              <a:t>It is fault tolerant and reliable mechanism.</a:t>
            </a:r>
          </a:p>
          <a:p>
            <a:r>
              <a:rPr lang="en-US" sz="1800" dirty="0">
                <a:latin typeface="Times New Roman" pitchFamily="18" charset="0"/>
                <a:cs typeface="Times New Roman" pitchFamily="18" charset="0"/>
              </a:rPr>
              <a:t> </a:t>
            </a:r>
          </a:p>
          <a:p>
            <a:pPr marL="285750" indent="-285750">
              <a:buFont typeface="Arial" panose="020B0604020202020204" pitchFamily="34" charset="0"/>
              <a:buChar char="•"/>
            </a:pPr>
            <a:r>
              <a:rPr lang="en-US" sz="1800" dirty="0">
                <a:latin typeface="Times New Roman" pitchFamily="18" charset="0"/>
                <a:cs typeface="Times New Roman" pitchFamily="18" charset="0"/>
              </a:rPr>
              <a:t>This Hadoop Ecosystem component allows the data flow from the source into Hadoop environment. </a:t>
            </a:r>
          </a:p>
          <a:p>
            <a:endParaRPr lang="en-US" sz="1800" dirty="0">
              <a:latin typeface="Times New Roman" pitchFamily="18" charset="0"/>
              <a:cs typeface="Times New Roman" pitchFamily="18" charset="0"/>
            </a:endParaRPr>
          </a:p>
          <a:p>
            <a:pPr marL="285750" indent="-285750">
              <a:buFont typeface="Arial" panose="020B0604020202020204" pitchFamily="34" charset="0"/>
              <a:buChar char="•"/>
            </a:pPr>
            <a:r>
              <a:rPr lang="en-US" sz="1800" dirty="0">
                <a:latin typeface="Times New Roman" pitchFamily="18" charset="0"/>
                <a:cs typeface="Times New Roman" pitchFamily="18" charset="0"/>
              </a:rPr>
              <a:t>It uses a simple extensible data model that allows for the online analytic application. </a:t>
            </a:r>
          </a:p>
          <a:p>
            <a:endParaRPr lang="en-US" sz="1800" dirty="0">
              <a:latin typeface="Times New Roman" pitchFamily="18" charset="0"/>
              <a:cs typeface="Times New Roman" pitchFamily="18" charset="0"/>
            </a:endParaRPr>
          </a:p>
          <a:p>
            <a:pPr marL="285750" indent="-285750">
              <a:buFont typeface="Arial" panose="020B0604020202020204" pitchFamily="34" charset="0"/>
              <a:buChar char="•"/>
            </a:pPr>
            <a:r>
              <a:rPr lang="en-US" sz="1800" dirty="0">
                <a:latin typeface="Times New Roman" pitchFamily="18" charset="0"/>
                <a:cs typeface="Times New Roman" pitchFamily="18" charset="0"/>
              </a:rPr>
              <a:t>Using Flume, we can get the data from multiple servers immediately into </a:t>
            </a:r>
            <a:r>
              <a:rPr lang="en-US" sz="1800" dirty="0" err="1">
                <a:latin typeface="Times New Roman" pitchFamily="18" charset="0"/>
                <a:cs typeface="Times New Roman" pitchFamily="18" charset="0"/>
              </a:rPr>
              <a:t>hadoop</a:t>
            </a:r>
            <a:r>
              <a:rPr lang="en-US" sz="1800" dirty="0">
                <a:latin typeface="Times New Roman" pitchFamily="18" charset="0"/>
                <a:cs typeface="Times New Roman" pitchFamily="18" charset="0"/>
              </a:rPr>
              <a:t>.</a:t>
            </a:r>
          </a:p>
          <a:p>
            <a:pPr marL="285750" indent="-285750" algn="just">
              <a:buFont typeface="Arial" panose="020B0604020202020204" pitchFamily="34" charset="0"/>
              <a:buChar char="•"/>
            </a:pPr>
            <a:endParaRPr lang="en-US" dirty="0">
              <a:solidFill>
                <a:srgbClr val="FF0000"/>
              </a:solidFill>
            </a:endParaRPr>
          </a:p>
          <a:p>
            <a:pPr marL="285750" indent="-285750">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8541749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57CCB-B58A-1A77-D498-8A76A5A49C2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39FF0A5-33DF-8F1A-6046-44514FB3C8B5}"/>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8A0816F7-EC37-92B0-6062-0DF28FBFB2ED}"/>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95627213-D594-B9B9-8027-7351E5192FB7}"/>
              </a:ext>
            </a:extLst>
          </p:cNvPr>
          <p:cNvSpPr txBox="1"/>
          <p:nvPr/>
        </p:nvSpPr>
        <p:spPr>
          <a:xfrm>
            <a:off x="694188" y="2060848"/>
            <a:ext cx="7755624" cy="3416320"/>
          </a:xfrm>
          <a:prstGeom prst="rect">
            <a:avLst/>
          </a:prstGeom>
          <a:noFill/>
        </p:spPr>
        <p:txBody>
          <a:bodyPr wrap="square" rtlCol="0">
            <a:spAutoFit/>
          </a:bodyPr>
          <a:lstStyle/>
          <a:p>
            <a:pPr algn="just"/>
            <a:r>
              <a:rPr lang="en-US" b="1" u="sng" dirty="0"/>
              <a:t>Apache Flume:</a:t>
            </a:r>
            <a:endParaRPr lang="en-US" u="sng" dirty="0"/>
          </a:p>
          <a:p>
            <a:pPr marL="285750" indent="-285750" algn="just">
              <a:buFont typeface="Arial" panose="020B0604020202020204" pitchFamily="34" charset="0"/>
              <a:buChar char="•"/>
            </a:pPr>
            <a:endParaRPr lang="en-US" dirty="0">
              <a:solidFill>
                <a:srgbClr val="FF0000"/>
              </a:solidFill>
            </a:endParaRPr>
          </a:p>
          <a:p>
            <a:pPr marL="285750" indent="-285750" algn="just">
              <a:buFont typeface="Arial" panose="020B0604020202020204" pitchFamily="34" charset="0"/>
              <a:buChar char="•"/>
            </a:pPr>
            <a:endParaRPr lang="en-US" dirty="0">
              <a:solidFill>
                <a:srgbClr val="FF0000"/>
              </a:solidFill>
            </a:endParaRPr>
          </a:p>
          <a:p>
            <a:pPr marL="285750" indent="-285750">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pic>
        <p:nvPicPr>
          <p:cNvPr id="3" name="Content Placeholder 3" descr="Apache Flume">
            <a:extLst>
              <a:ext uri="{FF2B5EF4-FFF2-40B4-BE49-F238E27FC236}">
                <a16:creationId xmlns:a16="http://schemas.microsoft.com/office/drawing/2014/main" id="{97EDE496-1FEC-C8ED-6CED-586C2E3CF2D0}"/>
              </a:ext>
            </a:extLst>
          </p:cNvPr>
          <p:cNvPicPr>
            <a:picLocks/>
          </p:cNvPicPr>
          <p:nvPr/>
        </p:nvPicPr>
        <p:blipFill>
          <a:blip r:embed="rId2" cstate="print"/>
          <a:srcRect/>
          <a:stretch>
            <a:fillRect/>
          </a:stretch>
        </p:blipFill>
        <p:spPr bwMode="auto">
          <a:xfrm>
            <a:off x="899592" y="2571976"/>
            <a:ext cx="7344815" cy="3588979"/>
          </a:xfrm>
          <a:prstGeom prst="rect">
            <a:avLst/>
          </a:prstGeom>
          <a:noFill/>
          <a:ln w="9525">
            <a:noFill/>
            <a:miter lim="800000"/>
            <a:headEnd/>
            <a:tailEnd/>
          </a:ln>
        </p:spPr>
      </p:pic>
    </p:spTree>
    <p:extLst>
      <p:ext uri="{BB962C8B-B14F-4D97-AF65-F5344CB8AC3E}">
        <p14:creationId xmlns:p14="http://schemas.microsoft.com/office/powerpoint/2010/main" val="5298546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8D43A-D1EF-B9DF-D668-6FCAA7D7AE88}"/>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F7A07A9-5DCD-9EB2-8B03-02A4C5399169}"/>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F557ED43-E9EA-2AD1-E835-55C1A22A8DE8}"/>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1B707834-C6F0-8228-95B8-52BCF709E592}"/>
              </a:ext>
            </a:extLst>
          </p:cNvPr>
          <p:cNvSpPr txBox="1"/>
          <p:nvPr/>
        </p:nvSpPr>
        <p:spPr>
          <a:xfrm>
            <a:off x="694188" y="2060848"/>
            <a:ext cx="7755624" cy="4524315"/>
          </a:xfrm>
          <a:prstGeom prst="rect">
            <a:avLst/>
          </a:prstGeom>
          <a:noFill/>
        </p:spPr>
        <p:txBody>
          <a:bodyPr wrap="square" rtlCol="0">
            <a:spAutoFit/>
          </a:bodyPr>
          <a:lstStyle/>
          <a:p>
            <a:pPr algn="just"/>
            <a:r>
              <a:rPr lang="en-US" b="1" u="sng" dirty="0"/>
              <a:t>Ambari:</a:t>
            </a:r>
            <a:endParaRPr lang="en-US" u="sng" dirty="0"/>
          </a:p>
          <a:p>
            <a:pPr marL="285750" indent="-285750" algn="just" fontAlgn="base">
              <a:buFont typeface="Arial" panose="020B0604020202020204" pitchFamily="34" charset="0"/>
              <a:buChar char="•"/>
            </a:pPr>
            <a:r>
              <a:rPr lang="en-US" sz="1800" dirty="0">
                <a:latin typeface="Times New Roman" pitchFamily="18" charset="0"/>
                <a:cs typeface="Times New Roman" pitchFamily="18" charset="0"/>
              </a:rPr>
              <a:t>Ambari, another </a:t>
            </a:r>
            <a:r>
              <a:rPr lang="en-US" sz="1800" dirty="0" err="1">
                <a:latin typeface="Times New Roman" pitchFamily="18" charset="0"/>
                <a:cs typeface="Times New Roman" pitchFamily="18" charset="0"/>
              </a:rPr>
              <a:t>Hadop</a:t>
            </a:r>
            <a:r>
              <a:rPr lang="en-US" sz="1800" dirty="0">
                <a:latin typeface="Times New Roman" pitchFamily="18" charset="0"/>
                <a:cs typeface="Times New Roman" pitchFamily="18" charset="0"/>
              </a:rPr>
              <a:t> ecosystem component, is a management platform for provisioning, managing, monitoring and securing </a:t>
            </a:r>
            <a:r>
              <a:rPr lang="en-US" sz="1800" dirty="0" err="1">
                <a:latin typeface="Times New Roman" pitchFamily="18" charset="0"/>
                <a:cs typeface="Times New Roman" pitchFamily="18" charset="0"/>
              </a:rPr>
              <a:t>apache</a:t>
            </a:r>
            <a:r>
              <a:rPr lang="en-US" sz="1800" dirty="0">
                <a:latin typeface="Times New Roman" pitchFamily="18" charset="0"/>
                <a:cs typeface="Times New Roman" pitchFamily="18" charset="0"/>
              </a:rPr>
              <a:t> Hadoop cluster.</a:t>
            </a:r>
          </a:p>
          <a:p>
            <a:pPr algn="just" fontAlgn="base"/>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r>
              <a:rPr lang="en-US" sz="1800" dirty="0">
                <a:latin typeface="Times New Roman" pitchFamily="18" charset="0"/>
                <a:cs typeface="Times New Roman" pitchFamily="18" charset="0"/>
              </a:rPr>
              <a:t> Hadoop management gets simpler as Ambari provide consistent, secure platform for operational control.</a:t>
            </a:r>
          </a:p>
          <a:p>
            <a:pPr marL="285750" indent="-285750">
              <a:buFont typeface="Arial" panose="020B0604020202020204" pitchFamily="34" charset="0"/>
              <a:buChar char="•"/>
            </a:pPr>
            <a:endParaRPr lang="en-US" dirty="0">
              <a:solidFill>
                <a:srgbClr val="FF0000"/>
              </a:solidFill>
            </a:endParaRPr>
          </a:p>
          <a:p>
            <a:pPr marL="285750" indent="-285750">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7206862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C7C44-4E5D-00D8-92D2-2710C09D2A1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DD45132-2B37-AF53-E39C-3A5288EBD0D9}"/>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56E283DE-30F4-B02B-878C-E27C6B08D654}"/>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284E4B93-31A2-9193-B0D2-3402CE95B896}"/>
              </a:ext>
            </a:extLst>
          </p:cNvPr>
          <p:cNvSpPr txBox="1"/>
          <p:nvPr/>
        </p:nvSpPr>
        <p:spPr>
          <a:xfrm>
            <a:off x="694187" y="2060848"/>
            <a:ext cx="7982251" cy="7017306"/>
          </a:xfrm>
          <a:prstGeom prst="rect">
            <a:avLst/>
          </a:prstGeom>
          <a:noFill/>
        </p:spPr>
        <p:txBody>
          <a:bodyPr wrap="square" rtlCol="0">
            <a:spAutoFit/>
          </a:bodyPr>
          <a:lstStyle/>
          <a:p>
            <a:pPr algn="just"/>
            <a:r>
              <a:rPr lang="en-US" b="1" u="sng" dirty="0"/>
              <a:t>Other Components:</a:t>
            </a:r>
            <a:endParaRPr lang="en-US" u="sng" dirty="0"/>
          </a:p>
          <a:p>
            <a:pPr marL="285750" indent="-285750" algn="just" fontAlgn="base">
              <a:buFont typeface="Arial" panose="020B0604020202020204" pitchFamily="34" charset="0"/>
              <a:buChar char="•"/>
            </a:pPr>
            <a:r>
              <a:rPr lang="en-US" dirty="0"/>
              <a:t>Apart from all of these, there are some other components too that carry out a huge task in order to make Hadoop capable of processing large datasets. They are as follows: </a:t>
            </a:r>
          </a:p>
          <a:p>
            <a:pPr algn="just" fontAlgn="base"/>
            <a:endParaRPr lang="en-US" dirty="0"/>
          </a:p>
          <a:p>
            <a:pPr marL="285750" indent="-285750" fontAlgn="base">
              <a:buFont typeface="Arial" panose="020B0604020202020204" pitchFamily="34" charset="0"/>
              <a:buChar char="•"/>
            </a:pPr>
            <a:r>
              <a:rPr lang="en-US" b="1" dirty="0" err="1">
                <a:solidFill>
                  <a:srgbClr val="FF0000"/>
                </a:solidFill>
              </a:rPr>
              <a:t>Solr</a:t>
            </a:r>
            <a:r>
              <a:rPr lang="en-US" b="1" dirty="0">
                <a:solidFill>
                  <a:srgbClr val="FF0000"/>
                </a:solidFill>
              </a:rPr>
              <a:t>, Lucene</a:t>
            </a:r>
            <a:r>
              <a:rPr lang="en-US" b="1" dirty="0"/>
              <a:t>: </a:t>
            </a:r>
            <a:r>
              <a:rPr lang="en-US" dirty="0"/>
              <a:t>These are the two services that perform the task of </a:t>
            </a:r>
            <a:r>
              <a:rPr lang="en-US" b="1" dirty="0"/>
              <a:t>searching and indexing </a:t>
            </a:r>
            <a:r>
              <a:rPr lang="en-US" dirty="0"/>
              <a:t>with the help of some java libraries, especially Lucene is based on Java which allows </a:t>
            </a:r>
            <a:r>
              <a:rPr lang="en-US" dirty="0">
                <a:solidFill>
                  <a:srgbClr val="00B050"/>
                </a:solidFill>
              </a:rPr>
              <a:t>spell check mechanism</a:t>
            </a:r>
            <a:r>
              <a:rPr lang="en-US" dirty="0"/>
              <a:t>, as well. </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solidFill>
                  <a:srgbClr val="FF0000"/>
                </a:solidFill>
              </a:rPr>
              <a:t>Zookeeper</a:t>
            </a:r>
            <a:r>
              <a:rPr lang="en-US" b="1" dirty="0"/>
              <a:t>: </a:t>
            </a:r>
            <a:r>
              <a:rPr lang="en-US" dirty="0"/>
              <a:t>There was a huge issue of management of coordination and synchronization among the resources or the components of Hadoop which resulted in inconsistency, often. Zookeeper overcame all the problems by </a:t>
            </a:r>
            <a:r>
              <a:rPr lang="en-US" b="1" dirty="0"/>
              <a:t>performing synchronization, inter-component based communication, grouping, and maintenance.</a:t>
            </a:r>
          </a:p>
          <a:p>
            <a:pPr fontAlgn="base"/>
            <a:endParaRPr lang="en-US" dirty="0"/>
          </a:p>
          <a:p>
            <a:pPr marL="285750" indent="-285750" algn="just" fontAlgn="base">
              <a:buFont typeface="Arial" panose="020B0604020202020204" pitchFamily="34" charset="0"/>
              <a:buChar char="•"/>
            </a:pPr>
            <a:endParaRPr lang="en-US" dirty="0">
              <a:solidFill>
                <a:srgbClr val="FF0000"/>
              </a:solidFill>
            </a:endParaRPr>
          </a:p>
          <a:p>
            <a:pPr marL="285750" indent="-285750">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2648127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A226A-5239-D927-F3BE-03643635839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91F9E6D-5EDB-F632-D285-80AFAE060C79}"/>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AED1EBE2-CE4F-5ADF-F62F-E81880F4FEC0}"/>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1D4CF7C8-A531-D43A-D6D1-BD1608CC9CED}"/>
              </a:ext>
            </a:extLst>
          </p:cNvPr>
          <p:cNvSpPr txBox="1"/>
          <p:nvPr/>
        </p:nvSpPr>
        <p:spPr>
          <a:xfrm>
            <a:off x="694187" y="2060848"/>
            <a:ext cx="7982251" cy="3139321"/>
          </a:xfrm>
          <a:prstGeom prst="rect">
            <a:avLst/>
          </a:prstGeom>
          <a:noFill/>
        </p:spPr>
        <p:txBody>
          <a:bodyPr wrap="square" rtlCol="0">
            <a:spAutoFit/>
          </a:bodyPr>
          <a:lstStyle/>
          <a:p>
            <a:pPr fontAlgn="base"/>
            <a:endParaRPr lang="en-US" dirty="0"/>
          </a:p>
          <a:p>
            <a:pPr marL="285750" indent="-285750" algn="just" fontAlgn="base">
              <a:buFont typeface="Arial" panose="020B0604020202020204" pitchFamily="34" charset="0"/>
              <a:buChar char="•"/>
            </a:pPr>
            <a:endParaRPr lang="en-US" dirty="0">
              <a:solidFill>
                <a:srgbClr val="FF0000"/>
              </a:solidFill>
            </a:endParaRPr>
          </a:p>
          <a:p>
            <a:pPr marL="285750" indent="-285750">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pic>
        <p:nvPicPr>
          <p:cNvPr id="3" name="Content Placeholder 5" descr="ZooKeeper">
            <a:extLst>
              <a:ext uri="{FF2B5EF4-FFF2-40B4-BE49-F238E27FC236}">
                <a16:creationId xmlns:a16="http://schemas.microsoft.com/office/drawing/2014/main" id="{0AB1274E-B556-DC68-97D3-0B0050337C94}"/>
              </a:ext>
            </a:extLst>
          </p:cNvPr>
          <p:cNvPicPr>
            <a:picLocks/>
          </p:cNvPicPr>
          <p:nvPr/>
        </p:nvPicPr>
        <p:blipFill>
          <a:blip r:embed="rId2" cstate="print"/>
          <a:srcRect/>
          <a:stretch>
            <a:fillRect/>
          </a:stretch>
        </p:blipFill>
        <p:spPr bwMode="auto">
          <a:xfrm>
            <a:off x="1763688" y="1772816"/>
            <a:ext cx="5472608" cy="3888432"/>
          </a:xfrm>
          <a:prstGeom prst="rect">
            <a:avLst/>
          </a:prstGeom>
          <a:noFill/>
          <a:ln w="9525">
            <a:noFill/>
            <a:miter lim="800000"/>
            <a:headEnd/>
            <a:tailEnd/>
          </a:ln>
        </p:spPr>
      </p:pic>
    </p:spTree>
    <p:extLst>
      <p:ext uri="{BB962C8B-B14F-4D97-AF65-F5344CB8AC3E}">
        <p14:creationId xmlns:p14="http://schemas.microsoft.com/office/powerpoint/2010/main" val="15733950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6CF3A-8C84-5249-A755-5CF9398E4EDD}"/>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12E1718-7F0A-5687-10B8-D942BE8E742E}"/>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DD6BF31C-B077-A248-52BE-98FD05EFD26B}"/>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b="1" dirty="0"/>
              <a:t>HADOOP ECOSYSTEM</a:t>
            </a:r>
          </a:p>
        </p:txBody>
      </p:sp>
      <p:sp>
        <p:nvSpPr>
          <p:cNvPr id="7" name="TextBox 6">
            <a:extLst>
              <a:ext uri="{FF2B5EF4-FFF2-40B4-BE49-F238E27FC236}">
                <a16:creationId xmlns:a16="http://schemas.microsoft.com/office/drawing/2014/main" id="{E9943DC9-8C07-E219-73F3-CDB18FBD8146}"/>
              </a:ext>
            </a:extLst>
          </p:cNvPr>
          <p:cNvSpPr txBox="1"/>
          <p:nvPr/>
        </p:nvSpPr>
        <p:spPr>
          <a:xfrm>
            <a:off x="704809" y="2136338"/>
            <a:ext cx="7982251" cy="3416320"/>
          </a:xfrm>
          <a:prstGeom prst="rect">
            <a:avLst/>
          </a:prstGeom>
          <a:noFill/>
        </p:spPr>
        <p:txBody>
          <a:bodyPr wrap="square" rtlCol="0">
            <a:spAutoFit/>
          </a:bodyPr>
          <a:lstStyle/>
          <a:p>
            <a:pPr algn="just"/>
            <a:r>
              <a:rPr lang="en-US" b="1" u="sng" dirty="0"/>
              <a:t>Apache Spark:</a:t>
            </a:r>
          </a:p>
          <a:p>
            <a:pPr marL="285750" indent="-285750" algn="just" fontAlgn="base">
              <a:buFont typeface="Arial" panose="020B0604020202020204" pitchFamily="34" charset="0"/>
              <a:buChar char="•"/>
            </a:pPr>
            <a:r>
              <a:rPr lang="en-US" dirty="0"/>
              <a:t>It’s a platform that handles all the process consumptive tasks like </a:t>
            </a:r>
            <a:r>
              <a:rPr lang="en-US" b="1" dirty="0">
                <a:solidFill>
                  <a:srgbClr val="FF0000"/>
                </a:solidFill>
              </a:rPr>
              <a:t>batch processing, interactive or iterative real-time processing, graph conversions, and visualization,</a:t>
            </a:r>
            <a:r>
              <a:rPr lang="en-US" dirty="0"/>
              <a:t> etc.</a:t>
            </a:r>
          </a:p>
          <a:p>
            <a:pPr algn="just" fontAlgn="base"/>
            <a:endParaRPr lang="en-US" dirty="0"/>
          </a:p>
          <a:p>
            <a:pPr marL="285750" indent="-285750" algn="just" fontAlgn="base">
              <a:buFont typeface="Arial" panose="020B0604020202020204" pitchFamily="34" charset="0"/>
              <a:buChar char="•"/>
            </a:pPr>
            <a:r>
              <a:rPr lang="en-US" dirty="0"/>
              <a:t>It consumes in memory resources hence, thus being faster than the prior in terms of optimization.</a:t>
            </a:r>
          </a:p>
          <a:p>
            <a:pPr algn="just" fontAlgn="base"/>
            <a:endParaRPr lang="en-US" dirty="0"/>
          </a:p>
          <a:p>
            <a:pPr marL="285750" indent="-285750" algn="just" fontAlgn="base">
              <a:buFont typeface="Arial" panose="020B0604020202020204" pitchFamily="34" charset="0"/>
              <a:buChar char="•"/>
            </a:pPr>
            <a:r>
              <a:rPr lang="en-US" dirty="0"/>
              <a:t>Spark is </a:t>
            </a:r>
            <a:r>
              <a:rPr lang="en-US" dirty="0">
                <a:solidFill>
                  <a:srgbClr val="FF0000"/>
                </a:solidFill>
              </a:rPr>
              <a:t>best suited for real-time data </a:t>
            </a:r>
            <a:r>
              <a:rPr lang="en-US" dirty="0"/>
              <a:t>whereas Hadoop is best suited for structured data or batch processing, hence both are used in most of the companies interchangeably.</a:t>
            </a:r>
          </a:p>
          <a:p>
            <a:pPr marL="285750" indent="-285750" algn="just">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25870712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FF792-B627-8089-0FB1-43FA0A0D8E87}"/>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D2B88FA-E9F1-0A4C-5B0D-2143463FBC0F}"/>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4D33C0EB-7044-E5C9-8D36-F3EEF71668A3}"/>
              </a:ext>
            </a:extLst>
          </p:cNvPr>
          <p:cNvSpPr/>
          <p:nvPr/>
        </p:nvSpPr>
        <p:spPr>
          <a:xfrm>
            <a:off x="730705" y="797982"/>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D2832639-2314-2879-50AA-42B7ADA36DF9}"/>
              </a:ext>
            </a:extLst>
          </p:cNvPr>
          <p:cNvSpPr txBox="1"/>
          <p:nvPr/>
        </p:nvSpPr>
        <p:spPr>
          <a:xfrm>
            <a:off x="694187" y="2060848"/>
            <a:ext cx="7982251" cy="5632311"/>
          </a:xfrm>
          <a:prstGeom prst="rect">
            <a:avLst/>
          </a:prstGeom>
          <a:noFill/>
        </p:spPr>
        <p:txBody>
          <a:bodyPr wrap="square" rtlCol="0">
            <a:spAutoFit/>
          </a:bodyPr>
          <a:lstStyle/>
          <a:p>
            <a:pPr algn="just"/>
            <a:r>
              <a:rPr lang="en-US" b="1" u="sng" dirty="0"/>
              <a:t>Other Components:</a:t>
            </a:r>
            <a:endParaRPr lang="en-US" u="sng" dirty="0"/>
          </a:p>
          <a:p>
            <a:pPr marL="285750" indent="-285750" algn="just" fontAlgn="base">
              <a:buFont typeface="Arial" panose="020B0604020202020204" pitchFamily="34" charset="0"/>
              <a:buChar char="•"/>
            </a:pPr>
            <a:r>
              <a:rPr lang="en-US" b="1" dirty="0">
                <a:solidFill>
                  <a:srgbClr val="FF0000"/>
                </a:solidFill>
              </a:rPr>
              <a:t>Oozie</a:t>
            </a:r>
            <a:r>
              <a:rPr lang="en-US" b="1" dirty="0"/>
              <a:t>: </a:t>
            </a:r>
            <a:r>
              <a:rPr lang="en-US" dirty="0">
                <a:solidFill>
                  <a:srgbClr val="FF0000"/>
                </a:solidFill>
              </a:rPr>
              <a:t>Oozie simply performs the task of a scheduler</a:t>
            </a:r>
            <a:r>
              <a:rPr lang="en-US" dirty="0"/>
              <a:t>, thus scheduling jobs and binding them together as a single unit. </a:t>
            </a:r>
          </a:p>
          <a:p>
            <a:pPr algn="just" fontAlgn="base"/>
            <a:endParaRPr lang="en-US" dirty="0"/>
          </a:p>
          <a:p>
            <a:pPr marL="285750" indent="-285750" algn="just" fontAlgn="base">
              <a:buFont typeface="Arial" panose="020B0604020202020204" pitchFamily="34" charset="0"/>
              <a:buChar char="•"/>
            </a:pPr>
            <a:r>
              <a:rPr lang="en-US" dirty="0"/>
              <a:t> There is two kinds of jobs .</a:t>
            </a:r>
            <a:r>
              <a:rPr lang="en-US" dirty="0" err="1"/>
              <a:t>i.e</a:t>
            </a:r>
            <a:r>
              <a:rPr lang="en-US" dirty="0"/>
              <a:t> Oozie workflow and Oozie coordinator jobs. Oozie workflow is the jobs that need to be executed in a sequentially ordered manner whereas Oozie Coordinator jobs are those that are triggered when some data or external stimulus is given to it.</a:t>
            </a:r>
          </a:p>
          <a:p>
            <a:pPr marL="285750" indent="-285750" algn="just" fontAlgn="base">
              <a:buFont typeface="Arial" panose="020B0604020202020204" pitchFamily="34" charset="0"/>
              <a:buChar char="•"/>
            </a:pPr>
            <a:endParaRPr lang="en-US" dirty="0"/>
          </a:p>
          <a:p>
            <a:pPr marL="285750" indent="-285750" algn="just" fontAlgn="base">
              <a:buFont typeface="Arial" panose="020B0604020202020204" pitchFamily="34" charset="0"/>
              <a:buChar char="•"/>
            </a:pPr>
            <a:endParaRPr lang="en-US" dirty="0"/>
          </a:p>
          <a:p>
            <a:pPr marL="285750" indent="-285750" algn="just" fontAlgn="base">
              <a:buFont typeface="Arial" panose="020B0604020202020204" pitchFamily="34" charset="0"/>
              <a:buChar char="•"/>
            </a:pPr>
            <a:endParaRPr lang="en-US" dirty="0">
              <a:solidFill>
                <a:srgbClr val="FF0000"/>
              </a:solidFill>
            </a:endParaRPr>
          </a:p>
          <a:p>
            <a:pPr marL="285750" indent="-285750">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12701673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7261F-F455-F165-8A6B-819099BB8A6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160E597-741B-19DE-5581-31DE6DA4187A}"/>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95B5F888-DE2D-286A-0195-15CC0F82762B}"/>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HADOOP ECOSYSTEM</a:t>
            </a:r>
          </a:p>
          <a:p>
            <a:pPr lvl="0"/>
            <a:endParaRPr lang="en-US" sz="2400" b="1" dirty="0"/>
          </a:p>
        </p:txBody>
      </p:sp>
      <p:sp>
        <p:nvSpPr>
          <p:cNvPr id="7" name="TextBox 6">
            <a:extLst>
              <a:ext uri="{FF2B5EF4-FFF2-40B4-BE49-F238E27FC236}">
                <a16:creationId xmlns:a16="http://schemas.microsoft.com/office/drawing/2014/main" id="{E85F2C30-02BF-A585-4212-1272B7551121}"/>
              </a:ext>
            </a:extLst>
          </p:cNvPr>
          <p:cNvSpPr txBox="1"/>
          <p:nvPr/>
        </p:nvSpPr>
        <p:spPr>
          <a:xfrm>
            <a:off x="694187" y="2060848"/>
            <a:ext cx="7982251" cy="6463308"/>
          </a:xfrm>
          <a:prstGeom prst="rect">
            <a:avLst/>
          </a:prstGeom>
          <a:noFill/>
        </p:spPr>
        <p:txBody>
          <a:bodyPr wrap="square" rtlCol="0">
            <a:spAutoFit/>
          </a:bodyPr>
          <a:lstStyle/>
          <a:p>
            <a:pPr algn="just"/>
            <a:r>
              <a:rPr lang="en-US" b="1" u="sng" dirty="0"/>
              <a:t>Other Components:</a:t>
            </a:r>
            <a:endParaRPr lang="en-US" u="sng" dirty="0"/>
          </a:p>
          <a:p>
            <a:pPr marL="285750" indent="-285750" algn="just">
              <a:buFont typeface="Arial" panose="020B0604020202020204" pitchFamily="34" charset="0"/>
              <a:buChar char="•"/>
            </a:pPr>
            <a:r>
              <a:rPr lang="en-US" dirty="0"/>
              <a:t>Since the initial release of Hadoop in 2011, many projects have been developed to add incremental functionality to Hadoop and have collectively become known as the </a:t>
            </a:r>
            <a:r>
              <a:rPr lang="en-US" i="1" dirty="0"/>
              <a:t>Hadoop ecosystem.</a:t>
            </a:r>
          </a:p>
          <a:p>
            <a:pPr algn="just"/>
            <a:endParaRPr lang="en-US" i="1" dirty="0"/>
          </a:p>
          <a:p>
            <a:pPr marL="285750" indent="-285750" algn="just">
              <a:buFont typeface="Arial" panose="020B0604020202020204" pitchFamily="34" charset="0"/>
              <a:buChar char="•"/>
            </a:pPr>
            <a:r>
              <a:rPr lang="en-US" dirty="0"/>
              <a:t>Hadoop </a:t>
            </a:r>
            <a:r>
              <a:rPr lang="en-US" b="1" dirty="0">
                <a:solidFill>
                  <a:srgbClr val="C00000"/>
                </a:solidFill>
              </a:rPr>
              <a:t>now comprises more than 100 software projects under the Hadoop umbrella, </a:t>
            </a:r>
            <a:r>
              <a:rPr lang="en-US" dirty="0"/>
              <a:t>capable of nearly every element in the data lifecycle, </a:t>
            </a:r>
            <a:r>
              <a:rPr lang="en-US" b="1" dirty="0"/>
              <a:t>from collection, to storage, to processing, to analysis and visualization</a:t>
            </a:r>
            <a:r>
              <a:rPr lang="en-US" dirty="0"/>
              <a:t>. </a:t>
            </a:r>
          </a:p>
          <a:p>
            <a:pPr algn="just"/>
            <a:endParaRPr lang="en-US" dirty="0"/>
          </a:p>
          <a:p>
            <a:pPr marL="285750" indent="-285750" algn="just">
              <a:buFont typeface="Arial" panose="020B0604020202020204" pitchFamily="34" charset="0"/>
              <a:buChar char="•"/>
            </a:pPr>
            <a:r>
              <a:rPr lang="en-US" dirty="0"/>
              <a:t>Each of these individual projects is a </a:t>
            </a:r>
            <a:r>
              <a:rPr lang="en-US" b="1" dirty="0">
                <a:solidFill>
                  <a:srgbClr val="FF0000"/>
                </a:solidFill>
              </a:rPr>
              <a:t>unique piece of the overall data management solution.</a:t>
            </a:r>
          </a:p>
          <a:p>
            <a:pPr marL="285750" indent="-285750" algn="just" fontAlgn="base">
              <a:buFont typeface="Arial" panose="020B0604020202020204" pitchFamily="34" charset="0"/>
              <a:buChar char="•"/>
            </a:pPr>
            <a:endParaRPr lang="en-US" dirty="0"/>
          </a:p>
          <a:p>
            <a:pPr marL="285750" indent="-285750" algn="just" fontAlgn="base">
              <a:buFont typeface="Arial" panose="020B0604020202020204" pitchFamily="34" charset="0"/>
              <a:buChar char="•"/>
            </a:pPr>
            <a:endParaRPr lang="en-US" dirty="0"/>
          </a:p>
          <a:p>
            <a:pPr marL="285750" indent="-285750" algn="just" fontAlgn="base">
              <a:buFont typeface="Arial" panose="020B0604020202020204" pitchFamily="34" charset="0"/>
              <a:buChar char="•"/>
            </a:pPr>
            <a:endParaRPr lang="en-US" dirty="0">
              <a:solidFill>
                <a:srgbClr val="FF0000"/>
              </a:solidFill>
            </a:endParaRPr>
          </a:p>
          <a:p>
            <a:pPr marL="285750" indent="-285750">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fontAlgn="base">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5530414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DCE3C-58C3-2A45-A855-59B5FB44834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D2A9829-73EA-D899-CDC9-05984F8BD8BF}"/>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56EF3A53-FD6A-EE1F-7BE8-CCDC75BE7196}"/>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APACHE KAFTKA</a:t>
            </a:r>
          </a:p>
          <a:p>
            <a:pPr lvl="0"/>
            <a:endParaRPr lang="en-US" sz="2400" b="1" dirty="0"/>
          </a:p>
        </p:txBody>
      </p:sp>
      <p:sp>
        <p:nvSpPr>
          <p:cNvPr id="7" name="TextBox 6">
            <a:extLst>
              <a:ext uri="{FF2B5EF4-FFF2-40B4-BE49-F238E27FC236}">
                <a16:creationId xmlns:a16="http://schemas.microsoft.com/office/drawing/2014/main" id="{83B6BEB9-8E0D-CF3E-6B5A-99B1C47A46A6}"/>
              </a:ext>
            </a:extLst>
          </p:cNvPr>
          <p:cNvSpPr txBox="1"/>
          <p:nvPr/>
        </p:nvSpPr>
        <p:spPr>
          <a:xfrm>
            <a:off x="680191" y="2136338"/>
            <a:ext cx="7982251" cy="3139321"/>
          </a:xfrm>
          <a:prstGeom prst="rect">
            <a:avLst/>
          </a:prstGeom>
          <a:noFill/>
        </p:spPr>
        <p:txBody>
          <a:bodyPr wrap="square" rtlCol="0">
            <a:spAutoFit/>
          </a:bodyPr>
          <a:lstStyle/>
          <a:p>
            <a:pPr algn="just"/>
            <a:r>
              <a:rPr lang="en-US" b="1" u="sng" dirty="0"/>
              <a:t>Apache Kafka:</a:t>
            </a:r>
          </a:p>
          <a:p>
            <a:pPr marL="285750" indent="-285750" algn="just">
              <a:buFont typeface="Arial" panose="020B0604020202020204" pitchFamily="34" charset="0"/>
              <a:buChar char="•"/>
            </a:pPr>
            <a:r>
              <a:rPr lang="en-US" dirty="0"/>
              <a:t>Part of processing real-time events, such as those commonly generated by smart objects, is having them ingested into a processing engine. </a:t>
            </a:r>
          </a:p>
          <a:p>
            <a:pPr algn="just"/>
            <a:endParaRPr lang="en-US" dirty="0"/>
          </a:p>
          <a:p>
            <a:pPr marL="285750" indent="-285750" algn="just">
              <a:buFont typeface="Arial" panose="020B0604020202020204" pitchFamily="34" charset="0"/>
              <a:buChar char="•"/>
            </a:pPr>
            <a:r>
              <a:rPr lang="en-US" dirty="0"/>
              <a:t>The process of </a:t>
            </a:r>
            <a:r>
              <a:rPr lang="en-US" dirty="0">
                <a:solidFill>
                  <a:srgbClr val="FF0000"/>
                </a:solidFill>
              </a:rPr>
              <a:t>collecting</a:t>
            </a:r>
            <a:r>
              <a:rPr lang="en-US" dirty="0"/>
              <a:t> data from a sensor or log file and </a:t>
            </a:r>
            <a:r>
              <a:rPr lang="en-US" dirty="0">
                <a:solidFill>
                  <a:srgbClr val="FF0000"/>
                </a:solidFill>
              </a:rPr>
              <a:t>preparing</a:t>
            </a:r>
            <a:r>
              <a:rPr lang="en-US" dirty="0"/>
              <a:t> it to be processed and analyzed is typically handled by </a:t>
            </a:r>
            <a:r>
              <a:rPr lang="en-US" dirty="0">
                <a:solidFill>
                  <a:srgbClr val="FF0000"/>
                </a:solidFill>
              </a:rPr>
              <a:t>messaging systems. </a:t>
            </a:r>
          </a:p>
          <a:p>
            <a:pPr algn="just"/>
            <a:endParaRPr lang="en-US" dirty="0">
              <a:solidFill>
                <a:srgbClr val="FF0000"/>
              </a:solidFill>
            </a:endParaRPr>
          </a:p>
          <a:p>
            <a:pPr marL="285750" indent="-285750" algn="just">
              <a:buFont typeface="Arial" panose="020B0604020202020204" pitchFamily="34" charset="0"/>
              <a:buChar char="•"/>
            </a:pPr>
            <a:r>
              <a:rPr lang="en-US" dirty="0"/>
              <a:t>Messaging systems are designed to accept data, or messages, from where the data is generated and deliver the data to stream-processing engines such as </a:t>
            </a:r>
            <a:r>
              <a:rPr lang="en-US" u="sng" dirty="0"/>
              <a:t>Spark Streaming or Storm.</a:t>
            </a:r>
          </a:p>
          <a:p>
            <a:pPr marL="285750" indent="-285750" algn="just">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39772037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16B4B-61C6-D3E1-EDC1-670B4F1CF7C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AD58E45-B58E-6850-161D-BCE36133C8AD}"/>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FB9703D4-E095-4073-4B13-CA55F0FBC49D}"/>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APACHE KAFTKA</a:t>
            </a:r>
          </a:p>
          <a:p>
            <a:pPr lvl="0"/>
            <a:endParaRPr lang="en-US" sz="2400" b="1" dirty="0"/>
          </a:p>
        </p:txBody>
      </p:sp>
      <p:sp>
        <p:nvSpPr>
          <p:cNvPr id="7" name="TextBox 6">
            <a:extLst>
              <a:ext uri="{FF2B5EF4-FFF2-40B4-BE49-F238E27FC236}">
                <a16:creationId xmlns:a16="http://schemas.microsoft.com/office/drawing/2014/main" id="{6E7396D0-BC9A-862D-0890-EA34BA108685}"/>
              </a:ext>
            </a:extLst>
          </p:cNvPr>
          <p:cNvSpPr txBox="1"/>
          <p:nvPr/>
        </p:nvSpPr>
        <p:spPr>
          <a:xfrm>
            <a:off x="680191" y="2136338"/>
            <a:ext cx="7982251" cy="2862322"/>
          </a:xfrm>
          <a:prstGeom prst="rect">
            <a:avLst/>
          </a:prstGeom>
          <a:noFill/>
        </p:spPr>
        <p:txBody>
          <a:bodyPr wrap="square" rtlCol="0">
            <a:spAutoFit/>
          </a:bodyPr>
          <a:lstStyle/>
          <a:p>
            <a:pPr algn="just"/>
            <a:r>
              <a:rPr lang="en-US" b="1" u="sng" dirty="0"/>
              <a:t>Apache Kafka:</a:t>
            </a:r>
          </a:p>
          <a:p>
            <a:pPr marL="285750" indent="-285750" algn="just">
              <a:buFont typeface="Arial" panose="020B0604020202020204" pitchFamily="34" charset="0"/>
              <a:buChar char="•"/>
            </a:pPr>
            <a:r>
              <a:rPr lang="en-US" dirty="0"/>
              <a:t>Apache Kafka is a distributed </a:t>
            </a:r>
            <a:r>
              <a:rPr lang="en-US" b="1" dirty="0"/>
              <a:t>publisher-subscriber messaging system that is built to be scalable and fast. </a:t>
            </a:r>
          </a:p>
          <a:p>
            <a:pPr algn="just"/>
            <a:endParaRPr lang="en-US" b="1" dirty="0"/>
          </a:p>
          <a:p>
            <a:pPr marL="285750" indent="-285750" algn="just">
              <a:buFont typeface="Arial" panose="020B0604020202020204" pitchFamily="34" charset="0"/>
              <a:buChar char="•"/>
            </a:pPr>
            <a:r>
              <a:rPr lang="en-US" dirty="0"/>
              <a:t>It is composed of message brokers, where producers write data and consumers read data from these brokers.</a:t>
            </a:r>
          </a:p>
          <a:p>
            <a:pPr algn="just"/>
            <a:endParaRPr lang="en-US" dirty="0"/>
          </a:p>
          <a:p>
            <a:pPr marL="285750" indent="-285750" algn="just">
              <a:buFont typeface="Arial" panose="020B0604020202020204" pitchFamily="34" charset="0"/>
              <a:buChar char="•"/>
            </a:pPr>
            <a:r>
              <a:rPr lang="en-US" dirty="0"/>
              <a:t>The data flow from the smart objects (producers), </a:t>
            </a:r>
            <a:r>
              <a:rPr lang="en-US" dirty="0">
                <a:solidFill>
                  <a:srgbClr val="7030A0"/>
                </a:solidFill>
              </a:rPr>
              <a:t>through a topic in Kafka, to the real-time processing engine</a:t>
            </a:r>
            <a:r>
              <a:rPr lang="en-US" dirty="0"/>
              <a:t>.</a:t>
            </a:r>
          </a:p>
          <a:p>
            <a:pPr marL="285750" indent="-285750" algn="just">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22233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6BCAC7-2A17-9EA0-71BB-119606A11267}"/>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CC46142-7B5A-004D-06BC-830CBB9A81F2}"/>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66BCB254-1CCB-142C-5B1F-F277C9D30051}"/>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t>STRUCTURED VERSUS UNSTRUCTURED DATA</a:t>
            </a:r>
          </a:p>
        </p:txBody>
      </p:sp>
      <p:sp>
        <p:nvSpPr>
          <p:cNvPr id="7" name="TextBox 6">
            <a:extLst>
              <a:ext uri="{FF2B5EF4-FFF2-40B4-BE49-F238E27FC236}">
                <a16:creationId xmlns:a16="http://schemas.microsoft.com/office/drawing/2014/main" id="{692B2ECC-46E2-DF15-9742-8499A44297DE}"/>
              </a:ext>
            </a:extLst>
          </p:cNvPr>
          <p:cNvSpPr txBox="1"/>
          <p:nvPr/>
        </p:nvSpPr>
        <p:spPr>
          <a:xfrm>
            <a:off x="694188" y="2060848"/>
            <a:ext cx="7755624" cy="4339650"/>
          </a:xfrm>
          <a:prstGeom prst="rect">
            <a:avLst/>
          </a:prstGeom>
          <a:noFill/>
        </p:spPr>
        <p:txBody>
          <a:bodyPr wrap="square" rtlCol="0">
            <a:spAutoFit/>
          </a:bodyPr>
          <a:lstStyle/>
          <a:p>
            <a:pPr marL="285750" indent="-285750" algn="just">
              <a:buFont typeface="Arial" panose="020B0604020202020204" pitchFamily="34" charset="0"/>
              <a:buChar char="•"/>
            </a:pPr>
            <a:r>
              <a:rPr lang="en-US" dirty="0"/>
              <a:t>Structured data means that the data follows a model or schema that defines how the data is represented or organized, meaning it fits well with a traditional relational database management system (RDBMS).</a:t>
            </a:r>
          </a:p>
          <a:p>
            <a:pPr marL="285750" indent="-285750" algn="just">
              <a:buFont typeface="Arial" panose="020B0604020202020204" pitchFamily="34" charset="0"/>
              <a:buChar char="•"/>
            </a:pPr>
            <a:endParaRPr lang="en-US" sz="2400" dirty="0">
              <a:solidFill>
                <a:srgbClr val="FF0000"/>
              </a:solidFill>
            </a:endParaRPr>
          </a:p>
          <a:p>
            <a:pPr marL="285750" indent="-285750" algn="just">
              <a:buFont typeface="Arial" panose="020B0604020202020204" pitchFamily="34" charset="0"/>
              <a:buChar char="•"/>
            </a:pPr>
            <a:r>
              <a:rPr lang="en-US" dirty="0"/>
              <a:t>Structured data can be found in most computing systems and includes everything from banking transaction and invoices to computer log files and router configurations.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IoT sensor data often uses structured values, such as temperature, pressure, humidity, and so on, which are all sent in a known format.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Structured data is easily formatted, stored, queried, and processed; for these reasons, it has been the core type of data used for making business decisions. Because of the highly organizational format of structured data, a wide array of data analytics tools are readily available for processing this type of data.</a:t>
            </a:r>
          </a:p>
        </p:txBody>
      </p:sp>
    </p:spTree>
    <p:extLst>
      <p:ext uri="{BB962C8B-B14F-4D97-AF65-F5344CB8AC3E}">
        <p14:creationId xmlns:p14="http://schemas.microsoft.com/office/powerpoint/2010/main" val="10470712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5B4C7-EA5E-6F29-B4D1-DD753DE93DD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943C65E-F00D-C937-160E-B23C25DBBCA3}"/>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DCB1BACB-CF46-E5DE-1137-27946C5ADDA1}"/>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APACHE KAFTKA</a:t>
            </a:r>
          </a:p>
          <a:p>
            <a:pPr lvl="0"/>
            <a:endParaRPr lang="en-US" sz="2400" b="1" dirty="0"/>
          </a:p>
        </p:txBody>
      </p:sp>
      <p:sp>
        <p:nvSpPr>
          <p:cNvPr id="7" name="TextBox 6">
            <a:extLst>
              <a:ext uri="{FF2B5EF4-FFF2-40B4-BE49-F238E27FC236}">
                <a16:creationId xmlns:a16="http://schemas.microsoft.com/office/drawing/2014/main" id="{52A3797C-A0AD-CB9F-131B-F07401DD1744}"/>
              </a:ext>
            </a:extLst>
          </p:cNvPr>
          <p:cNvSpPr txBox="1"/>
          <p:nvPr/>
        </p:nvSpPr>
        <p:spPr>
          <a:xfrm>
            <a:off x="680191" y="2136338"/>
            <a:ext cx="7982251" cy="646331"/>
          </a:xfrm>
          <a:prstGeom prst="rect">
            <a:avLst/>
          </a:prstGeom>
          <a:noFill/>
        </p:spPr>
        <p:txBody>
          <a:bodyPr wrap="square" rtlCol="0">
            <a:spAutoFit/>
          </a:bodyPr>
          <a:lstStyle/>
          <a:p>
            <a:pPr algn="just"/>
            <a:r>
              <a:rPr lang="en-US" b="1" u="sng" dirty="0"/>
              <a:t>Apache Kafka:</a:t>
            </a:r>
          </a:p>
          <a:p>
            <a:pPr marL="285750" indent="-285750" algn="just">
              <a:buFont typeface="Arial" panose="020B0604020202020204" pitchFamily="34" charset="0"/>
              <a:buChar char="•"/>
            </a:pPr>
            <a:endParaRPr lang="en-US" b="1" dirty="0">
              <a:solidFill>
                <a:srgbClr val="FF0000"/>
              </a:solidFill>
            </a:endParaRPr>
          </a:p>
        </p:txBody>
      </p:sp>
      <p:pic>
        <p:nvPicPr>
          <p:cNvPr id="3" name="Picture 2">
            <a:extLst>
              <a:ext uri="{FF2B5EF4-FFF2-40B4-BE49-F238E27FC236}">
                <a16:creationId xmlns:a16="http://schemas.microsoft.com/office/drawing/2014/main" id="{8B959048-5914-5A4E-BC1A-88DB98ECB8D6}"/>
              </a:ext>
            </a:extLst>
          </p:cNvPr>
          <p:cNvPicPr>
            <a:picLocks noChangeAspect="1" noChangeArrowheads="1"/>
          </p:cNvPicPr>
          <p:nvPr/>
        </p:nvPicPr>
        <p:blipFill>
          <a:blip r:embed="rId2" cstate="print"/>
          <a:srcRect/>
          <a:stretch>
            <a:fillRect/>
          </a:stretch>
        </p:blipFill>
        <p:spPr bwMode="auto">
          <a:xfrm>
            <a:off x="1043608" y="2924944"/>
            <a:ext cx="6984776" cy="3096344"/>
          </a:xfrm>
          <a:prstGeom prst="rect">
            <a:avLst/>
          </a:prstGeom>
          <a:noFill/>
          <a:ln w="9525">
            <a:noFill/>
            <a:miter lim="800000"/>
            <a:headEnd/>
            <a:tailEnd/>
          </a:ln>
          <a:effectLst/>
        </p:spPr>
      </p:pic>
    </p:spTree>
    <p:extLst>
      <p:ext uri="{BB962C8B-B14F-4D97-AF65-F5344CB8AC3E}">
        <p14:creationId xmlns:p14="http://schemas.microsoft.com/office/powerpoint/2010/main" val="3347927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7FE64-744C-2B47-AB41-2020B19F08B2}"/>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E47A978-A02B-1E99-9E0B-3061EC5F7ADA}"/>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7ABFD0A4-DA27-C4AB-8BFE-A94C920F06F5}"/>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APACHE KAFTKA</a:t>
            </a:r>
          </a:p>
          <a:p>
            <a:pPr lvl="0"/>
            <a:endParaRPr lang="en-US" sz="2400" b="1" dirty="0"/>
          </a:p>
        </p:txBody>
      </p:sp>
      <p:sp>
        <p:nvSpPr>
          <p:cNvPr id="7" name="TextBox 6">
            <a:extLst>
              <a:ext uri="{FF2B5EF4-FFF2-40B4-BE49-F238E27FC236}">
                <a16:creationId xmlns:a16="http://schemas.microsoft.com/office/drawing/2014/main" id="{96E1B3C3-34F0-A2CD-46EC-64931880BE58}"/>
              </a:ext>
            </a:extLst>
          </p:cNvPr>
          <p:cNvSpPr txBox="1"/>
          <p:nvPr/>
        </p:nvSpPr>
        <p:spPr>
          <a:xfrm>
            <a:off x="704809" y="2136338"/>
            <a:ext cx="7982251" cy="2585323"/>
          </a:xfrm>
          <a:prstGeom prst="rect">
            <a:avLst/>
          </a:prstGeom>
          <a:noFill/>
        </p:spPr>
        <p:txBody>
          <a:bodyPr wrap="square" rtlCol="0">
            <a:spAutoFit/>
          </a:bodyPr>
          <a:lstStyle/>
          <a:p>
            <a:pPr algn="just"/>
            <a:r>
              <a:rPr lang="en-US" b="1" u="sng" dirty="0"/>
              <a:t>Apache Kafka:</a:t>
            </a:r>
          </a:p>
          <a:p>
            <a:pPr marL="285750" indent="-285750" algn="just">
              <a:buFont typeface="Arial" panose="020B0604020202020204" pitchFamily="34" charset="0"/>
              <a:buChar char="•"/>
            </a:pPr>
            <a:r>
              <a:rPr lang="en-US" dirty="0"/>
              <a:t>Due to the distributed nature of Kafka, </a:t>
            </a:r>
            <a:r>
              <a:rPr lang="en-US" dirty="0">
                <a:solidFill>
                  <a:srgbClr val="FF0000"/>
                </a:solidFill>
              </a:rPr>
              <a:t>it can run in a clustered configuration that can handle many producers and consumers simultaneously and exchanges information between nodes, allowing topics to be distributed over multiple nodes</a:t>
            </a:r>
            <a:r>
              <a:rPr lang="en-US" dirty="0"/>
              <a:t>. </a:t>
            </a:r>
          </a:p>
          <a:p>
            <a:pPr algn="just"/>
            <a:endParaRPr lang="en-US" dirty="0"/>
          </a:p>
          <a:p>
            <a:pPr marL="285750" indent="-285750" algn="just">
              <a:buFont typeface="Arial" panose="020B0604020202020204" pitchFamily="34" charset="0"/>
              <a:buChar char="•"/>
            </a:pPr>
            <a:r>
              <a:rPr lang="en-US" dirty="0"/>
              <a:t>The goal of Kafka is to provide a simple way to connect to data sources and allow consumers to connect to that data in the way they would like.</a:t>
            </a:r>
          </a:p>
          <a:p>
            <a:pPr marL="285750" indent="-285750" algn="just">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38784730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BED80-0950-7691-42D4-61937767A392}"/>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F53F85D-729F-25F9-7A6C-1B53767977EC}"/>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6A9B2970-3CC0-2BBF-B415-504387D2BEC1}"/>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APACHE SPARK</a:t>
            </a:r>
          </a:p>
          <a:p>
            <a:pPr lvl="0"/>
            <a:endParaRPr lang="en-US" sz="2400" b="1" dirty="0"/>
          </a:p>
        </p:txBody>
      </p:sp>
      <p:sp>
        <p:nvSpPr>
          <p:cNvPr id="7" name="TextBox 6">
            <a:extLst>
              <a:ext uri="{FF2B5EF4-FFF2-40B4-BE49-F238E27FC236}">
                <a16:creationId xmlns:a16="http://schemas.microsoft.com/office/drawing/2014/main" id="{0FB6CDF6-2262-04F1-00DA-A96737D03ECB}"/>
              </a:ext>
            </a:extLst>
          </p:cNvPr>
          <p:cNvSpPr txBox="1"/>
          <p:nvPr/>
        </p:nvSpPr>
        <p:spPr>
          <a:xfrm>
            <a:off x="704809" y="2136338"/>
            <a:ext cx="7982251" cy="3139321"/>
          </a:xfrm>
          <a:prstGeom prst="rect">
            <a:avLst/>
          </a:prstGeom>
          <a:noFill/>
        </p:spPr>
        <p:txBody>
          <a:bodyPr wrap="square" rtlCol="0">
            <a:spAutoFit/>
          </a:bodyPr>
          <a:lstStyle/>
          <a:p>
            <a:pPr algn="just"/>
            <a:r>
              <a:rPr lang="en-US" b="1" u="sng" dirty="0"/>
              <a:t>Apache Spark:</a:t>
            </a:r>
          </a:p>
          <a:p>
            <a:pPr marL="285750" indent="-285750" algn="just">
              <a:buFont typeface="Arial" panose="020B0604020202020204" pitchFamily="34" charset="0"/>
              <a:buChar char="•"/>
            </a:pPr>
            <a:r>
              <a:rPr lang="en-US" dirty="0"/>
              <a:t>Apache Spark is an in-memory distributed data analytics platform designed to accelerate processes in the Hadoop ecosystem. </a:t>
            </a:r>
          </a:p>
          <a:p>
            <a:pPr marL="285750" indent="-285750" algn="just">
              <a:buFont typeface="Arial" panose="020B0604020202020204" pitchFamily="34" charset="0"/>
              <a:buChar char="•"/>
            </a:pPr>
            <a:r>
              <a:rPr lang="en-US" dirty="0"/>
              <a:t>The “in-memory” characteristic of Spark is what enables it to run jobs very quickly.</a:t>
            </a:r>
          </a:p>
          <a:p>
            <a:pPr marL="285750" indent="-285750" algn="just">
              <a:buFont typeface="Arial" panose="020B0604020202020204" pitchFamily="34" charset="0"/>
              <a:buChar char="•"/>
            </a:pPr>
            <a:r>
              <a:rPr lang="en-US" dirty="0"/>
              <a:t>At each stage of a MapReduce operation, the data is read and written back to the disk, which means latency is introduced through each disk operation. </a:t>
            </a:r>
          </a:p>
          <a:p>
            <a:pPr marL="285750" indent="-285750" algn="just">
              <a:buFont typeface="Arial" panose="020B0604020202020204" pitchFamily="34" charset="0"/>
              <a:buChar char="•"/>
            </a:pPr>
            <a:r>
              <a:rPr lang="en-US" dirty="0"/>
              <a:t>However, with Spark, the processing of this data is moved into high-speed memory, which has significantly lower latency. This speeds the batch processing jobs and also allows for near-real-time processing of events.</a:t>
            </a:r>
          </a:p>
          <a:p>
            <a:pPr marL="285750" indent="-285750" algn="just">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8274884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24DE2-F540-9F5B-7AD4-6795CBE87DB7}"/>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D83F54D-E062-401F-D070-E327474060CE}"/>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5504C194-5C7C-4562-B85C-444974290BF9}"/>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APACHE SPARK</a:t>
            </a:r>
          </a:p>
          <a:p>
            <a:pPr lvl="0"/>
            <a:endParaRPr lang="en-US" sz="2400" b="1" dirty="0"/>
          </a:p>
        </p:txBody>
      </p:sp>
      <p:sp>
        <p:nvSpPr>
          <p:cNvPr id="7" name="TextBox 6">
            <a:extLst>
              <a:ext uri="{FF2B5EF4-FFF2-40B4-BE49-F238E27FC236}">
                <a16:creationId xmlns:a16="http://schemas.microsoft.com/office/drawing/2014/main" id="{4572A7D1-EC97-4563-6C49-E921366CE20B}"/>
              </a:ext>
            </a:extLst>
          </p:cNvPr>
          <p:cNvSpPr txBox="1"/>
          <p:nvPr/>
        </p:nvSpPr>
        <p:spPr>
          <a:xfrm>
            <a:off x="704809" y="2136338"/>
            <a:ext cx="7982251" cy="3416320"/>
          </a:xfrm>
          <a:prstGeom prst="rect">
            <a:avLst/>
          </a:prstGeom>
          <a:noFill/>
        </p:spPr>
        <p:txBody>
          <a:bodyPr wrap="square" rtlCol="0">
            <a:spAutoFit/>
          </a:bodyPr>
          <a:lstStyle/>
          <a:p>
            <a:pPr algn="just"/>
            <a:r>
              <a:rPr lang="en-US" b="1" u="sng" dirty="0"/>
              <a:t>Apache Spark:</a:t>
            </a:r>
          </a:p>
          <a:p>
            <a:pPr marL="285750" indent="-285750" algn="just">
              <a:buFont typeface="Arial" panose="020B0604020202020204" pitchFamily="34" charset="0"/>
              <a:buChar char="•"/>
            </a:pPr>
            <a:r>
              <a:rPr lang="en-US" dirty="0"/>
              <a:t>Real-time processing is done by a component of the Apache Spark project called </a:t>
            </a:r>
            <a:r>
              <a:rPr lang="en-US" b="1" dirty="0"/>
              <a:t>Spark Streaming. </a:t>
            </a:r>
          </a:p>
          <a:p>
            <a:pPr marL="285750" indent="-285750" algn="just">
              <a:buFont typeface="Arial" panose="020B0604020202020204" pitchFamily="34" charset="0"/>
              <a:buChar char="•"/>
            </a:pPr>
            <a:r>
              <a:rPr lang="en-US" dirty="0"/>
              <a:t>Spark Streaming is an extension of Spark Core that is responsible for taking </a:t>
            </a:r>
            <a:r>
              <a:rPr lang="en-US" b="1" dirty="0"/>
              <a:t>live streamed data from</a:t>
            </a:r>
            <a:r>
              <a:rPr lang="en-US" dirty="0"/>
              <a:t> a messaging system, like </a:t>
            </a:r>
            <a:r>
              <a:rPr lang="en-US" b="1" dirty="0"/>
              <a:t>Kafka</a:t>
            </a:r>
            <a:r>
              <a:rPr lang="en-US" dirty="0"/>
              <a:t>, and dividing it into smaller micro batches. </a:t>
            </a:r>
          </a:p>
          <a:p>
            <a:pPr marL="285750" indent="-285750" algn="just">
              <a:buFont typeface="Arial" panose="020B0604020202020204" pitchFamily="34" charset="0"/>
              <a:buChar char="•"/>
            </a:pPr>
            <a:r>
              <a:rPr lang="en-US" dirty="0"/>
              <a:t>These </a:t>
            </a:r>
            <a:r>
              <a:rPr lang="en-US" dirty="0" err="1"/>
              <a:t>microbatches</a:t>
            </a:r>
            <a:r>
              <a:rPr lang="en-US" dirty="0"/>
              <a:t> are called discretized streams, or </a:t>
            </a:r>
            <a:r>
              <a:rPr lang="en-US" b="1" dirty="0" err="1"/>
              <a:t>DStreams</a:t>
            </a:r>
            <a:r>
              <a:rPr lang="en-US" b="1" dirty="0"/>
              <a:t>. </a:t>
            </a:r>
          </a:p>
          <a:p>
            <a:pPr marL="285750" indent="-285750" algn="just">
              <a:buFont typeface="Arial" panose="020B0604020202020204" pitchFamily="34" charset="0"/>
              <a:buChar char="•"/>
            </a:pPr>
            <a:r>
              <a:rPr lang="en-US" dirty="0"/>
              <a:t>The Spark processing engine is able to operate on these smaller pieces of data, allowing </a:t>
            </a:r>
            <a:r>
              <a:rPr lang="en-US" b="1" dirty="0"/>
              <a:t>rapid insights into the data and subsequent actions. </a:t>
            </a:r>
          </a:p>
          <a:p>
            <a:pPr marL="285750" indent="-285750" algn="just">
              <a:buFont typeface="Arial" panose="020B0604020202020204" pitchFamily="34" charset="0"/>
              <a:buChar char="•"/>
            </a:pPr>
            <a:r>
              <a:rPr lang="en-US" dirty="0"/>
              <a:t>Due to this “</a:t>
            </a:r>
            <a:r>
              <a:rPr lang="en-US" b="1" dirty="0"/>
              <a:t>instant feedback</a:t>
            </a:r>
            <a:r>
              <a:rPr lang="en-US" dirty="0"/>
              <a:t>” capability, Spark is becoming an important component in many IoT deployments. </a:t>
            </a:r>
          </a:p>
          <a:p>
            <a:pPr marL="285750" indent="-285750" algn="just">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36628615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114C7-7C59-B510-E630-A4922FBFBB4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4B2D5A5-152A-F42F-8AB8-E32E0878399B}"/>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C315C78E-D03B-4F14-92AC-B7D16C65C2CC}"/>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APACHE SPARK</a:t>
            </a:r>
          </a:p>
          <a:p>
            <a:pPr lvl="0"/>
            <a:endParaRPr lang="en-US" sz="2400" b="1" dirty="0"/>
          </a:p>
        </p:txBody>
      </p:sp>
      <p:sp>
        <p:nvSpPr>
          <p:cNvPr id="7" name="TextBox 6">
            <a:extLst>
              <a:ext uri="{FF2B5EF4-FFF2-40B4-BE49-F238E27FC236}">
                <a16:creationId xmlns:a16="http://schemas.microsoft.com/office/drawing/2014/main" id="{D6B239C5-FA0A-6A0F-283B-AFB175BA5FE2}"/>
              </a:ext>
            </a:extLst>
          </p:cNvPr>
          <p:cNvSpPr txBox="1"/>
          <p:nvPr/>
        </p:nvSpPr>
        <p:spPr>
          <a:xfrm>
            <a:off x="704809" y="2136338"/>
            <a:ext cx="7982251" cy="2031325"/>
          </a:xfrm>
          <a:prstGeom prst="rect">
            <a:avLst/>
          </a:prstGeom>
          <a:noFill/>
        </p:spPr>
        <p:txBody>
          <a:bodyPr wrap="square" rtlCol="0">
            <a:spAutoFit/>
          </a:bodyPr>
          <a:lstStyle/>
          <a:p>
            <a:pPr algn="just"/>
            <a:r>
              <a:rPr lang="en-US" b="1" u="sng" dirty="0"/>
              <a:t>Apache Spark:</a:t>
            </a:r>
          </a:p>
          <a:p>
            <a:pPr marL="285750" indent="-285750">
              <a:buFont typeface="Arial" panose="020B0604020202020204" pitchFamily="34" charset="0"/>
              <a:buChar char="•"/>
            </a:pPr>
            <a:r>
              <a:rPr lang="en-US" dirty="0"/>
              <a:t> Systems that control </a:t>
            </a:r>
          </a:p>
          <a:p>
            <a:pPr lvl="1"/>
            <a:r>
              <a:rPr lang="en-US" dirty="0"/>
              <a:t>  safety and security of personnel, </a:t>
            </a:r>
          </a:p>
          <a:p>
            <a:pPr lvl="1"/>
            <a:r>
              <a:rPr lang="en-US" dirty="0"/>
              <a:t>  time-sensitive processes in the manufacturing space, </a:t>
            </a:r>
          </a:p>
          <a:p>
            <a:pPr lvl="1"/>
            <a:r>
              <a:rPr lang="en-US" dirty="0"/>
              <a:t>  and infrastructure control in traffic management </a:t>
            </a:r>
          </a:p>
          <a:p>
            <a:pPr marL="285750" indent="-285750">
              <a:buFont typeface="Arial" panose="020B0604020202020204" pitchFamily="34" charset="0"/>
              <a:buChar char="•"/>
            </a:pPr>
            <a:r>
              <a:rPr lang="en-US" dirty="0"/>
              <a:t>all benefit from these real-time streaming capabilities.</a:t>
            </a:r>
          </a:p>
          <a:p>
            <a:pPr marL="285750" indent="-285750" algn="just">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35590660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BAEAF-88DD-C209-02C1-8C5285B9BB4D}"/>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4D75AC-286B-001C-8468-8EE9A36BD6F2}"/>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53147420-96A5-44D8-29E4-D742BD0C2C4D}"/>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XIVELY CLOUD</a:t>
            </a:r>
          </a:p>
          <a:p>
            <a:pPr lvl="0"/>
            <a:endParaRPr lang="en-US" sz="2400" b="1" dirty="0"/>
          </a:p>
        </p:txBody>
      </p:sp>
      <p:sp>
        <p:nvSpPr>
          <p:cNvPr id="7" name="TextBox 6">
            <a:extLst>
              <a:ext uri="{FF2B5EF4-FFF2-40B4-BE49-F238E27FC236}">
                <a16:creationId xmlns:a16="http://schemas.microsoft.com/office/drawing/2014/main" id="{CBE490F1-87DC-1E9C-2797-4C7FA2E46FB7}"/>
              </a:ext>
            </a:extLst>
          </p:cNvPr>
          <p:cNvSpPr txBox="1"/>
          <p:nvPr/>
        </p:nvSpPr>
        <p:spPr>
          <a:xfrm>
            <a:off x="704809" y="2136338"/>
            <a:ext cx="7982251" cy="3139321"/>
          </a:xfrm>
          <a:prstGeom prst="rect">
            <a:avLst/>
          </a:prstGeom>
          <a:noFill/>
        </p:spPr>
        <p:txBody>
          <a:bodyPr wrap="square" rtlCol="0">
            <a:spAutoFit/>
          </a:bodyPr>
          <a:lstStyle/>
          <a:p>
            <a:pPr algn="just"/>
            <a:r>
              <a:rPr lang="en-US" b="1" u="sng" dirty="0" err="1"/>
              <a:t>Xively</a:t>
            </a:r>
            <a:r>
              <a:rPr lang="en-US" b="1" u="sng" dirty="0"/>
              <a:t> Cloud For IoT :</a:t>
            </a:r>
          </a:p>
          <a:p>
            <a:pPr marL="285750" indent="-285750" algn="just">
              <a:buFont typeface="Arial" panose="020B0604020202020204" pitchFamily="34" charset="0"/>
              <a:buChar char="•"/>
            </a:pPr>
            <a:r>
              <a:rPr lang="en-US" b="1" dirty="0" err="1"/>
              <a:t>Xively</a:t>
            </a:r>
            <a:r>
              <a:rPr lang="en-US" dirty="0"/>
              <a:t> (formerly known as </a:t>
            </a:r>
            <a:r>
              <a:rPr lang="en-US" dirty="0" err="1"/>
              <a:t>Cosm</a:t>
            </a:r>
            <a:r>
              <a:rPr lang="en-US" dirty="0"/>
              <a:t> and </a:t>
            </a:r>
            <a:r>
              <a:rPr lang="en-US" dirty="0" err="1"/>
              <a:t>Pachube</a:t>
            </a:r>
            <a:r>
              <a:rPr lang="en-US" dirty="0"/>
              <a:t>) is an </a:t>
            </a:r>
            <a:r>
              <a:rPr lang="en-US" dirty="0">
                <a:hlinkClick r:id="rId2" tooltip="Internet of things">
                  <a:extLst>
                    <a:ext uri="{A12FA001-AC4F-418D-AE19-62706E023703}">
                      <ahyp:hlinkClr xmlns:ahyp="http://schemas.microsoft.com/office/drawing/2018/hyperlinkcolor" val="tx"/>
                    </a:ext>
                  </a:extLst>
                </a:hlinkClick>
              </a:rPr>
              <a:t>Internet of Things</a:t>
            </a:r>
            <a:r>
              <a:rPr lang="en-US" dirty="0"/>
              <a:t> (IoT) platform owned by Google. </a:t>
            </a:r>
          </a:p>
          <a:p>
            <a:pPr marL="285750" indent="-285750" algn="just">
              <a:buFont typeface="Arial" panose="020B0604020202020204" pitchFamily="34" charset="0"/>
              <a:buChar char="•"/>
            </a:pPr>
            <a:r>
              <a:rPr lang="en-US" dirty="0" err="1"/>
              <a:t>Xively</a:t>
            </a:r>
            <a:r>
              <a:rPr lang="en-US" dirty="0"/>
              <a:t> offers product companies a way to connect products, manage connected devices and the data they produce, and integrate that data into other </a:t>
            </a:r>
            <a:r>
              <a:rPr lang="en-US" dirty="0" err="1"/>
              <a:t>sy</a:t>
            </a:r>
            <a:endParaRPr lang="en-US" dirty="0"/>
          </a:p>
          <a:p>
            <a:pPr marL="285750" indent="-285750" algn="just">
              <a:buFont typeface="Arial" panose="020B0604020202020204" pitchFamily="34" charset="0"/>
              <a:buChar char="•"/>
            </a:pPr>
            <a:r>
              <a:rPr lang="en-US" dirty="0"/>
              <a:t>A </a:t>
            </a:r>
            <a:r>
              <a:rPr lang="en-US" dirty="0">
                <a:hlinkClick r:id="rId3" tooltip="Platform as a service">
                  <a:extLst>
                    <a:ext uri="{A12FA001-AC4F-418D-AE19-62706E023703}">
                      <ahyp:hlinkClr xmlns:ahyp="http://schemas.microsoft.com/office/drawing/2018/hyperlinkcolor" val="tx"/>
                    </a:ext>
                  </a:extLst>
                </a:hlinkClick>
              </a:rPr>
              <a:t>Platform as a Service</a:t>
            </a:r>
            <a:r>
              <a:rPr lang="en-US" dirty="0"/>
              <a:t> built for the IoT. </a:t>
            </a:r>
          </a:p>
          <a:p>
            <a:pPr algn="just"/>
            <a:r>
              <a:rPr lang="en-US" dirty="0"/>
              <a:t>Includes directory services, data services, a trust engine for security, and web-based management application. </a:t>
            </a:r>
          </a:p>
          <a:p>
            <a:pPr marL="285750" indent="-285750" algn="just">
              <a:buFont typeface="Arial" panose="020B0604020202020204" pitchFamily="34" charset="0"/>
              <a:buChar char="•"/>
            </a:pPr>
            <a:r>
              <a:rPr lang="en-US" dirty="0" err="1"/>
              <a:t>Xively's</a:t>
            </a:r>
            <a:r>
              <a:rPr lang="en-US" dirty="0"/>
              <a:t> messaging is built on a protocol called </a:t>
            </a:r>
            <a:r>
              <a:rPr lang="en-US" dirty="0">
                <a:hlinkClick r:id="rId4" tooltip="Mqtt">
                  <a:extLst>
                    <a:ext uri="{A12FA001-AC4F-418D-AE19-62706E023703}">
                      <ahyp:hlinkClr xmlns:ahyp="http://schemas.microsoft.com/office/drawing/2018/hyperlinkcolor" val="tx"/>
                    </a:ext>
                  </a:extLst>
                </a:hlinkClick>
              </a:rPr>
              <a:t>MQTT</a:t>
            </a:r>
            <a:r>
              <a:rPr lang="en-US" dirty="0"/>
              <a:t>.</a:t>
            </a:r>
          </a:p>
          <a:p>
            <a:pPr algn="just"/>
            <a:r>
              <a:rPr lang="en-US" dirty="0"/>
              <a:t>The </a:t>
            </a:r>
            <a:r>
              <a:rPr lang="en-US" dirty="0">
                <a:hlinkClick r:id="rId5" tooltip="API">
                  <a:extLst>
                    <a:ext uri="{A12FA001-AC4F-418D-AE19-62706E023703}">
                      <ahyp:hlinkClr xmlns:ahyp="http://schemas.microsoft.com/office/drawing/2018/hyperlinkcolor" val="tx"/>
                    </a:ext>
                  </a:extLst>
                </a:hlinkClick>
              </a:rPr>
              <a:t>API</a:t>
            </a:r>
            <a:r>
              <a:rPr lang="en-US" dirty="0"/>
              <a:t> supports </a:t>
            </a:r>
            <a:r>
              <a:rPr lang="en-US" dirty="0">
                <a:hlinkClick r:id="rId6" tooltip="ReStructuredText">
                  <a:extLst>
                    <a:ext uri="{A12FA001-AC4F-418D-AE19-62706E023703}">
                      <ahyp:hlinkClr xmlns:ahyp="http://schemas.microsoft.com/office/drawing/2018/hyperlinkcolor" val="tx"/>
                    </a:ext>
                  </a:extLst>
                </a:hlinkClick>
              </a:rPr>
              <a:t>REST</a:t>
            </a:r>
            <a:r>
              <a:rPr lang="en-US" dirty="0"/>
              <a:t>, </a:t>
            </a:r>
            <a:r>
              <a:rPr lang="en-US" dirty="0" err="1">
                <a:hlinkClick r:id="rId7" tooltip="WebSocket">
                  <a:extLst>
                    <a:ext uri="{A12FA001-AC4F-418D-AE19-62706E023703}">
                      <ahyp:hlinkClr xmlns:ahyp="http://schemas.microsoft.com/office/drawing/2018/hyperlinkcolor" val="tx"/>
                    </a:ext>
                  </a:extLst>
                </a:hlinkClick>
              </a:rPr>
              <a:t>WebSockets</a:t>
            </a:r>
            <a:r>
              <a:rPr lang="en-US" dirty="0"/>
              <a:t> and </a:t>
            </a:r>
            <a:r>
              <a:rPr lang="en-US" dirty="0">
                <a:hlinkClick r:id="rId4" tooltip="Mqtt">
                  <a:extLst>
                    <a:ext uri="{A12FA001-AC4F-418D-AE19-62706E023703}">
                      <ahyp:hlinkClr xmlns:ahyp="http://schemas.microsoft.com/office/drawing/2018/hyperlinkcolor" val="tx"/>
                    </a:ext>
                  </a:extLst>
                </a:hlinkClick>
              </a:rPr>
              <a:t>MQTT</a:t>
            </a:r>
            <a:r>
              <a:rPr lang="en-US" dirty="0"/>
              <a:t>.</a:t>
            </a:r>
          </a:p>
          <a:p>
            <a:pPr marL="285750" indent="-285750">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18237678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BB4BC-2358-54DC-33E6-93CE10BF38B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95FFBE7-03DC-0B96-E301-7357E2FF2F17}"/>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499A34C8-0BB6-F6F8-A7C1-0C5242658DD7}"/>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XIVELY CLOUD</a:t>
            </a:r>
          </a:p>
          <a:p>
            <a:pPr lvl="0"/>
            <a:endParaRPr lang="en-US" sz="2400" b="1" dirty="0"/>
          </a:p>
        </p:txBody>
      </p:sp>
      <p:sp>
        <p:nvSpPr>
          <p:cNvPr id="7" name="TextBox 6">
            <a:extLst>
              <a:ext uri="{FF2B5EF4-FFF2-40B4-BE49-F238E27FC236}">
                <a16:creationId xmlns:a16="http://schemas.microsoft.com/office/drawing/2014/main" id="{0929D532-4D63-0066-28B7-1EF552BD6CED}"/>
              </a:ext>
            </a:extLst>
          </p:cNvPr>
          <p:cNvSpPr txBox="1"/>
          <p:nvPr/>
        </p:nvSpPr>
        <p:spPr>
          <a:xfrm>
            <a:off x="704809" y="2136338"/>
            <a:ext cx="7982251" cy="3416320"/>
          </a:xfrm>
          <a:prstGeom prst="rect">
            <a:avLst/>
          </a:prstGeom>
          <a:noFill/>
        </p:spPr>
        <p:txBody>
          <a:bodyPr wrap="square" rtlCol="0">
            <a:spAutoFit/>
          </a:bodyPr>
          <a:lstStyle/>
          <a:p>
            <a:pPr algn="just"/>
            <a:r>
              <a:rPr lang="en-US" b="1" u="sng" dirty="0" err="1"/>
              <a:t>Xively</a:t>
            </a:r>
            <a:r>
              <a:rPr lang="en-US" b="1" u="sng" dirty="0"/>
              <a:t> Cloud For IoT :</a:t>
            </a:r>
          </a:p>
          <a:p>
            <a:pPr marL="285750" indent="-285750" algn="just">
              <a:buFont typeface="Arial" panose="020B0604020202020204" pitchFamily="34" charset="0"/>
              <a:buChar char="•"/>
            </a:pPr>
            <a:r>
              <a:rPr lang="en-US" dirty="0" err="1"/>
              <a:t>Xively</a:t>
            </a:r>
            <a:r>
              <a:rPr lang="en-US" dirty="0"/>
              <a:t> is a system for deploying IoT applications on the cloud. It is offered as PaaS. </a:t>
            </a:r>
          </a:p>
          <a:p>
            <a:pPr algn="just"/>
            <a:endParaRPr lang="en-US" dirty="0"/>
          </a:p>
          <a:p>
            <a:pPr marL="285750" indent="-285750" algn="just">
              <a:buFont typeface="Arial" panose="020B0604020202020204" pitchFamily="34" charset="0"/>
              <a:buChar char="•"/>
            </a:pPr>
            <a:r>
              <a:rPr lang="en-US" dirty="0" err="1"/>
              <a:t>Xively</a:t>
            </a:r>
            <a:r>
              <a:rPr lang="en-US" dirty="0"/>
              <a:t> is basically a data collection, management, and distribution infrastructure. </a:t>
            </a:r>
          </a:p>
          <a:p>
            <a:pPr algn="just"/>
            <a:r>
              <a:rPr lang="en-US" dirty="0"/>
              <a:t>It also provides APIs to connect and develop IoT applications.</a:t>
            </a:r>
          </a:p>
          <a:p>
            <a:pPr algn="just"/>
            <a:endParaRPr lang="en-US" dirty="0"/>
          </a:p>
          <a:p>
            <a:pPr marL="285750" indent="-285750" algn="just">
              <a:buFont typeface="Arial" panose="020B0604020202020204" pitchFamily="34" charset="0"/>
              <a:buChar char="•"/>
            </a:pPr>
            <a:r>
              <a:rPr lang="en-US" dirty="0" err="1"/>
              <a:t>Xively</a:t>
            </a:r>
            <a:r>
              <a:rPr lang="en-US" dirty="0"/>
              <a:t> also provides tools to model your connected business. </a:t>
            </a:r>
          </a:p>
          <a:p>
            <a:pPr algn="just"/>
            <a:endParaRPr lang="en-US" dirty="0"/>
          </a:p>
          <a:p>
            <a:pPr marL="285750" indent="-285750" algn="just">
              <a:buFont typeface="Arial" panose="020B0604020202020204" pitchFamily="34" charset="0"/>
              <a:buChar char="•"/>
            </a:pPr>
            <a:r>
              <a:rPr lang="en-US" dirty="0"/>
              <a:t>This capability is highly beneficial to build any IoT based product. </a:t>
            </a:r>
          </a:p>
          <a:p>
            <a:pPr algn="just"/>
            <a:endParaRPr lang="en-US" dirty="0"/>
          </a:p>
          <a:p>
            <a:pPr marL="285750" indent="-285750" algn="just">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25413698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372CA-9BC0-73B2-DB9F-9FFF5878CC4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ABC99F0-B507-924D-4A1C-746999BDA36E}"/>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CCC693F6-9F42-3FBA-5BAB-0B999493AB97}"/>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XIVELY CLOUD</a:t>
            </a:r>
          </a:p>
          <a:p>
            <a:pPr lvl="0"/>
            <a:endParaRPr lang="en-US" sz="2400" b="1" dirty="0"/>
          </a:p>
        </p:txBody>
      </p:sp>
      <p:sp>
        <p:nvSpPr>
          <p:cNvPr id="7" name="TextBox 6">
            <a:extLst>
              <a:ext uri="{FF2B5EF4-FFF2-40B4-BE49-F238E27FC236}">
                <a16:creationId xmlns:a16="http://schemas.microsoft.com/office/drawing/2014/main" id="{B837B452-E937-0BAE-0355-3E319713C2C2}"/>
              </a:ext>
            </a:extLst>
          </p:cNvPr>
          <p:cNvSpPr txBox="1"/>
          <p:nvPr/>
        </p:nvSpPr>
        <p:spPr>
          <a:xfrm>
            <a:off x="704809" y="2136338"/>
            <a:ext cx="7982251" cy="3970318"/>
          </a:xfrm>
          <a:prstGeom prst="rect">
            <a:avLst/>
          </a:prstGeom>
          <a:noFill/>
        </p:spPr>
        <p:txBody>
          <a:bodyPr wrap="square" rtlCol="0">
            <a:spAutoFit/>
          </a:bodyPr>
          <a:lstStyle/>
          <a:p>
            <a:pPr algn="just"/>
            <a:r>
              <a:rPr lang="en-US" b="1" u="sng" dirty="0" err="1"/>
              <a:t>Xively</a:t>
            </a:r>
            <a:r>
              <a:rPr lang="en-US" b="1" u="sng" dirty="0"/>
              <a:t> Cloud For IoT :</a:t>
            </a:r>
          </a:p>
          <a:p>
            <a:pPr marL="285750" indent="-285750" algn="just">
              <a:buFont typeface="Arial" panose="020B0604020202020204" pitchFamily="34" charset="0"/>
              <a:buChar char="•"/>
            </a:pPr>
            <a:r>
              <a:rPr lang="en-US" dirty="0"/>
              <a:t>Other than that </a:t>
            </a:r>
            <a:r>
              <a:rPr lang="en-US" dirty="0" err="1"/>
              <a:t>Xively</a:t>
            </a:r>
            <a:r>
              <a:rPr lang="en-US" dirty="0"/>
              <a:t> also provides Management as well as operational tools.</a:t>
            </a:r>
          </a:p>
          <a:p>
            <a:pPr algn="just"/>
            <a:endParaRPr lang="en-US" dirty="0"/>
          </a:p>
          <a:p>
            <a:pPr marL="285750" indent="-285750" algn="just">
              <a:buFont typeface="Arial" panose="020B0604020202020204" pitchFamily="34" charset="0"/>
              <a:buChar char="•"/>
            </a:pPr>
            <a:r>
              <a:rPr lang="en-US" dirty="0" err="1"/>
              <a:t>Xively</a:t>
            </a:r>
            <a:r>
              <a:rPr lang="en-US" dirty="0"/>
              <a:t> can be connected to most of the IoT frameworks and microcontrollers in the market to create a ‘smart’ project or product.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err="1"/>
              <a:t>Xively</a:t>
            </a:r>
            <a:r>
              <a:rPr lang="en-US" dirty="0"/>
              <a:t> </a:t>
            </a:r>
            <a:r>
              <a:rPr lang="en-US" dirty="0">
                <a:hlinkClick r:id="rId2"/>
              </a:rPr>
              <a:t>Python</a:t>
            </a:r>
            <a:r>
              <a:rPr lang="en-US" dirty="0"/>
              <a:t> Libraries can also be used to embed python code as per the </a:t>
            </a:r>
            <a:r>
              <a:rPr lang="en-US" dirty="0" err="1"/>
              <a:t>Xively</a:t>
            </a:r>
            <a:r>
              <a:rPr lang="en-US" dirty="0"/>
              <a:t> APIs. </a:t>
            </a:r>
          </a:p>
          <a:p>
            <a:pPr algn="just"/>
            <a:endParaRPr lang="en-US" dirty="0"/>
          </a:p>
          <a:p>
            <a:pPr marL="285750" indent="-285750" algn="just">
              <a:buFont typeface="Arial" panose="020B0604020202020204" pitchFamily="34" charset="0"/>
              <a:buChar char="•"/>
            </a:pPr>
            <a:r>
              <a:rPr lang="en-US" dirty="0"/>
              <a:t>A </a:t>
            </a:r>
            <a:r>
              <a:rPr lang="en-US" dirty="0" err="1"/>
              <a:t>Xively</a:t>
            </a:r>
            <a:r>
              <a:rPr lang="en-US" dirty="0"/>
              <a:t> Web interface is provided to be used for easy implementation of front end interface.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19345512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5BAF5-5F95-717A-E106-FDDD6A7BCFCA}"/>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B1BA1FF-CAA0-47CD-7F17-F0A7623C8880}"/>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95795F31-DCF4-AF32-4768-697EE44E2615}"/>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XIVELY CLOUD</a:t>
            </a:r>
          </a:p>
          <a:p>
            <a:pPr lvl="0"/>
            <a:endParaRPr lang="en-US" sz="2400" b="1" dirty="0"/>
          </a:p>
        </p:txBody>
      </p:sp>
      <p:sp>
        <p:nvSpPr>
          <p:cNvPr id="7" name="TextBox 6">
            <a:extLst>
              <a:ext uri="{FF2B5EF4-FFF2-40B4-BE49-F238E27FC236}">
                <a16:creationId xmlns:a16="http://schemas.microsoft.com/office/drawing/2014/main" id="{6B64C65E-04AA-E9B5-4B12-193AE0D4E948}"/>
              </a:ext>
            </a:extLst>
          </p:cNvPr>
          <p:cNvSpPr txBox="1"/>
          <p:nvPr/>
        </p:nvSpPr>
        <p:spPr>
          <a:xfrm>
            <a:off x="704809" y="2136338"/>
            <a:ext cx="7982251" cy="4801314"/>
          </a:xfrm>
          <a:prstGeom prst="rect">
            <a:avLst/>
          </a:prstGeom>
          <a:noFill/>
        </p:spPr>
        <p:txBody>
          <a:bodyPr wrap="square" rtlCol="0">
            <a:spAutoFit/>
          </a:bodyPr>
          <a:lstStyle/>
          <a:p>
            <a:pPr algn="just"/>
            <a:r>
              <a:rPr lang="en-US" b="1" u="sng" dirty="0" err="1"/>
              <a:t>Xively</a:t>
            </a:r>
            <a:r>
              <a:rPr lang="en-US" b="1" u="sng" dirty="0"/>
              <a:t> Cloud For IoT :</a:t>
            </a:r>
          </a:p>
          <a:p>
            <a:pPr marL="285750" indent="-285750" algn="just">
              <a:buFont typeface="Arial" panose="020B0604020202020204" pitchFamily="34" charset="0"/>
              <a:buChar char="•"/>
            </a:pPr>
            <a:r>
              <a:rPr lang="en-US" dirty="0" err="1"/>
              <a:t>Xively</a:t>
            </a:r>
            <a:r>
              <a:rPr lang="en-US" dirty="0"/>
              <a:t> also comes with multiple language and platform support. We can implement HTTP protocols, APIs, MQTT. </a:t>
            </a:r>
          </a:p>
          <a:p>
            <a:pPr algn="just"/>
            <a:endParaRPr lang="en-US" dirty="0"/>
          </a:p>
          <a:p>
            <a:pPr marL="285750" indent="-285750" algn="just">
              <a:buFont typeface="Arial" panose="020B0604020202020204" pitchFamily="34" charset="0"/>
              <a:buChar char="•"/>
            </a:pPr>
            <a:r>
              <a:rPr lang="en-US" dirty="0"/>
              <a:t>This makes the device connectivity a lot easier with </a:t>
            </a:r>
            <a:r>
              <a:rPr lang="en-US" dirty="0" err="1"/>
              <a:t>Xively</a:t>
            </a:r>
            <a:r>
              <a:rPr lang="en-US" dirty="0"/>
              <a:t> cloud.</a:t>
            </a:r>
          </a:p>
          <a:p>
            <a:pPr algn="just"/>
            <a:endParaRPr lang="en-US" dirty="0"/>
          </a:p>
          <a:p>
            <a:pPr marL="285750" indent="-285750">
              <a:buFont typeface="Arial" panose="020B0604020202020204" pitchFamily="34" charset="0"/>
              <a:buChar char="•"/>
            </a:pPr>
            <a:r>
              <a:rPr lang="en-US" dirty="0"/>
              <a:t>All the devices can be connected to </a:t>
            </a:r>
            <a:r>
              <a:rPr lang="en-US" dirty="0" err="1">
                <a:hlinkClick r:id="rId2"/>
              </a:rPr>
              <a:t>Xively</a:t>
            </a:r>
            <a:r>
              <a:rPr lang="en-US" dirty="0">
                <a:hlinkClick r:id="rId2"/>
              </a:rPr>
              <a:t> Cloud</a:t>
            </a:r>
            <a:r>
              <a:rPr lang="en-US" dirty="0"/>
              <a:t> for real-time processing and archiving to cloud. </a:t>
            </a:r>
          </a:p>
          <a:p>
            <a:endParaRPr lang="en-US" dirty="0"/>
          </a:p>
          <a:p>
            <a:pPr marL="285750" indent="-285750">
              <a:buFont typeface="Arial" panose="020B0604020202020204" pitchFamily="34" charset="0"/>
              <a:buChar char="•"/>
            </a:pPr>
            <a:r>
              <a:rPr lang="en-US" dirty="0"/>
              <a:t>IOT application developers can write the frontend for IoT applications as per their requirements.</a:t>
            </a:r>
          </a:p>
          <a:p>
            <a:endParaRPr lang="en-US" dirty="0"/>
          </a:p>
          <a:p>
            <a:pPr marL="285750" indent="-285750">
              <a:buFont typeface="Arial" panose="020B0604020202020204" pitchFamily="34" charset="0"/>
              <a:buChar char="•"/>
            </a:pPr>
            <a:r>
              <a:rPr lang="en-US" dirty="0"/>
              <a:t>This helps in convenient management of apps with </a:t>
            </a:r>
            <a:r>
              <a:rPr lang="en-US" dirty="0" err="1"/>
              <a:t>Xively</a:t>
            </a:r>
            <a:r>
              <a:rPr lang="en-US" dirty="0"/>
              <a:t> cloud and other APIs.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20575580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CFED8-C84C-D2DB-0706-A1CFFF77E65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98077E1-9829-6153-A6C4-8065F6580025}"/>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DB67227C-1631-D4EC-E8CC-45737A5ABBFF}"/>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XIVELY CLOUD</a:t>
            </a:r>
          </a:p>
          <a:p>
            <a:pPr lvl="0"/>
            <a:endParaRPr lang="en-US" sz="2400" b="1" dirty="0"/>
          </a:p>
        </p:txBody>
      </p:sp>
      <p:sp>
        <p:nvSpPr>
          <p:cNvPr id="7" name="TextBox 6">
            <a:extLst>
              <a:ext uri="{FF2B5EF4-FFF2-40B4-BE49-F238E27FC236}">
                <a16:creationId xmlns:a16="http://schemas.microsoft.com/office/drawing/2014/main" id="{666DC890-9242-C766-E1CD-4C22040DD33C}"/>
              </a:ext>
            </a:extLst>
          </p:cNvPr>
          <p:cNvSpPr txBox="1"/>
          <p:nvPr/>
        </p:nvSpPr>
        <p:spPr>
          <a:xfrm>
            <a:off x="704809" y="2136338"/>
            <a:ext cx="7982251" cy="3416320"/>
          </a:xfrm>
          <a:prstGeom prst="rect">
            <a:avLst/>
          </a:prstGeom>
          <a:noFill/>
        </p:spPr>
        <p:txBody>
          <a:bodyPr wrap="square" rtlCol="0">
            <a:spAutoFit/>
          </a:bodyPr>
          <a:lstStyle/>
          <a:p>
            <a:pPr algn="just"/>
            <a:r>
              <a:rPr lang="en-US" b="1" u="sng" dirty="0" err="1"/>
              <a:t>Xively</a:t>
            </a:r>
            <a:r>
              <a:rPr lang="en-US" b="1" u="sng" dirty="0"/>
              <a:t> Cloud For IoT :</a:t>
            </a:r>
          </a:p>
          <a:p>
            <a:pPr marL="285750" indent="-285750" algn="just">
              <a:buFont typeface="Arial" panose="020B0604020202020204" pitchFamily="34" charset="0"/>
              <a:buChar char="•"/>
            </a:pPr>
            <a:r>
              <a:rPr lang="en-US" dirty="0" err="1"/>
              <a:t>Xively</a:t>
            </a:r>
            <a:r>
              <a:rPr lang="en-US" dirty="0"/>
              <a:t> is very popular with companies which deal with IoT based device manufacturing and development.</a:t>
            </a:r>
          </a:p>
          <a:p>
            <a:pPr algn="just"/>
            <a:endParaRPr lang="en-US" dirty="0"/>
          </a:p>
          <a:p>
            <a:pPr marL="285750" indent="-285750" algn="just">
              <a:buFont typeface="Arial" panose="020B0604020202020204" pitchFamily="34" charset="0"/>
              <a:buChar char="•"/>
            </a:pPr>
            <a:r>
              <a:rPr lang="en-US" dirty="0"/>
              <a:t>Companies using </a:t>
            </a:r>
            <a:r>
              <a:rPr lang="en-US" dirty="0" err="1"/>
              <a:t>Xively</a:t>
            </a:r>
            <a:r>
              <a:rPr lang="en-US" dirty="0"/>
              <a:t> can rely on the secure connectivity of devices as well as the seamless data management capability.</a:t>
            </a:r>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279560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6A2D37-7520-0312-6A22-D07C317C18D2}"/>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B436F4D-59FC-CBCB-D983-617A0C575A2B}"/>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419415D7-167F-8883-F9B7-8739CB9E4655}"/>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t>STRUCTURED VERSUS UNSTRUCTURED DATA</a:t>
            </a:r>
          </a:p>
        </p:txBody>
      </p:sp>
      <p:sp>
        <p:nvSpPr>
          <p:cNvPr id="7" name="TextBox 6">
            <a:extLst>
              <a:ext uri="{FF2B5EF4-FFF2-40B4-BE49-F238E27FC236}">
                <a16:creationId xmlns:a16="http://schemas.microsoft.com/office/drawing/2014/main" id="{1CC5D9B1-C1AD-DBE1-B8EE-B61FF573DD1C}"/>
              </a:ext>
            </a:extLst>
          </p:cNvPr>
          <p:cNvSpPr txBox="1"/>
          <p:nvPr/>
        </p:nvSpPr>
        <p:spPr>
          <a:xfrm>
            <a:off x="694188" y="2060848"/>
            <a:ext cx="7755624" cy="3508653"/>
          </a:xfrm>
          <a:prstGeom prst="rect">
            <a:avLst/>
          </a:prstGeom>
          <a:noFill/>
        </p:spPr>
        <p:txBody>
          <a:bodyPr wrap="square" rtlCol="0">
            <a:spAutoFit/>
          </a:bodyPr>
          <a:lstStyle/>
          <a:p>
            <a:pPr marL="285750" indent="-285750" algn="just">
              <a:buFont typeface="Arial" panose="020B0604020202020204" pitchFamily="34" charset="0"/>
              <a:buChar char="•"/>
            </a:pPr>
            <a:r>
              <a:rPr lang="en-US" dirty="0"/>
              <a:t>Unstructured data lacks a logical schema for understanding and decoding the data through traditional programming means. Examples of this data type include text, speech, images, and video. </a:t>
            </a:r>
          </a:p>
          <a:p>
            <a:pPr marL="285750" indent="-285750" algn="just">
              <a:buFont typeface="Arial" panose="020B0604020202020204" pitchFamily="34" charset="0"/>
              <a:buChar char="•"/>
            </a:pPr>
            <a:endParaRPr lang="en-US" sz="2400" dirty="0">
              <a:solidFill>
                <a:srgbClr val="FF0000"/>
              </a:solidFill>
            </a:endParaRPr>
          </a:p>
          <a:p>
            <a:pPr marL="285750" indent="-285750" algn="just">
              <a:buFont typeface="Arial" panose="020B0604020202020204" pitchFamily="34" charset="0"/>
              <a:buChar char="•"/>
            </a:pPr>
            <a:r>
              <a:rPr lang="en-US" dirty="0"/>
              <a:t>Data analytics methods that can be applied to unstructured data, such as cognitive computing and machine learning.</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With machine learning applications, such as natural language processing (NLP), you can decode speech.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With image/facial recognition applications, you can extract critical information from still images and video.</a:t>
            </a:r>
          </a:p>
        </p:txBody>
      </p:sp>
    </p:spTree>
    <p:extLst>
      <p:ext uri="{BB962C8B-B14F-4D97-AF65-F5344CB8AC3E}">
        <p14:creationId xmlns:p14="http://schemas.microsoft.com/office/powerpoint/2010/main" val="11789287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A5527-81E0-61B8-9380-3F3BFBDDB2D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177D1EE-30E2-3CED-28F4-55FF15A9BBAD}"/>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94EDF8EB-AF98-F6A7-E186-E4FD25B102D3}"/>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XIVELY CLOUD</a:t>
            </a:r>
          </a:p>
          <a:p>
            <a:pPr lvl="0"/>
            <a:endParaRPr lang="en-US" sz="2400" b="1" dirty="0"/>
          </a:p>
        </p:txBody>
      </p:sp>
      <p:sp>
        <p:nvSpPr>
          <p:cNvPr id="7" name="TextBox 6">
            <a:extLst>
              <a:ext uri="{FF2B5EF4-FFF2-40B4-BE49-F238E27FC236}">
                <a16:creationId xmlns:a16="http://schemas.microsoft.com/office/drawing/2014/main" id="{CA1B5176-2E3A-D59E-AC2F-41CF0E5D3AE2}"/>
              </a:ext>
            </a:extLst>
          </p:cNvPr>
          <p:cNvSpPr txBox="1"/>
          <p:nvPr/>
        </p:nvSpPr>
        <p:spPr>
          <a:xfrm>
            <a:off x="704809" y="2136338"/>
            <a:ext cx="7982251" cy="5355312"/>
          </a:xfrm>
          <a:prstGeom prst="rect">
            <a:avLst/>
          </a:prstGeom>
          <a:noFill/>
        </p:spPr>
        <p:txBody>
          <a:bodyPr wrap="square" rtlCol="0">
            <a:spAutoFit/>
          </a:bodyPr>
          <a:lstStyle/>
          <a:p>
            <a:pPr algn="just"/>
            <a:r>
              <a:rPr lang="en-US" b="1" u="sng" dirty="0"/>
              <a:t>How to use </a:t>
            </a:r>
            <a:r>
              <a:rPr lang="en-US" b="1" u="sng" dirty="0" err="1"/>
              <a:t>Xively</a:t>
            </a:r>
            <a:r>
              <a:rPr lang="en-US" b="1" u="sng" dirty="0"/>
              <a:t>?</a:t>
            </a:r>
          </a:p>
          <a:p>
            <a:pPr marL="285750" indent="-285750" algn="just">
              <a:buFont typeface="Arial" panose="020B0604020202020204" pitchFamily="34" charset="0"/>
              <a:buChar char="•"/>
            </a:pPr>
            <a:r>
              <a:rPr lang="en-US" dirty="0"/>
              <a:t>Programmers or Developers have to register with </a:t>
            </a:r>
            <a:r>
              <a:rPr lang="en-US" dirty="0" err="1"/>
              <a:t>Xively</a:t>
            </a:r>
            <a:r>
              <a:rPr lang="en-US" dirty="0"/>
              <a:t> to use cloud services.</a:t>
            </a:r>
          </a:p>
          <a:p>
            <a:pPr marL="285750" indent="-285750" algn="just">
              <a:buFont typeface="Arial" panose="020B0604020202020204" pitchFamily="34" charset="0"/>
              <a:buChar char="•"/>
            </a:pPr>
            <a:r>
              <a:rPr lang="en-US" dirty="0"/>
              <a:t>After registration and account creation, developers can create different devices for which he has to create an IoT app. It can be easily done using the templates provided in the Web Interface of </a:t>
            </a:r>
            <a:r>
              <a:rPr lang="en-US" dirty="0" err="1"/>
              <a:t>Xively</a:t>
            </a:r>
            <a:r>
              <a:rPr lang="en-US" dirty="0"/>
              <a:t>.</a:t>
            </a:r>
          </a:p>
          <a:p>
            <a:pPr marL="285750" indent="-285750" algn="just">
              <a:buFont typeface="Arial" panose="020B0604020202020204" pitchFamily="34" charset="0"/>
              <a:buChar char="•"/>
            </a:pPr>
            <a:r>
              <a:rPr lang="en-US" dirty="0"/>
              <a:t>Each connected devices is allocated a unique FEED_ID. It specifies the data stream and metadata of the connected device.</a:t>
            </a:r>
          </a:p>
          <a:p>
            <a:pPr marL="285750" indent="-285750" algn="just">
              <a:buFont typeface="Arial" panose="020B0604020202020204" pitchFamily="34" charset="0"/>
              <a:buChar char="•"/>
            </a:pPr>
            <a:r>
              <a:rPr lang="en-US" dirty="0"/>
              <a:t>Once this is done permissions on the IoT devices are assigned using the available APIs. The available permissions are Create, Update, Delete and Read.</a:t>
            </a:r>
          </a:p>
          <a:p>
            <a:pPr marL="285750" indent="-285750" algn="just">
              <a:buFont typeface="Arial" panose="020B0604020202020204" pitchFamily="34" charset="0"/>
              <a:buChar char="•"/>
            </a:pPr>
            <a:r>
              <a:rPr lang="en-US" dirty="0"/>
              <a:t>One or more bidirectional channels are created after we connect a device with </a:t>
            </a:r>
            <a:r>
              <a:rPr lang="en-US" dirty="0" err="1"/>
              <a:t>Xively</a:t>
            </a:r>
            <a:r>
              <a:rPr lang="en-US" dirty="0"/>
              <a:t>. Each channel is unique to the device connected.</a:t>
            </a:r>
          </a:p>
          <a:p>
            <a:pPr marL="285750" indent="-285750" algn="just">
              <a:buFont typeface="Arial" panose="020B0604020202020204" pitchFamily="34" charset="0"/>
              <a:buChar char="•"/>
            </a:pPr>
            <a:r>
              <a:rPr lang="en-US" dirty="0" err="1"/>
              <a:t>Xively</a:t>
            </a:r>
            <a:r>
              <a:rPr lang="en-US" dirty="0"/>
              <a:t> cloud is connected with the help of these channels.</a:t>
            </a:r>
          </a:p>
          <a:p>
            <a:pPr marL="285750" indent="-285750" algn="just">
              <a:buFont typeface="Arial" panose="020B0604020202020204" pitchFamily="34" charset="0"/>
              <a:buChar char="•"/>
            </a:pPr>
            <a:r>
              <a:rPr lang="en-US" dirty="0" err="1"/>
              <a:t>Xively</a:t>
            </a:r>
            <a:r>
              <a:rPr lang="en-US" dirty="0"/>
              <a:t> APIs are used by IoT devices to create communication enabled products.</a:t>
            </a:r>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24333862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3CD44-B3BE-7665-C3FE-A144C79B6C88}"/>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0E56B36-A466-B1F6-7534-04EEA6EFF5FC}"/>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55BC4A00-DCB1-71BF-E0CA-4107EA6B6526}"/>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a:t>EDGE STREAMING ANALYTICS</a:t>
            </a:r>
            <a:endParaRPr lang="en-US" sz="2400" b="1" dirty="0"/>
          </a:p>
          <a:p>
            <a:pPr lvl="0"/>
            <a:endParaRPr lang="en-US" sz="2400" b="1" dirty="0"/>
          </a:p>
        </p:txBody>
      </p:sp>
      <p:sp>
        <p:nvSpPr>
          <p:cNvPr id="7" name="TextBox 6">
            <a:extLst>
              <a:ext uri="{FF2B5EF4-FFF2-40B4-BE49-F238E27FC236}">
                <a16:creationId xmlns:a16="http://schemas.microsoft.com/office/drawing/2014/main" id="{55371708-C68A-54DE-91AC-A5E43FB52928}"/>
              </a:ext>
            </a:extLst>
          </p:cNvPr>
          <p:cNvSpPr txBox="1"/>
          <p:nvPr/>
        </p:nvSpPr>
        <p:spPr>
          <a:xfrm>
            <a:off x="704809" y="2136338"/>
            <a:ext cx="7982251"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t>Programmers or Edge streaming analytics in IoT (Internet of Things) refers to the process of analyzing data from IoT devices at or near the location where the data is generated, instead of sending all the data to centralized cloud servers for processing.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approach provides real-time insights, reduces latency, and minimizes bandwidth usage by processing and filtering data locally on edge devices (such as sensors, gateways, or edge servers) before transmitting only relevant or aggregated data to the cloud.</a:t>
            </a:r>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11482150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D349F-2489-3ECD-251F-F76A13FA9A5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FEE1000-E991-3ED2-9B3A-ADA7116B2F6D}"/>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DE87A3A8-90D3-01F0-72FF-1E19C18A99C9}"/>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a:t>EDGE STREAMING ANALYTICS</a:t>
            </a:r>
            <a:endParaRPr lang="en-US" sz="2400" b="1" dirty="0"/>
          </a:p>
          <a:p>
            <a:pPr lvl="0"/>
            <a:endParaRPr lang="en-US" sz="2400" b="1" dirty="0"/>
          </a:p>
        </p:txBody>
      </p:sp>
      <p:sp>
        <p:nvSpPr>
          <p:cNvPr id="7" name="TextBox 6">
            <a:extLst>
              <a:ext uri="{FF2B5EF4-FFF2-40B4-BE49-F238E27FC236}">
                <a16:creationId xmlns:a16="http://schemas.microsoft.com/office/drawing/2014/main" id="{9F365D47-466B-721A-2B34-5D2974F1DA65}"/>
              </a:ext>
            </a:extLst>
          </p:cNvPr>
          <p:cNvSpPr txBox="1"/>
          <p:nvPr/>
        </p:nvSpPr>
        <p:spPr>
          <a:xfrm>
            <a:off x="704809" y="2136338"/>
            <a:ext cx="7982251" cy="5632311"/>
          </a:xfrm>
          <a:prstGeom prst="rect">
            <a:avLst/>
          </a:prstGeom>
          <a:noFill/>
        </p:spPr>
        <p:txBody>
          <a:bodyPr wrap="square" rtlCol="0">
            <a:spAutoFit/>
          </a:bodyPr>
          <a:lstStyle/>
          <a:p>
            <a:pPr algn="just"/>
            <a:r>
              <a:rPr lang="en-US" dirty="0"/>
              <a:t>Here are some key aspects and benefits of edge streaming analytics in IoT:</a:t>
            </a:r>
          </a:p>
          <a:p>
            <a:pPr algn="just"/>
            <a:endParaRPr lang="en-US" dirty="0"/>
          </a:p>
          <a:p>
            <a:pPr marL="285750" indent="-285750" algn="just">
              <a:buFont typeface="Arial" panose="020B0604020202020204" pitchFamily="34" charset="0"/>
              <a:buChar char="•"/>
            </a:pPr>
            <a:r>
              <a:rPr lang="en-US" b="1" dirty="0"/>
              <a:t>1.Real-time Insights</a:t>
            </a:r>
            <a:r>
              <a:rPr lang="en-US" dirty="0"/>
              <a:t>: By analyzing data locally at the edge, you can make instant decisions without waiting for data to travel to a distant cloud server. This is especially crucial for applications that require immediate action, such as industrial automation, autonomous vehicles, or healthcare monitoring.</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2.Reduced Latency</a:t>
            </a:r>
            <a:r>
              <a:rPr lang="en-US" dirty="0"/>
              <a:t>: Data doesn’t need to travel far, leading to significantly reduced latency. This is important for time-sensitive applications that need to respond quickly to changing conditions.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3.Bandwidth Optimization</a:t>
            </a:r>
            <a:r>
              <a:rPr lang="en-US" dirty="0"/>
              <a:t>: Sending only the most relevant or pre-processed data to the cloud reduces the volume of data transmitted. This is particularly valuable in environments with limited or costly network bandwidth, such as remote locations or devices with limited connectivity.</a:t>
            </a:r>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41091650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8F3B7-6D17-43A5-B5A3-B6AB7DE9EE60}"/>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2EA7956-6CFA-6956-6923-B306FFC6B3E7}"/>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D6C18866-329C-2241-5778-88E227909A19}"/>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a:t>EDGE STREAMING ANALYTICS</a:t>
            </a:r>
            <a:endParaRPr lang="en-US" sz="2400" b="1" dirty="0"/>
          </a:p>
          <a:p>
            <a:pPr lvl="0"/>
            <a:endParaRPr lang="en-US" sz="2400" b="1" dirty="0"/>
          </a:p>
        </p:txBody>
      </p:sp>
      <p:sp>
        <p:nvSpPr>
          <p:cNvPr id="7" name="TextBox 6">
            <a:extLst>
              <a:ext uri="{FF2B5EF4-FFF2-40B4-BE49-F238E27FC236}">
                <a16:creationId xmlns:a16="http://schemas.microsoft.com/office/drawing/2014/main" id="{9ADE7587-68E8-4E33-B545-26B365E56E36}"/>
              </a:ext>
            </a:extLst>
          </p:cNvPr>
          <p:cNvSpPr txBox="1"/>
          <p:nvPr/>
        </p:nvSpPr>
        <p:spPr>
          <a:xfrm>
            <a:off x="704809" y="2136338"/>
            <a:ext cx="7982251" cy="5078313"/>
          </a:xfrm>
          <a:prstGeom prst="rect">
            <a:avLst/>
          </a:prstGeom>
          <a:noFill/>
        </p:spPr>
        <p:txBody>
          <a:bodyPr wrap="square" rtlCol="0">
            <a:spAutoFit/>
          </a:bodyPr>
          <a:lstStyle/>
          <a:p>
            <a:pPr algn="just"/>
            <a:r>
              <a:rPr lang="en-US" dirty="0"/>
              <a:t>Here are some key aspects and benefits of edge streaming analytics in IoT:</a:t>
            </a:r>
          </a:p>
          <a:p>
            <a:pPr algn="just"/>
            <a:endParaRPr lang="en-US" dirty="0"/>
          </a:p>
          <a:p>
            <a:pPr marL="285750" indent="-285750" algn="just">
              <a:buFont typeface="Arial" panose="020B0604020202020204" pitchFamily="34" charset="0"/>
              <a:buChar char="•"/>
            </a:pPr>
            <a:r>
              <a:rPr lang="en-US" b="1" dirty="0"/>
              <a:t>4.Improved Security and Privacy</a:t>
            </a:r>
            <a:r>
              <a:rPr lang="en-US" dirty="0"/>
              <a:t>: By processing data locally, sensitive information can be kept on-site, reducing the risk of exposure or breaches during transmission to the cloud. It also gives more control over data access and privacy policies.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5.Scalability</a:t>
            </a:r>
            <a:r>
              <a:rPr lang="en-US" dirty="0"/>
              <a:t>: With the increasing number of IoT devices, edge analytics allows for distributed processing, reducing the load on central servers and improving the scalability of the system.</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6.Autonomy</a:t>
            </a:r>
            <a:r>
              <a:rPr lang="en-US" dirty="0"/>
              <a:t>: Edge devices can continue functioning even if the network connection to the cloud is intermittent or lost. They can continue to process and act on data autonomously, ensuring continuous operation.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21416060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155DB-1696-9987-7C05-13E8B64BB69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53F885F-B84A-A4B8-6089-258D845160D2}"/>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302283FC-B847-1C52-DF3C-4BC3B1EB6468}"/>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a:t>EDGE STREAMING ANALYTICS</a:t>
            </a:r>
            <a:endParaRPr lang="en-US" sz="2400" b="1" dirty="0"/>
          </a:p>
          <a:p>
            <a:pPr lvl="0"/>
            <a:endParaRPr lang="en-US" sz="2400" b="1" dirty="0"/>
          </a:p>
        </p:txBody>
      </p:sp>
      <p:sp>
        <p:nvSpPr>
          <p:cNvPr id="7" name="TextBox 6">
            <a:extLst>
              <a:ext uri="{FF2B5EF4-FFF2-40B4-BE49-F238E27FC236}">
                <a16:creationId xmlns:a16="http://schemas.microsoft.com/office/drawing/2014/main" id="{1CA9DF6D-0AEA-2F06-3E4E-97426F177899}"/>
              </a:ext>
            </a:extLst>
          </p:cNvPr>
          <p:cNvSpPr txBox="1"/>
          <p:nvPr/>
        </p:nvSpPr>
        <p:spPr>
          <a:xfrm>
            <a:off x="704809" y="2136338"/>
            <a:ext cx="7982251" cy="5078313"/>
          </a:xfrm>
          <a:prstGeom prst="rect">
            <a:avLst/>
          </a:prstGeom>
          <a:noFill/>
        </p:spPr>
        <p:txBody>
          <a:bodyPr wrap="square" rtlCol="0">
            <a:spAutoFit/>
          </a:bodyPr>
          <a:lstStyle/>
          <a:p>
            <a:pPr algn="just"/>
            <a:r>
              <a:rPr lang="en-US" dirty="0"/>
              <a:t>Use Cases of Edge Streaming Analytics in IoT:</a:t>
            </a:r>
          </a:p>
          <a:p>
            <a:pPr marL="285750" indent="-285750" algn="just">
              <a:buFont typeface="Arial" panose="020B0604020202020204" pitchFamily="34" charset="0"/>
              <a:buChar char="•"/>
            </a:pPr>
            <a:r>
              <a:rPr lang="en-US" b="1" dirty="0"/>
              <a:t>Smart Cities</a:t>
            </a:r>
            <a:r>
              <a:rPr lang="en-US" dirty="0"/>
              <a:t>: Real-time traffic monitoring, waste management, and air quality monitoring.</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Manufacturing</a:t>
            </a:r>
            <a:r>
              <a:rPr lang="en-US" dirty="0"/>
              <a:t>: Predictive maintenance, quality control, and real-time monitoring of equipment performance.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Healthcare</a:t>
            </a:r>
            <a:r>
              <a:rPr lang="en-US" dirty="0"/>
              <a:t>: Remote patient monitoring, real-time diagnostics, and personalized healthcare.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Agriculture</a:t>
            </a:r>
            <a:r>
              <a:rPr lang="en-US" dirty="0"/>
              <a:t>: Precision farming, monitoring of soil conditions, and crop health in real-time.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Energy Management</a:t>
            </a:r>
            <a:r>
              <a:rPr lang="en-US" dirty="0"/>
              <a:t>: Smart grids, real-time energy consumption monitoring, and optimization.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34043554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25A3B-188A-FAC0-D99F-09020F6761DA}"/>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96E14DD-6003-5EBC-62A5-8A4C6660688D}"/>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078BBFB1-B5E3-4026-8B3B-EB19D3BA9D15}"/>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PYTHON WEB APPLICATION</a:t>
            </a:r>
          </a:p>
          <a:p>
            <a:pPr lvl="0"/>
            <a:endParaRPr lang="en-US" sz="2400" b="1" dirty="0"/>
          </a:p>
        </p:txBody>
      </p:sp>
      <p:sp>
        <p:nvSpPr>
          <p:cNvPr id="7" name="TextBox 6">
            <a:extLst>
              <a:ext uri="{FF2B5EF4-FFF2-40B4-BE49-F238E27FC236}">
                <a16:creationId xmlns:a16="http://schemas.microsoft.com/office/drawing/2014/main" id="{A4C930BB-BAFA-8507-E351-F3B13E9355F5}"/>
              </a:ext>
            </a:extLst>
          </p:cNvPr>
          <p:cNvSpPr txBox="1"/>
          <p:nvPr/>
        </p:nvSpPr>
        <p:spPr>
          <a:xfrm>
            <a:off x="704809" y="2136338"/>
            <a:ext cx="7982251"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t>Python web application for IoT is a great way to manage, visualize, and interact with IoT devices and the data they generate.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Python is a popular choice for IoT applications due to its simplicity, large number of libraries, and community support.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 Python-based web app can provide a dashboard to monitor real-time data, control devices, and perform analytics.</a:t>
            </a:r>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30078164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7CCCC-51B0-268B-9A43-E590ECE9C41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9D1699C-EA19-0061-F137-E1343CA31648}"/>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5388053E-0410-9B69-75F3-E8536366E720}"/>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PYTHON WEB APPLICATION</a:t>
            </a:r>
          </a:p>
          <a:p>
            <a:pPr lvl="0"/>
            <a:endParaRPr lang="en-US" sz="2400" b="1" dirty="0"/>
          </a:p>
        </p:txBody>
      </p:sp>
      <p:sp>
        <p:nvSpPr>
          <p:cNvPr id="7" name="TextBox 6">
            <a:extLst>
              <a:ext uri="{FF2B5EF4-FFF2-40B4-BE49-F238E27FC236}">
                <a16:creationId xmlns:a16="http://schemas.microsoft.com/office/drawing/2014/main" id="{85AF6367-83F3-A003-258D-27297EA36A69}"/>
              </a:ext>
            </a:extLst>
          </p:cNvPr>
          <p:cNvSpPr txBox="1"/>
          <p:nvPr/>
        </p:nvSpPr>
        <p:spPr>
          <a:xfrm>
            <a:off x="704809" y="2136338"/>
            <a:ext cx="7982251" cy="5632311"/>
          </a:xfrm>
          <a:prstGeom prst="rect">
            <a:avLst/>
          </a:prstGeom>
          <a:noFill/>
        </p:spPr>
        <p:txBody>
          <a:bodyPr wrap="square" rtlCol="0">
            <a:spAutoFit/>
          </a:bodyPr>
          <a:lstStyle/>
          <a:p>
            <a:pPr algn="just"/>
            <a:r>
              <a:rPr lang="en-US" b="1" u="sng" dirty="0"/>
              <a:t>1.Set up IoT Devices and Data Collection:</a:t>
            </a:r>
          </a:p>
          <a:p>
            <a:pPr marL="285750" indent="-285750" algn="just">
              <a:buFont typeface="Arial" panose="020B0604020202020204" pitchFamily="34" charset="0"/>
              <a:buChar char="•"/>
            </a:pPr>
            <a:r>
              <a:rPr lang="en-IN" b="1" dirty="0"/>
              <a:t>IoT Devices</a:t>
            </a:r>
            <a:r>
              <a:rPr lang="en-IN" dirty="0"/>
              <a:t>: IoT devices (sensors, actuators, etc.) collect data such as temperature, humidity, motion, or other environmental conditions. These devices often communicate through protocols like MQTT, HTTP, or CoAP.</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US" b="1" dirty="0"/>
              <a:t>Data Collection</a:t>
            </a:r>
            <a:r>
              <a:rPr lang="en-US" dirty="0"/>
              <a:t>: You’ll need a mechanism to gather data from these devices, either by sending data to a central server, cloud service, or edge device for processing.</a:t>
            </a:r>
          </a:p>
          <a:p>
            <a:pPr algn="just"/>
            <a:r>
              <a:rPr lang="en-US" b="1" u="sng" dirty="0"/>
              <a:t>2.Backend Development with Flask or Django:</a:t>
            </a:r>
          </a:p>
          <a:p>
            <a:pPr marL="285750" indent="-285750" algn="just">
              <a:buFont typeface="Arial" panose="020B0604020202020204" pitchFamily="34" charset="0"/>
              <a:buChar char="•"/>
            </a:pPr>
            <a:r>
              <a:rPr lang="en-US" b="1" dirty="0"/>
              <a:t>Flask</a:t>
            </a:r>
            <a:r>
              <a:rPr lang="en-US" dirty="0"/>
              <a:t>: Flask is a lightweight web framework for Python that’s great for building simple web applications or APIs. It’s well-suited for IoT projects where you might want to build an API for data collection, control, and visualization.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You can set up endpoints to receive data from IoT devices (via HTTP POST or MQTT messages) and store the data in a database.</a:t>
            </a:r>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36706314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E7D03-DA7A-8D8B-0A3C-A50EDD2BE182}"/>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C4B1EC1-4AB4-829F-C468-A14125DF30C1}"/>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0622D476-0CB7-956D-4281-A2E97558FC2E}"/>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PYTHON WEB APPLICATION</a:t>
            </a:r>
          </a:p>
          <a:p>
            <a:pPr lvl="0"/>
            <a:endParaRPr lang="en-US" sz="2400" b="1" dirty="0"/>
          </a:p>
        </p:txBody>
      </p:sp>
      <p:sp>
        <p:nvSpPr>
          <p:cNvPr id="7" name="TextBox 6">
            <a:extLst>
              <a:ext uri="{FF2B5EF4-FFF2-40B4-BE49-F238E27FC236}">
                <a16:creationId xmlns:a16="http://schemas.microsoft.com/office/drawing/2014/main" id="{B9DE8043-A21B-DE6A-1CF3-511DC2AA6F7A}"/>
              </a:ext>
            </a:extLst>
          </p:cNvPr>
          <p:cNvSpPr txBox="1"/>
          <p:nvPr/>
        </p:nvSpPr>
        <p:spPr>
          <a:xfrm>
            <a:off x="704809" y="2136338"/>
            <a:ext cx="7982251" cy="5632311"/>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Django</a:t>
            </a:r>
            <a:r>
              <a:rPr lang="en-US" dirty="0"/>
              <a:t>: Django is a more full-featured web framework, ideal if you need more advanced features like user authentication, admin panels, or complex database interactions.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Django can also handle real-time data streams, though you may need additional tools like </a:t>
            </a:r>
            <a:r>
              <a:rPr lang="en-US" b="1" dirty="0"/>
              <a:t>Channels</a:t>
            </a:r>
            <a:r>
              <a:rPr lang="en-US" dirty="0"/>
              <a:t> or </a:t>
            </a:r>
            <a:r>
              <a:rPr lang="en-US" b="1" dirty="0"/>
              <a:t>Celery</a:t>
            </a:r>
            <a:r>
              <a:rPr lang="en-US" dirty="0"/>
              <a:t> for background tasks.</a:t>
            </a:r>
          </a:p>
          <a:p>
            <a:pPr marL="285750" indent="-285750" algn="just">
              <a:buFont typeface="Arial" panose="020B0604020202020204" pitchFamily="34" charset="0"/>
              <a:buChar char="•"/>
            </a:pPr>
            <a:endParaRPr lang="en-US" b="1" u="sng" dirty="0"/>
          </a:p>
          <a:p>
            <a:pPr algn="just"/>
            <a:r>
              <a:rPr lang="en-US" b="1" u="sng" dirty="0"/>
              <a:t>3.Database for storing IoT data:</a:t>
            </a:r>
          </a:p>
          <a:p>
            <a:pPr algn="just"/>
            <a:r>
              <a:rPr lang="en-US" dirty="0"/>
              <a:t>You will need a database to store and manage the IoT data. Options include:</a:t>
            </a:r>
          </a:p>
          <a:p>
            <a:pPr algn="just">
              <a:buFont typeface="Arial" panose="020B0604020202020204" pitchFamily="34" charset="0"/>
              <a:buChar char="•"/>
            </a:pPr>
            <a:endParaRPr lang="en-US" b="1" dirty="0"/>
          </a:p>
          <a:p>
            <a:pPr algn="just">
              <a:buFont typeface="Arial" panose="020B0604020202020204" pitchFamily="34" charset="0"/>
              <a:buChar char="•"/>
            </a:pPr>
            <a:r>
              <a:rPr lang="en-US" b="1" dirty="0"/>
              <a:t>Relational Databases (SQL)</a:t>
            </a:r>
            <a:r>
              <a:rPr lang="en-US" dirty="0"/>
              <a:t>: MySQL, PostgreSQL (great for structured data like sensor readings with timestamps).</a:t>
            </a:r>
          </a:p>
          <a:p>
            <a:pPr algn="just"/>
            <a:endParaRPr lang="en-US" dirty="0"/>
          </a:p>
          <a:p>
            <a:pPr algn="just">
              <a:buFont typeface="Arial" panose="020B0604020202020204" pitchFamily="34" charset="0"/>
              <a:buChar char="•"/>
            </a:pPr>
            <a:r>
              <a:rPr lang="en-US" b="1" dirty="0"/>
              <a:t>NoSQL Databases</a:t>
            </a:r>
            <a:r>
              <a:rPr lang="en-US" dirty="0"/>
              <a:t>: MongoDB (if the data is semi-structured, like sensor logs), or </a:t>
            </a:r>
            <a:r>
              <a:rPr lang="en-US" dirty="0" err="1"/>
              <a:t>InfluxDB</a:t>
            </a:r>
            <a:r>
              <a:rPr lang="en-US" dirty="0"/>
              <a:t> (specifically designed for time-series data).</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23118825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28741-CB38-36B6-FB48-F12E8BA391F9}"/>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711041A-0D86-897C-1EB7-ACBBF32CA4D4}"/>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310EF7B6-EC29-FD94-2CA1-1431965E9428}"/>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PYTHON WEB APPLICATION</a:t>
            </a:r>
          </a:p>
          <a:p>
            <a:pPr lvl="0"/>
            <a:endParaRPr lang="en-US" sz="2400" b="1" dirty="0"/>
          </a:p>
        </p:txBody>
      </p:sp>
      <p:sp>
        <p:nvSpPr>
          <p:cNvPr id="7" name="TextBox 6">
            <a:extLst>
              <a:ext uri="{FF2B5EF4-FFF2-40B4-BE49-F238E27FC236}">
                <a16:creationId xmlns:a16="http://schemas.microsoft.com/office/drawing/2014/main" id="{0687627F-2B94-AA6C-F82A-A3F61423AE6C}"/>
              </a:ext>
            </a:extLst>
          </p:cNvPr>
          <p:cNvSpPr txBox="1"/>
          <p:nvPr/>
        </p:nvSpPr>
        <p:spPr>
          <a:xfrm>
            <a:off x="704809" y="2136338"/>
            <a:ext cx="7982251" cy="5909310"/>
          </a:xfrm>
          <a:prstGeom prst="rect">
            <a:avLst/>
          </a:prstGeom>
          <a:noFill/>
        </p:spPr>
        <p:txBody>
          <a:bodyPr wrap="square" rtlCol="0">
            <a:spAutoFit/>
          </a:bodyPr>
          <a:lstStyle/>
          <a:p>
            <a:pPr algn="just"/>
            <a:r>
              <a:rPr lang="en-US" b="1" u="sng" dirty="0"/>
              <a:t>3.Database for storing IoT data:</a:t>
            </a:r>
            <a:endParaRPr lang="en-US" dirty="0"/>
          </a:p>
          <a:p>
            <a:pPr algn="just">
              <a:buFont typeface="Arial" panose="020B0604020202020204" pitchFamily="34" charset="0"/>
              <a:buChar char="•"/>
            </a:pPr>
            <a:r>
              <a:rPr lang="en-US" b="1" dirty="0" err="1"/>
              <a:t>SQLAlchemy</a:t>
            </a:r>
            <a:r>
              <a:rPr lang="en-US" dirty="0"/>
              <a:t> is a common ORM (Object Relational Mapper) used with Flask and Django to simplify database interaction.</a:t>
            </a:r>
          </a:p>
          <a:p>
            <a:pPr algn="just">
              <a:buFont typeface="Arial" panose="020B0604020202020204" pitchFamily="34" charset="0"/>
              <a:buChar char="•"/>
            </a:pPr>
            <a:endParaRPr lang="en-US" u="sng" dirty="0"/>
          </a:p>
          <a:p>
            <a:pPr algn="just"/>
            <a:r>
              <a:rPr lang="en-US" b="1" u="sng" dirty="0"/>
              <a:t>4. Frontend with HTML, CSS, and JavaScript:</a:t>
            </a:r>
            <a:endParaRPr lang="en-US" u="sng" dirty="0"/>
          </a:p>
          <a:p>
            <a:pPr algn="just"/>
            <a:r>
              <a:rPr lang="en-US" dirty="0"/>
              <a:t>The frontend allows users to interact with the data and devices.</a:t>
            </a:r>
          </a:p>
          <a:p>
            <a:pPr algn="just"/>
            <a:endParaRPr lang="en-US" dirty="0"/>
          </a:p>
          <a:p>
            <a:pPr algn="just">
              <a:buFont typeface="Arial" panose="020B0604020202020204" pitchFamily="34" charset="0"/>
              <a:buChar char="•"/>
            </a:pPr>
            <a:r>
              <a:rPr lang="en-US" b="1" dirty="0"/>
              <a:t>HTML/CSS</a:t>
            </a:r>
            <a:r>
              <a:rPr lang="en-US" dirty="0"/>
              <a:t>: Used for creating the structure and style of your web pages.</a:t>
            </a:r>
          </a:p>
          <a:p>
            <a:pPr algn="just">
              <a:buFont typeface="Arial" panose="020B0604020202020204" pitchFamily="34" charset="0"/>
              <a:buChar char="•"/>
            </a:pPr>
            <a:endParaRPr lang="en-US" dirty="0"/>
          </a:p>
          <a:p>
            <a:pPr algn="just">
              <a:buFont typeface="Arial" panose="020B0604020202020204" pitchFamily="34" charset="0"/>
              <a:buChar char="•"/>
            </a:pPr>
            <a:r>
              <a:rPr lang="en-US" b="1" dirty="0"/>
              <a:t>JavaScript</a:t>
            </a:r>
            <a:r>
              <a:rPr lang="en-US" dirty="0"/>
              <a:t>: To make the web app interactive, you can use JavaScript libraries like </a:t>
            </a:r>
            <a:r>
              <a:rPr lang="en-US" b="1" dirty="0"/>
              <a:t>D3.js</a:t>
            </a:r>
            <a:r>
              <a:rPr lang="en-US" dirty="0"/>
              <a:t> or </a:t>
            </a:r>
            <a:r>
              <a:rPr lang="en-US" b="1" dirty="0"/>
              <a:t>Chart.js</a:t>
            </a:r>
            <a:r>
              <a:rPr lang="en-US" dirty="0"/>
              <a:t> to visualize IoT data (e.g., graphs, real-time updates).</a:t>
            </a:r>
          </a:p>
          <a:p>
            <a:pPr algn="just">
              <a:buFont typeface="Arial" panose="020B0604020202020204" pitchFamily="34" charset="0"/>
              <a:buChar char="•"/>
            </a:pPr>
            <a:endParaRPr lang="en-US" dirty="0"/>
          </a:p>
          <a:p>
            <a:pPr algn="just">
              <a:buFont typeface="Arial" panose="020B0604020202020204" pitchFamily="34" charset="0"/>
              <a:buChar char="•"/>
            </a:pPr>
            <a:r>
              <a:rPr lang="en-US" dirty="0"/>
              <a:t>If you need a more dynamic UI, consider using </a:t>
            </a:r>
            <a:r>
              <a:rPr lang="en-US" b="1" dirty="0"/>
              <a:t>React</a:t>
            </a:r>
            <a:r>
              <a:rPr lang="en-US" dirty="0"/>
              <a:t> or </a:t>
            </a:r>
            <a:r>
              <a:rPr lang="en-US" b="1" dirty="0"/>
              <a:t>Vue.js</a:t>
            </a:r>
            <a:r>
              <a:rPr lang="en-US" dirty="0"/>
              <a:t> for the frontend.</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1538638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9F55E-D060-74E2-3C05-E921065A44E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E8AC3B0-9CBF-391E-EEEE-290736DD9C89}"/>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78439084-9E7F-D98A-7FC1-AB8E467EED4F}"/>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PYTHON WEB APPLICATION</a:t>
            </a:r>
          </a:p>
          <a:p>
            <a:pPr lvl="0"/>
            <a:endParaRPr lang="en-US" sz="2400" b="1" dirty="0"/>
          </a:p>
        </p:txBody>
      </p:sp>
      <p:sp>
        <p:nvSpPr>
          <p:cNvPr id="7" name="TextBox 6">
            <a:extLst>
              <a:ext uri="{FF2B5EF4-FFF2-40B4-BE49-F238E27FC236}">
                <a16:creationId xmlns:a16="http://schemas.microsoft.com/office/drawing/2014/main" id="{70AAC5E8-3B12-0FC5-9E7B-01307BA830EA}"/>
              </a:ext>
            </a:extLst>
          </p:cNvPr>
          <p:cNvSpPr txBox="1"/>
          <p:nvPr/>
        </p:nvSpPr>
        <p:spPr>
          <a:xfrm>
            <a:off x="704809" y="2136338"/>
            <a:ext cx="7982251" cy="6463308"/>
          </a:xfrm>
          <a:prstGeom prst="rect">
            <a:avLst/>
          </a:prstGeom>
          <a:noFill/>
        </p:spPr>
        <p:txBody>
          <a:bodyPr wrap="square" rtlCol="0">
            <a:spAutoFit/>
          </a:bodyPr>
          <a:lstStyle/>
          <a:p>
            <a:pPr algn="just"/>
            <a:r>
              <a:rPr lang="en-US" b="1" u="sng" dirty="0"/>
              <a:t>5.</a:t>
            </a:r>
            <a:r>
              <a:rPr lang="en-IN" b="1" u="sng" dirty="0"/>
              <a:t>Real-time Data and </a:t>
            </a:r>
            <a:r>
              <a:rPr lang="en-IN" b="1" u="sng" dirty="0" err="1"/>
              <a:t>WebSockets</a:t>
            </a:r>
            <a:r>
              <a:rPr lang="en-IN" b="1" u="sng" dirty="0"/>
              <a:t>:</a:t>
            </a:r>
            <a:endParaRPr lang="en-US" u="sng" dirty="0"/>
          </a:p>
          <a:p>
            <a:pPr algn="just">
              <a:buFont typeface="Arial" panose="020B0604020202020204" pitchFamily="34" charset="0"/>
              <a:buChar char="•"/>
            </a:pPr>
            <a:r>
              <a:rPr lang="en-US" dirty="0"/>
              <a:t>For real-time data streaming (such as receiving sensor data or controlling IoT devices in real time), you can use </a:t>
            </a:r>
            <a:r>
              <a:rPr lang="en-US" b="1" dirty="0" err="1"/>
              <a:t>WebSockets</a:t>
            </a:r>
            <a:r>
              <a:rPr lang="en-US" dirty="0"/>
              <a:t>.</a:t>
            </a:r>
          </a:p>
          <a:p>
            <a:pPr algn="just">
              <a:buFont typeface="Arial" panose="020B0604020202020204" pitchFamily="34" charset="0"/>
              <a:buChar char="•"/>
            </a:pPr>
            <a:endParaRPr lang="en-US" dirty="0"/>
          </a:p>
          <a:p>
            <a:pPr algn="just">
              <a:buFont typeface="Arial" panose="020B0604020202020204" pitchFamily="34" charset="0"/>
              <a:buChar char="•"/>
            </a:pPr>
            <a:r>
              <a:rPr lang="en-US" b="1" dirty="0"/>
              <a:t>Flask-</a:t>
            </a:r>
            <a:r>
              <a:rPr lang="en-US" b="1" dirty="0" err="1"/>
              <a:t>SocketIO</a:t>
            </a:r>
            <a:r>
              <a:rPr lang="en-US" dirty="0"/>
              <a:t> or </a:t>
            </a:r>
            <a:r>
              <a:rPr lang="en-US" b="1" dirty="0"/>
              <a:t>Django Channels</a:t>
            </a:r>
            <a:r>
              <a:rPr lang="en-US" dirty="0"/>
              <a:t> can be used to manage real-time communication between the server and client.</a:t>
            </a:r>
          </a:p>
          <a:p>
            <a:pPr algn="just">
              <a:buFont typeface="Arial" panose="020B0604020202020204" pitchFamily="34" charset="0"/>
              <a:buChar char="•"/>
            </a:pPr>
            <a:endParaRPr lang="en-US" dirty="0"/>
          </a:p>
          <a:p>
            <a:pPr algn="just">
              <a:buFont typeface="Arial" panose="020B0604020202020204" pitchFamily="34" charset="0"/>
              <a:buChar char="•"/>
            </a:pPr>
            <a:r>
              <a:rPr lang="en-US" dirty="0" err="1"/>
              <a:t>WebSockets</a:t>
            </a:r>
            <a:r>
              <a:rPr lang="en-US" dirty="0"/>
              <a:t> allow for bidirectional communication, so your web app can push updates to the frontend as soon as new data comes in from IoT devices.</a:t>
            </a:r>
          </a:p>
          <a:p>
            <a:pPr algn="just">
              <a:buFont typeface="Arial" panose="020B0604020202020204" pitchFamily="34" charset="0"/>
              <a:buChar char="•"/>
            </a:pPr>
            <a:endParaRPr lang="en-US" u="sng" dirty="0"/>
          </a:p>
          <a:p>
            <a:pPr algn="just"/>
            <a:r>
              <a:rPr lang="en-US" b="1" u="sng" dirty="0"/>
              <a:t>6. Integration with IoT Protocols (e.g., MQTT):</a:t>
            </a:r>
          </a:p>
          <a:p>
            <a:pPr marL="285750" indent="-285750" algn="just">
              <a:buFont typeface="Arial" panose="020B0604020202020204" pitchFamily="34" charset="0"/>
              <a:buChar char="•"/>
            </a:pPr>
            <a:r>
              <a:rPr lang="en-IN" dirty="0"/>
              <a:t>IoT devices often communicate using protocols like MQTT, a lightweight messaging protocol for small sensors and mobile devices optimized for low-bandwidth, high-latency, or unreliable networks.</a:t>
            </a:r>
            <a:endParaRPr lang="en-US" dirty="0"/>
          </a:p>
          <a:p>
            <a:pPr algn="just"/>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570802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AC6C7-785D-80F5-BE9D-0187DC63890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138FA88-60D9-34C9-A669-07EC6CED95E9}"/>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384A7BC7-F46F-FCCE-BD22-D41E65A83788}"/>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t>STRUCTURED VERSUS UNSTRUCTURED DATA</a:t>
            </a:r>
          </a:p>
        </p:txBody>
      </p:sp>
      <p:sp>
        <p:nvSpPr>
          <p:cNvPr id="7" name="TextBox 6">
            <a:extLst>
              <a:ext uri="{FF2B5EF4-FFF2-40B4-BE49-F238E27FC236}">
                <a16:creationId xmlns:a16="http://schemas.microsoft.com/office/drawing/2014/main" id="{4587703A-87D1-2705-8D74-CFF3A0AE7D19}"/>
              </a:ext>
            </a:extLst>
          </p:cNvPr>
          <p:cNvSpPr txBox="1"/>
          <p:nvPr/>
        </p:nvSpPr>
        <p:spPr>
          <a:xfrm>
            <a:off x="694188" y="2060848"/>
            <a:ext cx="7755624"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t>Smart objects in IoT networks generate both structured and unstructured data.</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Structured data is more easily managed and processed due to its well-defined organization.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On the other hand, unstructured data can be harder to deal with and typically requires very different analytics tools for processing the data.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Being familiar with both of these data classifications is important because knowing which data classification you are working with makes integrating with the appropriate data analytics solution much easier.</a:t>
            </a:r>
          </a:p>
        </p:txBody>
      </p:sp>
    </p:spTree>
    <p:extLst>
      <p:ext uri="{BB962C8B-B14F-4D97-AF65-F5344CB8AC3E}">
        <p14:creationId xmlns:p14="http://schemas.microsoft.com/office/powerpoint/2010/main" val="18111031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01CA3-FD95-D476-B8C2-349F8FC6117A}"/>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ED590DF-B649-5BDB-D93D-1B4A14AE000A}"/>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B54DFF96-89FD-F62E-29D2-74426E2EE1B5}"/>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PYTHON WEB APPLICATION</a:t>
            </a:r>
          </a:p>
          <a:p>
            <a:pPr lvl="0"/>
            <a:endParaRPr lang="en-US" sz="2400" b="1" dirty="0"/>
          </a:p>
        </p:txBody>
      </p:sp>
      <p:sp>
        <p:nvSpPr>
          <p:cNvPr id="7" name="TextBox 6">
            <a:extLst>
              <a:ext uri="{FF2B5EF4-FFF2-40B4-BE49-F238E27FC236}">
                <a16:creationId xmlns:a16="http://schemas.microsoft.com/office/drawing/2014/main" id="{2A8A8D5E-264B-724C-EC76-8FFD0AEAF236}"/>
              </a:ext>
            </a:extLst>
          </p:cNvPr>
          <p:cNvSpPr txBox="1"/>
          <p:nvPr/>
        </p:nvSpPr>
        <p:spPr>
          <a:xfrm>
            <a:off x="704809" y="2136338"/>
            <a:ext cx="7982251" cy="6740307"/>
          </a:xfrm>
          <a:prstGeom prst="rect">
            <a:avLst/>
          </a:prstGeom>
          <a:noFill/>
        </p:spPr>
        <p:txBody>
          <a:bodyPr wrap="square" rtlCol="0">
            <a:spAutoFit/>
          </a:bodyPr>
          <a:lstStyle/>
          <a:p>
            <a:pPr algn="just"/>
            <a:r>
              <a:rPr lang="en-US" b="1" u="sng" dirty="0"/>
              <a:t>6. Integration with IoT Protocols (e.g., MQTT):</a:t>
            </a:r>
          </a:p>
          <a:p>
            <a:pPr marL="285750" indent="-285750" algn="just">
              <a:buFont typeface="Arial" panose="020B0604020202020204" pitchFamily="34" charset="0"/>
              <a:buChar char="•"/>
            </a:pPr>
            <a:r>
              <a:rPr lang="en-IN" b="1" dirty="0" err="1"/>
              <a:t>Paho</a:t>
            </a:r>
            <a:r>
              <a:rPr lang="en-IN" b="1" dirty="0"/>
              <a:t> MQTT</a:t>
            </a:r>
            <a:r>
              <a:rPr lang="en-IN" dirty="0"/>
              <a:t> is a popular Python library for MQTT. Your Python backend can subscribe to MQTT topics (e.g., temperature readings) and push updates to the web frontend via </a:t>
            </a:r>
            <a:r>
              <a:rPr lang="en-IN" dirty="0" err="1"/>
              <a:t>WebSockets</a:t>
            </a:r>
            <a:r>
              <a:rPr lang="en-IN" dirty="0"/>
              <a:t>.</a:t>
            </a:r>
          </a:p>
          <a:p>
            <a:pPr marL="285750" indent="-285750" algn="just">
              <a:buFont typeface="Arial" panose="020B0604020202020204" pitchFamily="34" charset="0"/>
              <a:buChar char="•"/>
            </a:pPr>
            <a:endParaRPr lang="en-IN" b="1" u="sng" dirty="0"/>
          </a:p>
          <a:p>
            <a:pPr algn="just"/>
            <a:r>
              <a:rPr lang="en-US" b="1" u="sng" dirty="0"/>
              <a:t>7. </a:t>
            </a:r>
            <a:r>
              <a:rPr lang="en-IN" b="1" u="sng" dirty="0"/>
              <a:t>Authentication and Authorization</a:t>
            </a:r>
            <a:r>
              <a:rPr lang="en-US" b="1" u="sng" dirty="0"/>
              <a:t>:</a:t>
            </a:r>
          </a:p>
          <a:p>
            <a:pPr marL="285750" indent="-285750" algn="just">
              <a:buFont typeface="Arial" panose="020B0604020202020204" pitchFamily="34" charset="0"/>
              <a:buChar char="•"/>
            </a:pPr>
            <a:r>
              <a:rPr lang="en-US" dirty="0"/>
              <a:t>If you want to control access to your IoT web application, you can implement user authentication using Flask-Login (for Flask) or Django’s built-in authentication system.</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ensures that only authorized users can access specific data or control IoT devices.</a:t>
            </a: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US" dirty="0"/>
          </a:p>
          <a:p>
            <a:pPr algn="just"/>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42822847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F89DC-694F-31BB-AC0A-E006C52293C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E5AA388-743A-0A48-ABAB-5212B632CBAA}"/>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266B2190-AA7E-FCB0-4EFF-EAAA20FF081E}"/>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PYTHON WEB APPLICATION</a:t>
            </a:r>
          </a:p>
          <a:p>
            <a:pPr lvl="0"/>
            <a:endParaRPr lang="en-US" sz="2400" b="1" dirty="0"/>
          </a:p>
        </p:txBody>
      </p:sp>
      <p:sp>
        <p:nvSpPr>
          <p:cNvPr id="7" name="TextBox 6">
            <a:extLst>
              <a:ext uri="{FF2B5EF4-FFF2-40B4-BE49-F238E27FC236}">
                <a16:creationId xmlns:a16="http://schemas.microsoft.com/office/drawing/2014/main" id="{22DDF6F9-A92E-4769-88F5-99C1EFFD4C75}"/>
              </a:ext>
            </a:extLst>
          </p:cNvPr>
          <p:cNvSpPr txBox="1"/>
          <p:nvPr/>
        </p:nvSpPr>
        <p:spPr>
          <a:xfrm>
            <a:off x="704809" y="2136338"/>
            <a:ext cx="7982251" cy="5909310"/>
          </a:xfrm>
          <a:prstGeom prst="rect">
            <a:avLst/>
          </a:prstGeom>
          <a:noFill/>
        </p:spPr>
        <p:txBody>
          <a:bodyPr wrap="square" rtlCol="0">
            <a:spAutoFit/>
          </a:bodyPr>
          <a:lstStyle/>
          <a:p>
            <a:pPr algn="just"/>
            <a:r>
              <a:rPr lang="en-US" b="1" u="sng" dirty="0"/>
              <a:t>7. </a:t>
            </a:r>
            <a:r>
              <a:rPr lang="en-IN" b="1" u="sng" dirty="0"/>
              <a:t>Authentication and Authorization</a:t>
            </a:r>
            <a:r>
              <a:rPr lang="en-US" b="1" u="sng" dirty="0"/>
              <a:t>:</a:t>
            </a:r>
          </a:p>
          <a:p>
            <a:pPr marL="285750" indent="-285750" algn="just">
              <a:buFont typeface="Arial" panose="020B0604020202020204" pitchFamily="34" charset="0"/>
              <a:buChar char="•"/>
            </a:pPr>
            <a:r>
              <a:rPr lang="en-US" b="1" dirty="0"/>
              <a:t>Flask</a:t>
            </a:r>
            <a:r>
              <a:rPr lang="en-US" dirty="0"/>
              <a:t> serves as the web framework.</a:t>
            </a:r>
          </a:p>
          <a:p>
            <a:pPr algn="just"/>
            <a:endParaRPr lang="en-US" dirty="0"/>
          </a:p>
          <a:p>
            <a:pPr marL="285750" indent="-285750" algn="just">
              <a:buFont typeface="Arial" panose="020B0604020202020204" pitchFamily="34" charset="0"/>
              <a:buChar char="•"/>
            </a:pPr>
            <a:r>
              <a:rPr lang="en-US" b="1" dirty="0" err="1"/>
              <a:t>SocketIO</a:t>
            </a:r>
            <a:r>
              <a:rPr lang="en-US" dirty="0"/>
              <a:t> allows real-time communication between the server and the client (browser).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err="1"/>
              <a:t>Paho</a:t>
            </a:r>
            <a:r>
              <a:rPr lang="en-US" b="1" dirty="0"/>
              <a:t> MQTT</a:t>
            </a:r>
            <a:r>
              <a:rPr lang="en-US" dirty="0"/>
              <a:t> subscribes to the MQTT broker to receive sensor data and pushes it to the client in real-time using </a:t>
            </a:r>
            <a:r>
              <a:rPr lang="en-US" dirty="0" err="1"/>
              <a:t>WebSockets</a:t>
            </a:r>
            <a:r>
              <a:rPr lang="en-US" dirty="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client (browser) listens for updates and displays them dynamically.</a:t>
            </a: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US" dirty="0"/>
          </a:p>
          <a:p>
            <a:pPr algn="just"/>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38600383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22594-C1C0-B1C2-DC3B-43F1E081B31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25A85D7-20A5-E0D2-2A24-987BE82E4761}"/>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DB26EC39-3B5C-D8A5-A6BB-4F22C463B528}"/>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b="1" dirty="0"/>
          </a:p>
          <a:p>
            <a:r>
              <a:rPr lang="en-US" sz="2400" b="1" dirty="0"/>
              <a:t>PYTHON WEB APPLICATION</a:t>
            </a:r>
          </a:p>
          <a:p>
            <a:pPr lvl="0"/>
            <a:endParaRPr lang="en-US" sz="2400" b="1" dirty="0"/>
          </a:p>
        </p:txBody>
      </p:sp>
      <p:sp>
        <p:nvSpPr>
          <p:cNvPr id="7" name="TextBox 6">
            <a:extLst>
              <a:ext uri="{FF2B5EF4-FFF2-40B4-BE49-F238E27FC236}">
                <a16:creationId xmlns:a16="http://schemas.microsoft.com/office/drawing/2014/main" id="{8EE6D14E-CE48-BBBC-C988-BBD37BB4A9D6}"/>
              </a:ext>
            </a:extLst>
          </p:cNvPr>
          <p:cNvSpPr txBox="1"/>
          <p:nvPr/>
        </p:nvSpPr>
        <p:spPr>
          <a:xfrm>
            <a:off x="704809" y="2136338"/>
            <a:ext cx="7982251" cy="4524315"/>
          </a:xfrm>
          <a:prstGeom prst="rect">
            <a:avLst/>
          </a:prstGeom>
          <a:noFill/>
        </p:spPr>
        <p:txBody>
          <a:bodyPr wrap="square" rtlCol="0">
            <a:spAutoFit/>
          </a:bodyPr>
          <a:lstStyle/>
          <a:p>
            <a:pPr algn="just"/>
            <a:r>
              <a:rPr lang="en-US" b="1" u="sng" dirty="0"/>
              <a:t>8.</a:t>
            </a:r>
            <a:r>
              <a:rPr lang="en-IN" b="1" u="sng" dirty="0"/>
              <a:t>Deployment</a:t>
            </a:r>
            <a:r>
              <a:rPr lang="en-US" b="1" u="sng" dirty="0"/>
              <a:t>:</a:t>
            </a:r>
          </a:p>
          <a:p>
            <a:pPr marL="285750" indent="-285750" algn="just">
              <a:buFont typeface="Arial" panose="020B0604020202020204" pitchFamily="34" charset="0"/>
              <a:buChar char="•"/>
            </a:pPr>
            <a:r>
              <a:rPr lang="en-US" dirty="0"/>
              <a:t>You can deploy this web application to platforms like </a:t>
            </a:r>
            <a:r>
              <a:rPr lang="en-US" b="1" dirty="0"/>
              <a:t>Heroku</a:t>
            </a:r>
            <a:r>
              <a:rPr lang="en-US" dirty="0"/>
              <a:t>, </a:t>
            </a:r>
            <a:r>
              <a:rPr lang="en-US" b="1" dirty="0"/>
              <a:t>AWS</a:t>
            </a:r>
            <a:r>
              <a:rPr lang="en-US" dirty="0"/>
              <a:t>, </a:t>
            </a:r>
            <a:r>
              <a:rPr lang="en-US" b="1" dirty="0"/>
              <a:t>Google Cloud</a:t>
            </a:r>
            <a:r>
              <a:rPr lang="en-US" dirty="0"/>
              <a:t>, or </a:t>
            </a:r>
            <a:r>
              <a:rPr lang="en-US" b="1" dirty="0"/>
              <a:t>Azure</a:t>
            </a:r>
            <a:r>
              <a:rPr lang="en-US" dirty="0"/>
              <a: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If you want to host the application locally for a small setup, you can run it on a Raspberry Pi or similar edge device that collects and processes IoT data.</a:t>
            </a:r>
            <a:endParaRPr lang="en-IN" dirty="0"/>
          </a:p>
          <a:p>
            <a:pPr marL="285750" indent="-285750" algn="just">
              <a:buFont typeface="Arial" panose="020B0604020202020204" pitchFamily="34" charset="0"/>
              <a:buChar char="•"/>
            </a:pPr>
            <a:endParaRPr lang="en-US" dirty="0"/>
          </a:p>
          <a:p>
            <a:pPr algn="just"/>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324552345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19746</TotalTime>
  <Words>7242</Words>
  <Application>Microsoft Office PowerPoint</Application>
  <PresentationFormat>On-screen Show (4:3)</PresentationFormat>
  <Paragraphs>998</Paragraphs>
  <Slides>92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Arial</vt:lpstr>
      <vt:lpstr>Calibri</vt:lpstr>
      <vt:lpstr>Cambria</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Sai Charitha Gopisetty</cp:lastModifiedBy>
  <cp:revision>379</cp:revision>
  <dcterms:created xsi:type="dcterms:W3CDTF">2021-03-06T05:45:05Z</dcterms:created>
  <dcterms:modified xsi:type="dcterms:W3CDTF">2025-02-02T16:25:31Z</dcterms:modified>
</cp:coreProperties>
</file>