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slides/slide4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handoutMasterIdLst>
    <p:handoutMasterId r:id="rId46"/>
  </p:handoutMasterIdLst>
  <p:sldIdLst>
    <p:sldId id="256" r:id="rId2"/>
    <p:sldId id="257" r:id="rId3"/>
    <p:sldId id="274" r:id="rId4"/>
    <p:sldId id="260" r:id="rId5"/>
    <p:sldId id="261" r:id="rId6"/>
    <p:sldId id="262" r:id="rId7"/>
    <p:sldId id="275" r:id="rId8"/>
    <p:sldId id="263" r:id="rId9"/>
    <p:sldId id="276" r:id="rId10"/>
    <p:sldId id="278" r:id="rId11"/>
    <p:sldId id="277" r:id="rId12"/>
    <p:sldId id="264" r:id="rId13"/>
    <p:sldId id="279" r:id="rId14"/>
    <p:sldId id="280" r:id="rId15"/>
    <p:sldId id="265" r:id="rId16"/>
    <p:sldId id="281" r:id="rId17"/>
    <p:sldId id="282" r:id="rId18"/>
    <p:sldId id="266" r:id="rId19"/>
    <p:sldId id="283" r:id="rId20"/>
    <p:sldId id="267" r:id="rId21"/>
    <p:sldId id="284" r:id="rId22"/>
    <p:sldId id="294" r:id="rId23"/>
    <p:sldId id="297" r:id="rId24"/>
    <p:sldId id="295" r:id="rId25"/>
    <p:sldId id="296" r:id="rId26"/>
    <p:sldId id="268" r:id="rId27"/>
    <p:sldId id="269" r:id="rId28"/>
    <p:sldId id="270" r:id="rId29"/>
    <p:sldId id="271" r:id="rId30"/>
    <p:sldId id="272" r:id="rId31"/>
    <p:sldId id="273" r:id="rId32"/>
    <p:sldId id="285" r:id="rId33"/>
    <p:sldId id="286" r:id="rId34"/>
    <p:sldId id="287" r:id="rId35"/>
    <p:sldId id="288" r:id="rId36"/>
    <p:sldId id="289" r:id="rId37"/>
    <p:sldId id="290" r:id="rId38"/>
    <p:sldId id="291" r:id="rId39"/>
    <p:sldId id="292" r:id="rId40"/>
    <p:sldId id="293" r:id="rId41"/>
    <p:sldId id="298" r:id="rId42"/>
    <p:sldId id="299" r:id="rId43"/>
    <p:sldId id="300" r:id="rId44"/>
    <p:sldId id="301" r:id="rId4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7F9"/>
    <a:srgbClr val="996633"/>
  </p:clrMru>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snapVertSplitter="1" vertBarState="minimized" horzBarState="maximized">
    <p:restoredLeft sz="15650" autoAdjust="0"/>
    <p:restoredTop sz="94689" autoAdjust="0"/>
  </p:normalViewPr>
  <p:slideViewPr>
    <p:cSldViewPr>
      <p:cViewPr>
        <p:scale>
          <a:sx n="78" d="100"/>
          <a:sy n="78" d="100"/>
        </p:scale>
        <p:origin x="-1782" y="1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55" d="100"/>
          <a:sy n="55" d="100"/>
        </p:scale>
        <p:origin x="-2904" y="-102"/>
      </p:cViewPr>
      <p:guideLst>
        <p:guide orient="horz" pos="2880"/>
        <p:guide pos="2160"/>
      </p:guideLst>
    </p:cSldViewPr>
  </p:notes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E32A402-6E7A-4F9B-B19E-09DB3EE8A2A4}" type="datetimeFigureOut">
              <a:rPr lang="en-US" smtClean="0"/>
              <a:pPr/>
              <a:t>8/10/2023</a:t>
            </a:fld>
            <a:endParaRPr lang="en-IN"/>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13D7BE1A-53D2-4A5B-8CBF-27A4FA302E37}" type="slidenum">
              <a:rPr lang="en-IN" smtClean="0"/>
              <a:pPr/>
              <a:t>‹#›</a:t>
            </a:fld>
            <a:endParaRPr lang="en-IN"/>
          </a:p>
        </p:txBody>
      </p:sp>
    </p:spTree>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8"/>
            <a:ext cx="7772400" cy="1470025"/>
          </a:xfrm>
        </p:spPr>
        <p:txBody>
          <a:bodyPr/>
          <a:lstStyle/>
          <a:p>
            <a:r>
              <a:rPr lang="en-US" smtClean="0"/>
              <a:t>Click to edit Master title style</a:t>
            </a:r>
            <a:endParaRPr lang="en-IN"/>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6"/>
            <a:ext cx="2057400" cy="4387851"/>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457200" y="206376"/>
            <a:ext cx="6019800" cy="438785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1D8BD707-D9CF-40AE-B4C6-C98DA3205C09}" type="datetimeFigureOut">
              <a:rPr lang="en-US" smtClean="0"/>
              <a:pPr/>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1"/>
            <a:ext cx="7772400" cy="1362075"/>
          </a:xfrm>
        </p:spPr>
        <p:txBody>
          <a:bodyPr anchor="t"/>
          <a:lstStyle>
            <a:lvl1pPr algn="l">
              <a:defRPr sz="4000" b="1" cap="all"/>
            </a:lvl1pPr>
          </a:lstStyle>
          <a:p>
            <a:r>
              <a:rPr lang="en-US" smtClean="0"/>
              <a:t>Click to edit Master title style</a:t>
            </a:r>
            <a:endParaRPr lang="en-IN"/>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457200" y="1200152"/>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48200" y="1200152"/>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1D8BD707-D9CF-40AE-B4C6-C98DA3205C09}" type="datetimeFigureOut">
              <a:rPr lang="en-US" smtClean="0"/>
              <a:pPr/>
              <a:t>8/10/2023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9"/>
            <a:ext cx="8229600" cy="1143000"/>
          </a:xfrm>
        </p:spPr>
        <p:txBody>
          <a:bodyPr/>
          <a:lstStyle>
            <a:lvl1pPr>
              <a:defRPr/>
            </a:lvl1pPr>
          </a:lstStyle>
          <a:p>
            <a:r>
              <a:rPr lang="en-US" smtClean="0"/>
              <a:t>Click to edit Master title style</a:t>
            </a:r>
            <a:endParaRPr lang="en-IN"/>
          </a:p>
        </p:txBody>
      </p:sp>
      <p:sp>
        <p:nvSpPr>
          <p:cNvPr id="3" name="Text Placeholder 2"/>
          <p:cNvSpPr>
            <a:spLocks noGrp="1"/>
          </p:cNvSpPr>
          <p:nvPr>
            <p:ph type="body" idx="1"/>
          </p:nvPr>
        </p:nvSpPr>
        <p:spPr>
          <a:xfrm>
            <a:off x="457200" y="1535113"/>
            <a:ext cx="4040188"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45029" y="1535113"/>
            <a:ext cx="4041775" cy="63976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9"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1D8BD707-D9CF-40AE-B4C6-C98DA3205C09}" type="datetimeFigureOut">
              <a:rPr lang="en-US" smtClean="0"/>
              <a:pPr/>
              <a:t>8/10/2023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1D8BD707-D9CF-40AE-B4C6-C98DA3205C09}" type="datetimeFigureOut">
              <a:rPr lang="en-US" smtClean="0"/>
              <a:pPr/>
              <a:t>8/10/2023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4" y="273049"/>
            <a:ext cx="3008313" cy="1162051"/>
          </a:xfrm>
        </p:spPr>
        <p:txBody>
          <a:bodyPr anchor="b"/>
          <a:lstStyle>
            <a:lvl1pPr algn="l">
              <a:defRPr sz="2000" b="1"/>
            </a:lvl1pPr>
          </a:lstStyle>
          <a:p>
            <a:r>
              <a:rPr lang="en-US" smtClean="0"/>
              <a:t>Click to edit Master title style</a:t>
            </a:r>
            <a:endParaRPr lang="en-IN"/>
          </a:p>
        </p:txBody>
      </p:sp>
      <p:sp>
        <p:nvSpPr>
          <p:cNvPr id="3" name="Content Placeholder 2"/>
          <p:cNvSpPr>
            <a:spLocks noGrp="1"/>
          </p:cNvSpPr>
          <p:nvPr>
            <p:ph idx="1"/>
          </p:nvPr>
        </p:nvSpPr>
        <p:spPr>
          <a:xfrm>
            <a:off x="3575050" y="273053"/>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457204" y="1435103"/>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1"/>
            <a:ext cx="5486400" cy="566739"/>
          </a:xfrm>
        </p:spPr>
        <p:txBody>
          <a:bodyPr anchor="b"/>
          <a:lstStyle>
            <a:lvl1pPr algn="l">
              <a:defRPr sz="2000" b="1"/>
            </a:lvl1pPr>
          </a:lstStyle>
          <a:p>
            <a:r>
              <a:rPr lang="en-US" smtClean="0"/>
              <a:t>Click to edit Master title style</a:t>
            </a:r>
            <a:endParaRPr lang="en-IN"/>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IN"/>
          </a:p>
        </p:txBody>
      </p:sp>
      <p:sp>
        <p:nvSpPr>
          <p:cNvPr id="4" name="Text Placeholder 3"/>
          <p:cNvSpPr>
            <a:spLocks noGrp="1"/>
          </p:cNvSpPr>
          <p:nvPr>
            <p:ph type="body" sz="half" idx="2"/>
          </p:nvPr>
        </p:nvSpPr>
        <p:spPr>
          <a:xfrm>
            <a:off x="1792288" y="5367339"/>
            <a:ext cx="5486400" cy="8048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cstate="print">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9"/>
            <a:ext cx="8229600" cy="1143000"/>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457200" y="1600201"/>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457200" y="6356352"/>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8/10/2023</a:t>
            </a:fld>
            <a:endParaRPr lang="en-US"/>
          </a:p>
        </p:txBody>
      </p:sp>
      <p:sp>
        <p:nvSpPr>
          <p:cNvPr id="5" name="Footer Placeholder 4"/>
          <p:cNvSpPr>
            <a:spLocks noGrp="1"/>
          </p:cNvSpPr>
          <p:nvPr>
            <p:ph type="ftr" sz="quarter" idx="3"/>
          </p:nvPr>
        </p:nvSpPr>
        <p:spPr>
          <a:xfrm>
            <a:off x="3124200" y="6356352"/>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2"/>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62200" y="685800"/>
            <a:ext cx="4876800" cy="91440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2800" b="1" dirty="0" smtClean="0"/>
              <a:t>UNIT–3 Communication protocols for </a:t>
            </a:r>
            <a:r>
              <a:rPr lang="en-US" sz="2800" b="1" dirty="0" err="1" smtClean="0"/>
              <a:t>IoT</a:t>
            </a:r>
            <a:endParaRPr lang="en-IN" sz="2800" dirty="0"/>
          </a:p>
        </p:txBody>
      </p:sp>
      <p:graphicFrame>
        <p:nvGraphicFramePr>
          <p:cNvPr id="5" name="Table 4"/>
          <p:cNvGraphicFramePr>
            <a:graphicFrameLocks noGrp="1"/>
          </p:cNvGraphicFramePr>
          <p:nvPr/>
        </p:nvGraphicFramePr>
        <p:xfrm>
          <a:off x="533400" y="1905000"/>
          <a:ext cx="7772400" cy="4419603"/>
        </p:xfrm>
        <a:graphic>
          <a:graphicData uri="http://schemas.openxmlformats.org/drawingml/2006/table">
            <a:tbl>
              <a:tblPr firstRow="1" bandRow="1">
                <a:tableStyleId>{93296810-A885-4BE3-A3E7-6D5BEEA58F35}</a:tableStyleId>
              </a:tblPr>
              <a:tblGrid>
                <a:gridCol w="7772400"/>
              </a:tblGrid>
              <a:tr h="491067">
                <a:tc>
                  <a:txBody>
                    <a:bodyPr/>
                    <a:lstStyle/>
                    <a:p>
                      <a:pPr algn="l"/>
                      <a:endParaRPr lang="en-IN" sz="1400" dirty="0"/>
                    </a:p>
                  </a:txBody>
                  <a:tcPr/>
                </a:tc>
              </a:tr>
              <a:tr h="491067">
                <a:tc>
                  <a:txBody>
                    <a:bodyPr/>
                    <a:lstStyle/>
                    <a:p>
                      <a:pPr marL="68580" algn="l">
                        <a:lnSpc>
                          <a:spcPts val="940"/>
                        </a:lnSpc>
                        <a:spcAft>
                          <a:spcPts val="0"/>
                        </a:spcAft>
                      </a:pPr>
                      <a:endParaRPr lang="en-US" sz="1800" dirty="0" smtClean="0"/>
                    </a:p>
                    <a:p>
                      <a:pPr marL="68580" algn="l">
                        <a:lnSpc>
                          <a:spcPts val="940"/>
                        </a:lnSpc>
                        <a:spcAft>
                          <a:spcPts val="0"/>
                        </a:spcAft>
                      </a:pPr>
                      <a:endParaRPr lang="en-US" sz="1800" dirty="0" smtClean="0"/>
                    </a:p>
                    <a:p>
                      <a:pPr marL="68580" algn="l">
                        <a:lnSpc>
                          <a:spcPts val="940"/>
                        </a:lnSpc>
                        <a:spcAft>
                          <a:spcPts val="0"/>
                        </a:spcAft>
                      </a:pPr>
                      <a:r>
                        <a:rPr lang="en-US" sz="1800" dirty="0" smtClean="0"/>
                        <a:t>RS</a:t>
                      </a:r>
                      <a:r>
                        <a:rPr lang="en-US" sz="1800" spc="15" dirty="0" smtClean="0"/>
                        <a:t> </a:t>
                      </a:r>
                      <a:r>
                        <a:rPr lang="en-US" sz="1800" dirty="0"/>
                        <a:t>232,</a:t>
                      </a:r>
                      <a:r>
                        <a:rPr lang="en-US" sz="1800" spc="30" dirty="0"/>
                        <a:t> </a:t>
                      </a:r>
                      <a:r>
                        <a:rPr lang="en-US" sz="1800" dirty="0"/>
                        <a:t>RS</a:t>
                      </a:r>
                      <a:r>
                        <a:rPr lang="en-US" sz="1800" spc="25" dirty="0"/>
                        <a:t> </a:t>
                      </a:r>
                      <a:r>
                        <a:rPr lang="en-US" sz="1800" dirty="0"/>
                        <a:t>485</a:t>
                      </a:r>
                      <a:endParaRPr lang="en-IN" sz="1800" b="0" dirty="0">
                        <a:latin typeface="Arial MT"/>
                        <a:ea typeface="Arial MT"/>
                        <a:cs typeface="Arial MT"/>
                      </a:endParaRPr>
                    </a:p>
                  </a:txBody>
                  <a:tcPr marL="0" marR="0" marT="0" marB="0"/>
                </a:tc>
              </a:tr>
              <a:tr h="491067">
                <a:tc>
                  <a:txBody>
                    <a:bodyPr/>
                    <a:lstStyle/>
                    <a:p>
                      <a:pPr marL="68580" algn="l">
                        <a:lnSpc>
                          <a:spcPts val="930"/>
                        </a:lnSpc>
                        <a:spcAft>
                          <a:spcPts val="0"/>
                        </a:spcAft>
                      </a:pPr>
                      <a:endParaRPr lang="en-US" sz="1800" dirty="0" smtClean="0"/>
                    </a:p>
                    <a:p>
                      <a:pPr marL="68580" algn="l">
                        <a:lnSpc>
                          <a:spcPts val="930"/>
                        </a:lnSpc>
                        <a:spcAft>
                          <a:spcPts val="0"/>
                        </a:spcAft>
                      </a:pPr>
                      <a:r>
                        <a:rPr lang="en-US" sz="1800" dirty="0" smtClean="0"/>
                        <a:t>Ethernet</a:t>
                      </a:r>
                      <a:r>
                        <a:rPr lang="en-US" sz="1800" dirty="0"/>
                        <a:t>,</a:t>
                      </a:r>
                      <a:r>
                        <a:rPr lang="en-US" sz="1800" spc="45" dirty="0"/>
                        <a:t> </a:t>
                      </a:r>
                      <a:r>
                        <a:rPr lang="en-US" sz="1800" dirty="0"/>
                        <a:t>UART</a:t>
                      </a:r>
                      <a:endParaRPr lang="en-IN" sz="1800" b="0" dirty="0">
                        <a:latin typeface="Arial MT"/>
                        <a:ea typeface="Arial MT"/>
                        <a:cs typeface="Arial MT"/>
                      </a:endParaRPr>
                    </a:p>
                  </a:txBody>
                  <a:tcPr marL="0" marR="0" marT="0" marB="0"/>
                </a:tc>
              </a:tr>
              <a:tr h="491067">
                <a:tc>
                  <a:txBody>
                    <a:bodyPr/>
                    <a:lstStyle/>
                    <a:p>
                      <a:pPr marL="68580" algn="l">
                        <a:lnSpc>
                          <a:spcPts val="930"/>
                        </a:lnSpc>
                        <a:spcAft>
                          <a:spcPts val="0"/>
                        </a:spcAft>
                      </a:pPr>
                      <a:r>
                        <a:rPr lang="en-US" sz="1800" dirty="0"/>
                        <a:t>USART,</a:t>
                      </a:r>
                      <a:r>
                        <a:rPr lang="en-US" sz="1800" spc="35" dirty="0"/>
                        <a:t> </a:t>
                      </a:r>
                      <a:r>
                        <a:rPr lang="en-US" sz="1800" dirty="0"/>
                        <a:t>USB</a:t>
                      </a:r>
                      <a:endParaRPr lang="en-IN" sz="1800" b="0" dirty="0">
                        <a:latin typeface="Arial MT"/>
                        <a:ea typeface="Arial MT"/>
                        <a:cs typeface="Arial MT"/>
                      </a:endParaRPr>
                    </a:p>
                  </a:txBody>
                  <a:tcPr marL="0" marR="0" marT="0" marB="0"/>
                </a:tc>
              </a:tr>
              <a:tr h="491067">
                <a:tc>
                  <a:txBody>
                    <a:bodyPr/>
                    <a:lstStyle/>
                    <a:p>
                      <a:pPr marL="68580" algn="l">
                        <a:lnSpc>
                          <a:spcPts val="935"/>
                        </a:lnSpc>
                        <a:spcBef>
                          <a:spcPts val="5"/>
                        </a:spcBef>
                        <a:spcAft>
                          <a:spcPts val="0"/>
                        </a:spcAft>
                      </a:pPr>
                      <a:r>
                        <a:rPr lang="en-US" sz="1800" dirty="0"/>
                        <a:t>Blue</a:t>
                      </a:r>
                      <a:r>
                        <a:rPr lang="en-US" sz="1800" spc="20" dirty="0"/>
                        <a:t> </a:t>
                      </a:r>
                      <a:r>
                        <a:rPr lang="en-US" sz="1800" dirty="0"/>
                        <a:t>tooth,</a:t>
                      </a:r>
                      <a:r>
                        <a:rPr lang="en-US" sz="1800" spc="30" dirty="0"/>
                        <a:t> </a:t>
                      </a:r>
                      <a:r>
                        <a:rPr lang="en-US" sz="1800" dirty="0" err="1"/>
                        <a:t>Zigbee</a:t>
                      </a:r>
                      <a:endParaRPr lang="en-IN" sz="1800" b="0" dirty="0">
                        <a:latin typeface="Arial MT"/>
                        <a:ea typeface="Arial MT"/>
                        <a:cs typeface="Arial MT"/>
                      </a:endParaRPr>
                    </a:p>
                  </a:txBody>
                  <a:tcPr marL="0" marR="0" marT="0" marB="0"/>
                </a:tc>
              </a:tr>
              <a:tr h="491067">
                <a:tc>
                  <a:txBody>
                    <a:bodyPr/>
                    <a:lstStyle/>
                    <a:p>
                      <a:pPr marL="68580" algn="l">
                        <a:lnSpc>
                          <a:spcPts val="930"/>
                        </a:lnSpc>
                        <a:spcAft>
                          <a:spcPts val="0"/>
                        </a:spcAft>
                      </a:pPr>
                      <a:r>
                        <a:rPr lang="en-US" sz="1800" dirty="0"/>
                        <a:t>RFID</a:t>
                      </a:r>
                      <a:endParaRPr lang="en-IN" sz="1800" b="0" dirty="0">
                        <a:latin typeface="Arial MT"/>
                        <a:ea typeface="Arial MT"/>
                        <a:cs typeface="Arial MT"/>
                      </a:endParaRPr>
                    </a:p>
                  </a:txBody>
                  <a:tcPr marL="0" marR="0" marT="0" marB="0"/>
                </a:tc>
              </a:tr>
              <a:tr h="491067">
                <a:tc>
                  <a:txBody>
                    <a:bodyPr/>
                    <a:lstStyle/>
                    <a:p>
                      <a:pPr marL="68580" algn="l">
                        <a:lnSpc>
                          <a:spcPts val="935"/>
                        </a:lnSpc>
                        <a:spcBef>
                          <a:spcPts val="5"/>
                        </a:spcBef>
                        <a:spcAft>
                          <a:spcPts val="0"/>
                        </a:spcAft>
                      </a:pPr>
                      <a:r>
                        <a:rPr lang="en-US" sz="1800" dirty="0"/>
                        <a:t>Application</a:t>
                      </a:r>
                      <a:r>
                        <a:rPr lang="en-US" sz="1800" spc="55" dirty="0"/>
                        <a:t> </a:t>
                      </a:r>
                      <a:r>
                        <a:rPr lang="en-US" sz="1800" dirty="0"/>
                        <a:t>protocols:</a:t>
                      </a:r>
                      <a:r>
                        <a:rPr lang="en-US" sz="1800" spc="60" dirty="0"/>
                        <a:t> </a:t>
                      </a:r>
                      <a:r>
                        <a:rPr lang="en-US" sz="1800" dirty="0">
                          <a:solidFill>
                            <a:srgbClr val="FF0000"/>
                          </a:solidFill>
                        </a:rPr>
                        <a:t>MQTT</a:t>
                      </a:r>
                      <a:endParaRPr lang="en-IN" sz="1800" b="0" dirty="0">
                        <a:solidFill>
                          <a:srgbClr val="FF0000"/>
                        </a:solidFill>
                        <a:latin typeface="Arial MT"/>
                        <a:ea typeface="Arial MT"/>
                        <a:cs typeface="Arial MT"/>
                      </a:endParaRPr>
                    </a:p>
                  </a:txBody>
                  <a:tcPr marL="0" marR="0" marT="0" marB="0"/>
                </a:tc>
              </a:tr>
              <a:tr h="491067">
                <a:tc>
                  <a:txBody>
                    <a:bodyPr/>
                    <a:lstStyle/>
                    <a:p>
                      <a:pPr marL="68580" algn="l">
                        <a:lnSpc>
                          <a:spcPts val="935"/>
                        </a:lnSpc>
                        <a:spcBef>
                          <a:spcPts val="345"/>
                        </a:spcBef>
                        <a:spcAft>
                          <a:spcPts val="0"/>
                        </a:spcAft>
                      </a:pPr>
                      <a:r>
                        <a:rPr lang="en-US" sz="1800" dirty="0" err="1"/>
                        <a:t>CoAP</a:t>
                      </a:r>
                      <a:r>
                        <a:rPr lang="en-US" sz="1800" dirty="0"/>
                        <a:t>,</a:t>
                      </a:r>
                      <a:r>
                        <a:rPr lang="en-US" sz="1800" spc="35" dirty="0"/>
                        <a:t> </a:t>
                      </a:r>
                      <a:r>
                        <a:rPr lang="en-US" sz="1800" dirty="0"/>
                        <a:t>HTTP</a:t>
                      </a:r>
                      <a:endParaRPr lang="en-IN" sz="1800" b="0" dirty="0">
                        <a:latin typeface="Arial MT"/>
                        <a:ea typeface="Arial MT"/>
                        <a:cs typeface="Arial MT"/>
                      </a:endParaRPr>
                    </a:p>
                  </a:txBody>
                  <a:tcPr marL="0" marR="0" marT="0" marB="0"/>
                </a:tc>
              </a:tr>
              <a:tr h="491067">
                <a:tc>
                  <a:txBody>
                    <a:bodyPr/>
                    <a:lstStyle/>
                    <a:p>
                      <a:pPr marL="68580" algn="l">
                        <a:lnSpc>
                          <a:spcPts val="935"/>
                        </a:lnSpc>
                        <a:spcBef>
                          <a:spcPts val="340"/>
                        </a:spcBef>
                        <a:spcAft>
                          <a:spcPts val="0"/>
                        </a:spcAft>
                      </a:pPr>
                      <a:r>
                        <a:rPr lang="en-US" sz="1800" dirty="0"/>
                        <a:t>Tutorial</a:t>
                      </a:r>
                      <a:r>
                        <a:rPr lang="en-US" sz="1800" spc="35" dirty="0"/>
                        <a:t> </a:t>
                      </a:r>
                      <a:r>
                        <a:rPr lang="en-US" sz="1800" dirty="0"/>
                        <a:t>class</a:t>
                      </a:r>
                      <a:endParaRPr lang="en-IN" sz="1800" b="0" dirty="0">
                        <a:latin typeface="Arial MT"/>
                        <a:ea typeface="Arial MT"/>
                        <a:cs typeface="Arial MT"/>
                      </a:endParaRPr>
                    </a:p>
                  </a:txBody>
                  <a:tcPr marL="0" marR="0" marT="0" marB="0"/>
                </a:tc>
              </a:tr>
            </a:tbl>
          </a:graphicData>
        </a:graphic>
      </p:graphicFrame>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747" name="Picture 3" descr="C:\Users\omkar\Desktop\ZigBee-home-network-C-Using-JSON-for-Data-Exchange-In-order-to-communicate-with-the.png"/>
          <p:cNvPicPr>
            <a:picLocks noChangeAspect="1" noChangeArrowheads="1"/>
          </p:cNvPicPr>
          <p:nvPr/>
        </p:nvPicPr>
        <p:blipFill>
          <a:blip r:embed="rId2"/>
          <a:srcRect/>
          <a:stretch>
            <a:fillRect/>
          </a:stretch>
        </p:blipFill>
        <p:spPr bwMode="auto">
          <a:xfrm>
            <a:off x="1037592" y="1752600"/>
            <a:ext cx="6506207" cy="4523486"/>
          </a:xfrm>
          <a:prstGeom prst="rect">
            <a:avLst/>
          </a:prstGeom>
          <a:noFill/>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514600" y="609599"/>
            <a:ext cx="4800600" cy="609601"/>
          </a:xfrm>
        </p:spPr>
        <p:style>
          <a:lnRef idx="2">
            <a:schemeClr val="accent2"/>
          </a:lnRef>
          <a:fillRef idx="1">
            <a:schemeClr val="lt1"/>
          </a:fillRef>
          <a:effectRef idx="0">
            <a:schemeClr val="accent2"/>
          </a:effectRef>
          <a:fontRef idx="minor">
            <a:schemeClr val="dk1"/>
          </a:fontRef>
        </p:style>
        <p:txBody>
          <a:bodyPr>
            <a:normAutofit fontScale="90000"/>
          </a:bodyPr>
          <a:lstStyle/>
          <a:p>
            <a:r>
              <a:rPr lang="en-IN" dirty="0" smtClean="0"/>
              <a:t>Applications of </a:t>
            </a:r>
            <a:r>
              <a:rPr lang="en-IN" dirty="0" err="1" smtClean="0"/>
              <a:t>Zigbee</a:t>
            </a:r>
            <a:endParaRPr lang="en-IN" dirty="0"/>
          </a:p>
        </p:txBody>
      </p:sp>
      <p:sp>
        <p:nvSpPr>
          <p:cNvPr id="3" name="Content Placeholder 2"/>
          <p:cNvSpPr>
            <a:spLocks noGrp="1"/>
          </p:cNvSpPr>
          <p:nvPr>
            <p:ph idx="1"/>
          </p:nvPr>
        </p:nvSpPr>
        <p:spPr>
          <a:xfrm>
            <a:off x="457200" y="1371600"/>
            <a:ext cx="8229600" cy="5257799"/>
          </a:xfrm>
        </p:spPr>
        <p:txBody>
          <a:bodyPr>
            <a:normAutofit fontScale="62500" lnSpcReduction="20000"/>
          </a:bodyPr>
          <a:lstStyle/>
          <a:p>
            <a:pPr>
              <a:buClr>
                <a:srgbClr val="C00000"/>
              </a:buClr>
              <a:buFont typeface="Wingdings" pitchFamily="2" charset="2"/>
              <a:buChar char="Ø"/>
            </a:pPr>
            <a:r>
              <a:rPr lang="en-IN" b="1" dirty="0" smtClean="0"/>
              <a:t>Home Automation</a:t>
            </a:r>
            <a:r>
              <a:rPr lang="en-IN" dirty="0" smtClean="0"/>
              <a:t>: </a:t>
            </a:r>
          </a:p>
          <a:p>
            <a:pPr>
              <a:buClr>
                <a:srgbClr val="C00000"/>
              </a:buClr>
              <a:buNone/>
            </a:pPr>
            <a:r>
              <a:rPr lang="en-IN" dirty="0" smtClean="0"/>
              <a:t>	</a:t>
            </a:r>
            <a:r>
              <a:rPr lang="en-IN" dirty="0" err="1" smtClean="0"/>
              <a:t>Zigbee</a:t>
            </a:r>
            <a:r>
              <a:rPr lang="en-IN" dirty="0" smtClean="0"/>
              <a:t> is used in smart home devices, such as smart bulbs, smart plugs, smart thermostats, and smart locks, allowing centralized control and automation.</a:t>
            </a:r>
          </a:p>
          <a:p>
            <a:pPr>
              <a:buClr>
                <a:srgbClr val="C00000"/>
              </a:buClr>
              <a:buFont typeface="Wingdings" pitchFamily="2" charset="2"/>
              <a:buChar char="Ø"/>
            </a:pPr>
            <a:r>
              <a:rPr lang="en-IN" b="1" dirty="0" smtClean="0"/>
              <a:t>Industrial Automation</a:t>
            </a:r>
            <a:r>
              <a:rPr lang="en-IN" dirty="0" smtClean="0"/>
              <a:t>: </a:t>
            </a:r>
          </a:p>
          <a:p>
            <a:pPr>
              <a:buClr>
                <a:srgbClr val="C00000"/>
              </a:buClr>
              <a:buNone/>
            </a:pPr>
            <a:r>
              <a:rPr lang="en-IN" dirty="0" smtClean="0"/>
              <a:t>	</a:t>
            </a:r>
            <a:r>
              <a:rPr lang="en-IN" dirty="0" err="1" smtClean="0"/>
              <a:t>Zigbee</a:t>
            </a:r>
            <a:r>
              <a:rPr lang="en-IN" dirty="0" smtClean="0"/>
              <a:t> enables wireless sensor networks for monitoring and control in industrial settings, improving efficiency and reducing maintenance costs.</a:t>
            </a:r>
          </a:p>
          <a:p>
            <a:pPr>
              <a:buClr>
                <a:srgbClr val="C00000"/>
              </a:buClr>
              <a:buFont typeface="Wingdings" pitchFamily="2" charset="2"/>
              <a:buChar char="Ø"/>
            </a:pPr>
            <a:r>
              <a:rPr lang="en-IN" b="1" dirty="0" smtClean="0"/>
              <a:t>Healthcare</a:t>
            </a:r>
            <a:r>
              <a:rPr lang="en-IN" dirty="0" smtClean="0"/>
              <a:t>: </a:t>
            </a:r>
          </a:p>
          <a:p>
            <a:pPr>
              <a:buClr>
                <a:srgbClr val="C00000"/>
              </a:buClr>
              <a:buNone/>
            </a:pPr>
            <a:r>
              <a:rPr lang="en-IN" dirty="0" smtClean="0"/>
              <a:t>	</a:t>
            </a:r>
            <a:r>
              <a:rPr lang="en-IN" dirty="0" err="1" smtClean="0"/>
              <a:t>Zigbee</a:t>
            </a:r>
            <a:r>
              <a:rPr lang="en-IN" dirty="0" smtClean="0"/>
              <a:t> is used in medical devices for remote patient monitoring and healthcare applications.</a:t>
            </a:r>
          </a:p>
          <a:p>
            <a:pPr>
              <a:buClr>
                <a:srgbClr val="C00000"/>
              </a:buClr>
              <a:buFont typeface="Wingdings" pitchFamily="2" charset="2"/>
              <a:buChar char="Ø"/>
            </a:pPr>
            <a:r>
              <a:rPr lang="en-IN" b="1" dirty="0" smtClean="0"/>
              <a:t>Smart Lighting</a:t>
            </a:r>
            <a:r>
              <a:rPr lang="en-IN" dirty="0" smtClean="0"/>
              <a:t>: </a:t>
            </a:r>
          </a:p>
          <a:p>
            <a:pPr>
              <a:buClr>
                <a:srgbClr val="C00000"/>
              </a:buClr>
              <a:buNone/>
            </a:pPr>
            <a:r>
              <a:rPr lang="en-IN" dirty="0" smtClean="0"/>
              <a:t>	</a:t>
            </a:r>
            <a:r>
              <a:rPr lang="en-IN" dirty="0" err="1" smtClean="0"/>
              <a:t>Zigbee</a:t>
            </a:r>
            <a:r>
              <a:rPr lang="en-IN" dirty="0" smtClean="0"/>
              <a:t>-based lighting systems offer advanced features like dimming, </a:t>
            </a:r>
            <a:r>
              <a:rPr lang="en-IN" dirty="0" err="1" smtClean="0"/>
              <a:t>color</a:t>
            </a:r>
            <a:r>
              <a:rPr lang="en-IN" dirty="0" smtClean="0"/>
              <a:t> control, and smart lighting scenes.</a:t>
            </a:r>
          </a:p>
          <a:p>
            <a:pPr>
              <a:buClr>
                <a:srgbClr val="C00000"/>
              </a:buClr>
              <a:buFont typeface="Wingdings" pitchFamily="2" charset="2"/>
              <a:buChar char="Ø"/>
            </a:pPr>
            <a:r>
              <a:rPr lang="en-IN" b="1" dirty="0" smtClean="0"/>
              <a:t>Smart Agriculture</a:t>
            </a:r>
            <a:r>
              <a:rPr lang="en-IN" dirty="0" smtClean="0"/>
              <a:t>: </a:t>
            </a:r>
          </a:p>
          <a:p>
            <a:pPr>
              <a:buClr>
                <a:srgbClr val="C00000"/>
              </a:buClr>
              <a:buNone/>
            </a:pPr>
            <a:r>
              <a:rPr lang="en-IN" dirty="0" smtClean="0"/>
              <a:t>	</a:t>
            </a:r>
            <a:r>
              <a:rPr lang="en-IN" dirty="0" err="1" smtClean="0"/>
              <a:t>Zigbee</a:t>
            </a:r>
            <a:r>
              <a:rPr lang="en-IN" dirty="0" smtClean="0"/>
              <a:t> is used in agricultural applications for monitoring soil conditions, temperature, and humidity, enhancing crop yield and efficiency.</a:t>
            </a:r>
          </a:p>
          <a:p>
            <a:endParaRPr lang="en-IN"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24200" y="381001"/>
            <a:ext cx="4114800" cy="457199"/>
          </a:xfrm>
        </p:spPr>
        <p:style>
          <a:lnRef idx="2">
            <a:schemeClr val="accent2"/>
          </a:lnRef>
          <a:fillRef idx="1">
            <a:schemeClr val="lt1"/>
          </a:fillRef>
          <a:effectRef idx="0">
            <a:schemeClr val="accent2"/>
          </a:effectRef>
          <a:fontRef idx="minor">
            <a:schemeClr val="dk1"/>
          </a:fontRef>
        </p:style>
        <p:txBody>
          <a:bodyPr>
            <a:normAutofit fontScale="90000"/>
          </a:bodyPr>
          <a:lstStyle/>
          <a:p>
            <a:r>
              <a:rPr lang="en-IN" dirty="0" smtClean="0"/>
              <a:t>Z wave</a:t>
            </a:r>
            <a:endParaRPr lang="en-IN" dirty="0"/>
          </a:p>
        </p:txBody>
      </p:sp>
      <p:sp>
        <p:nvSpPr>
          <p:cNvPr id="4" name="Rectangle 3"/>
          <p:cNvSpPr/>
          <p:nvPr/>
        </p:nvSpPr>
        <p:spPr>
          <a:xfrm>
            <a:off x="457200" y="1295400"/>
            <a:ext cx="8229600" cy="4893647"/>
          </a:xfrm>
          <a:prstGeom prst="rect">
            <a:avLst/>
          </a:prstGeom>
        </p:spPr>
        <p:txBody>
          <a:bodyPr wrap="square">
            <a:spAutoFit/>
          </a:bodyPr>
          <a:lstStyle/>
          <a:p>
            <a:r>
              <a:rPr lang="en-IN" sz="2400" b="1" dirty="0" smtClean="0">
                <a:solidFill>
                  <a:srgbClr val="C00000"/>
                </a:solidFill>
              </a:rPr>
              <a:t>Wireless Communication Protocol</a:t>
            </a:r>
            <a:r>
              <a:rPr lang="en-IN" sz="2400" dirty="0" smtClean="0">
                <a:solidFill>
                  <a:srgbClr val="C00000"/>
                </a:solidFill>
              </a:rPr>
              <a:t>: </a:t>
            </a:r>
          </a:p>
          <a:p>
            <a:pPr>
              <a:buFont typeface="Wingdings" pitchFamily="2" charset="2"/>
              <a:buChar char="Ø"/>
            </a:pPr>
            <a:r>
              <a:rPr lang="en-IN" sz="2400" dirty="0" smtClean="0"/>
              <a:t>Z-Wave is a wireless communication protocol designed for smart home applications and Internet of Things (</a:t>
            </a:r>
            <a:r>
              <a:rPr lang="en-IN" sz="2400" dirty="0" err="1" smtClean="0"/>
              <a:t>IoT</a:t>
            </a:r>
            <a:r>
              <a:rPr lang="en-IN" sz="2400" dirty="0" smtClean="0"/>
              <a:t>) devices.</a:t>
            </a:r>
          </a:p>
          <a:p>
            <a:pPr>
              <a:buFont typeface="Wingdings" pitchFamily="2" charset="2"/>
              <a:buChar char="Ø"/>
            </a:pPr>
            <a:r>
              <a:rPr lang="en-IN" sz="2400" dirty="0" smtClean="0"/>
              <a:t>It operates in the sub-GHz frequency range, which allows for better penetration through walls and obstacles, leading to improved signal reliability in indoor environments.</a:t>
            </a:r>
          </a:p>
          <a:p>
            <a:r>
              <a:rPr lang="en-IN" sz="2400" b="1" dirty="0" smtClean="0">
                <a:solidFill>
                  <a:srgbClr val="C00000"/>
                </a:solidFill>
              </a:rPr>
              <a:t>Mesh Networking</a:t>
            </a:r>
            <a:r>
              <a:rPr lang="en-IN" sz="2400" dirty="0" smtClean="0">
                <a:solidFill>
                  <a:srgbClr val="C00000"/>
                </a:solidFill>
              </a:rPr>
              <a:t>: </a:t>
            </a:r>
          </a:p>
          <a:p>
            <a:pPr>
              <a:buFont typeface="Wingdings" pitchFamily="2" charset="2"/>
              <a:buChar char="Ø"/>
            </a:pPr>
            <a:r>
              <a:rPr lang="en-IN" sz="2400" dirty="0" smtClean="0"/>
              <a:t>     Z-Wave devices form a mesh network, where each device acts  as a signal repeater, relaying messages to extend the range and robustness of the network. </a:t>
            </a:r>
          </a:p>
          <a:p>
            <a:pPr>
              <a:buFont typeface="Wingdings" pitchFamily="2" charset="2"/>
              <a:buChar char="Ø"/>
            </a:pPr>
            <a:r>
              <a:rPr lang="en-IN" sz="2400" dirty="0" smtClean="0"/>
              <a:t>This mesh topology enhances the communication range and reliability, ensuring that messages reach their intended destinations even in large and complex smart home setups.</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5562600"/>
          </a:xfrm>
        </p:spPr>
        <p:txBody>
          <a:bodyPr>
            <a:noAutofit/>
          </a:bodyPr>
          <a:lstStyle/>
          <a:p>
            <a:pPr lvl="1" algn="ctr">
              <a:buNone/>
            </a:pPr>
            <a:r>
              <a:rPr lang="en-IN" sz="1800" b="1" dirty="0" smtClean="0">
                <a:solidFill>
                  <a:srgbClr val="C00000"/>
                </a:solidFill>
              </a:rPr>
              <a:t>Low Power Consumption</a:t>
            </a:r>
            <a:r>
              <a:rPr lang="en-IN" sz="1400" dirty="0" smtClean="0">
                <a:solidFill>
                  <a:srgbClr val="C00000"/>
                </a:solidFill>
              </a:rPr>
              <a:t>: </a:t>
            </a:r>
          </a:p>
          <a:p>
            <a:pPr>
              <a:buFont typeface="Wingdings" pitchFamily="2" charset="2"/>
              <a:buChar char="Ø"/>
            </a:pPr>
            <a:r>
              <a:rPr lang="en-IN" sz="1800" dirty="0" smtClean="0"/>
              <a:t>Z-Wave is optimized for low power consumption, making it </a:t>
            </a:r>
          </a:p>
          <a:p>
            <a:pPr>
              <a:buNone/>
            </a:pPr>
            <a:r>
              <a:rPr lang="en-IN" sz="1800" dirty="0" smtClean="0"/>
              <a:t>	well-suited for battery-operated devices. </a:t>
            </a:r>
          </a:p>
          <a:p>
            <a:pPr>
              <a:buFont typeface="Wingdings" pitchFamily="2" charset="2"/>
              <a:buChar char="Ø"/>
            </a:pPr>
            <a:r>
              <a:rPr lang="en-IN" sz="1800" dirty="0" smtClean="0"/>
              <a:t>The protocol's efficient use of energy enables long battery life, reducing the need for frequent battery replacements in smart home devices like door/window sensors, motion detectors, and smart locks.</a:t>
            </a:r>
          </a:p>
          <a:p>
            <a:pPr algn="ctr"/>
            <a:r>
              <a:rPr lang="en-IN" sz="1800" b="1" dirty="0" smtClean="0">
                <a:solidFill>
                  <a:srgbClr val="C00000"/>
                </a:solidFill>
              </a:rPr>
              <a:t>Interoperability and Certification</a:t>
            </a:r>
            <a:r>
              <a:rPr lang="en-IN" sz="1800" dirty="0" smtClean="0"/>
              <a:t>: </a:t>
            </a:r>
          </a:p>
          <a:p>
            <a:pPr>
              <a:buFont typeface="Wingdings" pitchFamily="2" charset="2"/>
              <a:buChar char="Ø"/>
            </a:pPr>
            <a:r>
              <a:rPr lang="en-IN" sz="1800" dirty="0" smtClean="0"/>
              <a:t>To ensure interoperability and compatibility among various manufacturers' devices, Z-Wave Alliance, a consortium of companies, manages and certifies Z-Wave products. </a:t>
            </a:r>
          </a:p>
          <a:p>
            <a:pPr>
              <a:buFont typeface="Wingdings" pitchFamily="2" charset="2"/>
              <a:buChar char="Ø"/>
            </a:pPr>
            <a:r>
              <a:rPr lang="en-IN" sz="1800" dirty="0" smtClean="0"/>
              <a:t>Devices with the Z-Wave logo have undergone rigorous testing to meet the standard, ensuring seamless integration with other Z-Wave devices and systems.</a:t>
            </a:r>
          </a:p>
          <a:p>
            <a:pPr algn="ctr"/>
            <a:r>
              <a:rPr lang="en-IN" sz="1800" b="1" dirty="0" smtClean="0">
                <a:solidFill>
                  <a:srgbClr val="C00000"/>
                </a:solidFill>
              </a:rPr>
              <a:t>Security and Encryption</a:t>
            </a:r>
            <a:r>
              <a:rPr lang="en-IN" sz="1800" dirty="0" smtClean="0"/>
              <a:t>: </a:t>
            </a:r>
          </a:p>
          <a:p>
            <a:pPr>
              <a:buFont typeface="Wingdings" pitchFamily="2" charset="2"/>
              <a:buChar char="Ø"/>
            </a:pPr>
            <a:r>
              <a:rPr lang="en-IN" sz="1800" dirty="0" smtClean="0"/>
              <a:t>Z-Wave incorporates robust security features to protect smart home systems from unauthorized access and data breaches. </a:t>
            </a:r>
          </a:p>
          <a:p>
            <a:pPr>
              <a:buFont typeface="Wingdings" pitchFamily="2" charset="2"/>
              <a:buChar char="Ø"/>
            </a:pPr>
            <a:r>
              <a:rPr lang="en-IN" sz="1800" dirty="0" smtClean="0"/>
              <a:t>It uses AES 128-bit encryption for secure communication between devices, reducing the risk of data interception and tampering, providing peace of mind to users concerned about the privacy and security of their smart homes.</a:t>
            </a:r>
          </a:p>
          <a:p>
            <a:endParaRPr lang="en-IN" sz="180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a:p>
        </p:txBody>
      </p:sp>
      <p:pic>
        <p:nvPicPr>
          <p:cNvPr id="32770" name="Picture 2" descr="C:\Users\omkar\Desktop\iot-data-link-communication-protoco2.jpg"/>
          <p:cNvPicPr>
            <a:picLocks noChangeAspect="1" noChangeArrowheads="1"/>
          </p:cNvPicPr>
          <p:nvPr/>
        </p:nvPicPr>
        <p:blipFill>
          <a:blip r:embed="rId2"/>
          <a:srcRect/>
          <a:stretch>
            <a:fillRect/>
          </a:stretch>
        </p:blipFill>
        <p:spPr bwMode="auto">
          <a:xfrm>
            <a:off x="533400" y="1447800"/>
            <a:ext cx="8229600" cy="48006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LoRaWAN</a:t>
            </a:r>
            <a:endParaRPr lang="en-IN" dirty="0"/>
          </a:p>
        </p:txBody>
      </p:sp>
      <p:sp>
        <p:nvSpPr>
          <p:cNvPr id="4" name="Rectangle 3"/>
          <p:cNvSpPr/>
          <p:nvPr/>
        </p:nvSpPr>
        <p:spPr>
          <a:xfrm>
            <a:off x="381000" y="1524000"/>
            <a:ext cx="8153400" cy="5186035"/>
          </a:xfrm>
          <a:prstGeom prst="rect">
            <a:avLst/>
          </a:prstGeom>
        </p:spPr>
        <p:txBody>
          <a:bodyPr wrap="square">
            <a:spAutoFit/>
          </a:bodyPr>
          <a:lstStyle/>
          <a:p>
            <a:r>
              <a:rPr lang="en-IN" sz="2000" b="1" dirty="0" smtClean="0">
                <a:solidFill>
                  <a:srgbClr val="C00000"/>
                </a:solidFill>
              </a:rPr>
              <a:t>	Long-Range Communication</a:t>
            </a:r>
            <a:r>
              <a:rPr lang="en-IN" sz="2000" dirty="0" smtClean="0">
                <a:solidFill>
                  <a:srgbClr val="C00000"/>
                </a:solidFill>
              </a:rPr>
              <a:t>: </a:t>
            </a:r>
          </a:p>
          <a:p>
            <a:pPr>
              <a:buFont typeface="Wingdings" pitchFamily="2" charset="2"/>
              <a:buChar char="Ø"/>
            </a:pPr>
            <a:r>
              <a:rPr lang="en-IN" sz="2000" dirty="0" err="1" smtClean="0"/>
              <a:t>LoRaWAN</a:t>
            </a:r>
            <a:r>
              <a:rPr lang="en-IN" sz="2000" dirty="0" smtClean="0"/>
              <a:t> (Long Range Wide Area Network) is designed to provide long-range communication capabilities for </a:t>
            </a:r>
            <a:r>
              <a:rPr lang="en-IN" sz="2000" dirty="0" err="1" smtClean="0"/>
              <a:t>IoT</a:t>
            </a:r>
            <a:r>
              <a:rPr lang="en-IN" sz="2000" dirty="0" smtClean="0"/>
              <a:t> devices. </a:t>
            </a:r>
          </a:p>
          <a:p>
            <a:pPr>
              <a:buFont typeface="Wingdings" pitchFamily="2" charset="2"/>
              <a:buChar char="Ø"/>
            </a:pPr>
            <a:r>
              <a:rPr lang="en-IN" sz="2000" dirty="0" smtClean="0"/>
              <a:t>It can achieve communication distances of several </a:t>
            </a:r>
            <a:r>
              <a:rPr lang="en-IN" sz="2000" dirty="0" err="1" smtClean="0"/>
              <a:t>kilometers</a:t>
            </a:r>
            <a:r>
              <a:rPr lang="en-IN" sz="2000" dirty="0" smtClean="0"/>
              <a:t> in open environments and several hundred meters in urban environments, making it ideal for wide-area </a:t>
            </a:r>
            <a:r>
              <a:rPr lang="en-IN" sz="2000" dirty="0" err="1" smtClean="0"/>
              <a:t>IoT</a:t>
            </a:r>
            <a:r>
              <a:rPr lang="en-IN" sz="2000" dirty="0" smtClean="0"/>
              <a:t> deployments.</a:t>
            </a:r>
          </a:p>
          <a:p>
            <a:r>
              <a:rPr lang="en-IN" sz="2000" b="1" dirty="0" smtClean="0">
                <a:solidFill>
                  <a:srgbClr val="C00000"/>
                </a:solidFill>
              </a:rPr>
              <a:t>Low Power Consumption</a:t>
            </a:r>
            <a:r>
              <a:rPr lang="en-IN" sz="2000" dirty="0" smtClean="0"/>
              <a:t>: </a:t>
            </a:r>
          </a:p>
          <a:p>
            <a:pPr>
              <a:buFont typeface="Wingdings" pitchFamily="2" charset="2"/>
              <a:buChar char="Ø"/>
            </a:pPr>
            <a:r>
              <a:rPr lang="en-IN" sz="2000" dirty="0" smtClean="0"/>
              <a:t>One of the key strengths of </a:t>
            </a:r>
            <a:r>
              <a:rPr lang="en-IN" sz="2000" dirty="0" err="1" smtClean="0"/>
              <a:t>LoRaWAN</a:t>
            </a:r>
            <a:r>
              <a:rPr lang="en-IN" sz="2000" dirty="0" smtClean="0"/>
              <a:t> is its low power consumption. </a:t>
            </a:r>
            <a:r>
              <a:rPr lang="en-IN" sz="2000" dirty="0" err="1" smtClean="0"/>
              <a:t>IoT</a:t>
            </a:r>
            <a:r>
              <a:rPr lang="en-IN" sz="2000" dirty="0" smtClean="0"/>
              <a:t> devices using </a:t>
            </a:r>
            <a:r>
              <a:rPr lang="en-IN" sz="2000" dirty="0" err="1" smtClean="0"/>
              <a:t>LoRaWAN</a:t>
            </a:r>
            <a:r>
              <a:rPr lang="en-IN" sz="2000" dirty="0" smtClean="0"/>
              <a:t> can operate on battery power for an extended</a:t>
            </a:r>
          </a:p>
          <a:p>
            <a:pPr>
              <a:buFont typeface="Wingdings" pitchFamily="2" charset="2"/>
              <a:buChar char="Ø"/>
            </a:pPr>
            <a:r>
              <a:rPr lang="en-IN" sz="2000" dirty="0" smtClean="0"/>
              <a:t>period, often lasting several years, which is particularly useful for applications in remote or difficult-to-reach locations.</a:t>
            </a:r>
          </a:p>
          <a:p>
            <a:r>
              <a:rPr lang="en-IN" sz="2000" b="1" dirty="0" smtClean="0">
                <a:solidFill>
                  <a:srgbClr val="C00000"/>
                </a:solidFill>
              </a:rPr>
              <a:t>Suitable for Low Data Rates</a:t>
            </a:r>
            <a:r>
              <a:rPr lang="en-IN" sz="2000" dirty="0" smtClean="0">
                <a:solidFill>
                  <a:srgbClr val="C00000"/>
                </a:solidFill>
              </a:rPr>
              <a:t>: </a:t>
            </a:r>
          </a:p>
          <a:p>
            <a:pPr>
              <a:buFont typeface="Wingdings" pitchFamily="2" charset="2"/>
              <a:buChar char="Ø"/>
            </a:pPr>
            <a:r>
              <a:rPr lang="en-IN" sz="2000" dirty="0" err="1" smtClean="0"/>
              <a:t>LoRaWAN</a:t>
            </a:r>
            <a:r>
              <a:rPr lang="en-IN" sz="2000" dirty="0" smtClean="0"/>
              <a:t> is well-suited for applications that require low data rates but can tolerate longer transmission times. </a:t>
            </a:r>
          </a:p>
          <a:p>
            <a:pPr>
              <a:buFont typeface="Wingdings" pitchFamily="2" charset="2"/>
              <a:buChar char="Ø"/>
            </a:pPr>
            <a:r>
              <a:rPr lang="en-IN" sz="2000" dirty="0" smtClean="0"/>
              <a:t>It is ideal for sending small packets of data, such as sensor readings, at regular intervals.</a:t>
            </a:r>
          </a:p>
          <a:p>
            <a:pPr>
              <a:buFont typeface="Wingdings" pitchFamily="2" charset="2"/>
              <a:buChar char="Ø"/>
            </a:pPr>
            <a:r>
              <a:rPr lang="en-IN" sz="1100" dirty="0" smtClean="0"/>
              <a:t>.</a:t>
            </a:r>
            <a:endParaRPr lang="en-IN" sz="1050"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143000"/>
            <a:ext cx="8229600" cy="5257799"/>
          </a:xfrm>
        </p:spPr>
        <p:txBody>
          <a:bodyPr>
            <a:normAutofit fontScale="85000" lnSpcReduction="20000"/>
          </a:bodyPr>
          <a:lstStyle/>
          <a:p>
            <a:pPr lvl="1">
              <a:buNone/>
            </a:pPr>
            <a:r>
              <a:rPr lang="en-IN" b="1" dirty="0" smtClean="0">
                <a:solidFill>
                  <a:srgbClr val="C00000"/>
                </a:solidFill>
              </a:rPr>
              <a:t>                   Supports Scalability</a:t>
            </a:r>
            <a:r>
              <a:rPr lang="en-IN" dirty="0" smtClean="0">
                <a:solidFill>
                  <a:srgbClr val="C00000"/>
                </a:solidFill>
              </a:rPr>
              <a:t>: </a:t>
            </a:r>
          </a:p>
          <a:p>
            <a:pPr>
              <a:buFont typeface="Wingdings" pitchFamily="2" charset="2"/>
              <a:buChar char="Ø"/>
            </a:pPr>
            <a:r>
              <a:rPr lang="en-IN" dirty="0" err="1" smtClean="0"/>
              <a:t>LoRaWAN</a:t>
            </a:r>
            <a:r>
              <a:rPr lang="en-IN" dirty="0" smtClean="0"/>
              <a:t> supports a scalable network architecture, allowing for the deployment of a large number of devices without overloading the network. </a:t>
            </a:r>
          </a:p>
          <a:p>
            <a:pPr>
              <a:buFont typeface="Wingdings" pitchFamily="2" charset="2"/>
              <a:buChar char="Ø"/>
            </a:pPr>
            <a:r>
              <a:rPr lang="en-IN" dirty="0" smtClean="0"/>
              <a:t>It uses a star-of-stars topology, where end-devices communicate with gateway nodes that, in turn, forward the data to the central network server.</a:t>
            </a:r>
          </a:p>
          <a:p>
            <a:r>
              <a:rPr lang="en-IN" b="1" dirty="0" smtClean="0">
                <a:solidFill>
                  <a:srgbClr val="C00000"/>
                </a:solidFill>
              </a:rPr>
              <a:t>                License-Free Spectrum</a:t>
            </a:r>
            <a:r>
              <a:rPr lang="en-IN" dirty="0" smtClean="0">
                <a:solidFill>
                  <a:srgbClr val="C00000"/>
                </a:solidFill>
              </a:rPr>
              <a:t>: </a:t>
            </a:r>
          </a:p>
          <a:p>
            <a:pPr>
              <a:buFont typeface="Wingdings" pitchFamily="2" charset="2"/>
              <a:buChar char="Ø"/>
            </a:pPr>
            <a:r>
              <a:rPr lang="en-IN" dirty="0" err="1" smtClean="0"/>
              <a:t>LoRaWAN</a:t>
            </a:r>
            <a:r>
              <a:rPr lang="en-IN" dirty="0" smtClean="0"/>
              <a:t> operates in the unlicensed ISM (Industrial, Scientific, and Medical) bands, making it accessible for public use in many regions worldwide. </a:t>
            </a:r>
          </a:p>
          <a:p>
            <a:pPr>
              <a:buFont typeface="Wingdings" pitchFamily="2" charset="2"/>
              <a:buChar char="Ø"/>
            </a:pPr>
            <a:r>
              <a:rPr lang="en-IN" dirty="0" smtClean="0"/>
              <a:t>The use of unlicensed spectrum reduces the complexity and cost of deploying </a:t>
            </a:r>
            <a:r>
              <a:rPr lang="en-IN" dirty="0" err="1" smtClean="0"/>
              <a:t>LoRaWAN</a:t>
            </a:r>
            <a:r>
              <a:rPr lang="en-IN" dirty="0" smtClean="0"/>
              <a:t> networks, making it an attractive option for </a:t>
            </a:r>
            <a:r>
              <a:rPr lang="en-IN" dirty="0" err="1" smtClean="0"/>
              <a:t>IoT</a:t>
            </a:r>
            <a:r>
              <a:rPr lang="en-IN" dirty="0" smtClean="0"/>
              <a:t> applications</a:t>
            </a:r>
            <a:endParaRPr lang="en-IN"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a:p>
        </p:txBody>
      </p:sp>
      <p:pic>
        <p:nvPicPr>
          <p:cNvPr id="33794" name="Picture 2" descr="C:\Users\omkar\Desktop\Lora-gateway-1.png"/>
          <p:cNvPicPr>
            <a:picLocks noChangeAspect="1" noChangeArrowheads="1"/>
          </p:cNvPicPr>
          <p:nvPr/>
        </p:nvPicPr>
        <p:blipFill>
          <a:blip r:embed="rId2"/>
          <a:srcRect/>
          <a:stretch>
            <a:fillRect/>
          </a:stretch>
        </p:blipFill>
        <p:spPr bwMode="auto">
          <a:xfrm>
            <a:off x="304800" y="1524000"/>
            <a:ext cx="8368705" cy="4705099"/>
          </a:xfrm>
          <a:prstGeom prst="rect">
            <a:avLst/>
          </a:prstGeom>
        </p:spPr>
        <p:style>
          <a:lnRef idx="1">
            <a:schemeClr val="accent2"/>
          </a:lnRef>
          <a:fillRef idx="2">
            <a:schemeClr val="accent2"/>
          </a:fillRef>
          <a:effectRef idx="1">
            <a:schemeClr val="accent2"/>
          </a:effectRef>
          <a:fontRef idx="minor">
            <a:schemeClr val="dk1"/>
          </a:fontRef>
        </p:style>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457200"/>
            <a:ext cx="4953000" cy="762000"/>
          </a:xfrm>
        </p:spPr>
        <p:style>
          <a:lnRef idx="2">
            <a:schemeClr val="accent1"/>
          </a:lnRef>
          <a:fillRef idx="1">
            <a:schemeClr val="lt1"/>
          </a:fillRef>
          <a:effectRef idx="0">
            <a:schemeClr val="accent1"/>
          </a:effectRef>
          <a:fontRef idx="minor">
            <a:schemeClr val="dk1"/>
          </a:fontRef>
        </p:style>
        <p:txBody>
          <a:bodyPr>
            <a:noAutofit/>
          </a:bodyPr>
          <a:lstStyle/>
          <a:p>
            <a:r>
              <a:rPr lang="en-IN" sz="2800" dirty="0" smtClean="0"/>
              <a:t>NB-</a:t>
            </a:r>
            <a:r>
              <a:rPr lang="en-IN" sz="2800" dirty="0" err="1" smtClean="0"/>
              <a:t>IoT</a:t>
            </a:r>
            <a:r>
              <a:rPr lang="en-IN" sz="2800" dirty="0" smtClean="0"/>
              <a:t> </a:t>
            </a:r>
            <a:br>
              <a:rPr lang="en-IN" sz="2800" dirty="0" smtClean="0"/>
            </a:br>
            <a:r>
              <a:rPr lang="en-IN" sz="2800" dirty="0" smtClean="0"/>
              <a:t>(Narrowband </a:t>
            </a:r>
            <a:r>
              <a:rPr lang="en-IN" sz="2800" dirty="0" err="1" smtClean="0"/>
              <a:t>IoT</a:t>
            </a:r>
            <a:r>
              <a:rPr lang="en-IN" sz="2800" dirty="0" smtClean="0"/>
              <a:t>)</a:t>
            </a:r>
            <a:endParaRPr lang="en-IN" sz="2800" dirty="0"/>
          </a:p>
        </p:txBody>
      </p:sp>
      <p:sp>
        <p:nvSpPr>
          <p:cNvPr id="4" name="Rectangle 3"/>
          <p:cNvSpPr/>
          <p:nvPr/>
        </p:nvSpPr>
        <p:spPr>
          <a:xfrm>
            <a:off x="457200" y="1295400"/>
            <a:ext cx="8305800" cy="5016758"/>
          </a:xfrm>
          <a:prstGeom prst="rect">
            <a:avLst/>
          </a:prstGeom>
        </p:spPr>
        <p:txBody>
          <a:bodyPr wrap="square">
            <a:spAutoFit/>
          </a:bodyPr>
          <a:lstStyle/>
          <a:p>
            <a:r>
              <a:rPr lang="en-IN" sz="2000" b="1" dirty="0" smtClean="0">
                <a:solidFill>
                  <a:srgbClr val="C00000"/>
                </a:solidFill>
              </a:rPr>
              <a:t>Low Power Consumption</a:t>
            </a:r>
            <a:r>
              <a:rPr lang="en-IN" sz="2000" dirty="0" smtClean="0"/>
              <a:t>: </a:t>
            </a:r>
          </a:p>
          <a:p>
            <a:r>
              <a:rPr lang="en-IN" sz="2000" dirty="0" smtClean="0"/>
              <a:t>NB-</a:t>
            </a:r>
            <a:r>
              <a:rPr lang="en-IN" sz="2000" dirty="0" err="1" smtClean="0"/>
              <a:t>IoT</a:t>
            </a:r>
            <a:r>
              <a:rPr lang="en-IN" sz="2000" dirty="0" smtClean="0"/>
              <a:t> is designed to operate with ultra-low power consumption, making it ideal for </a:t>
            </a:r>
            <a:r>
              <a:rPr lang="en-IN" sz="2000" dirty="0" err="1" smtClean="0"/>
              <a:t>IoT</a:t>
            </a:r>
            <a:r>
              <a:rPr lang="en-IN" sz="2000" dirty="0" smtClean="0"/>
              <a:t> devices that require long battery life. </a:t>
            </a:r>
          </a:p>
          <a:p>
            <a:r>
              <a:rPr lang="en-IN" sz="2000" dirty="0" smtClean="0"/>
              <a:t>This efficiency allows devices to operate for several years on a single battery, reducing maintenance and operational costs.</a:t>
            </a:r>
          </a:p>
          <a:p>
            <a:r>
              <a:rPr lang="en-IN" sz="2000" b="1" dirty="0" smtClean="0">
                <a:solidFill>
                  <a:srgbClr val="C00000"/>
                </a:solidFill>
              </a:rPr>
              <a:t>Wide Area Coverage</a:t>
            </a:r>
            <a:r>
              <a:rPr lang="en-IN" sz="2000" dirty="0" smtClean="0">
                <a:solidFill>
                  <a:srgbClr val="C00000"/>
                </a:solidFill>
              </a:rPr>
              <a:t>: </a:t>
            </a:r>
          </a:p>
          <a:p>
            <a:r>
              <a:rPr lang="en-IN" sz="2000" dirty="0" smtClean="0"/>
              <a:t>NB-</a:t>
            </a:r>
            <a:r>
              <a:rPr lang="en-IN" sz="2000" dirty="0" err="1" smtClean="0"/>
              <a:t>IoT</a:t>
            </a:r>
            <a:r>
              <a:rPr lang="en-IN" sz="2000" dirty="0" smtClean="0"/>
              <a:t> is optimized for wide-area coverage, providing extended reach in comparison to traditional cellular networks. </a:t>
            </a:r>
          </a:p>
          <a:p>
            <a:r>
              <a:rPr lang="en-IN" sz="2000" dirty="0" smtClean="0"/>
              <a:t>It can penetrate through buildings and underground structures, making it suitable for applications in urban, rural, and remote areas.</a:t>
            </a:r>
          </a:p>
          <a:p>
            <a:r>
              <a:rPr lang="en-IN" sz="2000" b="1" dirty="0" smtClean="0">
                <a:solidFill>
                  <a:srgbClr val="C00000"/>
                </a:solidFill>
              </a:rPr>
              <a:t>Licensed Spectrum</a:t>
            </a:r>
            <a:r>
              <a:rPr lang="en-IN" sz="2000" dirty="0" smtClean="0">
                <a:solidFill>
                  <a:srgbClr val="C00000"/>
                </a:solidFill>
              </a:rPr>
              <a:t>: </a:t>
            </a:r>
          </a:p>
          <a:p>
            <a:r>
              <a:rPr lang="en-IN" sz="2000" dirty="0" smtClean="0"/>
              <a:t>Unlike some other LPWAN (Low-Power Wide-Area Network) technologies that operate in unlicensed spectrum, NB-</a:t>
            </a:r>
            <a:r>
              <a:rPr lang="en-IN" sz="2000" dirty="0" err="1" smtClean="0"/>
              <a:t>IoT</a:t>
            </a:r>
            <a:r>
              <a:rPr lang="en-IN" sz="2000" dirty="0" smtClean="0"/>
              <a:t> uses licensed spectrum, which offers greater network security and reliability. </a:t>
            </a:r>
          </a:p>
          <a:p>
            <a:r>
              <a:rPr lang="en-IN" sz="2000" dirty="0" smtClean="0"/>
              <a:t>It operates alongside existing cellular networks, ensuring robust and interference-free communication.</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0" y="1524000"/>
            <a:ext cx="7620000" cy="4800600"/>
          </a:xfrm>
        </p:spPr>
        <p:txBody>
          <a:bodyPr>
            <a:normAutofit lnSpcReduction="10000"/>
          </a:bodyPr>
          <a:lstStyle/>
          <a:p>
            <a:r>
              <a:rPr lang="en-IN" sz="2300" b="1" dirty="0" smtClean="0">
                <a:solidFill>
                  <a:srgbClr val="C00000"/>
                </a:solidFill>
              </a:rPr>
              <a:t>Cost-Effective</a:t>
            </a:r>
            <a:r>
              <a:rPr lang="en-IN" sz="2300" dirty="0" smtClean="0">
                <a:solidFill>
                  <a:srgbClr val="C00000"/>
                </a:solidFill>
              </a:rPr>
              <a:t>: </a:t>
            </a:r>
          </a:p>
          <a:p>
            <a:pPr>
              <a:buFont typeface="Wingdings" pitchFamily="2" charset="2"/>
              <a:buChar char="Ø"/>
            </a:pPr>
            <a:r>
              <a:rPr lang="en-IN" sz="2300" dirty="0" smtClean="0"/>
              <a:t>NB-</a:t>
            </a:r>
            <a:r>
              <a:rPr lang="en-IN" sz="2300" dirty="0" err="1" smtClean="0"/>
              <a:t>IoT</a:t>
            </a:r>
            <a:r>
              <a:rPr lang="en-IN" sz="2300" dirty="0" smtClean="0"/>
              <a:t> leverages existing cellular infrastructure, allowing for a </a:t>
            </a:r>
          </a:p>
          <a:p>
            <a:pPr>
              <a:buNone/>
            </a:pPr>
            <a:r>
              <a:rPr lang="en-IN" sz="2300" dirty="0" smtClean="0"/>
              <a:t>	cost-effective deployment of </a:t>
            </a:r>
            <a:r>
              <a:rPr lang="en-IN" sz="2300" dirty="0" err="1" smtClean="0"/>
              <a:t>IoT</a:t>
            </a:r>
            <a:r>
              <a:rPr lang="en-IN" sz="2300" dirty="0" smtClean="0"/>
              <a:t> networks. </a:t>
            </a:r>
          </a:p>
          <a:p>
            <a:pPr>
              <a:buFont typeface="Wingdings" pitchFamily="2" charset="2"/>
              <a:buChar char="Ø"/>
            </a:pPr>
            <a:r>
              <a:rPr lang="en-IN" sz="2300" dirty="0" smtClean="0"/>
              <a:t>Cellular operators can upgrade their networks to support NB-</a:t>
            </a:r>
            <a:r>
              <a:rPr lang="en-IN" sz="2300" dirty="0" err="1" smtClean="0"/>
              <a:t>IoT</a:t>
            </a:r>
            <a:r>
              <a:rPr lang="en-IN" sz="2300" dirty="0" smtClean="0"/>
              <a:t> with a software update, reducing the need for significant infrastructure investments.</a:t>
            </a:r>
          </a:p>
          <a:p>
            <a:r>
              <a:rPr lang="en-IN" sz="2300" b="1" dirty="0" smtClean="0">
                <a:solidFill>
                  <a:srgbClr val="C00000"/>
                </a:solidFill>
              </a:rPr>
              <a:t>Support for Massive Device Connectivity</a:t>
            </a:r>
            <a:r>
              <a:rPr lang="en-IN" sz="2300" dirty="0" smtClean="0"/>
              <a:t>: </a:t>
            </a:r>
          </a:p>
          <a:p>
            <a:pPr>
              <a:buFont typeface="Wingdings" pitchFamily="2" charset="2"/>
              <a:buChar char="Ø"/>
            </a:pPr>
            <a:r>
              <a:rPr lang="en-IN" sz="2300" dirty="0" smtClean="0"/>
              <a:t>NB-</a:t>
            </a:r>
            <a:r>
              <a:rPr lang="en-IN" sz="2300" dirty="0" err="1" smtClean="0"/>
              <a:t>IoT</a:t>
            </a:r>
            <a:r>
              <a:rPr lang="en-IN" sz="2300" dirty="0" smtClean="0"/>
              <a:t> is designed to handle a large number of connected devices simultaneously. </a:t>
            </a:r>
          </a:p>
          <a:p>
            <a:pPr>
              <a:buFont typeface="Wingdings" pitchFamily="2" charset="2"/>
              <a:buChar char="Ø"/>
            </a:pPr>
            <a:r>
              <a:rPr lang="en-IN" sz="2300" dirty="0" smtClean="0"/>
              <a:t>It supports massive device connectivity, making it suitable for applications with a high density of </a:t>
            </a:r>
            <a:r>
              <a:rPr lang="en-IN" sz="2300" dirty="0" err="1" smtClean="0"/>
              <a:t>IoT</a:t>
            </a:r>
            <a:r>
              <a:rPr lang="en-IN" sz="2300" dirty="0" smtClean="0"/>
              <a:t> devices, such as smart cities, industrial automation, and utility metering.</a:t>
            </a:r>
          </a:p>
          <a:p>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81000" y="539889"/>
            <a:ext cx="8382000" cy="5784711"/>
          </a:xfrm>
          <a:prstGeom prst="rect">
            <a:avLst/>
          </a:prstGeom>
        </p:spPr>
        <p:txBody>
          <a:bodyPr wrap="square">
            <a:spAutoFit/>
          </a:bodyPr>
          <a:lstStyle/>
          <a:p>
            <a:pPr algn="just">
              <a:lnSpc>
                <a:spcPct val="150000"/>
              </a:lnSpc>
            </a:pPr>
            <a:r>
              <a:rPr lang="en-IN" sz="2400" b="1" dirty="0" smtClean="0">
                <a:solidFill>
                  <a:srgbClr val="C00000"/>
                </a:solidFill>
                <a:latin typeface="Times New Roman" pitchFamily="18" charset="0"/>
                <a:cs typeface="Times New Roman" pitchFamily="18" charset="0"/>
              </a:rPr>
              <a:t>				MQTT </a:t>
            </a:r>
          </a:p>
          <a:p>
            <a:pPr algn="just">
              <a:lnSpc>
                <a:spcPct val="150000"/>
              </a:lnSpc>
            </a:pPr>
            <a:r>
              <a:rPr lang="en-IN" sz="2400" b="1" dirty="0" smtClean="0">
                <a:solidFill>
                  <a:srgbClr val="C00000"/>
                </a:solidFill>
                <a:latin typeface="Times New Roman" pitchFamily="18" charset="0"/>
                <a:cs typeface="Times New Roman" pitchFamily="18" charset="0"/>
              </a:rPr>
              <a:t>		(Message Queuing Telemetry Transport)</a:t>
            </a:r>
            <a:endParaRPr lang="en-IN" sz="2400" dirty="0" smtClean="0">
              <a:latin typeface="Times New Roman" pitchFamily="18" charset="0"/>
              <a:cs typeface="Times New Roman" pitchFamily="18" charset="0"/>
            </a:endParaRPr>
          </a:p>
          <a:p>
            <a:pPr algn="just">
              <a:lnSpc>
                <a:spcPct val="150000"/>
              </a:lnSpc>
              <a:buFont typeface="Arial" pitchFamily="34" charset="0"/>
              <a:buChar char="•"/>
            </a:pPr>
            <a:r>
              <a:rPr lang="en-IN" sz="2400" dirty="0" smtClean="0">
                <a:latin typeface="Times New Roman" pitchFamily="18" charset="0"/>
                <a:cs typeface="Times New Roman" pitchFamily="18" charset="0"/>
              </a:rPr>
              <a:t>Lightweight and efficient protocol designed for </a:t>
            </a:r>
            <a:r>
              <a:rPr lang="en-IN" sz="2400" dirty="0" err="1" smtClean="0">
                <a:latin typeface="Times New Roman" pitchFamily="18" charset="0"/>
                <a:cs typeface="Times New Roman" pitchFamily="18" charset="0"/>
              </a:rPr>
              <a:t>IoT</a:t>
            </a:r>
            <a:r>
              <a:rPr lang="en-IN" sz="2400" dirty="0" smtClean="0">
                <a:latin typeface="Times New Roman" pitchFamily="18" charset="0"/>
                <a:cs typeface="Times New Roman" pitchFamily="18" charset="0"/>
              </a:rPr>
              <a:t> devices.</a:t>
            </a:r>
          </a:p>
          <a:p>
            <a:pPr algn="just">
              <a:lnSpc>
                <a:spcPct val="150000"/>
              </a:lnSpc>
              <a:buFont typeface="Arial" pitchFamily="34" charset="0"/>
              <a:buChar char="•"/>
            </a:pPr>
            <a:r>
              <a:rPr lang="en-IN" sz="2400" dirty="0" smtClean="0">
                <a:latin typeface="Times New Roman" pitchFamily="18" charset="0"/>
                <a:cs typeface="Times New Roman" pitchFamily="18" charset="0"/>
              </a:rPr>
              <a:t>Follows a publish/subscribe model, making it ideal for real-time data communication.</a:t>
            </a:r>
          </a:p>
          <a:p>
            <a:pPr algn="just">
              <a:lnSpc>
                <a:spcPct val="150000"/>
              </a:lnSpc>
              <a:buFont typeface="Arial" pitchFamily="34" charset="0"/>
              <a:buChar char="•"/>
            </a:pPr>
            <a:r>
              <a:rPr lang="en-IN" sz="2400" dirty="0" smtClean="0">
                <a:latin typeface="Times New Roman" pitchFamily="18" charset="0"/>
                <a:cs typeface="Times New Roman" pitchFamily="18" charset="0"/>
              </a:rPr>
              <a:t>Well-suited for low-power and resource-constrained devices.</a:t>
            </a:r>
          </a:p>
          <a:p>
            <a:pPr algn="just">
              <a:lnSpc>
                <a:spcPct val="150000"/>
              </a:lnSpc>
              <a:buFont typeface="Arial" pitchFamily="34" charset="0"/>
              <a:buChar char="•"/>
            </a:pPr>
            <a:r>
              <a:rPr lang="en-IN" sz="2400" dirty="0" smtClean="0">
                <a:latin typeface="Times New Roman" pitchFamily="18" charset="0"/>
                <a:cs typeface="Times New Roman" pitchFamily="18" charset="0"/>
              </a:rPr>
              <a:t>Supports Quality of Service (</a:t>
            </a:r>
            <a:r>
              <a:rPr lang="en-IN" sz="2400" dirty="0" err="1" smtClean="0">
                <a:latin typeface="Times New Roman" pitchFamily="18" charset="0"/>
                <a:cs typeface="Times New Roman" pitchFamily="18" charset="0"/>
              </a:rPr>
              <a:t>QoS</a:t>
            </a:r>
            <a:r>
              <a:rPr lang="en-IN" sz="2400" dirty="0" smtClean="0">
                <a:latin typeface="Times New Roman" pitchFamily="18" charset="0"/>
                <a:cs typeface="Times New Roman" pitchFamily="18" charset="0"/>
              </a:rPr>
              <a:t>) levels to ensure message delivery reliability.</a:t>
            </a:r>
          </a:p>
          <a:p>
            <a:pPr algn="just">
              <a:lnSpc>
                <a:spcPct val="150000"/>
              </a:lnSpc>
              <a:buFont typeface="Arial" pitchFamily="34" charset="0"/>
              <a:buChar char="•"/>
            </a:pPr>
            <a:r>
              <a:rPr lang="en-IN" sz="2400" dirty="0" smtClean="0">
                <a:latin typeface="Times New Roman" pitchFamily="18" charset="0"/>
                <a:cs typeface="Times New Roman" pitchFamily="18" charset="0"/>
              </a:rPr>
              <a:t>Widely used in various </a:t>
            </a:r>
            <a:r>
              <a:rPr lang="en-IN" sz="2400" dirty="0" err="1" smtClean="0">
                <a:latin typeface="Times New Roman" pitchFamily="18" charset="0"/>
                <a:cs typeface="Times New Roman" pitchFamily="18" charset="0"/>
              </a:rPr>
              <a:t>IoT</a:t>
            </a:r>
            <a:r>
              <a:rPr lang="en-IN" sz="2400" dirty="0" smtClean="0">
                <a:latin typeface="Times New Roman" pitchFamily="18" charset="0"/>
                <a:cs typeface="Times New Roman" pitchFamily="18" charset="0"/>
              </a:rPr>
              <a:t> applications, including home automation, smart cities, and industrial monitoring.</a:t>
            </a:r>
            <a:endParaRPr lang="en-IN" sz="2400"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err="1" smtClean="0"/>
              <a:t>Sigfox</a:t>
            </a:r>
            <a:endParaRPr lang="en-IN" dirty="0"/>
          </a:p>
        </p:txBody>
      </p:sp>
      <p:sp>
        <p:nvSpPr>
          <p:cNvPr id="4" name="Rectangle 3"/>
          <p:cNvSpPr/>
          <p:nvPr/>
        </p:nvSpPr>
        <p:spPr>
          <a:xfrm>
            <a:off x="457200" y="1772230"/>
            <a:ext cx="8001000" cy="3785652"/>
          </a:xfrm>
          <a:prstGeom prst="rect">
            <a:avLst/>
          </a:prstGeom>
        </p:spPr>
        <p:txBody>
          <a:bodyPr wrap="square">
            <a:spAutoFit/>
          </a:bodyPr>
          <a:lstStyle/>
          <a:p>
            <a:r>
              <a:rPr lang="en-IN" sz="2000" b="1" dirty="0" smtClean="0"/>
              <a:t>Low Data Rate and Long Range</a:t>
            </a:r>
            <a:r>
              <a:rPr lang="en-IN" sz="2000" dirty="0" smtClean="0"/>
              <a:t>: </a:t>
            </a:r>
          </a:p>
          <a:p>
            <a:r>
              <a:rPr lang="en-IN" sz="2000" dirty="0" err="1" smtClean="0"/>
              <a:t>Sigfox</a:t>
            </a:r>
            <a:r>
              <a:rPr lang="en-IN" sz="2000" dirty="0" smtClean="0"/>
              <a:t> is a Low-Power Wide Area Network (LPWAN) technology that operates at a very low data rate. </a:t>
            </a:r>
          </a:p>
          <a:p>
            <a:r>
              <a:rPr lang="en-IN" sz="2000" dirty="0" smtClean="0"/>
              <a:t>It can transmit small amounts of data over long distances, typically several </a:t>
            </a:r>
            <a:r>
              <a:rPr lang="en-IN" sz="2000" dirty="0" err="1" smtClean="0"/>
              <a:t>kilometers</a:t>
            </a:r>
            <a:r>
              <a:rPr lang="en-IN" sz="2000" dirty="0" smtClean="0"/>
              <a:t>, making it suitable for applications that require low-bandwidth, long-range communication.</a:t>
            </a:r>
          </a:p>
          <a:p>
            <a:r>
              <a:rPr lang="en-IN" sz="2000" b="1" dirty="0" smtClean="0"/>
              <a:t>Ultra-Low Power Consumption</a:t>
            </a:r>
            <a:r>
              <a:rPr lang="en-IN" sz="2000" dirty="0" smtClean="0"/>
              <a:t>: </a:t>
            </a:r>
          </a:p>
          <a:p>
            <a:r>
              <a:rPr lang="en-IN" sz="2000" dirty="0" err="1" smtClean="0"/>
              <a:t>Sigfox</a:t>
            </a:r>
            <a:r>
              <a:rPr lang="en-IN" sz="2000" dirty="0" smtClean="0"/>
              <a:t> is designed for ultra-low power consumption, enabling battery-operated devices to have a long operational life, often up to several years, without requiring frequent battery replacements. </a:t>
            </a:r>
          </a:p>
          <a:p>
            <a:r>
              <a:rPr lang="en-IN" sz="2000" dirty="0" smtClean="0"/>
              <a:t>This characteristic is advantageous for applications where power supply and maintenance are challenging.</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953000"/>
          </a:xfrm>
        </p:spPr>
        <p:txBody>
          <a:bodyPr>
            <a:normAutofit fontScale="55000" lnSpcReduction="20000"/>
          </a:bodyPr>
          <a:lstStyle/>
          <a:p>
            <a:r>
              <a:rPr lang="en-IN" sz="3600" b="1" dirty="0" smtClean="0"/>
              <a:t>Unlicensed Spectrum</a:t>
            </a:r>
            <a:r>
              <a:rPr lang="en-IN" sz="3600" dirty="0" smtClean="0"/>
              <a:t>: </a:t>
            </a:r>
          </a:p>
          <a:p>
            <a:pPr>
              <a:buNone/>
            </a:pPr>
            <a:r>
              <a:rPr lang="en-IN" sz="3600" dirty="0" smtClean="0"/>
              <a:t>	</a:t>
            </a:r>
            <a:r>
              <a:rPr lang="en-IN" sz="3600" dirty="0" err="1" smtClean="0"/>
              <a:t>Sigfox</a:t>
            </a:r>
            <a:r>
              <a:rPr lang="en-IN" sz="3600" dirty="0" smtClean="0"/>
              <a:t> uses the ISM (Industrial, Scientific, and Medical) radio frequency bands, which are unlicensed and available for public use in many regions. This allows for simple and cost-effective deployment without the need to acquire dedicated spectrum licenses.</a:t>
            </a:r>
          </a:p>
          <a:p>
            <a:r>
              <a:rPr lang="en-IN" sz="3600" b="1" dirty="0" smtClean="0"/>
              <a:t>Global Network Coverage</a:t>
            </a:r>
            <a:r>
              <a:rPr lang="en-IN" sz="3600" dirty="0" smtClean="0"/>
              <a:t>: </a:t>
            </a:r>
          </a:p>
          <a:p>
            <a:pPr>
              <a:buNone/>
            </a:pPr>
            <a:r>
              <a:rPr lang="en-IN" sz="3600" dirty="0" smtClean="0"/>
              <a:t>	</a:t>
            </a:r>
            <a:r>
              <a:rPr lang="en-IN" sz="3600" dirty="0" err="1" smtClean="0"/>
              <a:t>Sigfox</a:t>
            </a:r>
            <a:r>
              <a:rPr lang="en-IN" sz="3600" dirty="0" smtClean="0"/>
              <a:t> offers a global network coverage, with its network presence in multiple countries around the world. </a:t>
            </a:r>
          </a:p>
          <a:p>
            <a:pPr>
              <a:buNone/>
            </a:pPr>
            <a:r>
              <a:rPr lang="en-IN" sz="3600" dirty="0" smtClean="0"/>
              <a:t>	This enables seamless and consistent connectivity for </a:t>
            </a:r>
            <a:r>
              <a:rPr lang="en-IN" sz="3600" dirty="0" err="1" smtClean="0"/>
              <a:t>IoT</a:t>
            </a:r>
            <a:r>
              <a:rPr lang="en-IN" sz="3600" dirty="0" smtClean="0"/>
              <a:t> devices in different regions, making it an attractive choice for international deployments.</a:t>
            </a:r>
          </a:p>
          <a:p>
            <a:r>
              <a:rPr lang="en-IN" sz="3600" b="1" dirty="0" smtClean="0"/>
              <a:t>Simplified Device and Network Architecture</a:t>
            </a:r>
            <a:r>
              <a:rPr lang="en-IN" sz="3600" dirty="0" smtClean="0"/>
              <a:t>: </a:t>
            </a:r>
          </a:p>
          <a:p>
            <a:pPr>
              <a:buNone/>
            </a:pPr>
            <a:r>
              <a:rPr lang="en-IN" sz="3600" dirty="0" smtClean="0"/>
              <a:t>	</a:t>
            </a:r>
            <a:r>
              <a:rPr lang="en-IN" sz="3600" dirty="0" err="1" smtClean="0"/>
              <a:t>Sigfox's</a:t>
            </a:r>
            <a:r>
              <a:rPr lang="en-IN" sz="3600" dirty="0" smtClean="0"/>
              <a:t> architecture is designed for simplicity, both in terms of device hardware and network infrastructure. </a:t>
            </a:r>
          </a:p>
          <a:p>
            <a:pPr>
              <a:buNone/>
            </a:pPr>
            <a:r>
              <a:rPr lang="en-IN" sz="3600" dirty="0" smtClean="0"/>
              <a:t>	The lightweight protocol and straightforward communication flow simplify the development of </a:t>
            </a:r>
            <a:r>
              <a:rPr lang="en-IN" sz="3600" dirty="0" err="1" smtClean="0"/>
              <a:t>IoT</a:t>
            </a:r>
            <a:r>
              <a:rPr lang="en-IN" sz="3600" dirty="0" smtClean="0"/>
              <a:t> devices, reducing costs and time-to-market for </a:t>
            </a:r>
            <a:r>
              <a:rPr lang="en-IN" sz="3600" dirty="0" err="1" smtClean="0"/>
              <a:t>IoT</a:t>
            </a:r>
            <a:r>
              <a:rPr lang="en-IN" sz="3600" dirty="0" smtClean="0"/>
              <a:t> solutions.</a:t>
            </a:r>
          </a:p>
          <a:p>
            <a:endParaRPr lang="en-IN"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533399"/>
            <a:ext cx="5105400" cy="884239"/>
          </a:xfrm>
        </p:spPr>
        <p:style>
          <a:lnRef idx="2">
            <a:schemeClr val="accent2"/>
          </a:lnRef>
          <a:fillRef idx="1">
            <a:schemeClr val="lt1"/>
          </a:fillRef>
          <a:effectRef idx="0">
            <a:schemeClr val="accent2"/>
          </a:effectRef>
          <a:fontRef idx="minor">
            <a:schemeClr val="dk1"/>
          </a:fontRef>
        </p:style>
        <p:txBody>
          <a:bodyPr>
            <a:normAutofit fontScale="90000"/>
          </a:bodyPr>
          <a:lstStyle/>
          <a:p>
            <a:r>
              <a:rPr lang="en-US" sz="2700" dirty="0" smtClean="0"/>
              <a:t>RFID</a:t>
            </a:r>
            <a:br>
              <a:rPr lang="en-US" sz="2700" dirty="0" smtClean="0"/>
            </a:br>
            <a:r>
              <a:rPr lang="en-IN" sz="2700" dirty="0" smtClean="0"/>
              <a:t> (Radio-Frequency Identification)</a:t>
            </a:r>
            <a:endParaRPr lang="en-IN" dirty="0"/>
          </a:p>
        </p:txBody>
      </p:sp>
      <p:sp>
        <p:nvSpPr>
          <p:cNvPr id="3" name="Content Placeholder 2"/>
          <p:cNvSpPr>
            <a:spLocks noGrp="1"/>
          </p:cNvSpPr>
          <p:nvPr>
            <p:ph idx="1"/>
          </p:nvPr>
        </p:nvSpPr>
        <p:spPr/>
        <p:txBody>
          <a:bodyPr>
            <a:normAutofit fontScale="85000" lnSpcReduction="20000"/>
          </a:bodyPr>
          <a:lstStyle/>
          <a:p>
            <a:pPr>
              <a:buNone/>
            </a:pPr>
            <a:r>
              <a:rPr lang="en-IN" dirty="0" smtClean="0"/>
              <a:t>	RFID is a wireless technology that uses radio-frequency signals to identify and track objects.</a:t>
            </a:r>
          </a:p>
          <a:p>
            <a:r>
              <a:rPr lang="en-IN" dirty="0" smtClean="0"/>
              <a:t>It consists of tags, readers, and a backend system for data management.</a:t>
            </a:r>
          </a:p>
          <a:p>
            <a:r>
              <a:rPr lang="en-IN" dirty="0" smtClean="0"/>
              <a:t>Tags contain unique identification data and can be passive, active, or semi-passive.</a:t>
            </a:r>
          </a:p>
          <a:p>
            <a:r>
              <a:rPr lang="en-IN" dirty="0" smtClean="0"/>
              <a:t>Passive Tags: Powered by the reader's signal, no internal power source.</a:t>
            </a:r>
          </a:p>
          <a:p>
            <a:r>
              <a:rPr lang="en-IN" dirty="0" smtClean="0"/>
              <a:t>Active Tags: Have their power source, enabling longer read ranges.</a:t>
            </a:r>
          </a:p>
          <a:p>
            <a:r>
              <a:rPr lang="en-IN" dirty="0" smtClean="0"/>
              <a:t>Semi-Passive Tags: Use an internal battery for some operations.</a:t>
            </a:r>
          </a:p>
          <a:p>
            <a:endParaRPr lang="en-IN"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a:p>
        </p:txBody>
      </p:sp>
      <p:pic>
        <p:nvPicPr>
          <p:cNvPr id="1026" name="Picture 2" descr="C:\Users\omkar\Desktop\RC522-RFID-Reader-Writer-Module-Pinout.png"/>
          <p:cNvPicPr>
            <a:picLocks noChangeAspect="1" noChangeArrowheads="1"/>
          </p:cNvPicPr>
          <p:nvPr/>
        </p:nvPicPr>
        <p:blipFill>
          <a:blip r:embed="rId2"/>
          <a:srcRect/>
          <a:stretch>
            <a:fillRect/>
          </a:stretch>
        </p:blipFill>
        <p:spPr bwMode="auto">
          <a:xfrm rot="16200000">
            <a:off x="228600" y="2362200"/>
            <a:ext cx="3886200" cy="2667000"/>
          </a:xfrm>
          <a:prstGeom prst="rect">
            <a:avLst/>
          </a:prstGeom>
          <a:noFill/>
        </p:spPr>
      </p:pic>
      <p:pic>
        <p:nvPicPr>
          <p:cNvPr id="1027" name="Picture 3" descr="C:\Users\omkar\Desktop\images.jpg"/>
          <p:cNvPicPr>
            <a:picLocks noChangeAspect="1" noChangeArrowheads="1"/>
          </p:cNvPicPr>
          <p:nvPr/>
        </p:nvPicPr>
        <p:blipFill>
          <a:blip r:embed="rId3"/>
          <a:srcRect/>
          <a:stretch>
            <a:fillRect/>
          </a:stretch>
        </p:blipFill>
        <p:spPr bwMode="auto">
          <a:xfrm rot="5400000">
            <a:off x="2640906" y="2339281"/>
            <a:ext cx="5230613" cy="2892425"/>
          </a:xfrm>
          <a:prstGeom prst="rect">
            <a:avLst/>
          </a:prstGeom>
          <a:noFill/>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IN" dirty="0" smtClean="0"/>
              <a:t>Reader sends an RF signal to the tag.</a:t>
            </a:r>
          </a:p>
          <a:p>
            <a:r>
              <a:rPr lang="en-IN" dirty="0" smtClean="0"/>
              <a:t>The tag's antenna captures the signal, powering the tag.</a:t>
            </a:r>
          </a:p>
          <a:p>
            <a:r>
              <a:rPr lang="en-IN" dirty="0" smtClean="0"/>
              <a:t>Tag responds with its unique ID or data to the reader.</a:t>
            </a:r>
          </a:p>
          <a:p>
            <a:r>
              <a:rPr lang="en-IN" dirty="0" smtClean="0"/>
              <a:t>Contactless and Non-line-of-sight: Tags can be read without direct visibility.</a:t>
            </a:r>
          </a:p>
          <a:p>
            <a:r>
              <a:rPr lang="en-IN" dirty="0" smtClean="0"/>
              <a:t>High Accuracy and Speed: Rapid identification and data capture.</a:t>
            </a:r>
          </a:p>
          <a:p>
            <a:r>
              <a:rPr lang="en-IN" dirty="0" smtClean="0"/>
              <a:t>Automation and Efficiency: Streamlines processes in supply chain and logistics.</a:t>
            </a:r>
          </a:p>
          <a:p>
            <a:r>
              <a:rPr lang="en-IN" dirty="0" smtClean="0"/>
              <a:t>Cost-effective: Reduces manual </a:t>
            </a:r>
            <a:r>
              <a:rPr lang="en-IN" dirty="0" err="1" smtClean="0"/>
              <a:t>labor</a:t>
            </a:r>
            <a:r>
              <a:rPr lang="en-IN" dirty="0" smtClean="0"/>
              <a:t> and human errors.</a:t>
            </a:r>
          </a:p>
          <a:p>
            <a:endParaRPr lang="en-IN"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8600" y="1447800"/>
            <a:ext cx="8458200" cy="5181600"/>
          </a:xfrm>
        </p:spPr>
        <p:txBody>
          <a:bodyPr>
            <a:normAutofit fontScale="55000" lnSpcReduction="20000"/>
          </a:bodyPr>
          <a:lstStyle/>
          <a:p>
            <a:r>
              <a:rPr lang="en-IN" sz="3600" dirty="0" smtClean="0"/>
              <a:t>Inventory Management: Efficient tracking of products in warehouses.</a:t>
            </a:r>
          </a:p>
          <a:p>
            <a:r>
              <a:rPr lang="en-IN" sz="3600" dirty="0" smtClean="0"/>
              <a:t>Retail: RFID-enabled checkout, anti-theft systems.</a:t>
            </a:r>
          </a:p>
          <a:p>
            <a:r>
              <a:rPr lang="en-IN" sz="3600" dirty="0" smtClean="0"/>
              <a:t>Healthcare: Patient tracking, medical equipment management.</a:t>
            </a:r>
          </a:p>
          <a:p>
            <a:r>
              <a:rPr lang="en-IN" sz="3600" dirty="0" smtClean="0"/>
              <a:t>Access Control: Secure entry systems in buildings and events.</a:t>
            </a:r>
          </a:p>
          <a:p>
            <a:r>
              <a:rPr lang="en-IN" sz="3600" dirty="0" smtClean="0"/>
              <a:t>Logistics: Real-time shipment tracking and route optimization.</a:t>
            </a:r>
          </a:p>
          <a:p>
            <a:r>
              <a:rPr lang="en-IN" sz="3600" dirty="0" smtClean="0"/>
              <a:t>Cost: Implementation and integration expenses.</a:t>
            </a:r>
          </a:p>
          <a:p>
            <a:r>
              <a:rPr lang="en-IN" sz="3600" dirty="0" smtClean="0"/>
              <a:t>Interoperability: Ensuring compatibility between different RFID systems.</a:t>
            </a:r>
          </a:p>
          <a:p>
            <a:r>
              <a:rPr lang="en-IN" sz="3600" dirty="0" smtClean="0"/>
              <a:t>Privacy Concerns: Data protection and unauthorized tracking.</a:t>
            </a:r>
          </a:p>
          <a:p>
            <a:r>
              <a:rPr lang="en-IN" sz="3600" dirty="0" smtClean="0"/>
              <a:t>Internet of Things (</a:t>
            </a:r>
            <a:r>
              <a:rPr lang="en-IN" sz="3600" dirty="0" err="1" smtClean="0"/>
              <a:t>IoT</a:t>
            </a:r>
            <a:r>
              <a:rPr lang="en-IN" sz="3600" dirty="0" smtClean="0"/>
              <a:t>): RFID integration with </a:t>
            </a:r>
            <a:r>
              <a:rPr lang="en-IN" sz="3600" dirty="0" err="1" smtClean="0"/>
              <a:t>IoT</a:t>
            </a:r>
            <a:r>
              <a:rPr lang="en-IN" sz="3600" dirty="0" smtClean="0"/>
              <a:t> for seamless data exchange.</a:t>
            </a:r>
          </a:p>
          <a:p>
            <a:r>
              <a:rPr lang="en-IN" sz="3600" dirty="0" smtClean="0"/>
              <a:t>NFC (Near Field Communication): RFID-based contactless payments and smart devices.</a:t>
            </a:r>
          </a:p>
          <a:p>
            <a:r>
              <a:rPr lang="en-IN" sz="3600" dirty="0" smtClean="0"/>
              <a:t>RTLS (Real-Time Location Systems): Enhanced tracking and localization capabilities.</a:t>
            </a:r>
          </a:p>
          <a:p>
            <a:r>
              <a:rPr lang="en-IN" sz="3600" dirty="0" smtClean="0"/>
              <a:t>RFID technology revolutionizes various industries with efficient identification and tracking capabilities..</a:t>
            </a:r>
          </a:p>
          <a:p>
            <a:endParaRPr lang="en-IN" dirty="0"/>
          </a:p>
        </p:txBody>
      </p:sp>
      <p:sp>
        <p:nvSpPr>
          <p:cNvPr id="4" name="Rectangle 3"/>
          <p:cNvSpPr/>
          <p:nvPr/>
        </p:nvSpPr>
        <p:spPr>
          <a:xfrm>
            <a:off x="3048000" y="457200"/>
            <a:ext cx="4038600" cy="533400"/>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IN" sz="2800" dirty="0" smtClean="0"/>
              <a:t>Applications</a:t>
            </a:r>
            <a:endParaRPr lang="en-IN" sz="2800"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533400" y="1524001"/>
          <a:ext cx="8077200" cy="4877144"/>
        </p:xfrm>
        <a:graphic>
          <a:graphicData uri="http://schemas.openxmlformats.org/drawingml/2006/table">
            <a:tbl>
              <a:tblPr>
                <a:tableStyleId>{68D230F3-CF80-4859-8CE7-A43EE81993B5}</a:tableStyleId>
              </a:tblPr>
              <a:tblGrid>
                <a:gridCol w="990600"/>
                <a:gridCol w="1524000"/>
                <a:gridCol w="1524000"/>
                <a:gridCol w="1371600"/>
                <a:gridCol w="2667000"/>
              </a:tblGrid>
              <a:tr h="579155">
                <a:tc>
                  <a:txBody>
                    <a:bodyPr/>
                    <a:lstStyle/>
                    <a:p>
                      <a:pPr algn="ctr">
                        <a:lnSpc>
                          <a:spcPct val="115000"/>
                        </a:lnSpc>
                        <a:spcBef>
                          <a:spcPts val="2400"/>
                        </a:spcBef>
                        <a:spcAft>
                          <a:spcPts val="2400"/>
                        </a:spcAft>
                      </a:pPr>
                      <a:r>
                        <a:rPr lang="en-IN" sz="1600" b="1" dirty="0">
                          <a:solidFill>
                            <a:srgbClr val="FF0000"/>
                          </a:solidFill>
                        </a:rPr>
                        <a:t>Protocol</a:t>
                      </a:r>
                      <a:endParaRPr lang="en-IN" sz="1600" b="1" dirty="0">
                        <a:solidFill>
                          <a:srgbClr val="FF0000"/>
                        </a:solidFill>
                        <a:latin typeface="Calibri"/>
                        <a:ea typeface="Times New Roman"/>
                        <a:cs typeface="Times New Roman"/>
                      </a:endParaRPr>
                    </a:p>
                  </a:txBody>
                  <a:tcPr marL="9335" marR="9335" marT="9335" marB="93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Bef>
                          <a:spcPts val="2400"/>
                        </a:spcBef>
                        <a:spcAft>
                          <a:spcPts val="2400"/>
                        </a:spcAft>
                      </a:pPr>
                      <a:r>
                        <a:rPr lang="en-IN" sz="1600" b="1" dirty="0">
                          <a:solidFill>
                            <a:srgbClr val="FF0000"/>
                          </a:solidFill>
                        </a:rPr>
                        <a:t>Communication Type</a:t>
                      </a:r>
                      <a:endParaRPr lang="en-IN" sz="1600" b="1" dirty="0">
                        <a:solidFill>
                          <a:srgbClr val="FF0000"/>
                        </a:solidFill>
                        <a:latin typeface="Calibri"/>
                        <a:ea typeface="Times New Roman"/>
                        <a:cs typeface="Times New Roman"/>
                      </a:endParaRPr>
                    </a:p>
                  </a:txBody>
                  <a:tcPr marL="9335" marR="9335" marT="9335" marB="93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Bef>
                          <a:spcPts val="2400"/>
                        </a:spcBef>
                        <a:spcAft>
                          <a:spcPts val="2400"/>
                        </a:spcAft>
                      </a:pPr>
                      <a:r>
                        <a:rPr lang="en-IN" sz="1600" b="1" dirty="0">
                          <a:solidFill>
                            <a:srgbClr val="FF0000"/>
                          </a:solidFill>
                        </a:rPr>
                        <a:t>Range of Operation</a:t>
                      </a:r>
                      <a:endParaRPr lang="en-IN" sz="1600" b="1" dirty="0">
                        <a:solidFill>
                          <a:srgbClr val="FF0000"/>
                        </a:solidFill>
                        <a:latin typeface="Calibri"/>
                        <a:ea typeface="Times New Roman"/>
                        <a:cs typeface="Times New Roman"/>
                      </a:endParaRPr>
                    </a:p>
                  </a:txBody>
                  <a:tcPr marL="9335" marR="9335" marT="9335" marB="93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Bef>
                          <a:spcPts val="2400"/>
                        </a:spcBef>
                        <a:spcAft>
                          <a:spcPts val="2400"/>
                        </a:spcAft>
                      </a:pPr>
                      <a:r>
                        <a:rPr lang="en-IN" sz="1600" b="1" dirty="0">
                          <a:solidFill>
                            <a:srgbClr val="FF0000"/>
                          </a:solidFill>
                        </a:rPr>
                        <a:t>Network Type</a:t>
                      </a:r>
                      <a:endParaRPr lang="en-IN" sz="1600" b="1" dirty="0">
                        <a:solidFill>
                          <a:srgbClr val="FF0000"/>
                        </a:solidFill>
                        <a:latin typeface="Calibri"/>
                        <a:ea typeface="Times New Roman"/>
                        <a:cs typeface="Times New Roman"/>
                      </a:endParaRPr>
                    </a:p>
                  </a:txBody>
                  <a:tcPr marL="9335" marR="9335" marT="9335" marB="93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Bef>
                          <a:spcPts val="2400"/>
                        </a:spcBef>
                        <a:spcAft>
                          <a:spcPts val="2400"/>
                        </a:spcAft>
                      </a:pPr>
                      <a:r>
                        <a:rPr lang="en-IN" sz="1600" b="1" dirty="0">
                          <a:solidFill>
                            <a:srgbClr val="FF0000"/>
                          </a:solidFill>
                        </a:rPr>
                        <a:t>Use Cases</a:t>
                      </a:r>
                      <a:endParaRPr lang="en-IN" sz="1600" b="1" dirty="0">
                        <a:solidFill>
                          <a:srgbClr val="FF0000"/>
                        </a:solidFill>
                        <a:latin typeface="Calibri"/>
                        <a:ea typeface="Times New Roman"/>
                        <a:cs typeface="Times New Roman"/>
                      </a:endParaRPr>
                    </a:p>
                  </a:txBody>
                  <a:tcPr marL="9335" marR="9335" marT="9335" marB="93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18673">
                <a:tc>
                  <a:txBody>
                    <a:bodyPr/>
                    <a:lstStyle/>
                    <a:p>
                      <a:pPr algn="ctr">
                        <a:lnSpc>
                          <a:spcPct val="115000"/>
                        </a:lnSpc>
                        <a:spcBef>
                          <a:spcPts val="2400"/>
                        </a:spcBef>
                        <a:spcAft>
                          <a:spcPts val="2400"/>
                        </a:spcAft>
                      </a:pPr>
                      <a:r>
                        <a:rPr lang="en-IN" sz="1600" dirty="0"/>
                        <a:t>MQTT</a:t>
                      </a:r>
                      <a:endParaRPr lang="en-IN" sz="1600" dirty="0">
                        <a:solidFill>
                          <a:srgbClr val="FF0000"/>
                        </a:solidFill>
                        <a:latin typeface="Calibri"/>
                        <a:ea typeface="Times New Roman"/>
                        <a:cs typeface="Times New Roman"/>
                      </a:endParaRPr>
                    </a:p>
                  </a:txBody>
                  <a:tcPr marL="9335" marR="9335" marT="9335" marB="93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Bef>
                          <a:spcPts val="2400"/>
                        </a:spcBef>
                        <a:spcAft>
                          <a:spcPts val="2400"/>
                        </a:spcAft>
                      </a:pPr>
                      <a:r>
                        <a:rPr lang="en-IN" sz="1600" dirty="0"/>
                        <a:t>Publish/Subscribe</a:t>
                      </a:r>
                      <a:endParaRPr lang="en-IN" sz="1600" dirty="0">
                        <a:solidFill>
                          <a:srgbClr val="FF0000"/>
                        </a:solidFill>
                        <a:latin typeface="Calibri"/>
                        <a:ea typeface="Times New Roman"/>
                        <a:cs typeface="Times New Roman"/>
                      </a:endParaRPr>
                    </a:p>
                  </a:txBody>
                  <a:tcPr marL="9335" marR="9335" marT="9335" marB="93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Bef>
                          <a:spcPts val="2400"/>
                        </a:spcBef>
                        <a:spcAft>
                          <a:spcPts val="2400"/>
                        </a:spcAft>
                      </a:pPr>
                      <a:r>
                        <a:rPr lang="en-IN" sz="1600" dirty="0"/>
                        <a:t>Short to Medium</a:t>
                      </a:r>
                      <a:endParaRPr lang="en-IN" sz="1600" dirty="0">
                        <a:solidFill>
                          <a:srgbClr val="FF0000"/>
                        </a:solidFill>
                        <a:latin typeface="Calibri"/>
                        <a:ea typeface="Times New Roman"/>
                        <a:cs typeface="Times New Roman"/>
                      </a:endParaRPr>
                    </a:p>
                  </a:txBody>
                  <a:tcPr marL="9335" marR="9335" marT="9335" marB="93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Bef>
                          <a:spcPts val="2400"/>
                        </a:spcBef>
                        <a:spcAft>
                          <a:spcPts val="2400"/>
                        </a:spcAft>
                      </a:pPr>
                      <a:r>
                        <a:rPr lang="en-IN" sz="1600"/>
                        <a:t>Centralized</a:t>
                      </a:r>
                      <a:endParaRPr lang="en-IN" sz="1600">
                        <a:solidFill>
                          <a:srgbClr val="FF0000"/>
                        </a:solidFill>
                        <a:latin typeface="Calibri"/>
                        <a:ea typeface="Times New Roman"/>
                        <a:cs typeface="Times New Roman"/>
                      </a:endParaRPr>
                    </a:p>
                  </a:txBody>
                  <a:tcPr marL="9335" marR="9335" marT="9335" marB="93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Bef>
                          <a:spcPts val="2400"/>
                        </a:spcBef>
                        <a:spcAft>
                          <a:spcPts val="2400"/>
                        </a:spcAft>
                      </a:pPr>
                      <a:r>
                        <a:rPr lang="en-IN" sz="1600" dirty="0"/>
                        <a:t>Home automation, Telemetry, </a:t>
                      </a:r>
                      <a:r>
                        <a:rPr lang="en-IN" sz="1600" dirty="0" err="1"/>
                        <a:t>IoT</a:t>
                      </a:r>
                      <a:r>
                        <a:rPr lang="en-IN" sz="1600" dirty="0"/>
                        <a:t> data streams</a:t>
                      </a:r>
                      <a:endParaRPr lang="en-IN" sz="1600" dirty="0">
                        <a:solidFill>
                          <a:srgbClr val="FF0000"/>
                        </a:solidFill>
                        <a:latin typeface="Calibri"/>
                        <a:ea typeface="Times New Roman"/>
                        <a:cs typeface="Times New Roman"/>
                      </a:endParaRPr>
                    </a:p>
                  </a:txBody>
                  <a:tcPr marL="9335" marR="9335" marT="9335" marB="93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18673">
                <a:tc>
                  <a:txBody>
                    <a:bodyPr/>
                    <a:lstStyle/>
                    <a:p>
                      <a:pPr algn="ctr">
                        <a:lnSpc>
                          <a:spcPct val="115000"/>
                        </a:lnSpc>
                        <a:spcBef>
                          <a:spcPts val="2400"/>
                        </a:spcBef>
                        <a:spcAft>
                          <a:spcPts val="2400"/>
                        </a:spcAft>
                      </a:pPr>
                      <a:r>
                        <a:rPr lang="en-IN" sz="1600" dirty="0" err="1"/>
                        <a:t>CoAP</a:t>
                      </a:r>
                      <a:endParaRPr lang="en-IN" sz="1600" dirty="0">
                        <a:solidFill>
                          <a:srgbClr val="FF0000"/>
                        </a:solidFill>
                        <a:latin typeface="Calibri"/>
                        <a:ea typeface="Times New Roman"/>
                        <a:cs typeface="Times New Roman"/>
                      </a:endParaRPr>
                    </a:p>
                  </a:txBody>
                  <a:tcPr marL="9335" marR="9335" marT="9335" marB="93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Bef>
                          <a:spcPts val="2400"/>
                        </a:spcBef>
                        <a:spcAft>
                          <a:spcPts val="2400"/>
                        </a:spcAft>
                      </a:pPr>
                      <a:r>
                        <a:rPr lang="en-IN" sz="1600" dirty="0"/>
                        <a:t>Request/Response</a:t>
                      </a:r>
                      <a:endParaRPr lang="en-IN" sz="1600" dirty="0">
                        <a:solidFill>
                          <a:srgbClr val="FF0000"/>
                        </a:solidFill>
                        <a:latin typeface="Calibri"/>
                        <a:ea typeface="Times New Roman"/>
                        <a:cs typeface="Times New Roman"/>
                      </a:endParaRPr>
                    </a:p>
                  </a:txBody>
                  <a:tcPr marL="9335" marR="9335" marT="9335" marB="93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Bef>
                          <a:spcPts val="2400"/>
                        </a:spcBef>
                        <a:spcAft>
                          <a:spcPts val="2400"/>
                        </a:spcAft>
                      </a:pPr>
                      <a:r>
                        <a:rPr lang="en-IN" sz="1600" dirty="0"/>
                        <a:t>Short to Medium</a:t>
                      </a:r>
                      <a:endParaRPr lang="en-IN" sz="1600" dirty="0">
                        <a:solidFill>
                          <a:srgbClr val="FF0000"/>
                        </a:solidFill>
                        <a:latin typeface="Calibri"/>
                        <a:ea typeface="Times New Roman"/>
                        <a:cs typeface="Times New Roman"/>
                      </a:endParaRPr>
                    </a:p>
                  </a:txBody>
                  <a:tcPr marL="9335" marR="9335" marT="9335" marB="93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Bef>
                          <a:spcPts val="2400"/>
                        </a:spcBef>
                        <a:spcAft>
                          <a:spcPts val="2400"/>
                        </a:spcAft>
                      </a:pPr>
                      <a:r>
                        <a:rPr lang="en-IN" sz="1600" dirty="0"/>
                        <a:t>Centralized</a:t>
                      </a:r>
                      <a:endParaRPr lang="en-IN" sz="1600" dirty="0">
                        <a:solidFill>
                          <a:srgbClr val="FF0000"/>
                        </a:solidFill>
                        <a:latin typeface="Calibri"/>
                        <a:ea typeface="Times New Roman"/>
                        <a:cs typeface="Times New Roman"/>
                      </a:endParaRPr>
                    </a:p>
                  </a:txBody>
                  <a:tcPr marL="9335" marR="9335" marT="9335" marB="93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Bef>
                          <a:spcPts val="2400"/>
                        </a:spcBef>
                        <a:spcAft>
                          <a:spcPts val="2400"/>
                        </a:spcAft>
                      </a:pPr>
                      <a:r>
                        <a:rPr lang="en-IN" sz="1600" dirty="0"/>
                        <a:t>Smart grids, Connected healthcare, Web of Things</a:t>
                      </a:r>
                      <a:endParaRPr lang="en-IN" sz="1600" dirty="0">
                        <a:solidFill>
                          <a:srgbClr val="FF0000"/>
                        </a:solidFill>
                        <a:latin typeface="Calibri"/>
                        <a:ea typeface="Times New Roman"/>
                        <a:cs typeface="Times New Roman"/>
                      </a:endParaRPr>
                    </a:p>
                  </a:txBody>
                  <a:tcPr marL="9335" marR="9335" marT="9335" marB="93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22950">
                <a:tc>
                  <a:txBody>
                    <a:bodyPr/>
                    <a:lstStyle/>
                    <a:p>
                      <a:pPr algn="ctr">
                        <a:lnSpc>
                          <a:spcPct val="115000"/>
                        </a:lnSpc>
                        <a:spcBef>
                          <a:spcPts val="2400"/>
                        </a:spcBef>
                        <a:spcAft>
                          <a:spcPts val="2400"/>
                        </a:spcAft>
                      </a:pPr>
                      <a:r>
                        <a:rPr lang="en-IN" sz="1600" dirty="0"/>
                        <a:t>AMQP</a:t>
                      </a:r>
                      <a:endParaRPr lang="en-IN" sz="1600" dirty="0">
                        <a:solidFill>
                          <a:srgbClr val="FF0000"/>
                        </a:solidFill>
                        <a:latin typeface="Calibri"/>
                        <a:ea typeface="Times New Roman"/>
                        <a:cs typeface="Times New Roman"/>
                      </a:endParaRPr>
                    </a:p>
                  </a:txBody>
                  <a:tcPr marL="9335" marR="9335" marT="9335" marB="93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Bef>
                          <a:spcPts val="2400"/>
                        </a:spcBef>
                        <a:spcAft>
                          <a:spcPts val="2400"/>
                        </a:spcAft>
                      </a:pPr>
                      <a:r>
                        <a:rPr lang="en-IN" sz="1600"/>
                        <a:t>Message Queue</a:t>
                      </a:r>
                      <a:endParaRPr lang="en-IN" sz="1600">
                        <a:solidFill>
                          <a:srgbClr val="FF0000"/>
                        </a:solidFill>
                        <a:latin typeface="Calibri"/>
                        <a:ea typeface="Times New Roman"/>
                        <a:cs typeface="Times New Roman"/>
                      </a:endParaRPr>
                    </a:p>
                  </a:txBody>
                  <a:tcPr marL="9335" marR="9335" marT="9335" marB="93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Bef>
                          <a:spcPts val="2400"/>
                        </a:spcBef>
                        <a:spcAft>
                          <a:spcPts val="2400"/>
                        </a:spcAft>
                      </a:pPr>
                      <a:r>
                        <a:rPr lang="en-IN" sz="1600" dirty="0"/>
                        <a:t>Short to Long</a:t>
                      </a:r>
                      <a:endParaRPr lang="en-IN" sz="1600" dirty="0">
                        <a:solidFill>
                          <a:srgbClr val="FF0000"/>
                        </a:solidFill>
                        <a:latin typeface="Calibri"/>
                        <a:ea typeface="Times New Roman"/>
                        <a:cs typeface="Times New Roman"/>
                      </a:endParaRPr>
                    </a:p>
                  </a:txBody>
                  <a:tcPr marL="9335" marR="9335" marT="9335" marB="93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Bef>
                          <a:spcPts val="2400"/>
                        </a:spcBef>
                        <a:spcAft>
                          <a:spcPts val="2400"/>
                        </a:spcAft>
                      </a:pPr>
                      <a:r>
                        <a:rPr lang="en-IN" sz="1600" dirty="0"/>
                        <a:t>Centralized</a:t>
                      </a:r>
                      <a:endParaRPr lang="en-IN" sz="1600" dirty="0">
                        <a:solidFill>
                          <a:srgbClr val="FF0000"/>
                        </a:solidFill>
                        <a:latin typeface="Calibri"/>
                        <a:ea typeface="Times New Roman"/>
                        <a:cs typeface="Times New Roman"/>
                      </a:endParaRPr>
                    </a:p>
                  </a:txBody>
                  <a:tcPr marL="9335" marR="9335" marT="9335" marB="93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Bef>
                          <a:spcPts val="2400"/>
                        </a:spcBef>
                        <a:spcAft>
                          <a:spcPts val="2400"/>
                        </a:spcAft>
                      </a:pPr>
                      <a:r>
                        <a:rPr lang="en-IN" sz="1600" dirty="0"/>
                        <a:t>Industrial automation, Reliable data exchange</a:t>
                      </a:r>
                      <a:endParaRPr lang="en-IN" sz="1600" dirty="0">
                        <a:solidFill>
                          <a:srgbClr val="FF0000"/>
                        </a:solidFill>
                        <a:latin typeface="Calibri"/>
                        <a:ea typeface="Times New Roman"/>
                        <a:cs typeface="Times New Roman"/>
                      </a:endParaRPr>
                    </a:p>
                  </a:txBody>
                  <a:tcPr marL="9335" marR="9335" marT="9335" marB="93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18673">
                <a:tc>
                  <a:txBody>
                    <a:bodyPr/>
                    <a:lstStyle/>
                    <a:p>
                      <a:pPr algn="ctr">
                        <a:lnSpc>
                          <a:spcPct val="115000"/>
                        </a:lnSpc>
                        <a:spcBef>
                          <a:spcPts val="2400"/>
                        </a:spcBef>
                        <a:spcAft>
                          <a:spcPts val="2400"/>
                        </a:spcAft>
                      </a:pPr>
                      <a:r>
                        <a:rPr lang="en-IN" sz="1600" dirty="0" err="1"/>
                        <a:t>Zigbee</a:t>
                      </a:r>
                      <a:endParaRPr lang="en-IN" sz="1600" dirty="0">
                        <a:solidFill>
                          <a:srgbClr val="FF0000"/>
                        </a:solidFill>
                        <a:latin typeface="Calibri"/>
                        <a:ea typeface="Times New Roman"/>
                        <a:cs typeface="Times New Roman"/>
                      </a:endParaRPr>
                    </a:p>
                  </a:txBody>
                  <a:tcPr marL="9335" marR="9335" marT="9335" marB="93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Bef>
                          <a:spcPts val="2400"/>
                        </a:spcBef>
                        <a:spcAft>
                          <a:spcPts val="2400"/>
                        </a:spcAft>
                      </a:pPr>
                      <a:r>
                        <a:rPr lang="en-IN" sz="1600"/>
                        <a:t>Mesh Networking</a:t>
                      </a:r>
                      <a:endParaRPr lang="en-IN" sz="1600">
                        <a:solidFill>
                          <a:srgbClr val="FF0000"/>
                        </a:solidFill>
                        <a:latin typeface="Calibri"/>
                        <a:ea typeface="Times New Roman"/>
                        <a:cs typeface="Times New Roman"/>
                      </a:endParaRPr>
                    </a:p>
                  </a:txBody>
                  <a:tcPr marL="9335" marR="9335" marT="9335" marB="93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Bef>
                          <a:spcPts val="2400"/>
                        </a:spcBef>
                        <a:spcAft>
                          <a:spcPts val="2400"/>
                        </a:spcAft>
                      </a:pPr>
                      <a:r>
                        <a:rPr lang="en-IN" sz="1600"/>
                        <a:t>Short</a:t>
                      </a:r>
                      <a:endParaRPr lang="en-IN" sz="1600">
                        <a:solidFill>
                          <a:srgbClr val="FF0000"/>
                        </a:solidFill>
                        <a:latin typeface="Calibri"/>
                        <a:ea typeface="Times New Roman"/>
                        <a:cs typeface="Times New Roman"/>
                      </a:endParaRPr>
                    </a:p>
                  </a:txBody>
                  <a:tcPr marL="9335" marR="9335" marT="9335" marB="93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Bef>
                          <a:spcPts val="2400"/>
                        </a:spcBef>
                        <a:spcAft>
                          <a:spcPts val="2400"/>
                        </a:spcAft>
                      </a:pPr>
                      <a:r>
                        <a:rPr lang="en-IN" sz="1600" dirty="0"/>
                        <a:t>Mesh</a:t>
                      </a:r>
                      <a:endParaRPr lang="en-IN" sz="1600" dirty="0">
                        <a:solidFill>
                          <a:srgbClr val="FF0000"/>
                        </a:solidFill>
                        <a:latin typeface="Calibri"/>
                        <a:ea typeface="Times New Roman"/>
                        <a:cs typeface="Times New Roman"/>
                      </a:endParaRPr>
                    </a:p>
                  </a:txBody>
                  <a:tcPr marL="9335" marR="9335" marT="9335" marB="93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Bef>
                          <a:spcPts val="2400"/>
                        </a:spcBef>
                        <a:spcAft>
                          <a:spcPts val="2400"/>
                        </a:spcAft>
                      </a:pPr>
                      <a:r>
                        <a:rPr lang="en-IN" sz="1600" dirty="0"/>
                        <a:t>Home automation, Smart lighting, Sensor networks</a:t>
                      </a:r>
                      <a:endParaRPr lang="en-IN" sz="1600" dirty="0">
                        <a:solidFill>
                          <a:srgbClr val="FF0000"/>
                        </a:solidFill>
                        <a:latin typeface="Calibri"/>
                        <a:ea typeface="Times New Roman"/>
                        <a:cs typeface="Times New Roman"/>
                      </a:endParaRPr>
                    </a:p>
                  </a:txBody>
                  <a:tcPr marL="9335" marR="9335" marT="9335" marB="93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918673">
                <a:tc>
                  <a:txBody>
                    <a:bodyPr/>
                    <a:lstStyle/>
                    <a:p>
                      <a:pPr algn="ctr">
                        <a:lnSpc>
                          <a:spcPct val="115000"/>
                        </a:lnSpc>
                        <a:spcBef>
                          <a:spcPts val="2400"/>
                        </a:spcBef>
                        <a:spcAft>
                          <a:spcPts val="2400"/>
                        </a:spcAft>
                      </a:pPr>
                      <a:r>
                        <a:rPr lang="en-IN" sz="1600" dirty="0"/>
                        <a:t>Z-Wave</a:t>
                      </a:r>
                      <a:endParaRPr lang="en-IN" sz="1600" dirty="0">
                        <a:solidFill>
                          <a:srgbClr val="FF0000"/>
                        </a:solidFill>
                        <a:latin typeface="Calibri"/>
                        <a:ea typeface="Times New Roman"/>
                        <a:cs typeface="Times New Roman"/>
                      </a:endParaRPr>
                    </a:p>
                  </a:txBody>
                  <a:tcPr marL="9335" marR="9335" marT="9335" marB="93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Bef>
                          <a:spcPts val="2400"/>
                        </a:spcBef>
                        <a:spcAft>
                          <a:spcPts val="2400"/>
                        </a:spcAft>
                      </a:pPr>
                      <a:r>
                        <a:rPr lang="en-IN" sz="1600"/>
                        <a:t>Mesh Networking</a:t>
                      </a:r>
                      <a:endParaRPr lang="en-IN" sz="1600">
                        <a:solidFill>
                          <a:srgbClr val="FF0000"/>
                        </a:solidFill>
                        <a:latin typeface="Calibri"/>
                        <a:ea typeface="Times New Roman"/>
                        <a:cs typeface="Times New Roman"/>
                      </a:endParaRPr>
                    </a:p>
                  </a:txBody>
                  <a:tcPr marL="9335" marR="9335" marT="9335" marB="93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Bef>
                          <a:spcPts val="2400"/>
                        </a:spcBef>
                        <a:spcAft>
                          <a:spcPts val="2400"/>
                        </a:spcAft>
                      </a:pPr>
                      <a:r>
                        <a:rPr lang="en-IN" sz="1600" dirty="0"/>
                        <a:t>Short</a:t>
                      </a:r>
                      <a:endParaRPr lang="en-IN" sz="1600" dirty="0">
                        <a:solidFill>
                          <a:srgbClr val="FF0000"/>
                        </a:solidFill>
                        <a:latin typeface="Calibri"/>
                        <a:ea typeface="Times New Roman"/>
                        <a:cs typeface="Times New Roman"/>
                      </a:endParaRPr>
                    </a:p>
                  </a:txBody>
                  <a:tcPr marL="9335" marR="9335" marT="9335" marB="93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Bef>
                          <a:spcPts val="2400"/>
                        </a:spcBef>
                        <a:spcAft>
                          <a:spcPts val="2400"/>
                        </a:spcAft>
                      </a:pPr>
                      <a:r>
                        <a:rPr lang="en-IN" sz="1600"/>
                        <a:t>Mesh</a:t>
                      </a:r>
                      <a:endParaRPr lang="en-IN" sz="1600">
                        <a:solidFill>
                          <a:srgbClr val="FF0000"/>
                        </a:solidFill>
                        <a:latin typeface="Calibri"/>
                        <a:ea typeface="Times New Roman"/>
                        <a:cs typeface="Times New Roman"/>
                      </a:endParaRPr>
                    </a:p>
                  </a:txBody>
                  <a:tcPr marL="9335" marR="9335" marT="9335" marB="93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lnSpc>
                          <a:spcPct val="115000"/>
                        </a:lnSpc>
                        <a:spcBef>
                          <a:spcPts val="2400"/>
                        </a:spcBef>
                        <a:spcAft>
                          <a:spcPts val="2400"/>
                        </a:spcAft>
                      </a:pPr>
                      <a:r>
                        <a:rPr lang="en-IN" sz="1600" dirty="0"/>
                        <a:t>Home automation, Smart locks, Energy monitoring</a:t>
                      </a:r>
                      <a:endParaRPr lang="en-IN" sz="1600" dirty="0">
                        <a:solidFill>
                          <a:srgbClr val="FF0000"/>
                        </a:solidFill>
                        <a:latin typeface="Calibri"/>
                        <a:ea typeface="Times New Roman"/>
                        <a:cs typeface="Times New Roman"/>
                      </a:endParaRPr>
                    </a:p>
                  </a:txBody>
                  <a:tcPr marL="9335" marR="9335" marT="9335" marB="9335"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nvGraphicFramePr>
        <p:xfrm>
          <a:off x="533400" y="1600197"/>
          <a:ext cx="8077200" cy="4648202"/>
        </p:xfrm>
        <a:graphic>
          <a:graphicData uri="http://schemas.openxmlformats.org/drawingml/2006/table">
            <a:tbl>
              <a:tblPr>
                <a:tableStyleId>{5940675A-B579-460E-94D1-54222C63F5DA}</a:tableStyleId>
              </a:tblPr>
              <a:tblGrid>
                <a:gridCol w="1373124"/>
                <a:gridCol w="1857756"/>
                <a:gridCol w="1615440"/>
                <a:gridCol w="1478280"/>
                <a:gridCol w="1752600"/>
              </a:tblGrid>
              <a:tr h="724800">
                <a:tc>
                  <a:txBody>
                    <a:bodyPr/>
                    <a:lstStyle/>
                    <a:p>
                      <a:pPr algn="ctr">
                        <a:lnSpc>
                          <a:spcPct val="115000"/>
                        </a:lnSpc>
                        <a:spcBef>
                          <a:spcPts val="2400"/>
                        </a:spcBef>
                        <a:spcAft>
                          <a:spcPts val="2400"/>
                        </a:spcAft>
                      </a:pPr>
                      <a:r>
                        <a:rPr lang="en-IN" sz="1600" b="1" dirty="0">
                          <a:solidFill>
                            <a:sysClr val="windowText" lastClr="000000"/>
                          </a:solidFill>
                          <a:latin typeface="Times New Roman" pitchFamily="18" charset="0"/>
                          <a:cs typeface="Times New Roman" pitchFamily="18" charset="0"/>
                        </a:rPr>
                        <a:t>Protocol</a:t>
                      </a:r>
                      <a:endParaRPr lang="en-IN" sz="1600" b="1" dirty="0">
                        <a:solidFill>
                          <a:sysClr val="windowText" lastClr="000000"/>
                        </a:solidFill>
                        <a:latin typeface="Times New Roman" pitchFamily="18" charset="0"/>
                        <a:ea typeface="Times New Roman"/>
                        <a:cs typeface="Times New Roman" pitchFamily="18" charset="0"/>
                      </a:endParaRPr>
                    </a:p>
                  </a:txBody>
                  <a:tcPr marL="9335" marR="9335" marT="9335" marB="9335" anchor="ctr"/>
                </a:tc>
                <a:tc>
                  <a:txBody>
                    <a:bodyPr/>
                    <a:lstStyle/>
                    <a:p>
                      <a:pPr algn="ctr">
                        <a:lnSpc>
                          <a:spcPct val="115000"/>
                        </a:lnSpc>
                        <a:spcBef>
                          <a:spcPts val="2400"/>
                        </a:spcBef>
                        <a:spcAft>
                          <a:spcPts val="2400"/>
                        </a:spcAft>
                      </a:pPr>
                      <a:r>
                        <a:rPr lang="en-IN" sz="1600" b="1" dirty="0">
                          <a:solidFill>
                            <a:sysClr val="windowText" lastClr="000000"/>
                          </a:solidFill>
                          <a:latin typeface="Times New Roman" pitchFamily="18" charset="0"/>
                          <a:cs typeface="Times New Roman" pitchFamily="18" charset="0"/>
                        </a:rPr>
                        <a:t>Communication Type</a:t>
                      </a:r>
                      <a:endParaRPr lang="en-IN" sz="1600" b="1" dirty="0">
                        <a:solidFill>
                          <a:sysClr val="windowText" lastClr="000000"/>
                        </a:solidFill>
                        <a:latin typeface="Times New Roman" pitchFamily="18" charset="0"/>
                        <a:ea typeface="Times New Roman"/>
                        <a:cs typeface="Times New Roman" pitchFamily="18" charset="0"/>
                      </a:endParaRPr>
                    </a:p>
                  </a:txBody>
                  <a:tcPr marL="9335" marR="9335" marT="9335" marB="9335" anchor="ctr"/>
                </a:tc>
                <a:tc>
                  <a:txBody>
                    <a:bodyPr/>
                    <a:lstStyle/>
                    <a:p>
                      <a:pPr algn="ctr">
                        <a:lnSpc>
                          <a:spcPct val="115000"/>
                        </a:lnSpc>
                        <a:spcBef>
                          <a:spcPts val="2400"/>
                        </a:spcBef>
                        <a:spcAft>
                          <a:spcPts val="2400"/>
                        </a:spcAft>
                      </a:pPr>
                      <a:r>
                        <a:rPr lang="en-IN" sz="1600" b="1" dirty="0">
                          <a:solidFill>
                            <a:sysClr val="windowText" lastClr="000000"/>
                          </a:solidFill>
                          <a:latin typeface="Times New Roman" pitchFamily="18" charset="0"/>
                          <a:cs typeface="Times New Roman" pitchFamily="18" charset="0"/>
                        </a:rPr>
                        <a:t>Range of Operation</a:t>
                      </a:r>
                      <a:endParaRPr lang="en-IN" sz="1600" b="1" dirty="0">
                        <a:solidFill>
                          <a:sysClr val="windowText" lastClr="000000"/>
                        </a:solidFill>
                        <a:latin typeface="Times New Roman" pitchFamily="18" charset="0"/>
                        <a:ea typeface="Times New Roman"/>
                        <a:cs typeface="Times New Roman" pitchFamily="18" charset="0"/>
                      </a:endParaRPr>
                    </a:p>
                  </a:txBody>
                  <a:tcPr marL="9335" marR="9335" marT="9335" marB="9335" anchor="ctr"/>
                </a:tc>
                <a:tc>
                  <a:txBody>
                    <a:bodyPr/>
                    <a:lstStyle/>
                    <a:p>
                      <a:pPr algn="ctr">
                        <a:lnSpc>
                          <a:spcPct val="115000"/>
                        </a:lnSpc>
                        <a:spcBef>
                          <a:spcPts val="2400"/>
                        </a:spcBef>
                        <a:spcAft>
                          <a:spcPts val="2400"/>
                        </a:spcAft>
                      </a:pPr>
                      <a:r>
                        <a:rPr lang="en-IN" sz="1600" b="1" dirty="0">
                          <a:solidFill>
                            <a:sysClr val="windowText" lastClr="000000"/>
                          </a:solidFill>
                          <a:latin typeface="Times New Roman" pitchFamily="18" charset="0"/>
                          <a:cs typeface="Times New Roman" pitchFamily="18" charset="0"/>
                        </a:rPr>
                        <a:t>Network Type</a:t>
                      </a:r>
                      <a:endParaRPr lang="en-IN" sz="1600" b="1" dirty="0">
                        <a:solidFill>
                          <a:sysClr val="windowText" lastClr="000000"/>
                        </a:solidFill>
                        <a:latin typeface="Times New Roman" pitchFamily="18" charset="0"/>
                        <a:ea typeface="Times New Roman"/>
                        <a:cs typeface="Times New Roman" pitchFamily="18" charset="0"/>
                      </a:endParaRPr>
                    </a:p>
                  </a:txBody>
                  <a:tcPr marL="9335" marR="9335" marT="9335" marB="9335" anchor="ctr"/>
                </a:tc>
                <a:tc>
                  <a:txBody>
                    <a:bodyPr/>
                    <a:lstStyle/>
                    <a:p>
                      <a:pPr algn="ctr">
                        <a:lnSpc>
                          <a:spcPct val="115000"/>
                        </a:lnSpc>
                        <a:spcBef>
                          <a:spcPts val="2400"/>
                        </a:spcBef>
                        <a:spcAft>
                          <a:spcPts val="2400"/>
                        </a:spcAft>
                      </a:pPr>
                      <a:r>
                        <a:rPr lang="en-IN" sz="1600" b="1" dirty="0">
                          <a:solidFill>
                            <a:sysClr val="windowText" lastClr="000000"/>
                          </a:solidFill>
                          <a:latin typeface="Times New Roman" pitchFamily="18" charset="0"/>
                          <a:cs typeface="Times New Roman" pitchFamily="18" charset="0"/>
                        </a:rPr>
                        <a:t>Use Cases</a:t>
                      </a:r>
                      <a:endParaRPr lang="en-IN" sz="1600" b="1" dirty="0">
                        <a:solidFill>
                          <a:sysClr val="windowText" lastClr="000000"/>
                        </a:solidFill>
                        <a:latin typeface="Times New Roman" pitchFamily="18" charset="0"/>
                        <a:ea typeface="Times New Roman"/>
                        <a:cs typeface="Times New Roman" pitchFamily="18" charset="0"/>
                      </a:endParaRPr>
                    </a:p>
                  </a:txBody>
                  <a:tcPr marL="9335" marR="9335" marT="9335" marB="9335" anchor="ctr"/>
                </a:tc>
              </a:tr>
              <a:tr h="1181071">
                <a:tc>
                  <a:txBody>
                    <a:bodyPr/>
                    <a:lstStyle/>
                    <a:p>
                      <a:pPr algn="ctr">
                        <a:lnSpc>
                          <a:spcPct val="115000"/>
                        </a:lnSpc>
                        <a:spcBef>
                          <a:spcPts val="2400"/>
                        </a:spcBef>
                        <a:spcAft>
                          <a:spcPts val="2400"/>
                        </a:spcAft>
                      </a:pPr>
                      <a:r>
                        <a:rPr lang="en-IN" sz="1600" dirty="0" err="1"/>
                        <a:t>LoRaWAN</a:t>
                      </a:r>
                      <a:endParaRPr lang="en-IN" sz="1600" b="0" dirty="0">
                        <a:solidFill>
                          <a:schemeClr val="tx1"/>
                        </a:solidFill>
                        <a:latin typeface="Calibri"/>
                        <a:ea typeface="Times New Roman"/>
                        <a:cs typeface="Times New Roman"/>
                      </a:endParaRPr>
                    </a:p>
                  </a:txBody>
                  <a:tcPr marL="9335" marR="9335" marT="9335" marB="9335" anchor="ctr"/>
                </a:tc>
                <a:tc>
                  <a:txBody>
                    <a:bodyPr/>
                    <a:lstStyle/>
                    <a:p>
                      <a:pPr algn="ctr">
                        <a:lnSpc>
                          <a:spcPct val="115000"/>
                        </a:lnSpc>
                        <a:spcBef>
                          <a:spcPts val="2400"/>
                        </a:spcBef>
                        <a:spcAft>
                          <a:spcPts val="2400"/>
                        </a:spcAft>
                      </a:pPr>
                      <a:r>
                        <a:rPr lang="en-IN" sz="1600" dirty="0"/>
                        <a:t>Star-of-Stars</a:t>
                      </a:r>
                      <a:endParaRPr lang="en-IN" sz="1600" dirty="0">
                        <a:latin typeface="Calibri"/>
                        <a:ea typeface="Times New Roman"/>
                        <a:cs typeface="Times New Roman"/>
                      </a:endParaRPr>
                    </a:p>
                  </a:txBody>
                  <a:tcPr marL="9335" marR="9335" marT="9335" marB="9335" anchor="ctr"/>
                </a:tc>
                <a:tc>
                  <a:txBody>
                    <a:bodyPr/>
                    <a:lstStyle/>
                    <a:p>
                      <a:pPr algn="ctr">
                        <a:lnSpc>
                          <a:spcPct val="115000"/>
                        </a:lnSpc>
                        <a:spcBef>
                          <a:spcPts val="2400"/>
                        </a:spcBef>
                        <a:spcAft>
                          <a:spcPts val="2400"/>
                        </a:spcAft>
                      </a:pPr>
                      <a:r>
                        <a:rPr lang="en-IN" sz="1600" dirty="0"/>
                        <a:t>Long</a:t>
                      </a:r>
                      <a:endParaRPr lang="en-IN" sz="1600" dirty="0">
                        <a:latin typeface="Calibri"/>
                        <a:ea typeface="Times New Roman"/>
                        <a:cs typeface="Times New Roman"/>
                      </a:endParaRPr>
                    </a:p>
                  </a:txBody>
                  <a:tcPr marL="9335" marR="9335" marT="9335" marB="9335" anchor="ctr"/>
                </a:tc>
                <a:tc>
                  <a:txBody>
                    <a:bodyPr/>
                    <a:lstStyle/>
                    <a:p>
                      <a:pPr algn="ctr">
                        <a:lnSpc>
                          <a:spcPct val="115000"/>
                        </a:lnSpc>
                        <a:spcBef>
                          <a:spcPts val="2400"/>
                        </a:spcBef>
                        <a:spcAft>
                          <a:spcPts val="2400"/>
                        </a:spcAft>
                      </a:pPr>
                      <a:r>
                        <a:rPr lang="en-IN" sz="1600" dirty="0"/>
                        <a:t>Star-of-Stars</a:t>
                      </a:r>
                      <a:endParaRPr lang="en-IN" sz="1600" dirty="0">
                        <a:latin typeface="Calibri"/>
                        <a:ea typeface="Times New Roman"/>
                        <a:cs typeface="Times New Roman"/>
                      </a:endParaRPr>
                    </a:p>
                  </a:txBody>
                  <a:tcPr marL="9335" marR="9335" marT="9335" marB="9335" anchor="ctr"/>
                </a:tc>
                <a:tc>
                  <a:txBody>
                    <a:bodyPr/>
                    <a:lstStyle/>
                    <a:p>
                      <a:pPr algn="ctr">
                        <a:lnSpc>
                          <a:spcPct val="115000"/>
                        </a:lnSpc>
                        <a:spcBef>
                          <a:spcPts val="2400"/>
                        </a:spcBef>
                        <a:spcAft>
                          <a:spcPts val="2400"/>
                        </a:spcAft>
                      </a:pPr>
                      <a:r>
                        <a:rPr lang="en-IN" sz="1600"/>
                        <a:t>Smart agriculture, Asset tracking, Smart cities</a:t>
                      </a:r>
                      <a:endParaRPr lang="en-IN" sz="1600">
                        <a:latin typeface="Calibri"/>
                        <a:ea typeface="Times New Roman"/>
                        <a:cs typeface="Times New Roman"/>
                      </a:endParaRPr>
                    </a:p>
                  </a:txBody>
                  <a:tcPr marL="9335" marR="9335" marT="9335" marB="9335" anchor="ctr"/>
                </a:tc>
              </a:tr>
              <a:tr h="1181071">
                <a:tc>
                  <a:txBody>
                    <a:bodyPr/>
                    <a:lstStyle/>
                    <a:p>
                      <a:pPr algn="ctr">
                        <a:lnSpc>
                          <a:spcPct val="115000"/>
                        </a:lnSpc>
                        <a:spcBef>
                          <a:spcPts val="2400"/>
                        </a:spcBef>
                        <a:spcAft>
                          <a:spcPts val="2400"/>
                        </a:spcAft>
                      </a:pPr>
                      <a:r>
                        <a:rPr lang="en-IN" sz="1600" dirty="0"/>
                        <a:t>NB-</a:t>
                      </a:r>
                      <a:r>
                        <a:rPr lang="en-IN" sz="1600" dirty="0" err="1"/>
                        <a:t>IoT</a:t>
                      </a:r>
                      <a:endParaRPr lang="en-IN" sz="1600" b="0" dirty="0">
                        <a:solidFill>
                          <a:schemeClr val="tx1"/>
                        </a:solidFill>
                        <a:latin typeface="Calibri"/>
                        <a:ea typeface="Times New Roman"/>
                        <a:cs typeface="Times New Roman"/>
                      </a:endParaRPr>
                    </a:p>
                  </a:txBody>
                  <a:tcPr marL="9335" marR="9335" marT="9335" marB="9335" anchor="ctr"/>
                </a:tc>
                <a:tc>
                  <a:txBody>
                    <a:bodyPr/>
                    <a:lstStyle/>
                    <a:p>
                      <a:pPr algn="ctr">
                        <a:lnSpc>
                          <a:spcPct val="115000"/>
                        </a:lnSpc>
                        <a:spcBef>
                          <a:spcPts val="2400"/>
                        </a:spcBef>
                        <a:spcAft>
                          <a:spcPts val="2400"/>
                        </a:spcAft>
                      </a:pPr>
                      <a:r>
                        <a:rPr lang="en-IN" sz="1600" dirty="0"/>
                        <a:t>Cellular-based</a:t>
                      </a:r>
                      <a:endParaRPr lang="en-IN" sz="1600" dirty="0">
                        <a:latin typeface="Calibri"/>
                        <a:ea typeface="Times New Roman"/>
                        <a:cs typeface="Times New Roman"/>
                      </a:endParaRPr>
                    </a:p>
                  </a:txBody>
                  <a:tcPr marL="9335" marR="9335" marT="9335" marB="9335" anchor="ctr"/>
                </a:tc>
                <a:tc>
                  <a:txBody>
                    <a:bodyPr/>
                    <a:lstStyle/>
                    <a:p>
                      <a:pPr algn="ctr">
                        <a:lnSpc>
                          <a:spcPct val="115000"/>
                        </a:lnSpc>
                        <a:spcBef>
                          <a:spcPts val="2400"/>
                        </a:spcBef>
                        <a:spcAft>
                          <a:spcPts val="2400"/>
                        </a:spcAft>
                      </a:pPr>
                      <a:r>
                        <a:rPr lang="en-IN" sz="1600" dirty="0"/>
                        <a:t>Long</a:t>
                      </a:r>
                      <a:endParaRPr lang="en-IN" sz="1600" dirty="0">
                        <a:latin typeface="Calibri"/>
                        <a:ea typeface="Times New Roman"/>
                        <a:cs typeface="Times New Roman"/>
                      </a:endParaRPr>
                    </a:p>
                  </a:txBody>
                  <a:tcPr marL="9335" marR="9335" marT="9335" marB="9335" anchor="ctr"/>
                </a:tc>
                <a:tc>
                  <a:txBody>
                    <a:bodyPr/>
                    <a:lstStyle/>
                    <a:p>
                      <a:pPr algn="ctr">
                        <a:lnSpc>
                          <a:spcPct val="115000"/>
                        </a:lnSpc>
                        <a:spcBef>
                          <a:spcPts val="2400"/>
                        </a:spcBef>
                        <a:spcAft>
                          <a:spcPts val="2400"/>
                        </a:spcAft>
                      </a:pPr>
                      <a:r>
                        <a:rPr lang="en-IN" sz="1600" dirty="0"/>
                        <a:t>Star</a:t>
                      </a:r>
                      <a:endParaRPr lang="en-IN" sz="1600" dirty="0">
                        <a:latin typeface="Calibri"/>
                        <a:ea typeface="Times New Roman"/>
                        <a:cs typeface="Times New Roman"/>
                      </a:endParaRPr>
                    </a:p>
                  </a:txBody>
                  <a:tcPr marL="9335" marR="9335" marT="9335" marB="9335" anchor="ctr"/>
                </a:tc>
                <a:tc>
                  <a:txBody>
                    <a:bodyPr/>
                    <a:lstStyle/>
                    <a:p>
                      <a:pPr algn="ctr">
                        <a:lnSpc>
                          <a:spcPct val="115000"/>
                        </a:lnSpc>
                        <a:spcBef>
                          <a:spcPts val="2400"/>
                        </a:spcBef>
                        <a:spcAft>
                          <a:spcPts val="2400"/>
                        </a:spcAft>
                      </a:pPr>
                      <a:r>
                        <a:rPr lang="en-IN" sz="1600"/>
                        <a:t>Utility metering, Smart cities, Remote monitoring</a:t>
                      </a:r>
                      <a:endParaRPr lang="en-IN" sz="1600">
                        <a:latin typeface="Calibri"/>
                        <a:ea typeface="Times New Roman"/>
                        <a:cs typeface="Times New Roman"/>
                      </a:endParaRPr>
                    </a:p>
                  </a:txBody>
                  <a:tcPr marL="9335" marR="9335" marT="9335" marB="9335" anchor="ctr"/>
                </a:tc>
              </a:tr>
              <a:tr h="1561260">
                <a:tc>
                  <a:txBody>
                    <a:bodyPr/>
                    <a:lstStyle/>
                    <a:p>
                      <a:pPr algn="ctr">
                        <a:lnSpc>
                          <a:spcPct val="115000"/>
                        </a:lnSpc>
                        <a:spcBef>
                          <a:spcPts val="2400"/>
                        </a:spcBef>
                        <a:spcAft>
                          <a:spcPts val="2400"/>
                        </a:spcAft>
                      </a:pPr>
                      <a:r>
                        <a:rPr lang="en-IN" sz="1600" dirty="0" err="1"/>
                        <a:t>Sigfox</a:t>
                      </a:r>
                      <a:endParaRPr lang="en-IN" sz="1600" b="0" dirty="0">
                        <a:solidFill>
                          <a:schemeClr val="tx1"/>
                        </a:solidFill>
                        <a:latin typeface="Calibri"/>
                        <a:ea typeface="Times New Roman"/>
                        <a:cs typeface="Times New Roman"/>
                      </a:endParaRPr>
                    </a:p>
                  </a:txBody>
                  <a:tcPr marL="9335" marR="9335" marT="9335" marB="9335" anchor="ctr"/>
                </a:tc>
                <a:tc>
                  <a:txBody>
                    <a:bodyPr/>
                    <a:lstStyle/>
                    <a:p>
                      <a:pPr algn="ctr">
                        <a:lnSpc>
                          <a:spcPct val="115000"/>
                        </a:lnSpc>
                        <a:spcBef>
                          <a:spcPts val="2400"/>
                        </a:spcBef>
                        <a:spcAft>
                          <a:spcPts val="2400"/>
                        </a:spcAft>
                      </a:pPr>
                      <a:r>
                        <a:rPr lang="en-IN" sz="1600" dirty="0"/>
                        <a:t>Ultra-Narrowband</a:t>
                      </a:r>
                      <a:endParaRPr lang="en-IN" sz="1600" dirty="0">
                        <a:latin typeface="Calibri"/>
                        <a:ea typeface="Times New Roman"/>
                        <a:cs typeface="Times New Roman"/>
                      </a:endParaRPr>
                    </a:p>
                  </a:txBody>
                  <a:tcPr marL="9335" marR="9335" marT="9335" marB="9335" anchor="ctr"/>
                </a:tc>
                <a:tc>
                  <a:txBody>
                    <a:bodyPr/>
                    <a:lstStyle/>
                    <a:p>
                      <a:pPr algn="ctr">
                        <a:lnSpc>
                          <a:spcPct val="115000"/>
                        </a:lnSpc>
                        <a:spcBef>
                          <a:spcPts val="2400"/>
                        </a:spcBef>
                        <a:spcAft>
                          <a:spcPts val="2400"/>
                        </a:spcAft>
                      </a:pPr>
                      <a:r>
                        <a:rPr lang="en-IN" sz="1600" dirty="0"/>
                        <a:t>Long</a:t>
                      </a:r>
                      <a:endParaRPr lang="en-IN" sz="1600" dirty="0">
                        <a:latin typeface="Calibri"/>
                        <a:ea typeface="Times New Roman"/>
                        <a:cs typeface="Times New Roman"/>
                      </a:endParaRPr>
                    </a:p>
                  </a:txBody>
                  <a:tcPr marL="9335" marR="9335" marT="9335" marB="9335" anchor="ctr"/>
                </a:tc>
                <a:tc>
                  <a:txBody>
                    <a:bodyPr/>
                    <a:lstStyle/>
                    <a:p>
                      <a:pPr algn="ctr">
                        <a:lnSpc>
                          <a:spcPct val="115000"/>
                        </a:lnSpc>
                        <a:spcBef>
                          <a:spcPts val="2400"/>
                        </a:spcBef>
                        <a:spcAft>
                          <a:spcPts val="2400"/>
                        </a:spcAft>
                      </a:pPr>
                      <a:r>
                        <a:rPr lang="en-IN" sz="1600" dirty="0"/>
                        <a:t>Star</a:t>
                      </a:r>
                      <a:endParaRPr lang="en-IN" sz="1600" dirty="0">
                        <a:latin typeface="Calibri"/>
                        <a:ea typeface="Times New Roman"/>
                        <a:cs typeface="Times New Roman"/>
                      </a:endParaRPr>
                    </a:p>
                  </a:txBody>
                  <a:tcPr marL="9335" marR="9335" marT="9335" marB="9335" anchor="ctr"/>
                </a:tc>
                <a:tc>
                  <a:txBody>
                    <a:bodyPr/>
                    <a:lstStyle/>
                    <a:p>
                      <a:pPr algn="ctr">
                        <a:lnSpc>
                          <a:spcPct val="115000"/>
                        </a:lnSpc>
                        <a:spcBef>
                          <a:spcPts val="2400"/>
                        </a:spcBef>
                        <a:spcAft>
                          <a:spcPts val="2400"/>
                        </a:spcAft>
                      </a:pPr>
                      <a:r>
                        <a:rPr lang="en-IN" sz="1600" dirty="0"/>
                        <a:t>Smart utilities, Environmental monitoring, Asset tracking</a:t>
                      </a:r>
                      <a:endParaRPr lang="en-IN" sz="1600" dirty="0">
                        <a:latin typeface="Calibri"/>
                        <a:ea typeface="Times New Roman"/>
                        <a:cs typeface="Times New Roman"/>
                      </a:endParaRPr>
                    </a:p>
                  </a:txBody>
                  <a:tcPr marL="9335" marR="9335" marT="9335" marB="9335" anchor="ctr"/>
                </a:tc>
              </a:tr>
            </a:tbl>
          </a:graphicData>
        </a:graphic>
      </p:graphicFrame>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457200"/>
            <a:ext cx="5486400" cy="990600"/>
          </a:xfrm>
        </p:spPr>
        <p:style>
          <a:lnRef idx="2">
            <a:schemeClr val="accent1"/>
          </a:lnRef>
          <a:fillRef idx="1">
            <a:schemeClr val="lt1"/>
          </a:fillRef>
          <a:effectRef idx="0">
            <a:schemeClr val="accent1"/>
          </a:effectRef>
          <a:fontRef idx="minor">
            <a:schemeClr val="dk1"/>
          </a:fontRef>
        </p:style>
        <p:txBody>
          <a:bodyPr>
            <a:normAutofit fontScale="90000"/>
          </a:bodyPr>
          <a:lstStyle/>
          <a:p>
            <a:r>
              <a:rPr lang="en-IN" sz="2400" b="1" dirty="0" smtClean="0">
                <a:solidFill>
                  <a:srgbClr val="002060"/>
                </a:solidFill>
                <a:latin typeface="Times New Roman" pitchFamily="18" charset="0"/>
                <a:cs typeface="Times New Roman" pitchFamily="18" charset="0"/>
              </a:rPr>
              <a:t>APPLICATION OF COMMUNICATION </a:t>
            </a:r>
            <a:br>
              <a:rPr lang="en-IN" sz="2400" b="1" dirty="0" smtClean="0">
                <a:solidFill>
                  <a:srgbClr val="002060"/>
                </a:solidFill>
                <a:latin typeface="Times New Roman" pitchFamily="18" charset="0"/>
                <a:cs typeface="Times New Roman" pitchFamily="18" charset="0"/>
              </a:rPr>
            </a:br>
            <a:r>
              <a:rPr lang="en-IN" sz="2400" b="1" dirty="0" smtClean="0">
                <a:solidFill>
                  <a:srgbClr val="002060"/>
                </a:solidFill>
                <a:latin typeface="Times New Roman" pitchFamily="18" charset="0"/>
                <a:cs typeface="Times New Roman" pitchFamily="18" charset="0"/>
              </a:rPr>
              <a:t>PROTOCOLS</a:t>
            </a:r>
            <a:endParaRPr lang="en-IN" sz="2400" b="1" dirty="0">
              <a:solidFill>
                <a:srgbClr val="002060"/>
              </a:solidFill>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381000" y="1524001"/>
          <a:ext cx="8458199" cy="5036416"/>
        </p:xfrm>
        <a:graphic>
          <a:graphicData uri="http://schemas.openxmlformats.org/drawingml/2006/table">
            <a:tbl>
              <a:tblPr>
                <a:tableStyleId>{69C7853C-536D-4A76-A0AE-DD22124D55A5}</a:tableStyleId>
              </a:tblPr>
              <a:tblGrid>
                <a:gridCol w="2793533"/>
                <a:gridCol w="5664666"/>
              </a:tblGrid>
              <a:tr h="386783">
                <a:tc>
                  <a:txBody>
                    <a:bodyPr/>
                    <a:lstStyle/>
                    <a:p>
                      <a:pPr algn="ctr" fontAlgn="b"/>
                      <a:r>
                        <a:rPr lang="en-IN" sz="1800" dirty="0">
                          <a:solidFill>
                            <a:srgbClr val="C00000"/>
                          </a:solidFill>
                        </a:rPr>
                        <a:t>Communication Protocol</a:t>
                      </a:r>
                      <a:endParaRPr lang="en-IN" sz="1800" b="1" dirty="0">
                        <a:solidFill>
                          <a:srgbClr val="C00000"/>
                        </a:solidFill>
                      </a:endParaRPr>
                    </a:p>
                  </a:txBody>
                  <a:tcPr marL="46713" marR="46713" marT="23356" marB="23356" anchor="ctr"/>
                </a:tc>
                <a:tc>
                  <a:txBody>
                    <a:bodyPr/>
                    <a:lstStyle/>
                    <a:p>
                      <a:pPr algn="ctr" fontAlgn="b"/>
                      <a:r>
                        <a:rPr lang="en-IN" sz="1800" dirty="0">
                          <a:solidFill>
                            <a:srgbClr val="C00000"/>
                          </a:solidFill>
                        </a:rPr>
                        <a:t>Best Applications</a:t>
                      </a:r>
                      <a:endParaRPr lang="en-IN" sz="1800" b="1" dirty="0">
                        <a:solidFill>
                          <a:srgbClr val="C00000"/>
                        </a:solidFill>
                      </a:endParaRPr>
                    </a:p>
                  </a:txBody>
                  <a:tcPr marL="46713" marR="46713" marT="23356" marB="23356" anchor="ctr"/>
                </a:tc>
              </a:tr>
              <a:tr h="568816">
                <a:tc>
                  <a:txBody>
                    <a:bodyPr/>
                    <a:lstStyle/>
                    <a:p>
                      <a:pPr algn="ctr" fontAlgn="base"/>
                      <a:r>
                        <a:rPr lang="en-IN" sz="1600" dirty="0"/>
                        <a:t>MQTT</a:t>
                      </a:r>
                    </a:p>
                  </a:txBody>
                  <a:tcPr marL="46713" marR="46713" marT="23356" marB="23356" anchor="ctr"/>
                </a:tc>
                <a:tc>
                  <a:txBody>
                    <a:bodyPr/>
                    <a:lstStyle/>
                    <a:p>
                      <a:pPr algn="l" fontAlgn="base"/>
                      <a:r>
                        <a:rPr lang="en-IN" sz="1600" dirty="0"/>
                        <a:t>Home automation, Telemetry, Industrial monitoring, Smart cities, Real-time data streams</a:t>
                      </a:r>
                    </a:p>
                  </a:txBody>
                  <a:tcPr marL="46713" marR="46713" marT="23356" marB="23356" anchor="ctr"/>
                </a:tc>
              </a:tr>
              <a:tr h="568816">
                <a:tc>
                  <a:txBody>
                    <a:bodyPr/>
                    <a:lstStyle/>
                    <a:p>
                      <a:pPr algn="ctr" fontAlgn="base"/>
                      <a:r>
                        <a:rPr lang="en-IN" sz="1600" dirty="0" err="1"/>
                        <a:t>CoAP</a:t>
                      </a:r>
                      <a:endParaRPr lang="en-IN" sz="1600" dirty="0"/>
                    </a:p>
                  </a:txBody>
                  <a:tcPr marL="46713" marR="46713" marT="23356" marB="23356" anchor="ctr"/>
                </a:tc>
                <a:tc>
                  <a:txBody>
                    <a:bodyPr/>
                    <a:lstStyle/>
                    <a:p>
                      <a:pPr algn="l" fontAlgn="base"/>
                      <a:r>
                        <a:rPr lang="en-IN" sz="1600" dirty="0"/>
                        <a:t>Smart grids, Connected healthcare, Environmental monitoring, Web of Things</a:t>
                      </a:r>
                    </a:p>
                  </a:txBody>
                  <a:tcPr marL="46713" marR="46713" marT="23356" marB="23356" anchor="ctr"/>
                </a:tc>
              </a:tr>
              <a:tr h="568816">
                <a:tc>
                  <a:txBody>
                    <a:bodyPr/>
                    <a:lstStyle/>
                    <a:p>
                      <a:pPr algn="ctr" fontAlgn="base"/>
                      <a:r>
                        <a:rPr lang="en-IN" sz="1600"/>
                        <a:t>AMQP</a:t>
                      </a:r>
                    </a:p>
                  </a:txBody>
                  <a:tcPr marL="46713" marR="46713" marT="23356" marB="23356" anchor="ctr"/>
                </a:tc>
                <a:tc>
                  <a:txBody>
                    <a:bodyPr/>
                    <a:lstStyle/>
                    <a:p>
                      <a:pPr algn="l" fontAlgn="base"/>
                      <a:r>
                        <a:rPr lang="en-IN" sz="1600" dirty="0"/>
                        <a:t>Industrial automation, Reliable data exchange, </a:t>
                      </a:r>
                      <a:r>
                        <a:rPr lang="en-IN" sz="1600" dirty="0" err="1"/>
                        <a:t>IoT</a:t>
                      </a:r>
                      <a:r>
                        <a:rPr lang="en-IN" sz="1600" dirty="0"/>
                        <a:t> data integration</a:t>
                      </a:r>
                    </a:p>
                  </a:txBody>
                  <a:tcPr marL="46713" marR="46713" marT="23356" marB="23356" anchor="ctr"/>
                </a:tc>
              </a:tr>
              <a:tr h="568816">
                <a:tc>
                  <a:txBody>
                    <a:bodyPr/>
                    <a:lstStyle/>
                    <a:p>
                      <a:pPr algn="ctr" fontAlgn="base"/>
                      <a:r>
                        <a:rPr lang="en-IN" sz="1600"/>
                        <a:t>Zigbee</a:t>
                      </a:r>
                    </a:p>
                  </a:txBody>
                  <a:tcPr marL="46713" marR="46713" marT="23356" marB="23356" anchor="ctr"/>
                </a:tc>
                <a:tc>
                  <a:txBody>
                    <a:bodyPr/>
                    <a:lstStyle/>
                    <a:p>
                      <a:pPr algn="l" fontAlgn="base"/>
                      <a:r>
                        <a:rPr lang="en-IN" sz="1600" dirty="0"/>
                        <a:t>Home automation, Smart lighting, Sensor networks, Wireless sensor nodes</a:t>
                      </a:r>
                    </a:p>
                  </a:txBody>
                  <a:tcPr marL="46713" marR="46713" marT="23356" marB="23356" anchor="ctr"/>
                </a:tc>
              </a:tr>
              <a:tr h="568816">
                <a:tc>
                  <a:txBody>
                    <a:bodyPr/>
                    <a:lstStyle/>
                    <a:p>
                      <a:pPr algn="ctr" fontAlgn="base"/>
                      <a:r>
                        <a:rPr lang="en-IN" sz="1600"/>
                        <a:t>Z-Wave</a:t>
                      </a:r>
                    </a:p>
                  </a:txBody>
                  <a:tcPr marL="46713" marR="46713" marT="23356" marB="23356" anchor="ctr"/>
                </a:tc>
                <a:tc>
                  <a:txBody>
                    <a:bodyPr/>
                    <a:lstStyle/>
                    <a:p>
                      <a:pPr algn="l" fontAlgn="base"/>
                      <a:r>
                        <a:rPr lang="en-IN" sz="1600" dirty="0"/>
                        <a:t>Home automation, Smart locks, Energy monitoring, Lighting control</a:t>
                      </a:r>
                    </a:p>
                  </a:txBody>
                  <a:tcPr marL="46713" marR="46713" marT="23356" marB="23356" anchor="ctr"/>
                </a:tc>
              </a:tr>
              <a:tr h="667921">
                <a:tc>
                  <a:txBody>
                    <a:bodyPr/>
                    <a:lstStyle/>
                    <a:p>
                      <a:pPr algn="ctr" fontAlgn="base"/>
                      <a:r>
                        <a:rPr lang="en-IN" sz="1600"/>
                        <a:t>LoRaWAN</a:t>
                      </a:r>
                    </a:p>
                  </a:txBody>
                  <a:tcPr marL="46713" marR="46713" marT="23356" marB="23356" anchor="ctr"/>
                </a:tc>
                <a:tc>
                  <a:txBody>
                    <a:bodyPr/>
                    <a:lstStyle/>
                    <a:p>
                      <a:pPr algn="l" fontAlgn="base"/>
                      <a:r>
                        <a:rPr lang="en-IN" sz="1600" dirty="0"/>
                        <a:t>Smart agriculture, Asset tracking, Smart cities, Remote monitoring, Environmental sensing</a:t>
                      </a:r>
                    </a:p>
                  </a:txBody>
                  <a:tcPr marL="46713" marR="46713" marT="23356" marB="23356" anchor="ctr"/>
                </a:tc>
              </a:tr>
              <a:tr h="568816">
                <a:tc>
                  <a:txBody>
                    <a:bodyPr/>
                    <a:lstStyle/>
                    <a:p>
                      <a:pPr algn="ctr" fontAlgn="base"/>
                      <a:r>
                        <a:rPr lang="en-IN" sz="1600"/>
                        <a:t>NB-IoT</a:t>
                      </a:r>
                    </a:p>
                  </a:txBody>
                  <a:tcPr marL="46713" marR="46713" marT="23356" marB="23356" anchor="ctr"/>
                </a:tc>
                <a:tc>
                  <a:txBody>
                    <a:bodyPr/>
                    <a:lstStyle/>
                    <a:p>
                      <a:pPr algn="l" fontAlgn="base"/>
                      <a:r>
                        <a:rPr lang="en-IN" sz="1600" dirty="0"/>
                        <a:t>Utility metering, Smart cities, Remote monitoring, Connected infrastructure</a:t>
                      </a:r>
                    </a:p>
                  </a:txBody>
                  <a:tcPr marL="46713" marR="46713" marT="23356" marB="23356" anchor="ctr"/>
                </a:tc>
              </a:tr>
              <a:tr h="568816">
                <a:tc>
                  <a:txBody>
                    <a:bodyPr/>
                    <a:lstStyle/>
                    <a:p>
                      <a:pPr algn="ctr" fontAlgn="base"/>
                      <a:r>
                        <a:rPr lang="en-IN" sz="1600"/>
                        <a:t>Sigfox</a:t>
                      </a:r>
                    </a:p>
                  </a:txBody>
                  <a:tcPr marL="46713" marR="46713" marT="23356" marB="23356" anchor="ctr"/>
                </a:tc>
                <a:tc>
                  <a:txBody>
                    <a:bodyPr/>
                    <a:lstStyle/>
                    <a:p>
                      <a:pPr algn="l" fontAlgn="base"/>
                      <a:r>
                        <a:rPr lang="en-IN" sz="1600" dirty="0"/>
                        <a:t>Smart utilities, Environmental monitoring, Asset tracking, Industrial </a:t>
                      </a:r>
                      <a:r>
                        <a:rPr lang="en-IN" sz="1600" dirty="0" err="1"/>
                        <a:t>IoT</a:t>
                      </a:r>
                      <a:endParaRPr lang="en-IN" sz="1600" dirty="0"/>
                    </a:p>
                  </a:txBody>
                  <a:tcPr marL="46713" marR="46713" marT="23356" marB="23356" anchor="ctr"/>
                </a:tc>
              </a:tr>
            </a:tbl>
          </a:graphicData>
        </a:graphic>
      </p:graphicFrame>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graphicFrame>
        <p:nvGraphicFramePr>
          <p:cNvPr id="4" name="Table 3"/>
          <p:cNvGraphicFramePr>
            <a:graphicFrameLocks noGrp="1"/>
          </p:cNvGraphicFramePr>
          <p:nvPr/>
        </p:nvGraphicFramePr>
        <p:xfrm>
          <a:off x="609600" y="1752600"/>
          <a:ext cx="8153401" cy="4419600"/>
        </p:xfrm>
        <a:graphic>
          <a:graphicData uri="http://schemas.openxmlformats.org/drawingml/2006/table">
            <a:tbl>
              <a:tblPr/>
              <a:tblGrid>
                <a:gridCol w="1092724"/>
                <a:gridCol w="2185825"/>
                <a:gridCol w="4874852"/>
              </a:tblGrid>
              <a:tr h="427289">
                <a:tc>
                  <a:txBody>
                    <a:bodyPr/>
                    <a:lstStyle/>
                    <a:p>
                      <a:pPr algn="ctr">
                        <a:lnSpc>
                          <a:spcPct val="115000"/>
                        </a:lnSpc>
                        <a:spcBef>
                          <a:spcPts val="2400"/>
                        </a:spcBef>
                        <a:spcAft>
                          <a:spcPts val="2400"/>
                        </a:spcAft>
                      </a:pPr>
                      <a:r>
                        <a:rPr lang="en-IN" sz="1600" b="1" dirty="0">
                          <a:solidFill>
                            <a:srgbClr val="C00000"/>
                          </a:solidFill>
                          <a:latin typeface="Times New Roman" pitchFamily="18" charset="0"/>
                          <a:ea typeface="Times New Roman"/>
                          <a:cs typeface="Times New Roman" pitchFamily="18" charset="0"/>
                        </a:rPr>
                        <a:t>Protocol</a:t>
                      </a:r>
                      <a:endParaRPr lang="en-IN" sz="1600" dirty="0">
                        <a:solidFill>
                          <a:srgbClr val="C00000"/>
                        </a:solidFill>
                        <a:latin typeface="Times New Roman" pitchFamily="18" charset="0"/>
                        <a:ea typeface="Calibri"/>
                        <a:cs typeface="Times New Roman" pitchFamily="18" charset="0"/>
                      </a:endParaRPr>
                    </a:p>
                  </a:txBody>
                  <a:tcPr marL="9335" marR="9335" marT="9335" marB="9335" anchor="ctr">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a:lnSpc>
                          <a:spcPct val="115000"/>
                        </a:lnSpc>
                        <a:spcBef>
                          <a:spcPts val="2400"/>
                        </a:spcBef>
                        <a:spcAft>
                          <a:spcPts val="2400"/>
                        </a:spcAft>
                      </a:pPr>
                      <a:r>
                        <a:rPr lang="en-IN" sz="1600" b="1" dirty="0">
                          <a:solidFill>
                            <a:srgbClr val="C00000"/>
                          </a:solidFill>
                          <a:latin typeface="Times New Roman" pitchFamily="18" charset="0"/>
                          <a:ea typeface="Times New Roman"/>
                          <a:cs typeface="Times New Roman" pitchFamily="18" charset="0"/>
                        </a:rPr>
                        <a:t>Communication Type</a:t>
                      </a:r>
                      <a:endParaRPr lang="en-IN" sz="1600" dirty="0">
                        <a:solidFill>
                          <a:srgbClr val="C00000"/>
                        </a:solidFill>
                        <a:latin typeface="Times New Roman" pitchFamily="18" charset="0"/>
                        <a:ea typeface="Calibri"/>
                        <a:cs typeface="Times New Roman" pitchFamily="18" charset="0"/>
                      </a:endParaRPr>
                    </a:p>
                  </a:txBody>
                  <a:tcPr marL="9335" marR="9335" marT="9335" marB="9335" anchor="ctr">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a:lnSpc>
                          <a:spcPct val="115000"/>
                        </a:lnSpc>
                        <a:spcBef>
                          <a:spcPts val="2400"/>
                        </a:spcBef>
                        <a:spcAft>
                          <a:spcPts val="2400"/>
                        </a:spcAft>
                      </a:pPr>
                      <a:r>
                        <a:rPr lang="en-IN" sz="1600" b="1" dirty="0">
                          <a:solidFill>
                            <a:srgbClr val="C00000"/>
                          </a:solidFill>
                          <a:latin typeface="Times New Roman" pitchFamily="18" charset="0"/>
                          <a:ea typeface="Times New Roman"/>
                          <a:cs typeface="Times New Roman" pitchFamily="18" charset="0"/>
                        </a:rPr>
                        <a:t>Use Cases</a:t>
                      </a:r>
                      <a:endParaRPr lang="en-IN" sz="1600" dirty="0">
                        <a:solidFill>
                          <a:srgbClr val="C00000"/>
                        </a:solidFill>
                        <a:latin typeface="Times New Roman" pitchFamily="18" charset="0"/>
                        <a:ea typeface="Calibri"/>
                        <a:cs typeface="Times New Roman" pitchFamily="18" charset="0"/>
                      </a:endParaRPr>
                    </a:p>
                  </a:txBody>
                  <a:tcPr marL="9335" marR="9335" marT="9335" marB="9335" anchor="ctr">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r>
              <a:tr h="1201701">
                <a:tc>
                  <a:txBody>
                    <a:bodyPr/>
                    <a:lstStyle/>
                    <a:p>
                      <a:pPr algn="ctr">
                        <a:lnSpc>
                          <a:spcPct val="115000"/>
                        </a:lnSpc>
                        <a:spcBef>
                          <a:spcPts val="2400"/>
                        </a:spcBef>
                        <a:spcAft>
                          <a:spcPts val="2400"/>
                        </a:spcAft>
                      </a:pPr>
                      <a:r>
                        <a:rPr lang="en-IN" sz="1400" dirty="0">
                          <a:solidFill>
                            <a:srgbClr val="374151"/>
                          </a:solidFill>
                          <a:latin typeface="Segoe UI"/>
                          <a:ea typeface="Times New Roman"/>
                          <a:cs typeface="Times New Roman"/>
                        </a:rPr>
                        <a:t>MQTT</a:t>
                      </a:r>
                      <a:endParaRPr lang="en-IN" sz="1800" dirty="0">
                        <a:latin typeface="Calibri"/>
                        <a:ea typeface="Calibri"/>
                        <a:cs typeface="Times New Roman"/>
                      </a:endParaRPr>
                    </a:p>
                  </a:txBody>
                  <a:tcPr marL="9335" marR="9335" marT="9335" marB="9335" anchor="ctr">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a:lnSpc>
                          <a:spcPct val="115000"/>
                        </a:lnSpc>
                        <a:spcBef>
                          <a:spcPts val="2400"/>
                        </a:spcBef>
                        <a:spcAft>
                          <a:spcPts val="2400"/>
                        </a:spcAft>
                      </a:pPr>
                      <a:r>
                        <a:rPr lang="en-IN" sz="1400" dirty="0">
                          <a:solidFill>
                            <a:srgbClr val="374151"/>
                          </a:solidFill>
                          <a:latin typeface="Segoe UI"/>
                          <a:ea typeface="Times New Roman"/>
                          <a:cs typeface="Times New Roman"/>
                        </a:rPr>
                        <a:t>Publish/Subscribe</a:t>
                      </a:r>
                      <a:endParaRPr lang="en-IN" sz="1800" dirty="0">
                        <a:latin typeface="Calibri"/>
                        <a:ea typeface="Calibri"/>
                        <a:cs typeface="Times New Roman"/>
                      </a:endParaRPr>
                    </a:p>
                  </a:txBody>
                  <a:tcPr marL="9335" marR="9335" marT="9335" marB="9335" anchor="ctr">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a:lnSpc>
                          <a:spcPct val="115000"/>
                        </a:lnSpc>
                        <a:spcBef>
                          <a:spcPts val="2400"/>
                        </a:spcBef>
                        <a:spcAft>
                          <a:spcPts val="2400"/>
                        </a:spcAft>
                      </a:pPr>
                      <a:r>
                        <a:rPr lang="en-IN" sz="1400" dirty="0">
                          <a:solidFill>
                            <a:srgbClr val="374151"/>
                          </a:solidFill>
                          <a:latin typeface="Segoe UI"/>
                          <a:ea typeface="Times New Roman"/>
                          <a:cs typeface="Times New Roman"/>
                        </a:rPr>
                        <a:t>Home automation, Telemetry, Industrial monitoring, Smart cities, Real-time data streams</a:t>
                      </a:r>
                      <a:endParaRPr lang="en-IN" sz="1800" dirty="0">
                        <a:latin typeface="Calibri"/>
                        <a:ea typeface="Calibri"/>
                        <a:cs typeface="Times New Roman"/>
                      </a:endParaRPr>
                    </a:p>
                  </a:txBody>
                  <a:tcPr marL="9335" marR="9335" marT="9335" marB="9335" anchor="ctr">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r>
              <a:tr h="1201701">
                <a:tc>
                  <a:txBody>
                    <a:bodyPr/>
                    <a:lstStyle/>
                    <a:p>
                      <a:pPr algn="ctr">
                        <a:lnSpc>
                          <a:spcPct val="115000"/>
                        </a:lnSpc>
                        <a:spcBef>
                          <a:spcPts val="2400"/>
                        </a:spcBef>
                        <a:spcAft>
                          <a:spcPts val="2400"/>
                        </a:spcAft>
                      </a:pPr>
                      <a:r>
                        <a:rPr lang="en-IN" sz="1400" dirty="0" err="1">
                          <a:solidFill>
                            <a:srgbClr val="374151"/>
                          </a:solidFill>
                          <a:latin typeface="Segoe UI"/>
                          <a:ea typeface="Times New Roman"/>
                          <a:cs typeface="Times New Roman"/>
                        </a:rPr>
                        <a:t>CoAP</a:t>
                      </a:r>
                      <a:endParaRPr lang="en-IN" sz="1800" dirty="0">
                        <a:latin typeface="Calibri"/>
                        <a:ea typeface="Calibri"/>
                        <a:cs typeface="Times New Roman"/>
                      </a:endParaRPr>
                    </a:p>
                  </a:txBody>
                  <a:tcPr marL="9335" marR="9335" marT="9335" marB="9335" anchor="ctr">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a:lnSpc>
                          <a:spcPct val="115000"/>
                        </a:lnSpc>
                        <a:spcBef>
                          <a:spcPts val="2400"/>
                        </a:spcBef>
                        <a:spcAft>
                          <a:spcPts val="2400"/>
                        </a:spcAft>
                      </a:pPr>
                      <a:r>
                        <a:rPr lang="en-IN" sz="1400" dirty="0">
                          <a:solidFill>
                            <a:srgbClr val="374151"/>
                          </a:solidFill>
                          <a:latin typeface="Segoe UI"/>
                          <a:ea typeface="Times New Roman"/>
                          <a:cs typeface="Times New Roman"/>
                        </a:rPr>
                        <a:t>Request/Response</a:t>
                      </a:r>
                      <a:endParaRPr lang="en-IN" sz="1800" dirty="0">
                        <a:latin typeface="Calibri"/>
                        <a:ea typeface="Calibri"/>
                        <a:cs typeface="Times New Roman"/>
                      </a:endParaRPr>
                    </a:p>
                  </a:txBody>
                  <a:tcPr marL="9335" marR="9335" marT="9335" marB="9335" anchor="ctr">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a:lnSpc>
                          <a:spcPct val="115000"/>
                        </a:lnSpc>
                        <a:spcBef>
                          <a:spcPts val="2400"/>
                        </a:spcBef>
                        <a:spcAft>
                          <a:spcPts val="2400"/>
                        </a:spcAft>
                      </a:pPr>
                      <a:r>
                        <a:rPr lang="en-IN" sz="1400">
                          <a:solidFill>
                            <a:srgbClr val="374151"/>
                          </a:solidFill>
                          <a:latin typeface="Segoe UI"/>
                          <a:ea typeface="Times New Roman"/>
                          <a:cs typeface="Times New Roman"/>
                        </a:rPr>
                        <a:t>Smart grids, Connected healthcare, Environmental monitoring, Web of Things</a:t>
                      </a:r>
                      <a:endParaRPr lang="en-IN" sz="1800">
                        <a:latin typeface="Calibri"/>
                        <a:ea typeface="Calibri"/>
                        <a:cs typeface="Times New Roman"/>
                      </a:endParaRPr>
                    </a:p>
                  </a:txBody>
                  <a:tcPr marL="9335" marR="9335" marT="9335" marB="9335" anchor="ctr">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r>
              <a:tr h="1588909">
                <a:tc>
                  <a:txBody>
                    <a:bodyPr/>
                    <a:lstStyle/>
                    <a:p>
                      <a:pPr algn="ctr">
                        <a:lnSpc>
                          <a:spcPct val="115000"/>
                        </a:lnSpc>
                        <a:spcBef>
                          <a:spcPts val="2400"/>
                        </a:spcBef>
                        <a:spcAft>
                          <a:spcPts val="2400"/>
                        </a:spcAft>
                      </a:pPr>
                      <a:r>
                        <a:rPr lang="en-IN" sz="1400">
                          <a:solidFill>
                            <a:srgbClr val="374151"/>
                          </a:solidFill>
                          <a:latin typeface="Segoe UI"/>
                          <a:ea typeface="Times New Roman"/>
                          <a:cs typeface="Times New Roman"/>
                        </a:rPr>
                        <a:t>HTTP</a:t>
                      </a:r>
                      <a:endParaRPr lang="en-IN" sz="1800">
                        <a:latin typeface="Calibri"/>
                        <a:ea typeface="Calibri"/>
                        <a:cs typeface="Times New Roman"/>
                      </a:endParaRPr>
                    </a:p>
                  </a:txBody>
                  <a:tcPr marL="9335" marR="9335" marT="9335" marB="9335" anchor="ctr">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a:lnSpc>
                          <a:spcPct val="115000"/>
                        </a:lnSpc>
                        <a:spcBef>
                          <a:spcPts val="2400"/>
                        </a:spcBef>
                        <a:spcAft>
                          <a:spcPts val="2400"/>
                        </a:spcAft>
                      </a:pPr>
                      <a:r>
                        <a:rPr lang="en-IN" sz="1400">
                          <a:solidFill>
                            <a:srgbClr val="374151"/>
                          </a:solidFill>
                          <a:latin typeface="Segoe UI"/>
                          <a:ea typeface="Times New Roman"/>
                          <a:cs typeface="Times New Roman"/>
                        </a:rPr>
                        <a:t>Request/Response</a:t>
                      </a:r>
                      <a:endParaRPr lang="en-IN" sz="1800">
                        <a:latin typeface="Calibri"/>
                        <a:ea typeface="Calibri"/>
                        <a:cs typeface="Times New Roman"/>
                      </a:endParaRPr>
                    </a:p>
                  </a:txBody>
                  <a:tcPr marL="9335" marR="9335" marT="9335" marB="9335" anchor="ctr">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c>
                  <a:txBody>
                    <a:bodyPr/>
                    <a:lstStyle/>
                    <a:p>
                      <a:pPr algn="ctr">
                        <a:lnSpc>
                          <a:spcPct val="115000"/>
                        </a:lnSpc>
                        <a:spcBef>
                          <a:spcPts val="2400"/>
                        </a:spcBef>
                        <a:spcAft>
                          <a:spcPts val="2400"/>
                        </a:spcAft>
                      </a:pPr>
                      <a:r>
                        <a:rPr lang="en-IN" sz="1400" dirty="0">
                          <a:solidFill>
                            <a:srgbClr val="374151"/>
                          </a:solidFill>
                          <a:latin typeface="Segoe UI"/>
                          <a:ea typeface="Times New Roman"/>
                          <a:cs typeface="Times New Roman"/>
                        </a:rPr>
                        <a:t>Cloud-based </a:t>
                      </a:r>
                      <a:r>
                        <a:rPr lang="en-IN" sz="1400" dirty="0" err="1">
                          <a:solidFill>
                            <a:srgbClr val="374151"/>
                          </a:solidFill>
                          <a:latin typeface="Segoe UI"/>
                          <a:ea typeface="Times New Roman"/>
                          <a:cs typeface="Times New Roman"/>
                        </a:rPr>
                        <a:t>IoT</a:t>
                      </a:r>
                      <a:r>
                        <a:rPr lang="en-IN" sz="1400" dirty="0">
                          <a:solidFill>
                            <a:srgbClr val="374151"/>
                          </a:solidFill>
                          <a:latin typeface="Segoe UI"/>
                          <a:ea typeface="Times New Roman"/>
                          <a:cs typeface="Times New Roman"/>
                        </a:rPr>
                        <a:t> architectures, Web service integration, Device management, Real-time data communication</a:t>
                      </a:r>
                      <a:endParaRPr lang="en-IN" sz="1800" dirty="0">
                        <a:latin typeface="Calibri"/>
                        <a:ea typeface="Calibri"/>
                        <a:cs typeface="Times New Roman"/>
                      </a:endParaRPr>
                    </a:p>
                  </a:txBody>
                  <a:tcPr marL="9335" marR="9335" marT="9335" marB="9335" anchor="ctr">
                    <a:lnL w="12700" cap="flat" cmpd="sng" algn="ctr">
                      <a:solidFill>
                        <a:srgbClr val="D9D9E3"/>
                      </a:solidFill>
                      <a:prstDash val="solid"/>
                      <a:round/>
                      <a:headEnd type="none" w="med" len="med"/>
                      <a:tailEnd type="none" w="med" len="med"/>
                    </a:lnL>
                    <a:lnR w="12700"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F7F7F8"/>
                    </a:solidFill>
                  </a:tcPr>
                </a:tc>
              </a:tr>
            </a:tbl>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2" name="Picture 2" descr="C:\Users\omkar\Desktop\download.png"/>
          <p:cNvPicPr>
            <a:picLocks noChangeAspect="1" noChangeArrowheads="1"/>
          </p:cNvPicPr>
          <p:nvPr/>
        </p:nvPicPr>
        <p:blipFill>
          <a:blip r:embed="rId2"/>
          <a:srcRect/>
          <a:stretch>
            <a:fillRect/>
          </a:stretch>
        </p:blipFill>
        <p:spPr bwMode="auto">
          <a:xfrm>
            <a:off x="990600" y="1524000"/>
            <a:ext cx="7010400" cy="4648200"/>
          </a:xfrm>
          <a:prstGeom prst="rect">
            <a:avLst/>
          </a:prstGeom>
          <a:noFill/>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nvGraphicFramePr>
        <p:xfrm>
          <a:off x="457200" y="1828800"/>
          <a:ext cx="8305800" cy="4267201"/>
        </p:xfrm>
        <a:graphic>
          <a:graphicData uri="http://schemas.openxmlformats.org/drawingml/2006/table">
            <a:tbl>
              <a:tblPr>
                <a:tableStyleId>{35758FB7-9AC5-4552-8A53-C91805E547FA}</a:tableStyleId>
              </a:tblPr>
              <a:tblGrid>
                <a:gridCol w="1194888"/>
                <a:gridCol w="3555456"/>
                <a:gridCol w="3555456"/>
              </a:tblGrid>
              <a:tr h="609601">
                <a:tc>
                  <a:txBody>
                    <a:bodyPr/>
                    <a:lstStyle/>
                    <a:p>
                      <a:pPr algn="ctr">
                        <a:lnSpc>
                          <a:spcPct val="115000"/>
                        </a:lnSpc>
                        <a:spcBef>
                          <a:spcPts val="2400"/>
                        </a:spcBef>
                        <a:spcAft>
                          <a:spcPts val="2400"/>
                        </a:spcAft>
                      </a:pPr>
                      <a:r>
                        <a:rPr lang="en-IN" sz="1800" dirty="0">
                          <a:solidFill>
                            <a:srgbClr val="C00000"/>
                          </a:solidFill>
                        </a:rPr>
                        <a:t>Protocol</a:t>
                      </a:r>
                      <a:endParaRPr lang="en-IN" sz="1800" dirty="0">
                        <a:solidFill>
                          <a:srgbClr val="C00000"/>
                        </a:solidFill>
                        <a:latin typeface="Calibri"/>
                        <a:ea typeface="Calibri"/>
                        <a:cs typeface="Times New Roman"/>
                      </a:endParaRPr>
                    </a:p>
                  </a:txBody>
                  <a:tcPr marL="9385" marR="9385" marT="9385" marB="9385" anchor="ctr"/>
                </a:tc>
                <a:tc>
                  <a:txBody>
                    <a:bodyPr/>
                    <a:lstStyle/>
                    <a:p>
                      <a:pPr algn="ctr">
                        <a:lnSpc>
                          <a:spcPct val="115000"/>
                        </a:lnSpc>
                        <a:spcBef>
                          <a:spcPts val="2400"/>
                        </a:spcBef>
                        <a:spcAft>
                          <a:spcPts val="2400"/>
                        </a:spcAft>
                      </a:pPr>
                      <a:r>
                        <a:rPr lang="en-IN" sz="1800" dirty="0">
                          <a:solidFill>
                            <a:srgbClr val="C00000"/>
                          </a:solidFill>
                        </a:rPr>
                        <a:t>Advantages</a:t>
                      </a:r>
                      <a:endParaRPr lang="en-IN" sz="1800" dirty="0">
                        <a:solidFill>
                          <a:srgbClr val="C00000"/>
                        </a:solidFill>
                        <a:latin typeface="Calibri"/>
                        <a:ea typeface="Calibri"/>
                        <a:cs typeface="Times New Roman"/>
                      </a:endParaRPr>
                    </a:p>
                  </a:txBody>
                  <a:tcPr marL="9385" marR="9385" marT="9385" marB="9385" anchor="ctr"/>
                </a:tc>
                <a:tc>
                  <a:txBody>
                    <a:bodyPr/>
                    <a:lstStyle/>
                    <a:p>
                      <a:pPr algn="ctr">
                        <a:lnSpc>
                          <a:spcPct val="115000"/>
                        </a:lnSpc>
                        <a:spcBef>
                          <a:spcPts val="2400"/>
                        </a:spcBef>
                        <a:spcAft>
                          <a:spcPts val="2400"/>
                        </a:spcAft>
                      </a:pPr>
                      <a:r>
                        <a:rPr lang="en-IN" sz="1800" dirty="0">
                          <a:solidFill>
                            <a:srgbClr val="C00000"/>
                          </a:solidFill>
                        </a:rPr>
                        <a:t>Disadvantages</a:t>
                      </a:r>
                      <a:endParaRPr lang="en-IN" sz="1800" dirty="0">
                        <a:solidFill>
                          <a:srgbClr val="C00000"/>
                        </a:solidFill>
                        <a:latin typeface="Calibri"/>
                        <a:ea typeface="Calibri"/>
                        <a:cs typeface="Times New Roman"/>
                      </a:endParaRPr>
                    </a:p>
                  </a:txBody>
                  <a:tcPr marL="9385" marR="9385" marT="9385" marB="9385" anchor="ctr"/>
                </a:tc>
              </a:tr>
              <a:tr h="1219200">
                <a:tc>
                  <a:txBody>
                    <a:bodyPr/>
                    <a:lstStyle/>
                    <a:p>
                      <a:pPr algn="ctr">
                        <a:lnSpc>
                          <a:spcPct val="115000"/>
                        </a:lnSpc>
                        <a:spcBef>
                          <a:spcPts val="2400"/>
                        </a:spcBef>
                        <a:spcAft>
                          <a:spcPts val="2400"/>
                        </a:spcAft>
                      </a:pPr>
                      <a:r>
                        <a:rPr lang="en-IN" sz="1400" dirty="0"/>
                        <a:t>MQTT</a:t>
                      </a:r>
                      <a:endParaRPr lang="en-IN" sz="1800" dirty="0">
                        <a:latin typeface="Calibri"/>
                        <a:ea typeface="Calibri"/>
                        <a:cs typeface="Times New Roman"/>
                      </a:endParaRPr>
                    </a:p>
                  </a:txBody>
                  <a:tcPr marL="9385" marR="9385" marT="9385" marB="9385" anchor="ctr"/>
                </a:tc>
                <a:tc>
                  <a:txBody>
                    <a:bodyPr/>
                    <a:lstStyle/>
                    <a:p>
                      <a:pPr algn="ctr">
                        <a:lnSpc>
                          <a:spcPct val="115000"/>
                        </a:lnSpc>
                        <a:spcBef>
                          <a:spcPts val="2400"/>
                        </a:spcBef>
                        <a:spcAft>
                          <a:spcPts val="2400"/>
                        </a:spcAft>
                      </a:pPr>
                      <a:r>
                        <a:rPr lang="en-IN" sz="1400" dirty="0"/>
                        <a:t>Lightweight, Efficient, Real-time data communication, Suitable for low-power devices</a:t>
                      </a:r>
                      <a:endParaRPr lang="en-IN" sz="1800" dirty="0">
                        <a:latin typeface="Calibri"/>
                        <a:ea typeface="Calibri"/>
                        <a:cs typeface="Times New Roman"/>
                      </a:endParaRPr>
                    </a:p>
                  </a:txBody>
                  <a:tcPr marL="9385" marR="9385" marT="9385" marB="9385" anchor="ctr"/>
                </a:tc>
                <a:tc>
                  <a:txBody>
                    <a:bodyPr/>
                    <a:lstStyle/>
                    <a:p>
                      <a:pPr algn="ctr">
                        <a:lnSpc>
                          <a:spcPct val="115000"/>
                        </a:lnSpc>
                        <a:spcBef>
                          <a:spcPts val="2400"/>
                        </a:spcBef>
                        <a:spcAft>
                          <a:spcPts val="2400"/>
                        </a:spcAft>
                      </a:pPr>
                      <a:r>
                        <a:rPr lang="en-IN" sz="1400"/>
                        <a:t>Requires a central message broker, May not be suitable for request/response interactions in certain scenarios</a:t>
                      </a:r>
                      <a:endParaRPr lang="en-IN" sz="1800">
                        <a:latin typeface="Calibri"/>
                        <a:ea typeface="Calibri"/>
                        <a:cs typeface="Times New Roman"/>
                      </a:endParaRPr>
                    </a:p>
                  </a:txBody>
                  <a:tcPr marL="9385" marR="9385" marT="9385" marB="9385" anchor="ctr"/>
                </a:tc>
              </a:tr>
              <a:tr h="1219200">
                <a:tc>
                  <a:txBody>
                    <a:bodyPr/>
                    <a:lstStyle/>
                    <a:p>
                      <a:pPr algn="ctr">
                        <a:lnSpc>
                          <a:spcPct val="115000"/>
                        </a:lnSpc>
                        <a:spcBef>
                          <a:spcPts val="2400"/>
                        </a:spcBef>
                        <a:spcAft>
                          <a:spcPts val="2400"/>
                        </a:spcAft>
                      </a:pPr>
                      <a:r>
                        <a:rPr lang="en-IN" sz="1400" dirty="0" err="1"/>
                        <a:t>CoAP</a:t>
                      </a:r>
                      <a:endParaRPr lang="en-IN" sz="1800" dirty="0">
                        <a:latin typeface="Calibri"/>
                        <a:ea typeface="Calibri"/>
                        <a:cs typeface="Times New Roman"/>
                      </a:endParaRPr>
                    </a:p>
                  </a:txBody>
                  <a:tcPr marL="9385" marR="9385" marT="9385" marB="9385" anchor="ctr"/>
                </a:tc>
                <a:tc>
                  <a:txBody>
                    <a:bodyPr/>
                    <a:lstStyle/>
                    <a:p>
                      <a:pPr algn="ctr">
                        <a:lnSpc>
                          <a:spcPct val="115000"/>
                        </a:lnSpc>
                        <a:spcBef>
                          <a:spcPts val="2400"/>
                        </a:spcBef>
                        <a:spcAft>
                          <a:spcPts val="2400"/>
                        </a:spcAft>
                      </a:pPr>
                      <a:r>
                        <a:rPr lang="en-IN" sz="1400" dirty="0"/>
                        <a:t>Designed for constrained devices, Similar to HTTP/</a:t>
                      </a:r>
                      <a:r>
                        <a:rPr lang="en-IN" sz="1400" dirty="0" err="1"/>
                        <a:t>RESTful</a:t>
                      </a:r>
                      <a:r>
                        <a:rPr lang="en-IN" sz="1400" dirty="0"/>
                        <a:t>, Supports request/response interactions</a:t>
                      </a:r>
                      <a:endParaRPr lang="en-IN" sz="1800" dirty="0">
                        <a:latin typeface="Calibri"/>
                        <a:ea typeface="Calibri"/>
                        <a:cs typeface="Times New Roman"/>
                      </a:endParaRPr>
                    </a:p>
                  </a:txBody>
                  <a:tcPr marL="9385" marR="9385" marT="9385" marB="9385" anchor="ctr"/>
                </a:tc>
                <a:tc>
                  <a:txBody>
                    <a:bodyPr/>
                    <a:lstStyle/>
                    <a:p>
                      <a:pPr algn="ctr">
                        <a:lnSpc>
                          <a:spcPct val="115000"/>
                        </a:lnSpc>
                        <a:spcBef>
                          <a:spcPts val="2400"/>
                        </a:spcBef>
                        <a:spcAft>
                          <a:spcPts val="2400"/>
                        </a:spcAft>
                      </a:pPr>
                      <a:r>
                        <a:rPr lang="en-IN" sz="1400" dirty="0"/>
                        <a:t>May have limited support compared to MQTT and HTTP, May not be as widely adopted in certain </a:t>
                      </a:r>
                      <a:r>
                        <a:rPr lang="en-IN" sz="1400" dirty="0" err="1"/>
                        <a:t>IoT</a:t>
                      </a:r>
                      <a:r>
                        <a:rPr lang="en-IN" sz="1400" dirty="0"/>
                        <a:t> ecosystems</a:t>
                      </a:r>
                      <a:endParaRPr lang="en-IN" sz="1800" dirty="0">
                        <a:latin typeface="Calibri"/>
                        <a:ea typeface="Calibri"/>
                        <a:cs typeface="Times New Roman"/>
                      </a:endParaRPr>
                    </a:p>
                  </a:txBody>
                  <a:tcPr marL="9385" marR="9385" marT="9385" marB="9385" anchor="ctr"/>
                </a:tc>
              </a:tr>
              <a:tr h="1219200">
                <a:tc>
                  <a:txBody>
                    <a:bodyPr/>
                    <a:lstStyle/>
                    <a:p>
                      <a:pPr algn="ctr">
                        <a:lnSpc>
                          <a:spcPct val="115000"/>
                        </a:lnSpc>
                        <a:spcBef>
                          <a:spcPts val="2400"/>
                        </a:spcBef>
                        <a:spcAft>
                          <a:spcPts val="2400"/>
                        </a:spcAft>
                      </a:pPr>
                      <a:r>
                        <a:rPr lang="en-IN" sz="1400" dirty="0"/>
                        <a:t>HTTP</a:t>
                      </a:r>
                      <a:endParaRPr lang="en-IN" sz="1800" dirty="0">
                        <a:latin typeface="Calibri"/>
                        <a:ea typeface="Calibri"/>
                        <a:cs typeface="Times New Roman"/>
                      </a:endParaRPr>
                    </a:p>
                  </a:txBody>
                  <a:tcPr marL="9385" marR="9385" marT="9385" marB="9385" anchor="ctr"/>
                </a:tc>
                <a:tc>
                  <a:txBody>
                    <a:bodyPr/>
                    <a:lstStyle/>
                    <a:p>
                      <a:pPr algn="ctr">
                        <a:lnSpc>
                          <a:spcPct val="115000"/>
                        </a:lnSpc>
                        <a:spcBef>
                          <a:spcPts val="2400"/>
                        </a:spcBef>
                        <a:spcAft>
                          <a:spcPts val="2400"/>
                        </a:spcAft>
                      </a:pPr>
                      <a:r>
                        <a:rPr lang="en-IN" sz="1400" dirty="0"/>
                        <a:t>Well-established, Robust, Supports both request/response and publish/subscribe via </a:t>
                      </a:r>
                      <a:r>
                        <a:rPr lang="en-IN" sz="1400" dirty="0" err="1"/>
                        <a:t>WebSockets</a:t>
                      </a:r>
                      <a:endParaRPr lang="en-IN" sz="1800" dirty="0">
                        <a:latin typeface="Calibri"/>
                        <a:ea typeface="Calibri"/>
                        <a:cs typeface="Times New Roman"/>
                      </a:endParaRPr>
                    </a:p>
                  </a:txBody>
                  <a:tcPr marL="9385" marR="9385" marT="9385" marB="9385" anchor="ctr"/>
                </a:tc>
                <a:tc>
                  <a:txBody>
                    <a:bodyPr/>
                    <a:lstStyle/>
                    <a:p>
                      <a:pPr algn="ctr">
                        <a:lnSpc>
                          <a:spcPct val="115000"/>
                        </a:lnSpc>
                        <a:spcBef>
                          <a:spcPts val="2400"/>
                        </a:spcBef>
                        <a:spcAft>
                          <a:spcPts val="2400"/>
                        </a:spcAft>
                      </a:pPr>
                      <a:r>
                        <a:rPr lang="en-IN" sz="1400" dirty="0"/>
                        <a:t>Heavier compared to MQTT and </a:t>
                      </a:r>
                      <a:r>
                        <a:rPr lang="en-IN" sz="1400" dirty="0" err="1"/>
                        <a:t>CoAP</a:t>
                      </a:r>
                      <a:r>
                        <a:rPr lang="en-IN" sz="1400" dirty="0"/>
                        <a:t>, May not be as efficient for constrained devices and low-bandwidth networks</a:t>
                      </a:r>
                      <a:endParaRPr lang="en-IN" sz="1800" dirty="0">
                        <a:latin typeface="Calibri"/>
                        <a:ea typeface="Calibri"/>
                        <a:cs typeface="Times New Roman"/>
                      </a:endParaRPr>
                    </a:p>
                  </a:txBody>
                  <a:tcPr marL="9385" marR="9385" marT="9385" marB="9385" anchor="ct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599"/>
            <a:ext cx="7162800" cy="808039"/>
          </a:xfrm>
        </p:spPr>
        <p:style>
          <a:lnRef idx="2">
            <a:schemeClr val="accent2"/>
          </a:lnRef>
          <a:fillRef idx="1">
            <a:schemeClr val="lt1"/>
          </a:fillRef>
          <a:effectRef idx="0">
            <a:schemeClr val="accent2"/>
          </a:effectRef>
          <a:fontRef idx="minor">
            <a:schemeClr val="dk1"/>
          </a:fontRef>
        </p:style>
        <p:txBody>
          <a:bodyPr>
            <a:normAutofit/>
          </a:bodyPr>
          <a:lstStyle/>
          <a:p>
            <a:r>
              <a:rPr lang="en-IN" sz="2800" dirty="0" err="1" smtClean="0"/>
              <a:t>IoT</a:t>
            </a:r>
            <a:r>
              <a:rPr lang="en-IN" sz="2800" dirty="0" smtClean="0"/>
              <a:t> communication protocols and features</a:t>
            </a:r>
            <a:endParaRPr lang="en-IN" sz="2800" dirty="0"/>
          </a:p>
        </p:txBody>
      </p:sp>
      <p:graphicFrame>
        <p:nvGraphicFramePr>
          <p:cNvPr id="4" name="Content Placeholder 3"/>
          <p:cNvGraphicFramePr>
            <a:graphicFrameLocks noGrp="1"/>
          </p:cNvGraphicFramePr>
          <p:nvPr>
            <p:ph idx="1"/>
          </p:nvPr>
        </p:nvGraphicFramePr>
        <p:xfrm>
          <a:off x="381000" y="1600200"/>
          <a:ext cx="8229600" cy="4812182"/>
        </p:xfrm>
        <a:graphic>
          <a:graphicData uri="http://schemas.openxmlformats.org/drawingml/2006/table">
            <a:tbl>
              <a:tblPr/>
              <a:tblGrid>
                <a:gridCol w="3610154"/>
                <a:gridCol w="4619446"/>
              </a:tblGrid>
              <a:tr h="319379">
                <a:tc>
                  <a:txBody>
                    <a:bodyPr/>
                    <a:lstStyle/>
                    <a:p>
                      <a:pPr algn="ctr" fontAlgn="b"/>
                      <a:r>
                        <a:rPr lang="en-IN" sz="2000" b="1" dirty="0">
                          <a:solidFill>
                            <a:srgbClr val="F9F7F9"/>
                          </a:solidFill>
                        </a:rPr>
                        <a:t>Protocol</a:t>
                      </a:r>
                    </a:p>
                  </a:txBody>
                  <a:tcPr marL="26162" marR="26162" marT="13081" marB="1308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00B0F0"/>
                    </a:solidFill>
                  </a:tcPr>
                </a:tc>
                <a:tc>
                  <a:txBody>
                    <a:bodyPr/>
                    <a:lstStyle/>
                    <a:p>
                      <a:pPr algn="ctr" fontAlgn="b"/>
                      <a:r>
                        <a:rPr lang="en-IN" sz="2000" b="1" dirty="0">
                          <a:solidFill>
                            <a:srgbClr val="F9F7F9"/>
                          </a:solidFill>
                        </a:rPr>
                        <a:t>Features</a:t>
                      </a:r>
                    </a:p>
                  </a:txBody>
                  <a:tcPr marL="26162" marR="26162" marT="13081" marB="1308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9525"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rgbClr val="00B0F0"/>
                    </a:solidFill>
                  </a:tcPr>
                </a:tc>
              </a:tr>
              <a:tr h="896244">
                <a:tc>
                  <a:txBody>
                    <a:bodyPr/>
                    <a:lstStyle/>
                    <a:p>
                      <a:pPr fontAlgn="base"/>
                      <a:r>
                        <a:rPr lang="en-IN" sz="1600" dirty="0"/>
                        <a:t>MQTT (Message Queuing Telemetry Transport)</a:t>
                      </a:r>
                    </a:p>
                  </a:txBody>
                  <a:tcPr marL="26162" marR="26162" marT="13081" marB="1308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85000"/>
                      </a:schemeClr>
                    </a:solidFill>
                  </a:tcPr>
                </a:tc>
                <a:tc>
                  <a:txBody>
                    <a:bodyPr/>
                    <a:lstStyle/>
                    <a:p>
                      <a:pPr fontAlgn="base"/>
                      <a:r>
                        <a:rPr lang="en-IN" sz="1600"/>
                        <a:t>Lightweight, publish/subscribe model, ideal for low-power devices and constrained networks, efficient for real-time data communication.</a:t>
                      </a:r>
                    </a:p>
                  </a:txBody>
                  <a:tcPr marL="26162" marR="26162" marT="13081" marB="1308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85000"/>
                      </a:schemeClr>
                    </a:solidFill>
                  </a:tcPr>
                </a:tc>
              </a:tr>
              <a:tr h="896244">
                <a:tc>
                  <a:txBody>
                    <a:bodyPr/>
                    <a:lstStyle/>
                    <a:p>
                      <a:pPr fontAlgn="base"/>
                      <a:r>
                        <a:rPr lang="en-IN" sz="1600" dirty="0" err="1"/>
                        <a:t>CoAP</a:t>
                      </a:r>
                      <a:r>
                        <a:rPr lang="en-IN" sz="1600" dirty="0"/>
                        <a:t> (Constrained Application Protocol)</a:t>
                      </a:r>
                    </a:p>
                  </a:txBody>
                  <a:tcPr marL="26162" marR="26162" marT="13081" marB="1308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85000"/>
                      </a:schemeClr>
                    </a:solidFill>
                  </a:tcPr>
                </a:tc>
                <a:tc>
                  <a:txBody>
                    <a:bodyPr/>
                    <a:lstStyle/>
                    <a:p>
                      <a:pPr fontAlgn="base"/>
                      <a:r>
                        <a:rPr lang="en-IN" sz="1600"/>
                        <a:t>Designed for constrained devices and low-power networks, similar to HTTP/RESTful, supports request/response interactions.</a:t>
                      </a:r>
                    </a:p>
                  </a:txBody>
                  <a:tcPr marL="26162" marR="26162" marT="13081" marB="1308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85000"/>
                      </a:schemeClr>
                    </a:solidFill>
                  </a:tcPr>
                </a:tc>
              </a:tr>
              <a:tr h="896244">
                <a:tc>
                  <a:txBody>
                    <a:bodyPr/>
                    <a:lstStyle/>
                    <a:p>
                      <a:pPr fontAlgn="base"/>
                      <a:r>
                        <a:rPr lang="en-IN" sz="1600" dirty="0"/>
                        <a:t>HTTP (Hypertext Transfer Protocol)</a:t>
                      </a:r>
                    </a:p>
                  </a:txBody>
                  <a:tcPr marL="26162" marR="26162" marT="13081" marB="1308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85000"/>
                      </a:schemeClr>
                    </a:solidFill>
                  </a:tcPr>
                </a:tc>
                <a:tc>
                  <a:txBody>
                    <a:bodyPr/>
                    <a:lstStyle/>
                    <a:p>
                      <a:pPr fontAlgn="base"/>
                      <a:r>
                        <a:rPr lang="en-IN" sz="1600" dirty="0"/>
                        <a:t>Widely used, well-established, supports both request/response and publish/subscribe models using </a:t>
                      </a:r>
                      <a:r>
                        <a:rPr lang="en-IN" sz="1600" dirty="0" err="1"/>
                        <a:t>WebSockets</a:t>
                      </a:r>
                      <a:r>
                        <a:rPr lang="en-IN" sz="1600" dirty="0"/>
                        <a:t> for real-time data.</a:t>
                      </a:r>
                    </a:p>
                  </a:txBody>
                  <a:tcPr marL="26162" marR="26162" marT="13081" marB="1308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85000"/>
                      </a:schemeClr>
                    </a:solidFill>
                  </a:tcPr>
                </a:tc>
              </a:tr>
              <a:tr h="896244">
                <a:tc>
                  <a:txBody>
                    <a:bodyPr/>
                    <a:lstStyle/>
                    <a:p>
                      <a:pPr fontAlgn="base"/>
                      <a:r>
                        <a:rPr lang="en-IN" sz="1600"/>
                        <a:t>AMQP (Advanced Message Queuing Protocol)</a:t>
                      </a:r>
                    </a:p>
                  </a:txBody>
                  <a:tcPr marL="26162" marR="26162" marT="13081" marB="1308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85000"/>
                      </a:schemeClr>
                    </a:solidFill>
                  </a:tcPr>
                </a:tc>
                <a:tc>
                  <a:txBody>
                    <a:bodyPr/>
                    <a:lstStyle/>
                    <a:p>
                      <a:pPr fontAlgn="base"/>
                      <a:r>
                        <a:rPr lang="en-IN" sz="1600" dirty="0"/>
                        <a:t>Robust and reliable messaging protocol, supports multiple communication patterns like request/response, publish/subscribe, and more.</a:t>
                      </a:r>
                    </a:p>
                  </a:txBody>
                  <a:tcPr marL="26162" marR="26162" marT="13081" marB="1308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85000"/>
                      </a:schemeClr>
                    </a:solidFill>
                  </a:tcPr>
                </a:tc>
              </a:tr>
              <a:tr h="896244">
                <a:tc>
                  <a:txBody>
                    <a:bodyPr/>
                    <a:lstStyle/>
                    <a:p>
                      <a:pPr fontAlgn="base"/>
                      <a:r>
                        <a:rPr lang="en-IN" sz="1600"/>
                        <a:t>Zigbee</a:t>
                      </a:r>
                    </a:p>
                  </a:txBody>
                  <a:tcPr marL="26162" marR="26162" marT="13081" marB="1308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85000"/>
                      </a:schemeClr>
                    </a:solidFill>
                  </a:tcPr>
                </a:tc>
                <a:tc>
                  <a:txBody>
                    <a:bodyPr/>
                    <a:lstStyle/>
                    <a:p>
                      <a:pPr fontAlgn="base"/>
                      <a:r>
                        <a:rPr lang="en-IN" sz="1600" dirty="0"/>
                        <a:t>Low-power, short-range wireless protocol, ideal for home automation and industrial applications, supports mesh networking.</a:t>
                      </a:r>
                    </a:p>
                  </a:txBody>
                  <a:tcPr marL="26162" marR="26162" marT="13081" marB="1308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lumMod val="85000"/>
                      </a:schemeClr>
                    </a:solidFill>
                  </a:tcPr>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81000" y="685800"/>
          <a:ext cx="7315200" cy="5638801"/>
        </p:xfrm>
        <a:graphic>
          <a:graphicData uri="http://schemas.openxmlformats.org/drawingml/2006/table">
            <a:tbl>
              <a:tblPr/>
              <a:tblGrid>
                <a:gridCol w="2743200"/>
                <a:gridCol w="4572000"/>
              </a:tblGrid>
              <a:tr h="1049079">
                <a:tc>
                  <a:txBody>
                    <a:bodyPr/>
                    <a:lstStyle/>
                    <a:p>
                      <a:pPr algn="l" fontAlgn="base"/>
                      <a:r>
                        <a:rPr lang="en-IN" sz="1800" b="1" dirty="0"/>
                        <a:t>Z-Wave</a:t>
                      </a:r>
                    </a:p>
                  </a:txBody>
                  <a:tcPr marL="26162" marR="26162" marT="13081" marB="1308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l" fontAlgn="base"/>
                      <a:r>
                        <a:rPr lang="en-IN" sz="1800" b="0"/>
                        <a:t>Low-power, short-range wireless protocol, primarily used for home automation, supports mesh networking, designed for reliability.</a:t>
                      </a:r>
                    </a:p>
                  </a:txBody>
                  <a:tcPr marL="26162" marR="26162" marT="13081" marB="1308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r>
              <a:tr h="1049079">
                <a:tc>
                  <a:txBody>
                    <a:bodyPr/>
                    <a:lstStyle/>
                    <a:p>
                      <a:pPr algn="l" fontAlgn="base"/>
                      <a:r>
                        <a:rPr lang="en-IN" sz="1800" b="1" dirty="0" err="1"/>
                        <a:t>LoRaWAN</a:t>
                      </a:r>
                      <a:endParaRPr lang="en-IN" sz="1800" b="1" dirty="0"/>
                    </a:p>
                  </a:txBody>
                  <a:tcPr marL="26162" marR="26162" marT="13081" marB="1308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l" fontAlgn="base"/>
                      <a:r>
                        <a:rPr lang="en-IN" sz="1800" b="0" dirty="0"/>
                        <a:t>Long-range, low-power protocol, suitable for wide-area </a:t>
                      </a:r>
                      <a:r>
                        <a:rPr lang="en-IN" sz="1800" b="0" dirty="0" err="1"/>
                        <a:t>IoT</a:t>
                      </a:r>
                      <a:r>
                        <a:rPr lang="en-IN" sz="1800" b="0" dirty="0"/>
                        <a:t> deployments, supports battery-operated devices, ideal for outdoor use.</a:t>
                      </a:r>
                    </a:p>
                  </a:txBody>
                  <a:tcPr marL="26162" marR="26162" marT="13081" marB="1308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r>
              <a:tr h="1049079">
                <a:tc>
                  <a:txBody>
                    <a:bodyPr/>
                    <a:lstStyle/>
                    <a:p>
                      <a:pPr algn="l" fontAlgn="base"/>
                      <a:r>
                        <a:rPr lang="en-IN" sz="1800" b="1" dirty="0"/>
                        <a:t>NB-</a:t>
                      </a:r>
                      <a:r>
                        <a:rPr lang="en-IN" sz="1800" b="1" dirty="0" err="1"/>
                        <a:t>IoT</a:t>
                      </a:r>
                      <a:r>
                        <a:rPr lang="en-IN" sz="1800" b="1" dirty="0"/>
                        <a:t> (Narrowband </a:t>
                      </a:r>
                      <a:r>
                        <a:rPr lang="en-IN" sz="1800" b="1" dirty="0" err="1"/>
                        <a:t>IoT</a:t>
                      </a:r>
                      <a:r>
                        <a:rPr lang="en-IN" sz="1800" b="1" dirty="0"/>
                        <a:t>)</a:t>
                      </a:r>
                    </a:p>
                  </a:txBody>
                  <a:tcPr marL="26162" marR="26162" marT="13081" marB="1308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l" fontAlgn="base"/>
                      <a:r>
                        <a:rPr lang="en-IN" sz="1800" b="0" dirty="0"/>
                        <a:t>Cellular-based protocol, designed for low-power, wide-area </a:t>
                      </a:r>
                      <a:r>
                        <a:rPr lang="en-IN" sz="1800" b="0" dirty="0" err="1"/>
                        <a:t>IoT</a:t>
                      </a:r>
                      <a:r>
                        <a:rPr lang="en-IN" sz="1800" b="0" dirty="0"/>
                        <a:t> applications, operates in licensed spectrum for better security.</a:t>
                      </a:r>
                    </a:p>
                  </a:txBody>
                  <a:tcPr marL="26162" marR="26162" marT="13081" marB="1308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r>
              <a:tr h="1245782">
                <a:tc>
                  <a:txBody>
                    <a:bodyPr/>
                    <a:lstStyle/>
                    <a:p>
                      <a:pPr algn="l" fontAlgn="base"/>
                      <a:r>
                        <a:rPr lang="en-IN" sz="1800" b="1" dirty="0" err="1"/>
                        <a:t>Sigfox</a:t>
                      </a:r>
                      <a:endParaRPr lang="en-IN" sz="1800" b="1" dirty="0"/>
                    </a:p>
                  </a:txBody>
                  <a:tcPr marL="26162" marR="26162" marT="13081" marB="1308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c>
                  <a:txBody>
                    <a:bodyPr/>
                    <a:lstStyle/>
                    <a:p>
                      <a:pPr algn="l" fontAlgn="base"/>
                      <a:r>
                        <a:rPr lang="en-IN" sz="1800" b="0" dirty="0"/>
                        <a:t>Low-power, wide-area protocol, ideal for simple applications with low data transmission requirements, operates in unlicensed spectrum.</a:t>
                      </a:r>
                    </a:p>
                  </a:txBody>
                  <a:tcPr marL="26162" marR="26162" marT="13081" marB="1308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12700" cap="flat" cmpd="sng" algn="ctr">
                      <a:solidFill>
                        <a:srgbClr val="D9D9E3"/>
                      </a:solidFill>
                      <a:prstDash val="solid"/>
                      <a:round/>
                      <a:headEnd type="none" w="med" len="med"/>
                      <a:tailEnd type="none" w="med" len="med"/>
                    </a:lnB>
                    <a:solidFill>
                      <a:schemeClr val="bg1"/>
                    </a:solidFill>
                  </a:tcPr>
                </a:tc>
              </a:tr>
              <a:tr h="1245782">
                <a:tc>
                  <a:txBody>
                    <a:bodyPr/>
                    <a:lstStyle/>
                    <a:p>
                      <a:pPr algn="l" fontAlgn="base"/>
                      <a:r>
                        <a:rPr lang="en-IN" sz="1800" b="1" dirty="0"/>
                        <a:t>Bluetooth</a:t>
                      </a:r>
                    </a:p>
                  </a:txBody>
                  <a:tcPr marL="26162" marR="26162" marT="13081" marB="1308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bg1"/>
                    </a:solidFill>
                  </a:tcPr>
                </a:tc>
                <a:tc>
                  <a:txBody>
                    <a:bodyPr/>
                    <a:lstStyle/>
                    <a:p>
                      <a:pPr algn="l" fontAlgn="base"/>
                      <a:r>
                        <a:rPr lang="en-IN" sz="1800" b="0" dirty="0"/>
                        <a:t>Short-range wireless protocol, suitable for connecting devices in close proximity, supports low-energy communication for </a:t>
                      </a:r>
                      <a:r>
                        <a:rPr lang="en-IN" sz="1800" b="0" dirty="0" err="1"/>
                        <a:t>IoT</a:t>
                      </a:r>
                      <a:r>
                        <a:rPr lang="en-IN" sz="1800" b="0" dirty="0"/>
                        <a:t> devices.</a:t>
                      </a:r>
                    </a:p>
                  </a:txBody>
                  <a:tcPr marL="26162" marR="26162" marT="13081" marB="13081" anchor="ctr">
                    <a:lnL w="9525" cap="flat" cmpd="sng" algn="ctr">
                      <a:solidFill>
                        <a:srgbClr val="D9D9E3"/>
                      </a:solidFill>
                      <a:prstDash val="solid"/>
                      <a:round/>
                      <a:headEnd type="none" w="med" len="med"/>
                      <a:tailEnd type="none" w="med" len="med"/>
                    </a:lnL>
                    <a:lnR w="9525" cap="flat" cmpd="sng" algn="ctr">
                      <a:solidFill>
                        <a:srgbClr val="D9D9E3"/>
                      </a:solidFill>
                      <a:prstDash val="solid"/>
                      <a:round/>
                      <a:headEnd type="none" w="med" len="med"/>
                      <a:tailEnd type="none" w="med" len="med"/>
                    </a:lnR>
                    <a:lnT w="12700" cap="flat" cmpd="sng" algn="ctr">
                      <a:solidFill>
                        <a:srgbClr val="D9D9E3"/>
                      </a:solidFill>
                      <a:prstDash val="solid"/>
                      <a:round/>
                      <a:headEnd type="none" w="med" len="med"/>
                      <a:tailEnd type="none" w="med" len="med"/>
                    </a:lnT>
                    <a:lnB w="9525" cap="flat" cmpd="sng" algn="ctr">
                      <a:solidFill>
                        <a:srgbClr val="D9D9E3"/>
                      </a:solidFill>
                      <a:prstDash val="solid"/>
                      <a:round/>
                      <a:headEnd type="none" w="med" len="med"/>
                      <a:tailEnd type="none" w="med" len="med"/>
                    </a:lnB>
                    <a:solidFill>
                      <a:schemeClr val="bg1"/>
                    </a:solidFill>
                  </a:tcPr>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09600"/>
            <a:ext cx="7162800" cy="609600"/>
          </a:xfrm>
        </p:spPr>
        <p:style>
          <a:lnRef idx="2">
            <a:schemeClr val="accent1"/>
          </a:lnRef>
          <a:fillRef idx="1">
            <a:schemeClr val="lt1"/>
          </a:fillRef>
          <a:effectRef idx="0">
            <a:schemeClr val="accent1"/>
          </a:effectRef>
          <a:fontRef idx="minor">
            <a:schemeClr val="dk1"/>
          </a:fontRef>
        </p:style>
        <p:txBody>
          <a:bodyPr>
            <a:normAutofit/>
          </a:bodyPr>
          <a:lstStyle/>
          <a:p>
            <a:r>
              <a:rPr lang="en-IN" sz="2400" dirty="0" smtClean="0"/>
              <a:t>comparison between communication protocols</a:t>
            </a:r>
            <a:endParaRPr lang="en-IN" sz="2400" dirty="0"/>
          </a:p>
        </p:txBody>
      </p:sp>
      <p:sp>
        <p:nvSpPr>
          <p:cNvPr id="3" name="Content Placeholder 2"/>
          <p:cNvSpPr>
            <a:spLocks noGrp="1"/>
          </p:cNvSpPr>
          <p:nvPr>
            <p:ph idx="1"/>
          </p:nvPr>
        </p:nvSpPr>
        <p:spPr>
          <a:xfrm>
            <a:off x="457200" y="1219200"/>
            <a:ext cx="8382000" cy="5333999"/>
          </a:xfrm>
        </p:spPr>
        <p:txBody>
          <a:bodyPr>
            <a:normAutofit fontScale="62500" lnSpcReduction="20000"/>
          </a:bodyPr>
          <a:lstStyle/>
          <a:p>
            <a:r>
              <a:rPr lang="en-IN" b="1" dirty="0" smtClean="0">
                <a:solidFill>
                  <a:srgbClr val="C00000"/>
                </a:solidFill>
              </a:rPr>
              <a:t>MQTT vs. </a:t>
            </a:r>
            <a:r>
              <a:rPr lang="en-IN" b="1" dirty="0" err="1" smtClean="0">
                <a:solidFill>
                  <a:srgbClr val="C00000"/>
                </a:solidFill>
              </a:rPr>
              <a:t>CoAP</a:t>
            </a:r>
            <a:r>
              <a:rPr lang="en-IN" dirty="0" smtClean="0">
                <a:solidFill>
                  <a:srgbClr val="C00000"/>
                </a:solidFill>
              </a:rPr>
              <a:t>:</a:t>
            </a:r>
          </a:p>
          <a:p>
            <a:pPr lvl="1">
              <a:buFont typeface="Wingdings" pitchFamily="2" charset="2"/>
              <a:buChar char="Ø"/>
            </a:pPr>
            <a:r>
              <a:rPr lang="en-IN" sz="3200" dirty="0" smtClean="0"/>
              <a:t>MQTT is ideal for real-time data communication, supporting a publish/subscribe model. </a:t>
            </a:r>
          </a:p>
          <a:p>
            <a:pPr lvl="1">
              <a:buFont typeface="Wingdings" pitchFamily="2" charset="2"/>
              <a:buChar char="Ø"/>
            </a:pPr>
            <a:r>
              <a:rPr lang="en-IN" sz="3200" dirty="0" smtClean="0"/>
              <a:t>It is suitable for low-power and constrained devices, making it prevalent in smart home applications.</a:t>
            </a:r>
          </a:p>
          <a:p>
            <a:pPr lvl="1">
              <a:buFont typeface="Wingdings" pitchFamily="2" charset="2"/>
              <a:buChar char="Ø"/>
            </a:pPr>
            <a:r>
              <a:rPr lang="en-IN" sz="3200" dirty="0" err="1" smtClean="0"/>
              <a:t>CoAP</a:t>
            </a:r>
            <a:r>
              <a:rPr lang="en-IN" sz="3200" dirty="0" smtClean="0"/>
              <a:t> is designed for constrained devices and follows a request/response model. It is suitable for resource-constrained </a:t>
            </a:r>
            <a:r>
              <a:rPr lang="en-IN" sz="3200" dirty="0" err="1" smtClean="0"/>
              <a:t>IoT</a:t>
            </a:r>
            <a:r>
              <a:rPr lang="en-IN" sz="3200" dirty="0" smtClean="0"/>
              <a:t> devices that need to communicate with web services. </a:t>
            </a:r>
          </a:p>
          <a:p>
            <a:pPr lvl="1">
              <a:buFont typeface="Wingdings" pitchFamily="2" charset="2"/>
              <a:buChar char="Ø"/>
            </a:pPr>
            <a:r>
              <a:rPr lang="en-IN" sz="3200" dirty="0" err="1" smtClean="0"/>
              <a:t>CoAP</a:t>
            </a:r>
            <a:r>
              <a:rPr lang="en-IN" sz="3200" dirty="0" smtClean="0"/>
              <a:t> is often used in applications like smart grids and connected healthcare.</a:t>
            </a:r>
          </a:p>
          <a:p>
            <a:r>
              <a:rPr lang="en-IN" b="1" dirty="0" smtClean="0">
                <a:solidFill>
                  <a:srgbClr val="C00000"/>
                </a:solidFill>
              </a:rPr>
              <a:t>MQTT vs. HTTP</a:t>
            </a:r>
            <a:r>
              <a:rPr lang="en-IN" dirty="0" smtClean="0">
                <a:solidFill>
                  <a:srgbClr val="C00000"/>
                </a:solidFill>
              </a:rPr>
              <a:t>:</a:t>
            </a:r>
          </a:p>
          <a:p>
            <a:pPr lvl="1">
              <a:buFont typeface="Wingdings" pitchFamily="2" charset="2"/>
              <a:buChar char="Ø"/>
            </a:pPr>
            <a:r>
              <a:rPr lang="en-IN" sz="3200" dirty="0" smtClean="0"/>
              <a:t>MQTT is more lightweight and efficient, making it preferable for low-power and constrained devices. </a:t>
            </a:r>
          </a:p>
          <a:p>
            <a:pPr lvl="1">
              <a:buFont typeface="Wingdings" pitchFamily="2" charset="2"/>
              <a:buChar char="Ø"/>
            </a:pPr>
            <a:r>
              <a:rPr lang="en-IN" sz="3200" dirty="0" smtClean="0"/>
              <a:t>It is widely used for real-time data communication in various </a:t>
            </a:r>
            <a:r>
              <a:rPr lang="en-IN" sz="3200" dirty="0" err="1" smtClean="0"/>
              <a:t>IoT</a:t>
            </a:r>
            <a:r>
              <a:rPr lang="en-IN" sz="3200" dirty="0" smtClean="0"/>
              <a:t> applications.</a:t>
            </a:r>
          </a:p>
          <a:p>
            <a:pPr lvl="1">
              <a:buFont typeface="Wingdings" pitchFamily="2" charset="2"/>
              <a:buChar char="Ø"/>
            </a:pPr>
            <a:r>
              <a:rPr lang="en-IN" sz="3200" dirty="0" smtClean="0"/>
              <a:t>HTTP is well-established and offers robustness and flexibility. </a:t>
            </a:r>
          </a:p>
          <a:p>
            <a:pPr lvl="1">
              <a:buFont typeface="Wingdings" pitchFamily="2" charset="2"/>
              <a:buChar char="Ø"/>
            </a:pPr>
            <a:r>
              <a:rPr lang="en-IN" sz="3200" dirty="0" smtClean="0"/>
              <a:t>It supports both request/response and publish/subscribe models using </a:t>
            </a:r>
            <a:r>
              <a:rPr lang="en-IN" sz="3200" dirty="0" err="1" smtClean="0"/>
              <a:t>WebSockets</a:t>
            </a:r>
            <a:r>
              <a:rPr lang="en-IN" sz="3200" dirty="0" smtClean="0"/>
              <a:t>, making it suitable for cloud-based </a:t>
            </a:r>
            <a:r>
              <a:rPr lang="en-IN" sz="3200" dirty="0" err="1" smtClean="0"/>
              <a:t>IoT</a:t>
            </a:r>
            <a:r>
              <a:rPr lang="en-IN" sz="3200" dirty="0" smtClean="0"/>
              <a:t> architectures and web service integration.</a:t>
            </a:r>
          </a:p>
          <a:p>
            <a:endParaRPr lang="en-IN"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52400" y="990600"/>
            <a:ext cx="8534400" cy="5333999"/>
          </a:xfrm>
        </p:spPr>
        <p:txBody>
          <a:bodyPr>
            <a:normAutofit fontScale="70000" lnSpcReduction="20000"/>
          </a:bodyPr>
          <a:lstStyle/>
          <a:p>
            <a:r>
              <a:rPr lang="en-IN" sz="3800" b="1" dirty="0" smtClean="0">
                <a:solidFill>
                  <a:srgbClr val="C00000"/>
                </a:solidFill>
              </a:rPr>
              <a:t>AMQP vs. MQTT</a:t>
            </a:r>
            <a:r>
              <a:rPr lang="en-IN" sz="3800" dirty="0" smtClean="0"/>
              <a:t>:</a:t>
            </a:r>
            <a:endParaRPr lang="en-IN" dirty="0" smtClean="0"/>
          </a:p>
          <a:p>
            <a:pPr lvl="1">
              <a:buFont typeface="Wingdings" pitchFamily="2" charset="2"/>
              <a:buChar char="Ø"/>
            </a:pPr>
            <a:r>
              <a:rPr lang="en-IN" sz="3200" dirty="0" smtClean="0"/>
              <a:t>AMQP is a more robust and reliable messaging protocol, </a:t>
            </a:r>
          </a:p>
          <a:p>
            <a:pPr lvl="1">
              <a:buNone/>
            </a:pPr>
            <a:r>
              <a:rPr lang="en-IN" sz="3200" dirty="0" smtClean="0"/>
              <a:t>	suitable for large-scale </a:t>
            </a:r>
            <a:r>
              <a:rPr lang="en-IN" sz="3200" dirty="0" err="1" smtClean="0"/>
              <a:t>IoT</a:t>
            </a:r>
            <a:r>
              <a:rPr lang="en-IN" sz="3200" dirty="0" smtClean="0"/>
              <a:t> deployments and applications that require guaranteed message delivery. </a:t>
            </a:r>
          </a:p>
          <a:p>
            <a:pPr lvl="1">
              <a:buFont typeface="Wingdings" pitchFamily="2" charset="2"/>
              <a:buChar char="Ø"/>
            </a:pPr>
            <a:r>
              <a:rPr lang="en-IN" sz="3200" dirty="0" smtClean="0"/>
              <a:t>It supports multiple communication patterns.</a:t>
            </a:r>
          </a:p>
          <a:p>
            <a:pPr lvl="1">
              <a:buFont typeface="Wingdings" pitchFamily="2" charset="2"/>
              <a:buChar char="Ø"/>
            </a:pPr>
            <a:r>
              <a:rPr lang="en-IN" sz="3200" dirty="0" smtClean="0"/>
              <a:t>MQTT is lighter and simpler, making it better suited for low-power devices and applications where real-time communication is essential. It is widely used in home automation, telemetry, and sensor data collection.</a:t>
            </a:r>
            <a:endParaRPr lang="en-IN" b="1" dirty="0" smtClean="0"/>
          </a:p>
          <a:p>
            <a:r>
              <a:rPr lang="en-IN" sz="3800" b="1" dirty="0" err="1" smtClean="0">
                <a:solidFill>
                  <a:srgbClr val="C00000"/>
                </a:solidFill>
              </a:rPr>
              <a:t>Zigbee</a:t>
            </a:r>
            <a:r>
              <a:rPr lang="en-IN" sz="3800" b="1" dirty="0" smtClean="0">
                <a:solidFill>
                  <a:srgbClr val="C00000"/>
                </a:solidFill>
              </a:rPr>
              <a:t> vs. Z-Wave</a:t>
            </a:r>
            <a:r>
              <a:rPr lang="en-IN" sz="3800" dirty="0" smtClean="0">
                <a:solidFill>
                  <a:srgbClr val="C00000"/>
                </a:solidFill>
              </a:rPr>
              <a:t>:</a:t>
            </a:r>
            <a:endParaRPr lang="en-IN" dirty="0" smtClean="0"/>
          </a:p>
          <a:p>
            <a:pPr lvl="1">
              <a:buFont typeface="Wingdings" pitchFamily="2" charset="2"/>
              <a:buChar char="Ø"/>
            </a:pPr>
            <a:r>
              <a:rPr lang="en-IN" sz="3200" dirty="0" err="1" smtClean="0"/>
              <a:t>Zigbee</a:t>
            </a:r>
            <a:r>
              <a:rPr lang="en-IN" sz="3200" dirty="0" smtClean="0"/>
              <a:t> and Z-Wave are both low-power, short-range protocols used primarily in home automation and smart home applications.</a:t>
            </a:r>
          </a:p>
          <a:p>
            <a:pPr lvl="1">
              <a:buFont typeface="Wingdings" pitchFamily="2" charset="2"/>
              <a:buChar char="Ø"/>
            </a:pPr>
            <a:r>
              <a:rPr lang="en-IN" sz="3200" dirty="0" err="1" smtClean="0"/>
              <a:t>Zigbee</a:t>
            </a:r>
            <a:r>
              <a:rPr lang="en-IN" sz="3200" dirty="0" smtClean="0"/>
              <a:t> supports mesh networking and operates in the 2.4 GHz band, while Z-Wave also supports mesh networking but operates in the sub-GHz band. </a:t>
            </a:r>
          </a:p>
          <a:p>
            <a:pPr lvl="1">
              <a:buFont typeface="Wingdings" pitchFamily="2" charset="2"/>
              <a:buChar char="Ø"/>
            </a:pPr>
            <a:r>
              <a:rPr lang="en-IN" sz="3200" dirty="0" smtClean="0"/>
              <a:t>The choice between the two often depends on regional frequency regulations and device compatibility</a:t>
            </a:r>
            <a:r>
              <a:rPr lang="en-IN" dirty="0" smtClean="0"/>
              <a:t>.</a:t>
            </a:r>
          </a:p>
          <a:p>
            <a:endParaRPr lang="en-IN"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219200"/>
            <a:ext cx="8229600" cy="5105399"/>
          </a:xfrm>
        </p:spPr>
        <p:txBody>
          <a:bodyPr>
            <a:normAutofit fontScale="92500" lnSpcReduction="10000"/>
          </a:bodyPr>
          <a:lstStyle/>
          <a:p>
            <a:r>
              <a:rPr lang="en-IN" b="1" dirty="0" err="1" smtClean="0"/>
              <a:t>LoRaWAN</a:t>
            </a:r>
            <a:r>
              <a:rPr lang="en-IN" b="1" dirty="0" smtClean="0"/>
              <a:t> vs. NB-</a:t>
            </a:r>
            <a:r>
              <a:rPr lang="en-IN" b="1" dirty="0" err="1" smtClean="0"/>
              <a:t>IoT</a:t>
            </a:r>
            <a:r>
              <a:rPr lang="en-IN" b="1" dirty="0" smtClean="0"/>
              <a:t> vs. </a:t>
            </a:r>
            <a:r>
              <a:rPr lang="en-IN" b="1" dirty="0" err="1" smtClean="0"/>
              <a:t>Sigfox</a:t>
            </a:r>
            <a:r>
              <a:rPr lang="en-IN" dirty="0" smtClean="0"/>
              <a:t>:</a:t>
            </a:r>
          </a:p>
          <a:p>
            <a:pPr lvl="1">
              <a:buFont typeface="Wingdings" pitchFamily="2" charset="2"/>
              <a:buChar char="Ø"/>
            </a:pPr>
            <a:r>
              <a:rPr lang="en-IN" dirty="0" err="1" smtClean="0"/>
              <a:t>LoRaWAN</a:t>
            </a:r>
            <a:r>
              <a:rPr lang="en-IN" dirty="0" smtClean="0"/>
              <a:t> offers long-range communication and low power consumption, making it suitable for wide-area deployments and outdoor applications.</a:t>
            </a:r>
          </a:p>
          <a:p>
            <a:pPr lvl="1">
              <a:buFont typeface="Wingdings" pitchFamily="2" charset="2"/>
              <a:buChar char="Ø"/>
            </a:pPr>
            <a:r>
              <a:rPr lang="en-IN" dirty="0" smtClean="0"/>
              <a:t>NB-</a:t>
            </a:r>
            <a:r>
              <a:rPr lang="en-IN" dirty="0" err="1" smtClean="0"/>
              <a:t>IoT</a:t>
            </a:r>
            <a:r>
              <a:rPr lang="en-IN" dirty="0" smtClean="0"/>
              <a:t> operates in licensed cellular spectrum, providing better security and reliability, making it suitable for large-scale deployments and applications that require guaranteed connectivity.</a:t>
            </a:r>
          </a:p>
          <a:p>
            <a:pPr lvl="1">
              <a:buFont typeface="Wingdings" pitchFamily="2" charset="2"/>
              <a:buChar char="Ø"/>
            </a:pPr>
            <a:r>
              <a:rPr lang="en-IN" dirty="0" err="1" smtClean="0"/>
              <a:t>Sigfox</a:t>
            </a:r>
            <a:r>
              <a:rPr lang="en-IN" dirty="0" smtClean="0"/>
              <a:t> operates in unlicensed spectrum and provides global coverage, making it cost-effective and straightforward for international </a:t>
            </a:r>
            <a:r>
              <a:rPr lang="en-IN" dirty="0" err="1" smtClean="0"/>
              <a:t>IoT</a:t>
            </a:r>
            <a:r>
              <a:rPr lang="en-IN" dirty="0" smtClean="0"/>
              <a:t> deployments with small data payloads.</a:t>
            </a:r>
          </a:p>
          <a:p>
            <a:endParaRPr lang="en-IN"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152400" y="1447800"/>
          <a:ext cx="8534400" cy="4800601"/>
        </p:xfrm>
        <a:graphic>
          <a:graphicData uri="http://schemas.openxmlformats.org/drawingml/2006/table">
            <a:tbl>
              <a:tblPr firstRow="1" bandRow="1">
                <a:tableStyleId>{616DA210-FB5B-4158-B5E0-FEB733F419BA}</a:tableStyleId>
              </a:tblPr>
              <a:tblGrid>
                <a:gridCol w="914400"/>
                <a:gridCol w="1371600"/>
                <a:gridCol w="838200"/>
                <a:gridCol w="1219200"/>
                <a:gridCol w="1143000"/>
                <a:gridCol w="914400"/>
                <a:gridCol w="1066800"/>
                <a:gridCol w="1066800"/>
              </a:tblGrid>
              <a:tr h="652456">
                <a:tc>
                  <a:txBody>
                    <a:bodyPr/>
                    <a:lstStyle/>
                    <a:p>
                      <a:pPr algn="ctr" fontAlgn="b"/>
                      <a:r>
                        <a:rPr lang="en-IN" sz="1400" dirty="0"/>
                        <a:t>Protocol</a:t>
                      </a:r>
                      <a:endParaRPr lang="en-IN" sz="1400" b="1" dirty="0"/>
                    </a:p>
                  </a:txBody>
                  <a:tcPr anchor="ctr">
                    <a:solidFill>
                      <a:schemeClr val="bg2">
                        <a:lumMod val="75000"/>
                      </a:schemeClr>
                    </a:solidFill>
                  </a:tcPr>
                </a:tc>
                <a:tc>
                  <a:txBody>
                    <a:bodyPr/>
                    <a:lstStyle/>
                    <a:p>
                      <a:pPr algn="ctr" fontAlgn="b"/>
                      <a:r>
                        <a:rPr lang="en-IN" sz="1400" dirty="0"/>
                        <a:t>Communication Type</a:t>
                      </a:r>
                      <a:endParaRPr lang="en-IN" sz="1400" b="1" dirty="0"/>
                    </a:p>
                  </a:txBody>
                  <a:tcPr anchor="ctr">
                    <a:solidFill>
                      <a:schemeClr val="bg2">
                        <a:lumMod val="75000"/>
                      </a:schemeClr>
                    </a:solidFill>
                  </a:tcPr>
                </a:tc>
                <a:tc>
                  <a:txBody>
                    <a:bodyPr/>
                    <a:lstStyle/>
                    <a:p>
                      <a:pPr algn="ctr" fontAlgn="b"/>
                      <a:r>
                        <a:rPr lang="en-IN" sz="1400" dirty="0"/>
                        <a:t>Range</a:t>
                      </a:r>
                      <a:endParaRPr lang="en-IN" sz="1400" b="1" dirty="0"/>
                    </a:p>
                  </a:txBody>
                  <a:tcPr anchor="ctr">
                    <a:solidFill>
                      <a:schemeClr val="bg2">
                        <a:lumMod val="75000"/>
                      </a:schemeClr>
                    </a:solidFill>
                  </a:tcPr>
                </a:tc>
                <a:tc>
                  <a:txBody>
                    <a:bodyPr/>
                    <a:lstStyle/>
                    <a:p>
                      <a:pPr algn="ctr" fontAlgn="b"/>
                      <a:r>
                        <a:rPr lang="en-IN" sz="1400" dirty="0"/>
                        <a:t>Power Consumption</a:t>
                      </a:r>
                      <a:endParaRPr lang="en-IN" sz="1400" b="1" dirty="0"/>
                    </a:p>
                  </a:txBody>
                  <a:tcPr anchor="ctr">
                    <a:solidFill>
                      <a:schemeClr val="bg2">
                        <a:lumMod val="75000"/>
                      </a:schemeClr>
                    </a:solidFill>
                  </a:tcPr>
                </a:tc>
                <a:tc>
                  <a:txBody>
                    <a:bodyPr/>
                    <a:lstStyle/>
                    <a:p>
                      <a:pPr algn="ctr" fontAlgn="b"/>
                      <a:r>
                        <a:rPr lang="en-IN" sz="1400" dirty="0"/>
                        <a:t>Network Topology</a:t>
                      </a:r>
                      <a:endParaRPr lang="en-IN" sz="1400" b="1" dirty="0"/>
                    </a:p>
                  </a:txBody>
                  <a:tcPr anchor="ctr">
                    <a:solidFill>
                      <a:schemeClr val="bg2">
                        <a:lumMod val="75000"/>
                      </a:schemeClr>
                    </a:solidFill>
                  </a:tcPr>
                </a:tc>
                <a:tc>
                  <a:txBody>
                    <a:bodyPr/>
                    <a:lstStyle/>
                    <a:p>
                      <a:pPr algn="ctr" fontAlgn="b"/>
                      <a:r>
                        <a:rPr lang="en-IN" sz="1400" dirty="0"/>
                        <a:t>Spectrum</a:t>
                      </a:r>
                      <a:endParaRPr lang="en-IN" sz="1400" b="1" dirty="0"/>
                    </a:p>
                  </a:txBody>
                  <a:tcPr anchor="ctr">
                    <a:solidFill>
                      <a:schemeClr val="bg2">
                        <a:lumMod val="75000"/>
                      </a:schemeClr>
                    </a:solidFill>
                  </a:tcPr>
                </a:tc>
                <a:tc>
                  <a:txBody>
                    <a:bodyPr/>
                    <a:lstStyle/>
                    <a:p>
                      <a:pPr algn="ctr" fontAlgn="b"/>
                      <a:r>
                        <a:rPr lang="en-IN" sz="1400" dirty="0"/>
                        <a:t>Security</a:t>
                      </a:r>
                      <a:endParaRPr lang="en-IN" sz="1400" b="1" dirty="0"/>
                    </a:p>
                  </a:txBody>
                  <a:tcPr anchor="ctr">
                    <a:solidFill>
                      <a:schemeClr val="bg2">
                        <a:lumMod val="75000"/>
                      </a:schemeClr>
                    </a:solidFill>
                  </a:tcPr>
                </a:tc>
                <a:tc>
                  <a:txBody>
                    <a:bodyPr/>
                    <a:lstStyle/>
                    <a:p>
                      <a:pPr algn="ctr" fontAlgn="b"/>
                      <a:r>
                        <a:rPr lang="en-IN" sz="1400" dirty="0"/>
                        <a:t>Use Cases</a:t>
                      </a:r>
                      <a:endParaRPr lang="en-IN" sz="1400" b="1" dirty="0"/>
                    </a:p>
                  </a:txBody>
                  <a:tcPr anchor="ctr">
                    <a:solidFill>
                      <a:schemeClr val="bg2">
                        <a:lumMod val="75000"/>
                      </a:schemeClr>
                    </a:solidFill>
                  </a:tcPr>
                </a:tc>
              </a:tr>
              <a:tr h="1480990">
                <a:tc>
                  <a:txBody>
                    <a:bodyPr/>
                    <a:lstStyle/>
                    <a:p>
                      <a:pPr fontAlgn="base"/>
                      <a:r>
                        <a:rPr lang="en-IN" sz="1400" dirty="0"/>
                        <a:t>MQTT</a:t>
                      </a:r>
                    </a:p>
                  </a:txBody>
                  <a:tcPr anchor="ctr"/>
                </a:tc>
                <a:tc>
                  <a:txBody>
                    <a:bodyPr/>
                    <a:lstStyle/>
                    <a:p>
                      <a:pPr fontAlgn="base"/>
                      <a:r>
                        <a:rPr lang="en-IN" sz="1400" dirty="0"/>
                        <a:t>Publish/Subscribe</a:t>
                      </a:r>
                    </a:p>
                  </a:txBody>
                  <a:tcPr anchor="ctr"/>
                </a:tc>
                <a:tc>
                  <a:txBody>
                    <a:bodyPr/>
                    <a:lstStyle/>
                    <a:p>
                      <a:pPr fontAlgn="base"/>
                      <a:r>
                        <a:rPr lang="en-IN" sz="1400" dirty="0"/>
                        <a:t>Short to Medium</a:t>
                      </a:r>
                    </a:p>
                  </a:txBody>
                  <a:tcPr anchor="ctr"/>
                </a:tc>
                <a:tc>
                  <a:txBody>
                    <a:bodyPr/>
                    <a:lstStyle/>
                    <a:p>
                      <a:pPr fontAlgn="base"/>
                      <a:r>
                        <a:rPr lang="en-IN" sz="1400" dirty="0"/>
                        <a:t>Low</a:t>
                      </a:r>
                    </a:p>
                  </a:txBody>
                  <a:tcPr anchor="ctr"/>
                </a:tc>
                <a:tc>
                  <a:txBody>
                    <a:bodyPr/>
                    <a:lstStyle/>
                    <a:p>
                      <a:pPr fontAlgn="base"/>
                      <a:r>
                        <a:rPr lang="en-IN" sz="1400" dirty="0"/>
                        <a:t>Centralized</a:t>
                      </a:r>
                    </a:p>
                  </a:txBody>
                  <a:tcPr anchor="ctr"/>
                </a:tc>
                <a:tc>
                  <a:txBody>
                    <a:bodyPr/>
                    <a:lstStyle/>
                    <a:p>
                      <a:pPr fontAlgn="base"/>
                      <a:r>
                        <a:rPr lang="en-IN" sz="1400"/>
                        <a:t>N/A (IP-based)</a:t>
                      </a:r>
                    </a:p>
                  </a:txBody>
                  <a:tcPr anchor="ctr"/>
                </a:tc>
                <a:tc>
                  <a:txBody>
                    <a:bodyPr/>
                    <a:lstStyle/>
                    <a:p>
                      <a:pPr fontAlgn="base"/>
                      <a:r>
                        <a:rPr lang="en-IN" sz="1400" dirty="0"/>
                        <a:t>Secure (with SSL/TLS)</a:t>
                      </a:r>
                    </a:p>
                  </a:txBody>
                  <a:tcPr anchor="ctr"/>
                </a:tc>
                <a:tc>
                  <a:txBody>
                    <a:bodyPr/>
                    <a:lstStyle/>
                    <a:p>
                      <a:pPr fontAlgn="base"/>
                      <a:r>
                        <a:rPr lang="en-IN" sz="1400" dirty="0"/>
                        <a:t>Home automation, Telemetry, </a:t>
                      </a:r>
                      <a:r>
                        <a:rPr lang="en-IN" sz="1400" dirty="0" err="1"/>
                        <a:t>IoT</a:t>
                      </a:r>
                      <a:r>
                        <a:rPr lang="en-IN" sz="1400" dirty="0"/>
                        <a:t> data streams</a:t>
                      </a:r>
                    </a:p>
                  </a:txBody>
                  <a:tcPr anchor="ctr"/>
                </a:tc>
              </a:tr>
              <a:tr h="1452411">
                <a:tc>
                  <a:txBody>
                    <a:bodyPr/>
                    <a:lstStyle/>
                    <a:p>
                      <a:pPr fontAlgn="base"/>
                      <a:r>
                        <a:rPr lang="en-IN" sz="1400"/>
                        <a:t>CoAP</a:t>
                      </a:r>
                    </a:p>
                  </a:txBody>
                  <a:tcPr anchor="ctr"/>
                </a:tc>
                <a:tc>
                  <a:txBody>
                    <a:bodyPr/>
                    <a:lstStyle/>
                    <a:p>
                      <a:pPr fontAlgn="base"/>
                      <a:r>
                        <a:rPr lang="en-IN" sz="1400" dirty="0"/>
                        <a:t>Request/Response</a:t>
                      </a:r>
                    </a:p>
                  </a:txBody>
                  <a:tcPr anchor="ctr"/>
                </a:tc>
                <a:tc>
                  <a:txBody>
                    <a:bodyPr/>
                    <a:lstStyle/>
                    <a:p>
                      <a:pPr fontAlgn="base"/>
                      <a:r>
                        <a:rPr lang="en-IN" sz="1400" dirty="0"/>
                        <a:t>Short to Medium</a:t>
                      </a:r>
                    </a:p>
                  </a:txBody>
                  <a:tcPr anchor="ctr"/>
                </a:tc>
                <a:tc>
                  <a:txBody>
                    <a:bodyPr/>
                    <a:lstStyle/>
                    <a:p>
                      <a:pPr fontAlgn="base"/>
                      <a:r>
                        <a:rPr lang="en-IN" sz="1400" dirty="0"/>
                        <a:t>Low</a:t>
                      </a:r>
                    </a:p>
                  </a:txBody>
                  <a:tcPr anchor="ctr"/>
                </a:tc>
                <a:tc>
                  <a:txBody>
                    <a:bodyPr/>
                    <a:lstStyle/>
                    <a:p>
                      <a:pPr fontAlgn="base"/>
                      <a:r>
                        <a:rPr lang="en-IN" sz="1400" dirty="0"/>
                        <a:t>Centralized</a:t>
                      </a:r>
                    </a:p>
                  </a:txBody>
                  <a:tcPr anchor="ctr"/>
                </a:tc>
                <a:tc>
                  <a:txBody>
                    <a:bodyPr/>
                    <a:lstStyle/>
                    <a:p>
                      <a:pPr fontAlgn="base"/>
                      <a:r>
                        <a:rPr lang="en-IN" sz="1400" dirty="0"/>
                        <a:t>N/A (IP-based)</a:t>
                      </a:r>
                    </a:p>
                  </a:txBody>
                  <a:tcPr anchor="ctr"/>
                </a:tc>
                <a:tc>
                  <a:txBody>
                    <a:bodyPr/>
                    <a:lstStyle/>
                    <a:p>
                      <a:pPr fontAlgn="base"/>
                      <a:r>
                        <a:rPr lang="en-IN" sz="1400" dirty="0"/>
                        <a:t>Secure (with DTLS)</a:t>
                      </a:r>
                    </a:p>
                  </a:txBody>
                  <a:tcPr anchor="ctr"/>
                </a:tc>
                <a:tc>
                  <a:txBody>
                    <a:bodyPr/>
                    <a:lstStyle/>
                    <a:p>
                      <a:pPr fontAlgn="base"/>
                      <a:r>
                        <a:rPr lang="en-IN" sz="1400" dirty="0"/>
                        <a:t>Smart grids, Connected healthcare, Web of Things</a:t>
                      </a:r>
                    </a:p>
                  </a:txBody>
                  <a:tcPr anchor="ctr"/>
                </a:tc>
              </a:tr>
              <a:tr h="1214744">
                <a:tc>
                  <a:txBody>
                    <a:bodyPr/>
                    <a:lstStyle/>
                    <a:p>
                      <a:pPr fontAlgn="base"/>
                      <a:r>
                        <a:rPr lang="en-IN" sz="1400" dirty="0"/>
                        <a:t>AMQP</a:t>
                      </a:r>
                    </a:p>
                  </a:txBody>
                  <a:tcPr anchor="ctr"/>
                </a:tc>
                <a:tc>
                  <a:txBody>
                    <a:bodyPr/>
                    <a:lstStyle/>
                    <a:p>
                      <a:pPr fontAlgn="base"/>
                      <a:r>
                        <a:rPr lang="en-IN" sz="1400" dirty="0"/>
                        <a:t>Message Queue</a:t>
                      </a:r>
                    </a:p>
                  </a:txBody>
                  <a:tcPr anchor="ctr"/>
                </a:tc>
                <a:tc>
                  <a:txBody>
                    <a:bodyPr/>
                    <a:lstStyle/>
                    <a:p>
                      <a:pPr fontAlgn="base"/>
                      <a:r>
                        <a:rPr lang="en-IN" sz="1400" dirty="0"/>
                        <a:t>Short to Long</a:t>
                      </a:r>
                    </a:p>
                  </a:txBody>
                  <a:tcPr anchor="ctr"/>
                </a:tc>
                <a:tc>
                  <a:txBody>
                    <a:bodyPr/>
                    <a:lstStyle/>
                    <a:p>
                      <a:pPr fontAlgn="base"/>
                      <a:r>
                        <a:rPr lang="en-IN" sz="1400" dirty="0"/>
                        <a:t>Medium</a:t>
                      </a:r>
                    </a:p>
                  </a:txBody>
                  <a:tcPr anchor="ctr"/>
                </a:tc>
                <a:tc>
                  <a:txBody>
                    <a:bodyPr/>
                    <a:lstStyle/>
                    <a:p>
                      <a:pPr fontAlgn="base"/>
                      <a:r>
                        <a:rPr lang="en-IN" sz="1400" dirty="0"/>
                        <a:t>Centralized</a:t>
                      </a:r>
                    </a:p>
                  </a:txBody>
                  <a:tcPr anchor="ctr"/>
                </a:tc>
                <a:tc>
                  <a:txBody>
                    <a:bodyPr/>
                    <a:lstStyle/>
                    <a:p>
                      <a:pPr fontAlgn="base"/>
                      <a:r>
                        <a:rPr lang="en-IN" sz="1400" dirty="0"/>
                        <a:t>N/A (IP-based)</a:t>
                      </a:r>
                    </a:p>
                  </a:txBody>
                  <a:tcPr anchor="ctr"/>
                </a:tc>
                <a:tc>
                  <a:txBody>
                    <a:bodyPr/>
                    <a:lstStyle/>
                    <a:p>
                      <a:pPr fontAlgn="base"/>
                      <a:r>
                        <a:rPr lang="en-IN" sz="1400" dirty="0"/>
                        <a:t>Secure (TLS)</a:t>
                      </a:r>
                    </a:p>
                  </a:txBody>
                  <a:tcPr anchor="ctr"/>
                </a:tc>
                <a:tc>
                  <a:txBody>
                    <a:bodyPr/>
                    <a:lstStyle/>
                    <a:p>
                      <a:pPr fontAlgn="base"/>
                      <a:r>
                        <a:rPr lang="en-IN" sz="1400" dirty="0"/>
                        <a:t>Industrial automation, Reliable data exchange</a:t>
                      </a:r>
                    </a:p>
                  </a:txBody>
                  <a:tcPr anchor="ctr"/>
                </a:tc>
              </a:tr>
            </a:tbl>
          </a:graphicData>
        </a:graphic>
      </p:graphicFrame>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04799" y="2514600"/>
          <a:ext cx="8458201" cy="3814057"/>
        </p:xfrm>
        <a:graphic>
          <a:graphicData uri="http://schemas.openxmlformats.org/drawingml/2006/table">
            <a:tbl>
              <a:tblPr firstRow="1" bandRow="1">
                <a:tableStyleId>{616DA210-FB5B-4158-B5E0-FEB733F419BA}</a:tableStyleId>
              </a:tblPr>
              <a:tblGrid>
                <a:gridCol w="861483"/>
                <a:gridCol w="1533760"/>
                <a:gridCol w="823365"/>
                <a:gridCol w="1010492"/>
                <a:gridCol w="783167"/>
                <a:gridCol w="1018117"/>
                <a:gridCol w="1096433"/>
                <a:gridCol w="1331384"/>
              </a:tblGrid>
              <a:tr h="1354525">
                <a:tc>
                  <a:txBody>
                    <a:bodyPr/>
                    <a:lstStyle/>
                    <a:p>
                      <a:pPr fontAlgn="base"/>
                      <a:r>
                        <a:rPr lang="en-IN" sz="1400" dirty="0" err="1"/>
                        <a:t>Zigbee</a:t>
                      </a:r>
                      <a:endParaRPr lang="en-IN" sz="1400" dirty="0"/>
                    </a:p>
                  </a:txBody>
                  <a:tcPr/>
                </a:tc>
                <a:tc>
                  <a:txBody>
                    <a:bodyPr/>
                    <a:lstStyle/>
                    <a:p>
                      <a:pPr fontAlgn="base"/>
                      <a:r>
                        <a:rPr lang="en-IN" sz="1400" dirty="0"/>
                        <a:t>Mesh Networking</a:t>
                      </a:r>
                    </a:p>
                  </a:txBody>
                  <a:tcPr/>
                </a:tc>
                <a:tc>
                  <a:txBody>
                    <a:bodyPr/>
                    <a:lstStyle/>
                    <a:p>
                      <a:pPr fontAlgn="base"/>
                      <a:r>
                        <a:rPr lang="en-IN" sz="1400" dirty="0"/>
                        <a:t>Short</a:t>
                      </a:r>
                    </a:p>
                  </a:txBody>
                  <a:tcPr/>
                </a:tc>
                <a:tc>
                  <a:txBody>
                    <a:bodyPr/>
                    <a:lstStyle/>
                    <a:p>
                      <a:pPr fontAlgn="base"/>
                      <a:r>
                        <a:rPr lang="en-IN" sz="1400" dirty="0"/>
                        <a:t>Low</a:t>
                      </a:r>
                    </a:p>
                  </a:txBody>
                  <a:tcPr/>
                </a:tc>
                <a:tc>
                  <a:txBody>
                    <a:bodyPr/>
                    <a:lstStyle/>
                    <a:p>
                      <a:pPr fontAlgn="base"/>
                      <a:r>
                        <a:rPr lang="en-IN" sz="1400" dirty="0"/>
                        <a:t>Mesh</a:t>
                      </a:r>
                    </a:p>
                  </a:txBody>
                  <a:tcPr/>
                </a:tc>
                <a:tc>
                  <a:txBody>
                    <a:bodyPr/>
                    <a:lstStyle/>
                    <a:p>
                      <a:pPr fontAlgn="base"/>
                      <a:r>
                        <a:rPr lang="en-IN" sz="1400" dirty="0"/>
                        <a:t>2.4 GHz</a:t>
                      </a:r>
                    </a:p>
                  </a:txBody>
                  <a:tcPr/>
                </a:tc>
                <a:tc>
                  <a:txBody>
                    <a:bodyPr/>
                    <a:lstStyle/>
                    <a:p>
                      <a:pPr fontAlgn="base"/>
                      <a:r>
                        <a:rPr lang="en-IN" sz="1400" dirty="0"/>
                        <a:t>Secure (AES-128)</a:t>
                      </a:r>
                    </a:p>
                  </a:txBody>
                  <a:tcPr/>
                </a:tc>
                <a:tc>
                  <a:txBody>
                    <a:bodyPr/>
                    <a:lstStyle/>
                    <a:p>
                      <a:pPr fontAlgn="base"/>
                      <a:r>
                        <a:rPr lang="en-IN" sz="1400" dirty="0"/>
                        <a:t>Home automation, Smart lighting, Sensor networks</a:t>
                      </a:r>
                    </a:p>
                  </a:txBody>
                  <a:tcPr/>
                </a:tc>
              </a:tr>
              <a:tr h="1354525">
                <a:tc>
                  <a:txBody>
                    <a:bodyPr/>
                    <a:lstStyle/>
                    <a:p>
                      <a:pPr fontAlgn="base"/>
                      <a:r>
                        <a:rPr lang="en-IN" sz="1400" dirty="0"/>
                        <a:t>Z-Wave</a:t>
                      </a:r>
                    </a:p>
                  </a:txBody>
                  <a:tcPr anchor="ctr"/>
                </a:tc>
                <a:tc>
                  <a:txBody>
                    <a:bodyPr/>
                    <a:lstStyle/>
                    <a:p>
                      <a:pPr fontAlgn="base"/>
                      <a:r>
                        <a:rPr lang="en-IN" sz="1400" dirty="0"/>
                        <a:t>Mesh Networking</a:t>
                      </a:r>
                    </a:p>
                  </a:txBody>
                  <a:tcPr anchor="ctr"/>
                </a:tc>
                <a:tc>
                  <a:txBody>
                    <a:bodyPr/>
                    <a:lstStyle/>
                    <a:p>
                      <a:pPr fontAlgn="base"/>
                      <a:r>
                        <a:rPr lang="en-IN" sz="1400" dirty="0"/>
                        <a:t>Short</a:t>
                      </a:r>
                    </a:p>
                  </a:txBody>
                  <a:tcPr anchor="ctr"/>
                </a:tc>
                <a:tc>
                  <a:txBody>
                    <a:bodyPr/>
                    <a:lstStyle/>
                    <a:p>
                      <a:pPr fontAlgn="base"/>
                      <a:r>
                        <a:rPr lang="en-IN" sz="1400" dirty="0"/>
                        <a:t>Ultra-Low</a:t>
                      </a:r>
                    </a:p>
                  </a:txBody>
                  <a:tcPr anchor="ctr"/>
                </a:tc>
                <a:tc>
                  <a:txBody>
                    <a:bodyPr/>
                    <a:lstStyle/>
                    <a:p>
                      <a:pPr fontAlgn="base"/>
                      <a:r>
                        <a:rPr lang="en-IN" sz="1400"/>
                        <a:t>Mesh</a:t>
                      </a:r>
                    </a:p>
                  </a:txBody>
                  <a:tcPr anchor="ctr"/>
                </a:tc>
                <a:tc>
                  <a:txBody>
                    <a:bodyPr/>
                    <a:lstStyle/>
                    <a:p>
                      <a:pPr fontAlgn="base"/>
                      <a:r>
                        <a:rPr lang="en-IN" sz="1400"/>
                        <a:t>Sub-GHz</a:t>
                      </a:r>
                    </a:p>
                  </a:txBody>
                  <a:tcPr anchor="ctr"/>
                </a:tc>
                <a:tc>
                  <a:txBody>
                    <a:bodyPr/>
                    <a:lstStyle/>
                    <a:p>
                      <a:pPr fontAlgn="base"/>
                      <a:r>
                        <a:rPr lang="en-IN" sz="1400"/>
                        <a:t>Secure (AES-128)</a:t>
                      </a:r>
                    </a:p>
                  </a:txBody>
                  <a:tcPr anchor="ctr"/>
                </a:tc>
                <a:tc>
                  <a:txBody>
                    <a:bodyPr/>
                    <a:lstStyle/>
                    <a:p>
                      <a:pPr fontAlgn="base"/>
                      <a:r>
                        <a:rPr lang="en-IN" sz="1400" dirty="0"/>
                        <a:t>Home automation, Smart locks, Energy monitoring</a:t>
                      </a:r>
                    </a:p>
                  </a:txBody>
                  <a:tcPr anchor="ctr"/>
                </a:tc>
              </a:tr>
              <a:tr h="1105007">
                <a:tc>
                  <a:txBody>
                    <a:bodyPr/>
                    <a:lstStyle/>
                    <a:p>
                      <a:pPr fontAlgn="base"/>
                      <a:r>
                        <a:rPr lang="en-IN" sz="1400" dirty="0" err="1"/>
                        <a:t>LoRaWAN</a:t>
                      </a:r>
                      <a:endParaRPr lang="en-IN" sz="1400" dirty="0"/>
                    </a:p>
                  </a:txBody>
                  <a:tcPr anchor="ctr"/>
                </a:tc>
                <a:tc>
                  <a:txBody>
                    <a:bodyPr/>
                    <a:lstStyle/>
                    <a:p>
                      <a:pPr fontAlgn="base"/>
                      <a:r>
                        <a:rPr lang="en-IN" sz="1400" dirty="0"/>
                        <a:t>Star-of-Stars</a:t>
                      </a:r>
                    </a:p>
                  </a:txBody>
                  <a:tcPr anchor="ctr"/>
                </a:tc>
                <a:tc>
                  <a:txBody>
                    <a:bodyPr/>
                    <a:lstStyle/>
                    <a:p>
                      <a:pPr fontAlgn="base"/>
                      <a:r>
                        <a:rPr lang="en-IN" sz="1400" dirty="0"/>
                        <a:t>Long</a:t>
                      </a:r>
                    </a:p>
                  </a:txBody>
                  <a:tcPr anchor="ctr"/>
                </a:tc>
                <a:tc>
                  <a:txBody>
                    <a:bodyPr/>
                    <a:lstStyle/>
                    <a:p>
                      <a:pPr fontAlgn="base"/>
                      <a:r>
                        <a:rPr lang="en-IN" sz="1400" dirty="0"/>
                        <a:t>Ultra-Low</a:t>
                      </a:r>
                    </a:p>
                  </a:txBody>
                  <a:tcPr anchor="ctr"/>
                </a:tc>
                <a:tc>
                  <a:txBody>
                    <a:bodyPr/>
                    <a:lstStyle/>
                    <a:p>
                      <a:pPr fontAlgn="base"/>
                      <a:r>
                        <a:rPr lang="en-IN" sz="1400" dirty="0"/>
                        <a:t>Star-of-Stars</a:t>
                      </a:r>
                    </a:p>
                  </a:txBody>
                  <a:tcPr anchor="ctr"/>
                </a:tc>
                <a:tc>
                  <a:txBody>
                    <a:bodyPr/>
                    <a:lstStyle/>
                    <a:p>
                      <a:pPr fontAlgn="base"/>
                      <a:r>
                        <a:rPr lang="en-IN" sz="1400" dirty="0"/>
                        <a:t>Sub-GHz</a:t>
                      </a:r>
                    </a:p>
                  </a:txBody>
                  <a:tcPr anchor="ctr"/>
                </a:tc>
                <a:tc>
                  <a:txBody>
                    <a:bodyPr/>
                    <a:lstStyle/>
                    <a:p>
                      <a:pPr fontAlgn="base"/>
                      <a:r>
                        <a:rPr lang="en-IN" sz="1400"/>
                        <a:t>Secure (AES-128)</a:t>
                      </a:r>
                    </a:p>
                  </a:txBody>
                  <a:tcPr anchor="ctr"/>
                </a:tc>
                <a:tc>
                  <a:txBody>
                    <a:bodyPr/>
                    <a:lstStyle/>
                    <a:p>
                      <a:pPr fontAlgn="base"/>
                      <a:r>
                        <a:rPr lang="en-IN" sz="1400" dirty="0"/>
                        <a:t>Smart agriculture, Asset tracking, Smart cities</a:t>
                      </a:r>
                    </a:p>
                  </a:txBody>
                  <a:tcPr anchor="ctr"/>
                </a:tc>
              </a:tr>
            </a:tbl>
          </a:graphicData>
        </a:graphic>
      </p:graphicFrame>
      <p:graphicFrame>
        <p:nvGraphicFramePr>
          <p:cNvPr id="5" name="Table 4"/>
          <p:cNvGraphicFramePr>
            <a:graphicFrameLocks noGrp="1"/>
          </p:cNvGraphicFramePr>
          <p:nvPr/>
        </p:nvGraphicFramePr>
        <p:xfrm>
          <a:off x="304800" y="1600200"/>
          <a:ext cx="8458200" cy="809710"/>
        </p:xfrm>
        <a:graphic>
          <a:graphicData uri="http://schemas.openxmlformats.org/drawingml/2006/table">
            <a:tbl>
              <a:tblPr firstRow="1" bandRow="1">
                <a:tableStyleId>{5C22544A-7EE6-4342-B048-85BDC9FD1C3A}</a:tableStyleId>
              </a:tblPr>
              <a:tblGrid>
                <a:gridCol w="906236"/>
                <a:gridCol w="1359354"/>
                <a:gridCol w="838337"/>
                <a:gridCol w="1200693"/>
                <a:gridCol w="981755"/>
                <a:gridCol w="1057275"/>
                <a:gridCol w="1057275"/>
                <a:gridCol w="1057275"/>
              </a:tblGrid>
              <a:tr h="809710">
                <a:tc>
                  <a:txBody>
                    <a:bodyPr/>
                    <a:lstStyle/>
                    <a:p>
                      <a:pPr algn="ctr" fontAlgn="b"/>
                      <a:r>
                        <a:rPr lang="en-IN" sz="1400" b="1" dirty="0"/>
                        <a:t>Protocol</a:t>
                      </a:r>
                    </a:p>
                  </a:txBody>
                  <a:tcPr anchor="ctr"/>
                </a:tc>
                <a:tc>
                  <a:txBody>
                    <a:bodyPr/>
                    <a:lstStyle/>
                    <a:p>
                      <a:pPr algn="ctr" fontAlgn="b"/>
                      <a:r>
                        <a:rPr lang="en-IN" sz="1400" b="1" dirty="0"/>
                        <a:t>Communication Type</a:t>
                      </a:r>
                    </a:p>
                  </a:txBody>
                  <a:tcPr anchor="ctr"/>
                </a:tc>
                <a:tc>
                  <a:txBody>
                    <a:bodyPr/>
                    <a:lstStyle/>
                    <a:p>
                      <a:pPr algn="ctr" fontAlgn="b"/>
                      <a:r>
                        <a:rPr lang="en-IN" sz="1400" b="1" dirty="0"/>
                        <a:t>Range</a:t>
                      </a:r>
                    </a:p>
                  </a:txBody>
                  <a:tcPr anchor="ctr"/>
                </a:tc>
                <a:tc>
                  <a:txBody>
                    <a:bodyPr/>
                    <a:lstStyle/>
                    <a:p>
                      <a:pPr algn="ctr" fontAlgn="b"/>
                      <a:r>
                        <a:rPr lang="en-IN" sz="1400" b="1" dirty="0"/>
                        <a:t>Power Consumption</a:t>
                      </a:r>
                    </a:p>
                  </a:txBody>
                  <a:tcPr anchor="ctr"/>
                </a:tc>
                <a:tc>
                  <a:txBody>
                    <a:bodyPr/>
                    <a:lstStyle/>
                    <a:p>
                      <a:pPr algn="ctr" fontAlgn="b"/>
                      <a:r>
                        <a:rPr lang="en-IN" sz="1400" b="1" dirty="0"/>
                        <a:t>Network Topology</a:t>
                      </a:r>
                    </a:p>
                  </a:txBody>
                  <a:tcPr anchor="ctr"/>
                </a:tc>
                <a:tc>
                  <a:txBody>
                    <a:bodyPr/>
                    <a:lstStyle/>
                    <a:p>
                      <a:pPr algn="ctr" fontAlgn="b"/>
                      <a:r>
                        <a:rPr lang="en-IN" sz="1400" b="1" dirty="0"/>
                        <a:t>Spectrum</a:t>
                      </a:r>
                    </a:p>
                  </a:txBody>
                  <a:tcPr anchor="ctr"/>
                </a:tc>
                <a:tc>
                  <a:txBody>
                    <a:bodyPr/>
                    <a:lstStyle/>
                    <a:p>
                      <a:pPr algn="ctr" fontAlgn="b"/>
                      <a:r>
                        <a:rPr lang="en-IN" sz="1400" b="1" dirty="0"/>
                        <a:t>Security</a:t>
                      </a:r>
                    </a:p>
                  </a:txBody>
                  <a:tcPr anchor="ctr"/>
                </a:tc>
                <a:tc>
                  <a:txBody>
                    <a:bodyPr/>
                    <a:lstStyle/>
                    <a:p>
                      <a:pPr algn="ctr" fontAlgn="b"/>
                      <a:r>
                        <a:rPr lang="en-IN" sz="1400" b="1" dirty="0"/>
                        <a:t>Use Cases</a:t>
                      </a:r>
                    </a:p>
                  </a:txBody>
                  <a:tcPr anchor="ctr"/>
                </a:tc>
              </a:tr>
            </a:tbl>
          </a:graphicData>
        </a:graphic>
      </p:graphicFrame>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81000" y="2667000"/>
          <a:ext cx="8305800" cy="3429000"/>
        </p:xfrm>
        <a:graphic>
          <a:graphicData uri="http://schemas.openxmlformats.org/drawingml/2006/table">
            <a:tbl>
              <a:tblPr firstRow="1" bandRow="1">
                <a:tableStyleId>{616DA210-FB5B-4158-B5E0-FEB733F419BA}</a:tableStyleId>
              </a:tblPr>
              <a:tblGrid>
                <a:gridCol w="914400"/>
                <a:gridCol w="1295400"/>
                <a:gridCol w="904875"/>
                <a:gridCol w="1152525"/>
                <a:gridCol w="923925"/>
                <a:gridCol w="1038225"/>
                <a:gridCol w="1038225"/>
                <a:gridCol w="1038225"/>
              </a:tblGrid>
              <a:tr h="1590773">
                <a:tc>
                  <a:txBody>
                    <a:bodyPr/>
                    <a:lstStyle/>
                    <a:p>
                      <a:pPr fontAlgn="base"/>
                      <a:r>
                        <a:rPr lang="en-IN" sz="1400" dirty="0"/>
                        <a:t>NB-</a:t>
                      </a:r>
                      <a:r>
                        <a:rPr lang="en-IN" sz="1400" dirty="0" err="1"/>
                        <a:t>IoT</a:t>
                      </a:r>
                      <a:endParaRPr lang="en-IN" sz="1400" dirty="0"/>
                    </a:p>
                  </a:txBody>
                  <a:tcPr anchor="ctr"/>
                </a:tc>
                <a:tc>
                  <a:txBody>
                    <a:bodyPr/>
                    <a:lstStyle/>
                    <a:p>
                      <a:pPr fontAlgn="base"/>
                      <a:r>
                        <a:rPr lang="en-IN" sz="1400" dirty="0"/>
                        <a:t>Cellular-based</a:t>
                      </a:r>
                    </a:p>
                  </a:txBody>
                  <a:tcPr anchor="ctr"/>
                </a:tc>
                <a:tc>
                  <a:txBody>
                    <a:bodyPr/>
                    <a:lstStyle/>
                    <a:p>
                      <a:pPr fontAlgn="base"/>
                      <a:r>
                        <a:rPr lang="en-IN" sz="1400" dirty="0"/>
                        <a:t>Long</a:t>
                      </a:r>
                    </a:p>
                  </a:txBody>
                  <a:tcPr anchor="ctr"/>
                </a:tc>
                <a:tc>
                  <a:txBody>
                    <a:bodyPr/>
                    <a:lstStyle/>
                    <a:p>
                      <a:pPr fontAlgn="base"/>
                      <a:r>
                        <a:rPr lang="en-IN" sz="1400" dirty="0"/>
                        <a:t>Low</a:t>
                      </a:r>
                    </a:p>
                  </a:txBody>
                  <a:tcPr anchor="ctr"/>
                </a:tc>
                <a:tc>
                  <a:txBody>
                    <a:bodyPr/>
                    <a:lstStyle/>
                    <a:p>
                      <a:pPr fontAlgn="base"/>
                      <a:r>
                        <a:rPr lang="en-IN" sz="1400"/>
                        <a:t>Star</a:t>
                      </a:r>
                    </a:p>
                  </a:txBody>
                  <a:tcPr anchor="ctr"/>
                </a:tc>
                <a:tc>
                  <a:txBody>
                    <a:bodyPr/>
                    <a:lstStyle/>
                    <a:p>
                      <a:pPr fontAlgn="base"/>
                      <a:r>
                        <a:rPr lang="en-IN" sz="1400" dirty="0"/>
                        <a:t>Licensed</a:t>
                      </a:r>
                    </a:p>
                  </a:txBody>
                  <a:tcPr anchor="ctr"/>
                </a:tc>
                <a:tc>
                  <a:txBody>
                    <a:bodyPr/>
                    <a:lstStyle/>
                    <a:p>
                      <a:pPr fontAlgn="base"/>
                      <a:r>
                        <a:rPr lang="en-IN" sz="1400"/>
                        <a:t>Secure (3GPP security)</a:t>
                      </a:r>
                    </a:p>
                  </a:txBody>
                  <a:tcPr anchor="ctr"/>
                </a:tc>
                <a:tc>
                  <a:txBody>
                    <a:bodyPr/>
                    <a:lstStyle/>
                    <a:p>
                      <a:pPr fontAlgn="base"/>
                      <a:r>
                        <a:rPr lang="en-IN" sz="1400"/>
                        <a:t>Utility metering, Smart cities, Remote monitoring</a:t>
                      </a:r>
                    </a:p>
                  </a:txBody>
                  <a:tcPr anchor="ctr"/>
                </a:tc>
              </a:tr>
              <a:tr h="1838227">
                <a:tc>
                  <a:txBody>
                    <a:bodyPr/>
                    <a:lstStyle/>
                    <a:p>
                      <a:pPr fontAlgn="base"/>
                      <a:r>
                        <a:rPr lang="en-IN" sz="1400" dirty="0" err="1"/>
                        <a:t>Sigfox</a:t>
                      </a:r>
                      <a:endParaRPr lang="en-IN" sz="1400" dirty="0"/>
                    </a:p>
                  </a:txBody>
                  <a:tcPr anchor="ctr"/>
                </a:tc>
                <a:tc>
                  <a:txBody>
                    <a:bodyPr/>
                    <a:lstStyle/>
                    <a:p>
                      <a:pPr fontAlgn="base"/>
                      <a:r>
                        <a:rPr lang="en-IN" sz="1400" dirty="0"/>
                        <a:t>Ultra-Narrowband</a:t>
                      </a:r>
                    </a:p>
                  </a:txBody>
                  <a:tcPr anchor="ctr"/>
                </a:tc>
                <a:tc>
                  <a:txBody>
                    <a:bodyPr/>
                    <a:lstStyle/>
                    <a:p>
                      <a:pPr fontAlgn="base"/>
                      <a:r>
                        <a:rPr lang="en-IN" sz="1400" dirty="0"/>
                        <a:t>Long</a:t>
                      </a:r>
                    </a:p>
                  </a:txBody>
                  <a:tcPr anchor="ctr"/>
                </a:tc>
                <a:tc>
                  <a:txBody>
                    <a:bodyPr/>
                    <a:lstStyle/>
                    <a:p>
                      <a:pPr fontAlgn="base"/>
                      <a:r>
                        <a:rPr lang="en-IN" sz="1400" dirty="0"/>
                        <a:t>Ultra-Low</a:t>
                      </a:r>
                    </a:p>
                  </a:txBody>
                  <a:tcPr anchor="ctr"/>
                </a:tc>
                <a:tc>
                  <a:txBody>
                    <a:bodyPr/>
                    <a:lstStyle/>
                    <a:p>
                      <a:pPr fontAlgn="base"/>
                      <a:r>
                        <a:rPr lang="en-IN" sz="1400" dirty="0"/>
                        <a:t>Star</a:t>
                      </a:r>
                    </a:p>
                  </a:txBody>
                  <a:tcPr anchor="ctr"/>
                </a:tc>
                <a:tc>
                  <a:txBody>
                    <a:bodyPr/>
                    <a:lstStyle/>
                    <a:p>
                      <a:pPr fontAlgn="base"/>
                      <a:r>
                        <a:rPr lang="en-IN" sz="1400" dirty="0"/>
                        <a:t>Unlicensed</a:t>
                      </a:r>
                    </a:p>
                  </a:txBody>
                  <a:tcPr anchor="ctr"/>
                </a:tc>
                <a:tc>
                  <a:txBody>
                    <a:bodyPr/>
                    <a:lstStyle/>
                    <a:p>
                      <a:pPr fontAlgn="base"/>
                      <a:r>
                        <a:rPr lang="en-IN" sz="1400" dirty="0"/>
                        <a:t>Secure (custom MAC)</a:t>
                      </a:r>
                    </a:p>
                  </a:txBody>
                  <a:tcPr anchor="ctr"/>
                </a:tc>
                <a:tc>
                  <a:txBody>
                    <a:bodyPr/>
                    <a:lstStyle/>
                    <a:p>
                      <a:pPr fontAlgn="base"/>
                      <a:r>
                        <a:rPr lang="en-IN" sz="1400" dirty="0"/>
                        <a:t>Smart utilities, Environmental monitoring, Asset tracking</a:t>
                      </a:r>
                    </a:p>
                  </a:txBody>
                  <a:tcPr anchor="ctr"/>
                </a:tc>
              </a:tr>
            </a:tbl>
          </a:graphicData>
        </a:graphic>
      </p:graphicFrame>
      <p:graphicFrame>
        <p:nvGraphicFramePr>
          <p:cNvPr id="5" name="Table 4"/>
          <p:cNvGraphicFramePr>
            <a:graphicFrameLocks noGrp="1"/>
          </p:cNvGraphicFramePr>
          <p:nvPr/>
        </p:nvGraphicFramePr>
        <p:xfrm>
          <a:off x="381000" y="1828800"/>
          <a:ext cx="8382000" cy="809710"/>
        </p:xfrm>
        <a:graphic>
          <a:graphicData uri="http://schemas.openxmlformats.org/drawingml/2006/table">
            <a:tbl>
              <a:tblPr firstRow="1" bandRow="1">
                <a:tableStyleId>{5C22544A-7EE6-4342-B048-85BDC9FD1C3A}</a:tableStyleId>
              </a:tblPr>
              <a:tblGrid>
                <a:gridCol w="914400"/>
                <a:gridCol w="1330778"/>
                <a:gridCol w="830785"/>
                <a:gridCol w="1189876"/>
                <a:gridCol w="972911"/>
                <a:gridCol w="1047750"/>
                <a:gridCol w="1047750"/>
                <a:gridCol w="1047750"/>
              </a:tblGrid>
              <a:tr h="809710">
                <a:tc>
                  <a:txBody>
                    <a:bodyPr/>
                    <a:lstStyle/>
                    <a:p>
                      <a:pPr algn="ctr" fontAlgn="b"/>
                      <a:r>
                        <a:rPr lang="en-IN" sz="1400" b="1" dirty="0"/>
                        <a:t>Protocol</a:t>
                      </a:r>
                    </a:p>
                  </a:txBody>
                  <a:tcPr anchor="ctr"/>
                </a:tc>
                <a:tc>
                  <a:txBody>
                    <a:bodyPr/>
                    <a:lstStyle/>
                    <a:p>
                      <a:pPr algn="ctr" fontAlgn="b"/>
                      <a:r>
                        <a:rPr lang="en-IN" sz="1400" b="1" dirty="0"/>
                        <a:t>Communication Type</a:t>
                      </a:r>
                    </a:p>
                  </a:txBody>
                  <a:tcPr anchor="ctr"/>
                </a:tc>
                <a:tc>
                  <a:txBody>
                    <a:bodyPr/>
                    <a:lstStyle/>
                    <a:p>
                      <a:pPr algn="ctr" fontAlgn="b"/>
                      <a:r>
                        <a:rPr lang="en-IN" sz="1400" b="1" dirty="0"/>
                        <a:t>Range</a:t>
                      </a:r>
                    </a:p>
                  </a:txBody>
                  <a:tcPr anchor="ctr"/>
                </a:tc>
                <a:tc>
                  <a:txBody>
                    <a:bodyPr/>
                    <a:lstStyle/>
                    <a:p>
                      <a:pPr algn="ctr" fontAlgn="b"/>
                      <a:r>
                        <a:rPr lang="en-IN" sz="1400" b="1" dirty="0"/>
                        <a:t>Power Consumption</a:t>
                      </a:r>
                    </a:p>
                  </a:txBody>
                  <a:tcPr anchor="ctr"/>
                </a:tc>
                <a:tc>
                  <a:txBody>
                    <a:bodyPr/>
                    <a:lstStyle/>
                    <a:p>
                      <a:pPr algn="ctr" fontAlgn="b"/>
                      <a:r>
                        <a:rPr lang="en-IN" sz="1400" b="1" dirty="0"/>
                        <a:t>Network Topology</a:t>
                      </a:r>
                    </a:p>
                  </a:txBody>
                  <a:tcPr anchor="ctr"/>
                </a:tc>
                <a:tc>
                  <a:txBody>
                    <a:bodyPr/>
                    <a:lstStyle/>
                    <a:p>
                      <a:pPr algn="ctr" fontAlgn="b"/>
                      <a:r>
                        <a:rPr lang="en-IN" sz="1400" b="1" dirty="0"/>
                        <a:t>Spectrum</a:t>
                      </a:r>
                    </a:p>
                  </a:txBody>
                  <a:tcPr anchor="ctr"/>
                </a:tc>
                <a:tc>
                  <a:txBody>
                    <a:bodyPr/>
                    <a:lstStyle/>
                    <a:p>
                      <a:pPr algn="ctr" fontAlgn="b"/>
                      <a:r>
                        <a:rPr lang="en-IN" sz="1400" b="1" dirty="0"/>
                        <a:t>Security</a:t>
                      </a:r>
                    </a:p>
                  </a:txBody>
                  <a:tcPr anchor="ctr"/>
                </a:tc>
                <a:tc>
                  <a:txBody>
                    <a:bodyPr/>
                    <a:lstStyle/>
                    <a:p>
                      <a:pPr algn="ctr" fontAlgn="b"/>
                      <a:r>
                        <a:rPr lang="en-IN" sz="1400" b="1" dirty="0"/>
                        <a:t>Use Cases</a:t>
                      </a:r>
                    </a:p>
                  </a:txBody>
                  <a:tcPr anchor="ctr"/>
                </a:tc>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nvPr>
        </p:nvGraphicFramePr>
        <p:xfrm>
          <a:off x="304800" y="381000"/>
          <a:ext cx="8001000" cy="6064800"/>
        </p:xfrm>
        <a:graphic>
          <a:graphicData uri="http://schemas.openxmlformats.org/drawingml/2006/table">
            <a:tbl>
              <a:tblPr firstRow="1" bandRow="1">
                <a:tableStyleId>{5940675A-B579-460E-94D1-54222C63F5DA}</a:tableStyleId>
              </a:tblPr>
              <a:tblGrid>
                <a:gridCol w="2548992"/>
                <a:gridCol w="5452008"/>
              </a:tblGrid>
              <a:tr h="159638">
                <a:tc>
                  <a:txBody>
                    <a:bodyPr/>
                    <a:lstStyle/>
                    <a:p>
                      <a:pPr algn="ctr" fontAlgn="b"/>
                      <a:r>
                        <a:rPr lang="en-IN" b="1" dirty="0"/>
                        <a:t>Communication Protocol</a:t>
                      </a:r>
                    </a:p>
                  </a:txBody>
                  <a:tcPr anchor="b"/>
                </a:tc>
                <a:tc>
                  <a:txBody>
                    <a:bodyPr/>
                    <a:lstStyle/>
                    <a:p>
                      <a:pPr algn="ctr" fontAlgn="b"/>
                      <a:r>
                        <a:rPr lang="en-IN" b="1" dirty="0"/>
                        <a:t>Best Applications</a:t>
                      </a:r>
                    </a:p>
                  </a:txBody>
                  <a:tcPr anchor="b"/>
                </a:tc>
              </a:tr>
              <a:tr h="743869">
                <a:tc>
                  <a:txBody>
                    <a:bodyPr/>
                    <a:lstStyle/>
                    <a:p>
                      <a:pPr fontAlgn="base"/>
                      <a:r>
                        <a:rPr lang="en-IN" dirty="0"/>
                        <a:t>MQTT</a:t>
                      </a:r>
                    </a:p>
                  </a:txBody>
                  <a:tcPr anchor="ctr"/>
                </a:tc>
                <a:tc>
                  <a:txBody>
                    <a:bodyPr/>
                    <a:lstStyle/>
                    <a:p>
                      <a:pPr fontAlgn="base"/>
                      <a:r>
                        <a:rPr lang="en-IN" dirty="0"/>
                        <a:t>Home automation, Telemetry, </a:t>
                      </a:r>
                      <a:endParaRPr lang="en-IN" dirty="0" smtClean="0"/>
                    </a:p>
                    <a:p>
                      <a:pPr fontAlgn="base"/>
                      <a:r>
                        <a:rPr lang="en-IN" dirty="0" smtClean="0"/>
                        <a:t>Industrial </a:t>
                      </a:r>
                      <a:r>
                        <a:rPr lang="en-IN" dirty="0"/>
                        <a:t>monitoring, Smart cities, Real-time data streams</a:t>
                      </a:r>
                    </a:p>
                  </a:txBody>
                  <a:tcPr anchor="ctr"/>
                </a:tc>
              </a:tr>
              <a:tr h="754012">
                <a:tc>
                  <a:txBody>
                    <a:bodyPr/>
                    <a:lstStyle/>
                    <a:p>
                      <a:pPr fontAlgn="base"/>
                      <a:r>
                        <a:rPr lang="en-IN" dirty="0" err="1"/>
                        <a:t>CoAP</a:t>
                      </a:r>
                      <a:endParaRPr lang="en-IN" dirty="0"/>
                    </a:p>
                  </a:txBody>
                  <a:tcPr anchor="ctr"/>
                </a:tc>
                <a:tc>
                  <a:txBody>
                    <a:bodyPr/>
                    <a:lstStyle/>
                    <a:p>
                      <a:pPr fontAlgn="base"/>
                      <a:r>
                        <a:rPr lang="en-IN" dirty="0"/>
                        <a:t>Smart grids, Connected healthcare, Environmental monitoring, Web of Things</a:t>
                      </a:r>
                    </a:p>
                  </a:txBody>
                  <a:tcPr anchor="ctr"/>
                </a:tc>
              </a:tr>
              <a:tr h="556628">
                <a:tc>
                  <a:txBody>
                    <a:bodyPr/>
                    <a:lstStyle/>
                    <a:p>
                      <a:pPr fontAlgn="base"/>
                      <a:r>
                        <a:rPr lang="en-IN" dirty="0"/>
                        <a:t>AMQP</a:t>
                      </a:r>
                    </a:p>
                  </a:txBody>
                  <a:tcPr anchor="ctr"/>
                </a:tc>
                <a:tc>
                  <a:txBody>
                    <a:bodyPr/>
                    <a:lstStyle/>
                    <a:p>
                      <a:pPr fontAlgn="base"/>
                      <a:r>
                        <a:rPr lang="en-IN" dirty="0"/>
                        <a:t>Industrial automation, Reliable data exchange, </a:t>
                      </a:r>
                      <a:r>
                        <a:rPr lang="en-IN" dirty="0" err="1"/>
                        <a:t>IoT</a:t>
                      </a:r>
                      <a:r>
                        <a:rPr lang="en-IN" dirty="0"/>
                        <a:t> data integration</a:t>
                      </a:r>
                    </a:p>
                  </a:txBody>
                  <a:tcPr anchor="ctr"/>
                </a:tc>
              </a:tr>
              <a:tr h="564616">
                <a:tc>
                  <a:txBody>
                    <a:bodyPr/>
                    <a:lstStyle/>
                    <a:p>
                      <a:pPr fontAlgn="base"/>
                      <a:r>
                        <a:rPr lang="en-IN" dirty="0" err="1"/>
                        <a:t>Zigbee</a:t>
                      </a:r>
                      <a:endParaRPr lang="en-IN" dirty="0"/>
                    </a:p>
                  </a:txBody>
                  <a:tcPr anchor="ctr"/>
                </a:tc>
                <a:tc>
                  <a:txBody>
                    <a:bodyPr/>
                    <a:lstStyle/>
                    <a:p>
                      <a:pPr fontAlgn="base"/>
                      <a:r>
                        <a:rPr lang="en-IN" dirty="0"/>
                        <a:t>Home automation, Smart lighting, Sensor networks, Wireless sensor nodes</a:t>
                      </a:r>
                    </a:p>
                  </a:txBody>
                  <a:tcPr anchor="ctr"/>
                </a:tc>
              </a:tr>
              <a:tr h="726439">
                <a:tc>
                  <a:txBody>
                    <a:bodyPr/>
                    <a:lstStyle/>
                    <a:p>
                      <a:pPr fontAlgn="base"/>
                      <a:r>
                        <a:rPr lang="en-IN"/>
                        <a:t>Z-Wave</a:t>
                      </a:r>
                    </a:p>
                  </a:txBody>
                  <a:tcPr anchor="ctr"/>
                </a:tc>
                <a:tc>
                  <a:txBody>
                    <a:bodyPr/>
                    <a:lstStyle/>
                    <a:p>
                      <a:pPr fontAlgn="base"/>
                      <a:r>
                        <a:rPr lang="en-IN" dirty="0"/>
                        <a:t>Home automation, Smart locks, Energy monitoring, Lighting control</a:t>
                      </a:r>
                    </a:p>
                  </a:txBody>
                  <a:tcPr anchor="ctr"/>
                </a:tc>
              </a:tr>
              <a:tr h="743869">
                <a:tc>
                  <a:txBody>
                    <a:bodyPr/>
                    <a:lstStyle/>
                    <a:p>
                      <a:pPr fontAlgn="base"/>
                      <a:r>
                        <a:rPr lang="en-IN"/>
                        <a:t>LoRaWAN</a:t>
                      </a:r>
                    </a:p>
                  </a:txBody>
                  <a:tcPr anchor="ctr"/>
                </a:tc>
                <a:tc>
                  <a:txBody>
                    <a:bodyPr/>
                    <a:lstStyle/>
                    <a:p>
                      <a:pPr fontAlgn="base"/>
                      <a:r>
                        <a:rPr lang="en-IN" dirty="0"/>
                        <a:t>Smart agriculture, Asset tracking, Smart cities, Remote monitoring, Environmental sensing</a:t>
                      </a:r>
                    </a:p>
                  </a:txBody>
                  <a:tcPr anchor="ctr"/>
                </a:tc>
              </a:tr>
              <a:tr h="632092">
                <a:tc>
                  <a:txBody>
                    <a:bodyPr/>
                    <a:lstStyle/>
                    <a:p>
                      <a:pPr fontAlgn="base"/>
                      <a:r>
                        <a:rPr lang="en-IN" dirty="0"/>
                        <a:t>NB-</a:t>
                      </a:r>
                      <a:r>
                        <a:rPr lang="en-IN" dirty="0" err="1"/>
                        <a:t>IoT</a:t>
                      </a:r>
                      <a:endParaRPr lang="en-IN" dirty="0"/>
                    </a:p>
                  </a:txBody>
                  <a:tcPr anchor="ctr"/>
                </a:tc>
                <a:tc>
                  <a:txBody>
                    <a:bodyPr/>
                    <a:lstStyle/>
                    <a:p>
                      <a:pPr fontAlgn="base"/>
                      <a:r>
                        <a:rPr lang="en-IN" dirty="0"/>
                        <a:t>Utility metering, Smart cities, Remote monitoring, Connected infrastructure</a:t>
                      </a:r>
                    </a:p>
                  </a:txBody>
                  <a:tcPr anchor="ctr"/>
                </a:tc>
              </a:tr>
              <a:tr h="286668">
                <a:tc>
                  <a:txBody>
                    <a:bodyPr/>
                    <a:lstStyle/>
                    <a:p>
                      <a:pPr fontAlgn="base"/>
                      <a:r>
                        <a:rPr lang="en-IN"/>
                        <a:t>Sigfox</a:t>
                      </a:r>
                    </a:p>
                  </a:txBody>
                  <a:tcPr anchor="ctr"/>
                </a:tc>
                <a:tc>
                  <a:txBody>
                    <a:bodyPr/>
                    <a:lstStyle/>
                    <a:p>
                      <a:pPr fontAlgn="base"/>
                      <a:r>
                        <a:rPr lang="en-IN" dirty="0"/>
                        <a:t>Smart utilities, Environmental monitoring, Asset tracking, Industrial </a:t>
                      </a:r>
                      <a:r>
                        <a:rPr lang="en-IN" dirty="0" err="1"/>
                        <a:t>IoT</a:t>
                      </a:r>
                      <a:endParaRPr lang="en-IN" dirty="0"/>
                    </a:p>
                  </a:txBody>
                  <a:tcPr anchor="ctr"/>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457200"/>
            <a:ext cx="5867400" cy="808038"/>
          </a:xfrm>
        </p:spPr>
        <p:style>
          <a:lnRef idx="2">
            <a:schemeClr val="accent1"/>
          </a:lnRef>
          <a:fillRef idx="1">
            <a:schemeClr val="lt1"/>
          </a:fillRef>
          <a:effectRef idx="0">
            <a:schemeClr val="accent1"/>
          </a:effectRef>
          <a:fontRef idx="minor">
            <a:schemeClr val="dk1"/>
          </a:fontRef>
        </p:style>
        <p:txBody>
          <a:bodyPr>
            <a:normAutofit fontScale="90000"/>
          </a:bodyPr>
          <a:lstStyle/>
          <a:p>
            <a:r>
              <a:rPr lang="en-IN" sz="2700" b="1" dirty="0" smtClean="0"/>
              <a:t/>
            </a:r>
            <a:br>
              <a:rPr lang="en-IN" sz="2700" b="1" dirty="0" smtClean="0"/>
            </a:br>
            <a:r>
              <a:rPr lang="en-IN" sz="2700" b="1" dirty="0" smtClean="0"/>
              <a:t/>
            </a:r>
            <a:br>
              <a:rPr lang="en-IN" sz="2700" b="1" dirty="0" smtClean="0"/>
            </a:br>
            <a:r>
              <a:rPr lang="en-IN" sz="2700" b="1" dirty="0" err="1" smtClean="0"/>
              <a:t>CoAP</a:t>
            </a:r>
            <a:r>
              <a:rPr lang="en-IN" sz="2700" b="1" dirty="0" smtClean="0"/>
              <a:t> </a:t>
            </a:r>
            <a:br>
              <a:rPr lang="en-IN" sz="2700" b="1" dirty="0" smtClean="0"/>
            </a:br>
            <a:r>
              <a:rPr lang="en-IN" sz="2700" b="1" dirty="0" smtClean="0"/>
              <a:t>(Constrained Application Protocol)</a:t>
            </a:r>
            <a:r>
              <a:rPr lang="en-IN" dirty="0" smtClean="0"/>
              <a:t/>
            </a:r>
            <a:br>
              <a:rPr lang="en-IN" dirty="0" smtClean="0"/>
            </a:br>
            <a:endParaRPr lang="en-IN" dirty="0"/>
          </a:p>
        </p:txBody>
      </p:sp>
      <p:sp>
        <p:nvSpPr>
          <p:cNvPr id="4" name="Rectangle 3"/>
          <p:cNvSpPr/>
          <p:nvPr/>
        </p:nvSpPr>
        <p:spPr>
          <a:xfrm>
            <a:off x="457200" y="1447800"/>
            <a:ext cx="7924800" cy="2907744"/>
          </a:xfrm>
          <a:prstGeom prst="rect">
            <a:avLst/>
          </a:prstGeom>
        </p:spPr>
        <p:txBody>
          <a:bodyPr wrap="square">
            <a:spAutoFit/>
          </a:bodyPr>
          <a:lstStyle/>
          <a:p>
            <a:r>
              <a:rPr lang="en-IN" b="1" dirty="0" err="1" smtClean="0"/>
              <a:t>CoAP</a:t>
            </a:r>
            <a:r>
              <a:rPr lang="en-IN" b="1" dirty="0" smtClean="0"/>
              <a:t> (Constrained Application Protocol)</a:t>
            </a:r>
            <a:r>
              <a:rPr lang="en-IN" dirty="0" smtClean="0"/>
              <a:t>:</a:t>
            </a:r>
          </a:p>
          <a:p>
            <a:r>
              <a:rPr lang="en-IN" sz="2000" dirty="0" smtClean="0">
                <a:latin typeface="Times New Roman" pitchFamily="18" charset="0"/>
                <a:cs typeface="Times New Roman" pitchFamily="18" charset="0"/>
              </a:rPr>
              <a:t>Designed for constrained </a:t>
            </a:r>
            <a:r>
              <a:rPr lang="en-IN" sz="2000" dirty="0" err="1" smtClean="0">
                <a:latin typeface="Times New Roman" pitchFamily="18" charset="0"/>
                <a:cs typeface="Times New Roman" pitchFamily="18" charset="0"/>
              </a:rPr>
              <a:t>IoT</a:t>
            </a:r>
            <a:r>
              <a:rPr lang="en-IN" sz="2000" dirty="0" smtClean="0">
                <a:latin typeface="Times New Roman" pitchFamily="18" charset="0"/>
                <a:cs typeface="Times New Roman" pitchFamily="18" charset="0"/>
              </a:rPr>
              <a:t> devices with limited processing power and memory.</a:t>
            </a:r>
          </a:p>
          <a:p>
            <a:r>
              <a:rPr lang="en-IN" sz="2000" dirty="0" smtClean="0">
                <a:latin typeface="Times New Roman" pitchFamily="18" charset="0"/>
                <a:cs typeface="Times New Roman" pitchFamily="18" charset="0"/>
              </a:rPr>
              <a:t>Similar to HTTP/</a:t>
            </a:r>
            <a:r>
              <a:rPr lang="en-IN" sz="2000" dirty="0" err="1" smtClean="0">
                <a:latin typeface="Times New Roman" pitchFamily="18" charset="0"/>
                <a:cs typeface="Times New Roman" pitchFamily="18" charset="0"/>
              </a:rPr>
              <a:t>RESTful</a:t>
            </a:r>
            <a:r>
              <a:rPr lang="en-IN" sz="2000" dirty="0" smtClean="0">
                <a:latin typeface="Times New Roman" pitchFamily="18" charset="0"/>
                <a:cs typeface="Times New Roman" pitchFamily="18" charset="0"/>
              </a:rPr>
              <a:t>, enabling easy integration with web services.</a:t>
            </a:r>
          </a:p>
          <a:p>
            <a:r>
              <a:rPr lang="en-IN" sz="2000" dirty="0" smtClean="0">
                <a:latin typeface="Times New Roman" pitchFamily="18" charset="0"/>
                <a:cs typeface="Times New Roman" pitchFamily="18" charset="0"/>
              </a:rPr>
              <a:t>Supports request/response interactions, making it suitable for device-server communication.</a:t>
            </a:r>
          </a:p>
          <a:p>
            <a:r>
              <a:rPr lang="en-IN" sz="2000" dirty="0" smtClean="0">
                <a:latin typeface="Times New Roman" pitchFamily="18" charset="0"/>
                <a:cs typeface="Times New Roman" pitchFamily="18" charset="0"/>
              </a:rPr>
              <a:t>Efficient in terms of message size and processing overhead.</a:t>
            </a:r>
          </a:p>
          <a:p>
            <a:r>
              <a:rPr lang="en-IN" sz="2000" dirty="0" smtClean="0">
                <a:latin typeface="Times New Roman" pitchFamily="18" charset="0"/>
                <a:cs typeface="Times New Roman" pitchFamily="18" charset="0"/>
              </a:rPr>
              <a:t>Often used in </a:t>
            </a:r>
            <a:r>
              <a:rPr lang="en-IN" sz="2000" dirty="0" err="1" smtClean="0">
                <a:latin typeface="Times New Roman" pitchFamily="18" charset="0"/>
                <a:cs typeface="Times New Roman" pitchFamily="18" charset="0"/>
              </a:rPr>
              <a:t>IoT</a:t>
            </a:r>
            <a:r>
              <a:rPr lang="en-IN" sz="2000" dirty="0" smtClean="0">
                <a:latin typeface="Times New Roman" pitchFamily="18" charset="0"/>
                <a:cs typeface="Times New Roman" pitchFamily="18" charset="0"/>
              </a:rPr>
              <a:t> applications like smart grids, healthcare monitoring, and connected vehicles.</a:t>
            </a:r>
            <a:endParaRPr lang="en-IN" sz="2000" dirty="0">
              <a:latin typeface="Times New Roman" pitchFamily="18" charset="0"/>
              <a:cs typeface="Times New Roman" pitchFamily="18" charset="0"/>
            </a:endParaRPr>
          </a:p>
        </p:txBody>
      </p:sp>
      <p:pic>
        <p:nvPicPr>
          <p:cNvPr id="25601" name="Picture 1" descr="C:\Users\omkar\Desktop\Constrained-application-protocol-CoAP-Network.jpg"/>
          <p:cNvPicPr>
            <a:picLocks noChangeAspect="1" noChangeArrowheads="1"/>
          </p:cNvPicPr>
          <p:nvPr/>
        </p:nvPicPr>
        <p:blipFill>
          <a:blip r:embed="rId2"/>
          <a:srcRect/>
          <a:stretch>
            <a:fillRect/>
          </a:stretch>
        </p:blipFill>
        <p:spPr bwMode="auto">
          <a:xfrm>
            <a:off x="838200" y="3962400"/>
            <a:ext cx="6781800" cy="2482849"/>
          </a:xfrm>
          <a:prstGeom prst="rect">
            <a:avLst/>
          </a:prstGeom>
          <a:noFill/>
        </p:spPr>
      </p:pic>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endParaRPr lang="en-IN" dirty="0"/>
          </a:p>
        </p:txBody>
      </p:sp>
      <p:sp>
        <p:nvSpPr>
          <p:cNvPr id="4" name="Title 3"/>
          <p:cNvSpPr>
            <a:spLocks noGrp="1"/>
          </p:cNvSpPr>
          <p:nvPr>
            <p:ph type="title"/>
          </p:nvPr>
        </p:nvSpPr>
        <p:spPr/>
        <p:txBody>
          <a:bodyPr/>
          <a:lstStyle/>
          <a:p>
            <a:endParaRPr lang="en-IN"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92500" lnSpcReduction="10000"/>
          </a:bodyPr>
          <a:lstStyle/>
          <a:p>
            <a:r>
              <a:rPr lang="en-IN" dirty="0" smtClean="0"/>
              <a:t>Bluetooth is a wireless communication technology that enables short-range data exchange between electronic devices.</a:t>
            </a:r>
          </a:p>
          <a:p>
            <a:r>
              <a:rPr lang="en-IN" dirty="0" smtClean="0"/>
              <a:t>Named after the 10th-century Danish king, </a:t>
            </a:r>
            <a:r>
              <a:rPr lang="en-IN" dirty="0" err="1" smtClean="0"/>
              <a:t>Harald</a:t>
            </a:r>
            <a:r>
              <a:rPr lang="en-IN" dirty="0" smtClean="0"/>
              <a:t> Bluetooth, who united Scandinavia, symbolizing the technology's unifying capabilities.</a:t>
            </a:r>
          </a:p>
          <a:p>
            <a:r>
              <a:rPr lang="en-IN" dirty="0" smtClean="0"/>
              <a:t>First developed in the 1990s, Bluetooth has since become an integral part of modern devices and is widely used in </a:t>
            </a:r>
            <a:r>
              <a:rPr lang="en-IN" dirty="0" err="1" smtClean="0"/>
              <a:t>smartphones</a:t>
            </a:r>
            <a:r>
              <a:rPr lang="en-IN" dirty="0" smtClean="0"/>
              <a:t>, laptops, headphones, speakers, and more.</a:t>
            </a:r>
          </a:p>
          <a:p>
            <a:endParaRPr lang="en-IN" dirty="0"/>
          </a:p>
        </p:txBody>
      </p:sp>
      <p:sp>
        <p:nvSpPr>
          <p:cNvPr id="4" name="Title 1"/>
          <p:cNvSpPr>
            <a:spLocks noGrp="1"/>
          </p:cNvSpPr>
          <p:nvPr>
            <p:ph type="title"/>
          </p:nvPr>
        </p:nvSpPr>
        <p:spPr>
          <a:xfrm>
            <a:off x="457200" y="457199"/>
            <a:ext cx="6629400" cy="960439"/>
          </a:xfrm>
        </p:spPr>
        <p:style>
          <a:lnRef idx="2">
            <a:schemeClr val="accent4"/>
          </a:lnRef>
          <a:fillRef idx="1">
            <a:schemeClr val="lt1"/>
          </a:fillRef>
          <a:effectRef idx="0">
            <a:schemeClr val="accent4"/>
          </a:effectRef>
          <a:fontRef idx="minor">
            <a:schemeClr val="dk1"/>
          </a:fontRef>
        </p:style>
        <p:txBody>
          <a:bodyPr/>
          <a:lstStyle/>
          <a:p>
            <a:r>
              <a:rPr lang="en-US" b="1" dirty="0" smtClean="0">
                <a:solidFill>
                  <a:schemeClr val="tx2">
                    <a:lumMod val="75000"/>
                  </a:schemeClr>
                </a:solidFill>
              </a:rPr>
              <a:t>Bluetooth</a:t>
            </a:r>
            <a:endParaRPr lang="en-IN"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7500" lnSpcReduction="20000"/>
          </a:bodyPr>
          <a:lstStyle/>
          <a:p>
            <a:r>
              <a:rPr lang="en-IN" b="1" dirty="0" smtClean="0"/>
              <a:t>Wireless Connectivity</a:t>
            </a:r>
            <a:r>
              <a:rPr lang="en-IN" dirty="0" smtClean="0"/>
              <a:t>: </a:t>
            </a:r>
          </a:p>
          <a:p>
            <a:r>
              <a:rPr lang="en-IN" dirty="0" smtClean="0"/>
              <a:t>	Bluetooth eliminates the need for physical cables, 	allowing devices to communicate seamlessly within a 	short range (typically up to 10 meters).</a:t>
            </a:r>
          </a:p>
          <a:p>
            <a:r>
              <a:rPr lang="en-IN" b="1" dirty="0" smtClean="0"/>
              <a:t>Low Power Consumption</a:t>
            </a:r>
            <a:r>
              <a:rPr lang="en-IN" dirty="0" smtClean="0"/>
              <a:t>: </a:t>
            </a:r>
          </a:p>
          <a:p>
            <a:r>
              <a:rPr lang="en-IN" dirty="0" smtClean="0"/>
              <a:t>	Bluetooth uses low power, making it energy-efficient and 	ideal for battery-powered devices, ensuring extended 	battery life.</a:t>
            </a:r>
          </a:p>
          <a:p>
            <a:r>
              <a:rPr lang="en-IN" b="1" dirty="0" smtClean="0"/>
              <a:t>Pairing and Connection</a:t>
            </a:r>
            <a:r>
              <a:rPr lang="en-IN" dirty="0" smtClean="0"/>
              <a:t>: </a:t>
            </a:r>
          </a:p>
          <a:p>
            <a:r>
              <a:rPr lang="en-IN" dirty="0" smtClean="0"/>
              <a:t>	Devices establish a secure connection through a process 	called "pairing," ensuring data privacy and preventing 	unauthorized access.</a:t>
            </a:r>
          </a:p>
          <a:p>
            <a:r>
              <a:rPr lang="en-IN" dirty="0" smtClean="0"/>
              <a:t>.</a:t>
            </a:r>
            <a:endParaRPr lang="en-IN" dirty="0"/>
          </a:p>
        </p:txBody>
      </p:sp>
      <p:sp>
        <p:nvSpPr>
          <p:cNvPr id="4" name="Title 3"/>
          <p:cNvSpPr>
            <a:spLocks noGrp="1"/>
          </p:cNvSpPr>
          <p:nvPr>
            <p:ph type="title"/>
          </p:nvPr>
        </p:nvSpPr>
        <p:spPr>
          <a:xfrm>
            <a:off x="304800" y="533400"/>
            <a:ext cx="7162800" cy="7620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IN" sz="2800" dirty="0" smtClean="0">
                <a:solidFill>
                  <a:srgbClr val="FF0000"/>
                </a:solidFill>
              </a:rPr>
              <a:t>Features of Bluetooth</a:t>
            </a:r>
            <a:endParaRPr lang="en-IN" sz="2800" dirty="0">
              <a:solidFill>
                <a:srgbClr val="FF0000"/>
              </a:solidFil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a:p>
        </p:txBody>
      </p:sp>
      <p:sp>
        <p:nvSpPr>
          <p:cNvPr id="3" name="Content Placeholder 2"/>
          <p:cNvSpPr>
            <a:spLocks noGrp="1"/>
          </p:cNvSpPr>
          <p:nvPr>
            <p:ph idx="1"/>
          </p:nvPr>
        </p:nvSpPr>
        <p:spPr/>
        <p:txBody>
          <a:bodyPr>
            <a:normAutofit lnSpcReduction="10000"/>
          </a:bodyPr>
          <a:lstStyle/>
          <a:p>
            <a:r>
              <a:rPr lang="en-IN" b="1" dirty="0" smtClean="0"/>
              <a:t>Profiles</a:t>
            </a:r>
            <a:r>
              <a:rPr lang="en-IN" dirty="0" smtClean="0"/>
              <a:t>: </a:t>
            </a:r>
          </a:p>
          <a:p>
            <a:pPr>
              <a:buNone/>
            </a:pPr>
            <a:r>
              <a:rPr lang="en-IN" dirty="0" smtClean="0"/>
              <a:t>	Bluetooth devices support various profiles (e.g., Hands-Free, A2DP, HID), each defining specific functionalities for different use cases.</a:t>
            </a:r>
          </a:p>
          <a:p>
            <a:r>
              <a:rPr lang="en-IN" b="1" dirty="0" smtClean="0"/>
              <a:t>Compatibility</a:t>
            </a:r>
            <a:r>
              <a:rPr lang="en-IN" dirty="0" smtClean="0"/>
              <a:t>: </a:t>
            </a:r>
          </a:p>
          <a:p>
            <a:pPr>
              <a:buNone/>
            </a:pPr>
            <a:r>
              <a:rPr lang="en-IN" dirty="0" smtClean="0"/>
              <a:t>	Bluetooth is backward compatible, meaning newer versions can communicate with older ones, maintaining interoperability across devices</a:t>
            </a:r>
          </a:p>
          <a:p>
            <a:endParaRPr lang="en-IN"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fontScale="70000" lnSpcReduction="20000"/>
          </a:bodyPr>
          <a:lstStyle/>
          <a:p>
            <a:r>
              <a:rPr lang="en-IN" b="1" dirty="0" smtClean="0"/>
              <a:t>Hands-Free Calling</a:t>
            </a:r>
            <a:r>
              <a:rPr lang="en-IN" dirty="0" smtClean="0"/>
              <a:t>: Bluetooth-enabled car systems and headsets allow for safe and hands-free communication while driving.</a:t>
            </a:r>
          </a:p>
          <a:p>
            <a:r>
              <a:rPr lang="en-IN" b="1" dirty="0" smtClean="0"/>
              <a:t>Audio Streaming</a:t>
            </a:r>
            <a:r>
              <a:rPr lang="en-IN" dirty="0" smtClean="0"/>
              <a:t>: Wireless headphones, speakers, and </a:t>
            </a:r>
            <a:r>
              <a:rPr lang="en-IN" dirty="0" err="1" smtClean="0"/>
              <a:t>earbuds</a:t>
            </a:r>
            <a:r>
              <a:rPr lang="en-IN" dirty="0" smtClean="0"/>
              <a:t> offer a tangle-free audio experience.</a:t>
            </a:r>
          </a:p>
          <a:p>
            <a:r>
              <a:rPr lang="en-IN" b="1" dirty="0" smtClean="0"/>
              <a:t>Smart Home</a:t>
            </a:r>
            <a:r>
              <a:rPr lang="en-IN" dirty="0" smtClean="0"/>
              <a:t>: Bluetooth connects smart devices like lights, thermostats, and locks, enabling centralized control through smart phones or smart speakers.</a:t>
            </a:r>
          </a:p>
          <a:p>
            <a:r>
              <a:rPr lang="en-IN" b="1" dirty="0" smtClean="0"/>
              <a:t>Fitness and Health</a:t>
            </a:r>
            <a:r>
              <a:rPr lang="en-IN" dirty="0" smtClean="0"/>
              <a:t>: Fitness trackers and heart rate monitors use Bluetooth to sync data with smart phones and health apps.</a:t>
            </a:r>
          </a:p>
          <a:p>
            <a:r>
              <a:rPr lang="en-IN" b="1" dirty="0" err="1" smtClean="0"/>
              <a:t>IoT</a:t>
            </a:r>
            <a:r>
              <a:rPr lang="en-IN" b="1" dirty="0" smtClean="0"/>
              <a:t> Connectivity</a:t>
            </a:r>
            <a:r>
              <a:rPr lang="en-IN" dirty="0" smtClean="0"/>
              <a:t>: Bluetooth plays a crucial role in connecting Internet of Things (</a:t>
            </a:r>
            <a:r>
              <a:rPr lang="en-IN" dirty="0" err="1" smtClean="0"/>
              <a:t>IoT</a:t>
            </a:r>
            <a:r>
              <a:rPr lang="en-IN" dirty="0" smtClean="0"/>
              <a:t>) devices for home automation and industrial applications.</a:t>
            </a:r>
          </a:p>
          <a:p>
            <a:r>
              <a:rPr lang="en-IN" b="1" dirty="0" smtClean="0"/>
              <a:t>File Transfer</a:t>
            </a:r>
            <a:r>
              <a:rPr lang="en-IN" dirty="0" smtClean="0"/>
              <a:t>: Bluetooth facilitates quick and simple file sharing between smart phones and computers.</a:t>
            </a:r>
            <a:br>
              <a:rPr lang="en-IN" dirty="0" smtClean="0"/>
            </a:br>
            <a:endParaRPr lang="en-IN" dirty="0" smtClean="0"/>
          </a:p>
          <a:p>
            <a:endParaRPr lang="en-IN" dirty="0"/>
          </a:p>
        </p:txBody>
      </p:sp>
      <p:sp>
        <p:nvSpPr>
          <p:cNvPr id="4" name="Title 1"/>
          <p:cNvSpPr>
            <a:spLocks noGrp="1"/>
          </p:cNvSpPr>
          <p:nvPr>
            <p:ph type="title"/>
          </p:nvPr>
        </p:nvSpPr>
        <p:spPr>
          <a:xfrm>
            <a:off x="457200" y="457199"/>
            <a:ext cx="6858000" cy="960439"/>
          </a:xfrm>
        </p:spPr>
        <p:style>
          <a:lnRef idx="1">
            <a:schemeClr val="accent3"/>
          </a:lnRef>
          <a:fillRef idx="2">
            <a:schemeClr val="accent3"/>
          </a:fillRef>
          <a:effectRef idx="1">
            <a:schemeClr val="accent3"/>
          </a:effectRef>
          <a:fontRef idx="minor">
            <a:schemeClr val="dk1"/>
          </a:fontRef>
        </p:style>
        <p:txBody>
          <a:bodyPr>
            <a:normAutofit fontScale="90000"/>
          </a:bodyPr>
          <a:lstStyle/>
          <a:p>
            <a:r>
              <a:rPr lang="en-IN" dirty="0" smtClean="0"/>
              <a:t/>
            </a:r>
            <a:br>
              <a:rPr lang="en-IN" dirty="0" smtClean="0"/>
            </a:br>
            <a:r>
              <a:rPr lang="en-IN" dirty="0" smtClean="0"/>
              <a:t>Applications of Bluetooth</a:t>
            </a:r>
            <a:br>
              <a:rPr lang="en-IN" dirty="0" smtClean="0"/>
            </a:b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0" y="228600"/>
            <a:ext cx="4572000" cy="762000"/>
          </a:xfrm>
        </p:spPr>
        <p:style>
          <a:lnRef idx="2">
            <a:schemeClr val="accent1"/>
          </a:lnRef>
          <a:fillRef idx="1">
            <a:schemeClr val="lt1"/>
          </a:fillRef>
          <a:effectRef idx="0">
            <a:schemeClr val="accent1"/>
          </a:effectRef>
          <a:fontRef idx="minor">
            <a:schemeClr val="dk1"/>
          </a:fontRef>
        </p:style>
        <p:txBody>
          <a:bodyPr>
            <a:normAutofit fontScale="90000"/>
          </a:bodyPr>
          <a:lstStyle/>
          <a:p>
            <a:r>
              <a:rPr lang="en-IN" sz="3100" b="1" dirty="0" smtClean="0"/>
              <a:t/>
            </a:r>
            <a:br>
              <a:rPr lang="en-IN" sz="3100" b="1" dirty="0" smtClean="0"/>
            </a:br>
            <a:r>
              <a:rPr lang="en-IN" sz="2700" b="1" dirty="0" smtClean="0"/>
              <a:t>HTTP </a:t>
            </a:r>
            <a:br>
              <a:rPr lang="en-IN" sz="2700" b="1" dirty="0" smtClean="0"/>
            </a:br>
            <a:r>
              <a:rPr lang="en-IN" sz="2700" b="1" dirty="0" smtClean="0"/>
              <a:t>(Hypertext Transfer Protocol)</a:t>
            </a:r>
            <a:r>
              <a:rPr lang="en-IN" sz="2700" dirty="0" smtClean="0"/>
              <a:t/>
            </a:r>
            <a:br>
              <a:rPr lang="en-IN" sz="2700" dirty="0" smtClean="0"/>
            </a:br>
            <a:endParaRPr lang="en-IN" sz="2700" dirty="0"/>
          </a:p>
        </p:txBody>
      </p:sp>
      <p:sp>
        <p:nvSpPr>
          <p:cNvPr id="4" name="Rectangle 3"/>
          <p:cNvSpPr/>
          <p:nvPr/>
        </p:nvSpPr>
        <p:spPr>
          <a:xfrm>
            <a:off x="457200" y="1219200"/>
            <a:ext cx="8153400" cy="3046988"/>
          </a:xfrm>
          <a:prstGeom prst="rect">
            <a:avLst/>
          </a:prstGeom>
        </p:spPr>
        <p:txBody>
          <a:bodyPr wrap="square">
            <a:spAutoFit/>
          </a:bodyPr>
          <a:lstStyle/>
          <a:p>
            <a:r>
              <a:rPr lang="en-IN" sz="2400" dirty="0" smtClean="0"/>
              <a:t>Well-established and widely used protocol in web </a:t>
            </a:r>
          </a:p>
          <a:p>
            <a:r>
              <a:rPr lang="en-IN" sz="2400" dirty="0" smtClean="0"/>
              <a:t>applications and </a:t>
            </a:r>
            <a:r>
              <a:rPr lang="en-IN" sz="2400" dirty="0" err="1" smtClean="0"/>
              <a:t>IoT</a:t>
            </a:r>
            <a:r>
              <a:rPr lang="en-IN" sz="2400" dirty="0" smtClean="0"/>
              <a:t>.</a:t>
            </a:r>
          </a:p>
          <a:p>
            <a:r>
              <a:rPr lang="en-IN" sz="2400" dirty="0" smtClean="0"/>
              <a:t>Supports both request/response and publish/subscribe models using </a:t>
            </a:r>
            <a:r>
              <a:rPr lang="en-IN" sz="2400" dirty="0" err="1" smtClean="0"/>
              <a:t>WebSockets</a:t>
            </a:r>
            <a:r>
              <a:rPr lang="en-IN" sz="2400" dirty="0" smtClean="0"/>
              <a:t>.</a:t>
            </a:r>
          </a:p>
          <a:p>
            <a:r>
              <a:rPr lang="en-IN" sz="2400" dirty="0" smtClean="0"/>
              <a:t>Utilized for cloud-based </a:t>
            </a:r>
            <a:r>
              <a:rPr lang="en-IN" sz="2400" dirty="0" err="1" smtClean="0"/>
              <a:t>IoT</a:t>
            </a:r>
            <a:r>
              <a:rPr lang="en-IN" sz="2400" dirty="0" smtClean="0"/>
              <a:t> architectures, allowing easy integration with web services.</a:t>
            </a:r>
          </a:p>
          <a:p>
            <a:r>
              <a:rPr lang="en-IN" sz="2400" dirty="0" smtClean="0"/>
              <a:t>Compatible with various platforms and programming languages.</a:t>
            </a:r>
          </a:p>
          <a:p>
            <a:r>
              <a:rPr lang="en-IN" sz="2400" dirty="0" smtClean="0"/>
              <a:t>Enables secure communication using HTTPS for data protection.</a:t>
            </a:r>
            <a:endParaRPr lang="en-IN" sz="2400" dirty="0"/>
          </a:p>
        </p:txBody>
      </p:sp>
      <p:pic>
        <p:nvPicPr>
          <p:cNvPr id="24577" name="Picture 1" descr="C:\Users\omkar\Desktop\download.png"/>
          <p:cNvPicPr>
            <a:picLocks noChangeAspect="1" noChangeArrowheads="1"/>
          </p:cNvPicPr>
          <p:nvPr/>
        </p:nvPicPr>
        <p:blipFill>
          <a:blip r:embed="rId2"/>
          <a:srcRect/>
          <a:stretch>
            <a:fillRect/>
          </a:stretch>
        </p:blipFill>
        <p:spPr bwMode="auto">
          <a:xfrm>
            <a:off x="1066800" y="4267200"/>
            <a:ext cx="6781800" cy="2133600"/>
          </a:xfrm>
          <a:prstGeom prst="rect">
            <a:avLst/>
          </a:prstGeom>
          <a:noFill/>
        </p:spPr>
      </p:pic>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533400"/>
            <a:ext cx="5943600" cy="914400"/>
          </a:xfrm>
        </p:spPr>
        <p:style>
          <a:lnRef idx="2">
            <a:schemeClr val="accent2"/>
          </a:lnRef>
          <a:fillRef idx="1">
            <a:schemeClr val="lt1"/>
          </a:fillRef>
          <a:effectRef idx="0">
            <a:schemeClr val="accent2"/>
          </a:effectRef>
          <a:fontRef idx="minor">
            <a:schemeClr val="dk1"/>
          </a:fontRef>
        </p:style>
        <p:txBody>
          <a:bodyPr>
            <a:normAutofit fontScale="90000"/>
          </a:bodyPr>
          <a:lstStyle/>
          <a:p>
            <a:r>
              <a:rPr lang="en-IN" sz="3100" b="1" dirty="0" smtClean="0"/>
              <a:t/>
            </a:r>
            <a:br>
              <a:rPr lang="en-IN" sz="3100" b="1" dirty="0" smtClean="0"/>
            </a:br>
            <a:r>
              <a:rPr lang="en-IN" sz="3100" b="1" dirty="0" smtClean="0"/>
              <a:t>AMQP </a:t>
            </a:r>
            <a:br>
              <a:rPr lang="en-IN" sz="3100" b="1" dirty="0" smtClean="0"/>
            </a:br>
            <a:r>
              <a:rPr lang="en-IN" sz="2200" b="1" dirty="0" smtClean="0"/>
              <a:t>(Advanced Message Queuing Protocol)</a:t>
            </a:r>
            <a:r>
              <a:rPr lang="en-IN" sz="2200" dirty="0" smtClean="0"/>
              <a:t/>
            </a:r>
            <a:br>
              <a:rPr lang="en-IN" sz="2200" dirty="0" smtClean="0"/>
            </a:br>
            <a:endParaRPr lang="en-IN" sz="2200" dirty="0"/>
          </a:p>
        </p:txBody>
      </p:sp>
      <p:sp>
        <p:nvSpPr>
          <p:cNvPr id="4" name="Rectangle 3"/>
          <p:cNvSpPr/>
          <p:nvPr/>
        </p:nvSpPr>
        <p:spPr>
          <a:xfrm>
            <a:off x="457200" y="1447800"/>
            <a:ext cx="8153400" cy="4401205"/>
          </a:xfrm>
          <a:prstGeom prst="rect">
            <a:avLst/>
          </a:prstGeom>
        </p:spPr>
        <p:txBody>
          <a:bodyPr wrap="square">
            <a:spAutoFit/>
          </a:bodyPr>
          <a:lstStyle/>
          <a:p>
            <a:pPr marL="457200" indent="-457200">
              <a:buClr>
                <a:srgbClr val="C00000"/>
              </a:buClr>
              <a:buFont typeface="Wingdings" pitchFamily="2" charset="2"/>
              <a:buChar char="Ø"/>
            </a:pPr>
            <a:r>
              <a:rPr lang="en-IN" sz="2800" dirty="0" smtClean="0"/>
              <a:t>Robust and reliable messaging protocol for </a:t>
            </a:r>
            <a:r>
              <a:rPr lang="en-IN" sz="2800" dirty="0" err="1" smtClean="0"/>
              <a:t>IoT</a:t>
            </a:r>
            <a:r>
              <a:rPr lang="en-IN" sz="2800" dirty="0" smtClean="0"/>
              <a:t> and enterprise applications.</a:t>
            </a:r>
          </a:p>
          <a:p>
            <a:pPr marL="457200" indent="-457200">
              <a:buClr>
                <a:srgbClr val="C00000"/>
              </a:buClr>
              <a:buFont typeface="Wingdings" pitchFamily="2" charset="2"/>
              <a:buChar char="Ø"/>
            </a:pPr>
            <a:r>
              <a:rPr lang="en-IN" sz="2800" dirty="0" smtClean="0"/>
              <a:t>Supports multiple communication patterns, including request/response and publish/subscribe.</a:t>
            </a:r>
          </a:p>
          <a:p>
            <a:pPr marL="457200" indent="-457200">
              <a:buClr>
                <a:srgbClr val="C00000"/>
              </a:buClr>
              <a:buFont typeface="Wingdings" pitchFamily="2" charset="2"/>
              <a:buChar char="Ø"/>
            </a:pPr>
            <a:r>
              <a:rPr lang="en-IN" sz="2800" dirty="0" smtClean="0"/>
              <a:t>Designed to handle large-scale deployments with high message throughput.</a:t>
            </a:r>
          </a:p>
          <a:p>
            <a:pPr marL="457200" indent="-457200">
              <a:buClr>
                <a:srgbClr val="C00000"/>
              </a:buClr>
              <a:buFont typeface="Wingdings" pitchFamily="2" charset="2"/>
              <a:buChar char="Ø"/>
            </a:pPr>
            <a:r>
              <a:rPr lang="en-IN" sz="2800" dirty="0" smtClean="0"/>
              <a:t>Ensures message integrity and delivery acknowledgment for critical applications.</a:t>
            </a:r>
          </a:p>
          <a:p>
            <a:pPr marL="457200" indent="-457200">
              <a:buClr>
                <a:srgbClr val="C00000"/>
              </a:buClr>
              <a:buFont typeface="Wingdings" pitchFamily="2" charset="2"/>
              <a:buChar char="Ø"/>
            </a:pPr>
            <a:r>
              <a:rPr lang="en-IN" sz="2800" dirty="0" smtClean="0"/>
              <a:t>Suitable for </a:t>
            </a:r>
            <a:r>
              <a:rPr lang="en-IN" sz="2800" dirty="0" err="1" smtClean="0"/>
              <a:t>IoT</a:t>
            </a:r>
            <a:r>
              <a:rPr lang="en-IN" sz="2800" dirty="0" smtClean="0"/>
              <a:t> solutions that require guaranteed message delivery and stringent quality control.</a:t>
            </a:r>
            <a:endParaRPr lang="en-IN" sz="2800"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609600"/>
            <a:ext cx="5486400" cy="838200"/>
          </a:xfrm>
        </p:spPr>
        <p:style>
          <a:lnRef idx="2">
            <a:schemeClr val="accent2"/>
          </a:lnRef>
          <a:fillRef idx="1">
            <a:schemeClr val="lt1"/>
          </a:fillRef>
          <a:effectRef idx="0">
            <a:schemeClr val="accent2"/>
          </a:effectRef>
          <a:fontRef idx="minor">
            <a:schemeClr val="dk1"/>
          </a:fontRef>
        </p:style>
        <p:txBody>
          <a:bodyPr>
            <a:normAutofit fontScale="90000"/>
          </a:bodyPr>
          <a:lstStyle/>
          <a:p>
            <a:r>
              <a:rPr lang="en-IN" sz="2700" b="1" dirty="0" smtClean="0"/>
              <a:t/>
            </a:r>
            <a:br>
              <a:rPr lang="en-IN" sz="2700" b="1" dirty="0" smtClean="0"/>
            </a:br>
            <a:r>
              <a:rPr lang="en-IN" sz="2700" b="1" dirty="0" smtClean="0"/>
              <a:t/>
            </a:r>
            <a:br>
              <a:rPr lang="en-IN" sz="2700" b="1" dirty="0" smtClean="0"/>
            </a:br>
            <a:r>
              <a:rPr lang="en-IN" sz="2700" b="1" dirty="0" smtClean="0"/>
              <a:t>AMQP </a:t>
            </a:r>
            <a:br>
              <a:rPr lang="en-IN" sz="2700" b="1" dirty="0" smtClean="0"/>
            </a:br>
            <a:r>
              <a:rPr lang="en-IN" sz="2700" b="1" dirty="0" smtClean="0"/>
              <a:t>(Advanced Message Queuing Protocol)</a:t>
            </a:r>
            <a:r>
              <a:rPr lang="en-IN" dirty="0" smtClean="0"/>
              <a:t/>
            </a:r>
            <a:br>
              <a:rPr lang="en-IN" dirty="0" smtClean="0"/>
            </a:br>
            <a:endParaRPr lang="en-IN" dirty="0"/>
          </a:p>
        </p:txBody>
      </p:sp>
      <p:pic>
        <p:nvPicPr>
          <p:cNvPr id="4" name="Picture 1" descr="C:\Users\omkar\Desktop\619f53ce469a19d18a61ef94_AMQP Broker.png"/>
          <p:cNvPicPr>
            <a:picLocks noGrp="1" noChangeAspect="1" noChangeArrowheads="1"/>
          </p:cNvPicPr>
          <p:nvPr>
            <p:ph idx="1"/>
          </p:nvPr>
        </p:nvPicPr>
        <p:blipFill>
          <a:blip r:embed="rId2"/>
          <a:srcRect/>
          <a:stretch>
            <a:fillRect/>
          </a:stretch>
        </p:blipFill>
        <p:spPr bwMode="auto">
          <a:xfrm>
            <a:off x="457200" y="1676400"/>
            <a:ext cx="8153400" cy="4449763"/>
          </a:xfrm>
          <a:prstGeom prst="rect">
            <a:avLst/>
          </a:prstGeom>
          <a:noFill/>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895600" y="304800"/>
            <a:ext cx="3810000" cy="838200"/>
          </a:xfrm>
          <a:ln w="38100"/>
        </p:spPr>
        <p:style>
          <a:lnRef idx="2">
            <a:schemeClr val="accent1"/>
          </a:lnRef>
          <a:fillRef idx="1">
            <a:schemeClr val="lt1"/>
          </a:fillRef>
          <a:effectRef idx="0">
            <a:schemeClr val="accent1"/>
          </a:effectRef>
          <a:fontRef idx="minor">
            <a:schemeClr val="dk1"/>
          </a:fontRef>
        </p:style>
        <p:txBody>
          <a:bodyPr>
            <a:normAutofit fontScale="90000"/>
          </a:bodyPr>
          <a:lstStyle/>
          <a:p>
            <a:r>
              <a:rPr lang="en-IN" b="1" dirty="0" smtClean="0"/>
              <a:t/>
            </a:r>
            <a:br>
              <a:rPr lang="en-IN" b="1" dirty="0" smtClean="0"/>
            </a:br>
            <a:r>
              <a:rPr lang="en-IN" b="1" dirty="0" err="1" smtClean="0"/>
              <a:t>Zigbee</a:t>
            </a:r>
            <a:r>
              <a:rPr lang="en-IN" dirty="0" smtClean="0"/>
              <a:t/>
            </a:r>
            <a:br>
              <a:rPr lang="en-IN" dirty="0" smtClean="0"/>
            </a:br>
            <a:endParaRPr lang="en-IN" dirty="0"/>
          </a:p>
        </p:txBody>
      </p:sp>
      <p:sp>
        <p:nvSpPr>
          <p:cNvPr id="4" name="Rectangle 3"/>
          <p:cNvSpPr/>
          <p:nvPr/>
        </p:nvSpPr>
        <p:spPr>
          <a:xfrm>
            <a:off x="533400" y="1371600"/>
            <a:ext cx="7315200" cy="3170099"/>
          </a:xfrm>
          <a:prstGeom prst="rect">
            <a:avLst/>
          </a:prstGeom>
        </p:spPr>
        <p:txBody>
          <a:bodyPr wrap="square">
            <a:spAutoFit/>
          </a:bodyPr>
          <a:lstStyle/>
          <a:p>
            <a:pPr>
              <a:buClr>
                <a:srgbClr val="C00000"/>
              </a:buClr>
              <a:buFont typeface="Wingdings" pitchFamily="2" charset="2"/>
              <a:buChar char="Ø"/>
            </a:pPr>
            <a:r>
              <a:rPr lang="en-IN" sz="2000" dirty="0" smtClean="0"/>
              <a:t>Low-power and short-range wireless protocol designed for home automation and industrial applications.</a:t>
            </a:r>
          </a:p>
          <a:p>
            <a:pPr>
              <a:buClr>
                <a:srgbClr val="C00000"/>
              </a:buClr>
              <a:buFont typeface="Wingdings" pitchFamily="2" charset="2"/>
              <a:buChar char="Ø"/>
            </a:pPr>
            <a:r>
              <a:rPr lang="en-IN" sz="2000" dirty="0" smtClean="0"/>
              <a:t>Supports mesh networking, enabling extended communication range and device interconnectivity.</a:t>
            </a:r>
          </a:p>
          <a:p>
            <a:pPr>
              <a:buClr>
                <a:srgbClr val="C00000"/>
              </a:buClr>
              <a:buFont typeface="Wingdings" pitchFamily="2" charset="2"/>
              <a:buChar char="Ø"/>
            </a:pPr>
            <a:r>
              <a:rPr lang="en-IN" sz="2000" dirty="0" smtClean="0"/>
              <a:t>Uses IEEE 802.15.4 standard for physical and MAC layer communication.</a:t>
            </a:r>
          </a:p>
          <a:p>
            <a:pPr>
              <a:buClr>
                <a:srgbClr val="C00000"/>
              </a:buClr>
              <a:buFont typeface="Wingdings" pitchFamily="2" charset="2"/>
              <a:buChar char="Ø"/>
            </a:pPr>
            <a:r>
              <a:rPr lang="en-IN" sz="2000" dirty="0" smtClean="0"/>
              <a:t>Provides low-latency and reliable data transfer, essential for real-time applications.</a:t>
            </a:r>
          </a:p>
          <a:p>
            <a:pPr>
              <a:buClr>
                <a:srgbClr val="C00000"/>
              </a:buClr>
              <a:buFont typeface="Wingdings" pitchFamily="2" charset="2"/>
              <a:buChar char="Ø"/>
            </a:pPr>
            <a:r>
              <a:rPr lang="en-IN" sz="2000" dirty="0" smtClean="0"/>
              <a:t>Often deployed in smart lighting systems, smart meters, and wireless sensor networks.</a:t>
            </a:r>
            <a:endParaRPr lang="en-IN" sz="2000" dirty="0"/>
          </a:p>
        </p:txBody>
      </p:sp>
      <p:pic>
        <p:nvPicPr>
          <p:cNvPr id="5" name="Picture 2" descr="C:\Users\omkar\Desktop\download.jpg"/>
          <p:cNvPicPr>
            <a:picLocks noChangeAspect="1" noChangeArrowheads="1"/>
          </p:cNvPicPr>
          <p:nvPr/>
        </p:nvPicPr>
        <p:blipFill>
          <a:blip r:embed="rId2"/>
          <a:srcRect/>
          <a:stretch>
            <a:fillRect/>
          </a:stretch>
        </p:blipFill>
        <p:spPr bwMode="auto">
          <a:xfrm>
            <a:off x="762000" y="4648200"/>
            <a:ext cx="6324600" cy="1758950"/>
          </a:xfrm>
          <a:prstGeom prst="rect">
            <a:avLst/>
          </a:prstGeom>
          <a:noFill/>
        </p:spPr>
      </p:pic>
      <p:pic>
        <p:nvPicPr>
          <p:cNvPr id="6" name="Picture 2" descr="C:\Users\omkar\Desktop\download.jpg"/>
          <p:cNvPicPr>
            <a:picLocks noChangeAspect="1" noChangeArrowheads="1"/>
          </p:cNvPicPr>
          <p:nvPr/>
        </p:nvPicPr>
        <p:blipFill>
          <a:blip r:embed="rId2"/>
          <a:srcRect/>
          <a:stretch>
            <a:fillRect/>
          </a:stretch>
        </p:blipFill>
        <p:spPr bwMode="auto">
          <a:xfrm>
            <a:off x="914400" y="4800600"/>
            <a:ext cx="6324600" cy="1758950"/>
          </a:xfrm>
          <a:prstGeom prst="rect">
            <a:avLst/>
          </a:prstGeom>
          <a:noFill/>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0"/>
            <a:ext cx="8229600" cy="4953000"/>
          </a:xfrm>
        </p:spPr>
        <p:txBody>
          <a:bodyPr>
            <a:normAutofit fontScale="62500" lnSpcReduction="20000"/>
          </a:bodyPr>
          <a:lstStyle/>
          <a:p>
            <a:r>
              <a:rPr lang="en-IN" b="1" dirty="0" smtClean="0"/>
              <a:t>Low Power Consumption</a:t>
            </a:r>
            <a:r>
              <a:rPr lang="en-IN" dirty="0" smtClean="0"/>
              <a:t>: </a:t>
            </a:r>
          </a:p>
          <a:p>
            <a:pPr>
              <a:buNone/>
            </a:pPr>
            <a:r>
              <a:rPr lang="en-IN" dirty="0" smtClean="0"/>
              <a:t>	</a:t>
            </a:r>
            <a:r>
              <a:rPr lang="en-IN" dirty="0" err="1" smtClean="0"/>
              <a:t>Zigbee</a:t>
            </a:r>
            <a:r>
              <a:rPr lang="en-IN" dirty="0" smtClean="0"/>
              <a:t> is optimized for energy efficiency, making it ideal for battery-operated devices with long battery life.</a:t>
            </a:r>
          </a:p>
          <a:p>
            <a:r>
              <a:rPr lang="en-IN" b="1" dirty="0" smtClean="0"/>
              <a:t>Mesh Networking</a:t>
            </a:r>
            <a:r>
              <a:rPr lang="en-IN" dirty="0" smtClean="0"/>
              <a:t>: </a:t>
            </a:r>
          </a:p>
          <a:p>
            <a:pPr>
              <a:buNone/>
            </a:pPr>
            <a:r>
              <a:rPr lang="en-IN" dirty="0" smtClean="0"/>
              <a:t>	</a:t>
            </a:r>
            <a:r>
              <a:rPr lang="en-IN" dirty="0" err="1" smtClean="0"/>
              <a:t>Zigbee</a:t>
            </a:r>
            <a:r>
              <a:rPr lang="en-IN" dirty="0" smtClean="0"/>
              <a:t> devices can create mesh networks, where each device acts as a node, allowing signals to hop from one device to another, extending the range and improving reliability.</a:t>
            </a:r>
          </a:p>
          <a:p>
            <a:r>
              <a:rPr lang="en-IN" b="1" dirty="0" smtClean="0"/>
              <a:t>Self-Healing</a:t>
            </a:r>
            <a:r>
              <a:rPr lang="en-IN" dirty="0" smtClean="0"/>
              <a:t>: </a:t>
            </a:r>
          </a:p>
          <a:p>
            <a:pPr>
              <a:buNone/>
            </a:pPr>
            <a:r>
              <a:rPr lang="en-IN" dirty="0" smtClean="0"/>
              <a:t>	The mesh network allows </a:t>
            </a:r>
            <a:r>
              <a:rPr lang="en-IN" dirty="0" err="1" smtClean="0"/>
              <a:t>Zigbee</a:t>
            </a:r>
            <a:r>
              <a:rPr lang="en-IN" dirty="0" smtClean="0"/>
              <a:t> to self-heal in case a device goes offline or is removed, ensuring continuous connectivity.</a:t>
            </a:r>
          </a:p>
          <a:p>
            <a:r>
              <a:rPr lang="en-IN" b="1" dirty="0" smtClean="0"/>
              <a:t>Interoperability</a:t>
            </a:r>
            <a:r>
              <a:rPr lang="en-IN" dirty="0" smtClean="0"/>
              <a:t>: </a:t>
            </a:r>
          </a:p>
          <a:p>
            <a:pPr>
              <a:buNone/>
            </a:pPr>
            <a:r>
              <a:rPr lang="en-IN" dirty="0" smtClean="0"/>
              <a:t>	</a:t>
            </a:r>
            <a:r>
              <a:rPr lang="en-IN" dirty="0" err="1" smtClean="0"/>
              <a:t>Zigbee</a:t>
            </a:r>
            <a:r>
              <a:rPr lang="en-IN" dirty="0" smtClean="0"/>
              <a:t> is an open standard, enabling devices from different manufacturers to work together seamlessly.</a:t>
            </a:r>
          </a:p>
          <a:p>
            <a:r>
              <a:rPr lang="en-IN" b="1" dirty="0" smtClean="0"/>
              <a:t>Secure Communication</a:t>
            </a:r>
            <a:r>
              <a:rPr lang="en-IN" dirty="0" smtClean="0"/>
              <a:t>: </a:t>
            </a:r>
          </a:p>
          <a:p>
            <a:pPr>
              <a:buNone/>
            </a:pPr>
            <a:r>
              <a:rPr lang="en-IN" dirty="0" smtClean="0"/>
              <a:t>	</a:t>
            </a:r>
            <a:r>
              <a:rPr lang="en-IN" dirty="0" err="1" smtClean="0"/>
              <a:t>Zigbee</a:t>
            </a:r>
            <a:r>
              <a:rPr lang="en-IN" dirty="0" smtClean="0"/>
              <a:t> incorporates security features like encryption and authentication, ensuring data privacy and protection against unauthorized access.</a:t>
            </a:r>
          </a:p>
          <a:p>
            <a:endParaRPr lang="en-IN" dirty="0"/>
          </a:p>
        </p:txBody>
      </p:sp>
      <p:sp>
        <p:nvSpPr>
          <p:cNvPr id="4" name="Title 3"/>
          <p:cNvSpPr>
            <a:spLocks noGrp="1"/>
          </p:cNvSpPr>
          <p:nvPr>
            <p:ph type="title"/>
          </p:nvPr>
        </p:nvSpPr>
        <p:spPr>
          <a:xfrm>
            <a:off x="2057400" y="274639"/>
            <a:ext cx="4724400" cy="792161"/>
          </a:xfrm>
          <a:prstGeom prst="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IN" sz="3600" dirty="0" smtClean="0">
                <a:solidFill>
                  <a:schemeClr val="tx2"/>
                </a:solidFill>
              </a:rPr>
              <a:t>Features of </a:t>
            </a:r>
            <a:r>
              <a:rPr lang="en-IN" sz="3600" dirty="0" err="1" smtClean="0">
                <a:solidFill>
                  <a:schemeClr val="tx2"/>
                </a:solidFill>
              </a:rPr>
              <a:t>Zigbee</a:t>
            </a:r>
            <a:endParaRPr lang="en-IN" sz="3600" dirty="0">
              <a:solidFill>
                <a:schemeClr val="tx2"/>
              </a:solidFill>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IOT UNITI V">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square" rtlCol="0">
        <a:spAutoFit/>
      </a:bodyPr>
      <a:lstStyle>
        <a:defPPr>
          <a:defRPr dirty="0" smtClean="0"/>
        </a:defPPr>
      </a:lstStyle>
    </a:tx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Concourse</Template>
  <TotalTime>1841</TotalTime>
  <Words>2314</Words>
  <Application>Microsoft Office PowerPoint</Application>
  <PresentationFormat>On-screen Show (4:3)</PresentationFormat>
  <Paragraphs>431</Paragraphs>
  <Slides>44</Slides>
  <Notes>0</Notes>
  <HiddenSlides>0</HiddenSlides>
  <MMClips>0</MMClips>
  <ScaleCrop>false</ScaleCrop>
  <HeadingPairs>
    <vt:vector size="4" baseType="variant">
      <vt:variant>
        <vt:lpstr>Theme</vt:lpstr>
      </vt:variant>
      <vt:variant>
        <vt:i4>1</vt:i4>
      </vt:variant>
      <vt:variant>
        <vt:lpstr>Slide Titles</vt:lpstr>
      </vt:variant>
      <vt:variant>
        <vt:i4>44</vt:i4>
      </vt:variant>
    </vt:vector>
  </HeadingPairs>
  <TitlesOfParts>
    <vt:vector size="45" baseType="lpstr">
      <vt:lpstr>IOT UNITI V</vt:lpstr>
      <vt:lpstr>Slide 1</vt:lpstr>
      <vt:lpstr>Slide 2</vt:lpstr>
      <vt:lpstr>Slide 3</vt:lpstr>
      <vt:lpstr>  CoAP  (Constrained Application Protocol) </vt:lpstr>
      <vt:lpstr> HTTP  (Hypertext Transfer Protocol) </vt:lpstr>
      <vt:lpstr> AMQP  (Advanced Message Queuing Protocol) </vt:lpstr>
      <vt:lpstr>  AMQP  (Advanced Message Queuing Protocol) </vt:lpstr>
      <vt:lpstr> Zigbee </vt:lpstr>
      <vt:lpstr>Features of Zigbee</vt:lpstr>
      <vt:lpstr>Slide 10</vt:lpstr>
      <vt:lpstr>Applications of Zigbee</vt:lpstr>
      <vt:lpstr>Z wave</vt:lpstr>
      <vt:lpstr>Slide 13</vt:lpstr>
      <vt:lpstr>Slide 14</vt:lpstr>
      <vt:lpstr>LoRaWAN</vt:lpstr>
      <vt:lpstr>Slide 16</vt:lpstr>
      <vt:lpstr>Slide 17</vt:lpstr>
      <vt:lpstr>NB-IoT  (Narrowband IoT)</vt:lpstr>
      <vt:lpstr>Slide 19</vt:lpstr>
      <vt:lpstr>Sigfox</vt:lpstr>
      <vt:lpstr>Slide 21</vt:lpstr>
      <vt:lpstr>RFID  (Radio-Frequency Identification)</vt:lpstr>
      <vt:lpstr>Slide 23</vt:lpstr>
      <vt:lpstr>Slide 24</vt:lpstr>
      <vt:lpstr>Slide 25</vt:lpstr>
      <vt:lpstr>Slide 26</vt:lpstr>
      <vt:lpstr>Slide 27</vt:lpstr>
      <vt:lpstr>APPLICATION OF COMMUNICATION  PROTOCOLS</vt:lpstr>
      <vt:lpstr>Slide 29</vt:lpstr>
      <vt:lpstr>Slide 30</vt:lpstr>
      <vt:lpstr>IoT communication protocols and features</vt:lpstr>
      <vt:lpstr>Slide 32</vt:lpstr>
      <vt:lpstr>comparison between communication protocols</vt:lpstr>
      <vt:lpstr>Slide 34</vt:lpstr>
      <vt:lpstr>Slide 35</vt:lpstr>
      <vt:lpstr>Slide 36</vt:lpstr>
      <vt:lpstr>Slide 37</vt:lpstr>
      <vt:lpstr>Slide 38</vt:lpstr>
      <vt:lpstr>Slide 39</vt:lpstr>
      <vt:lpstr>Slide 40</vt:lpstr>
      <vt:lpstr>Bluetooth</vt:lpstr>
      <vt:lpstr>Features of Bluetooth</vt:lpstr>
      <vt:lpstr>Slide 43</vt:lpstr>
      <vt:lpstr> Applications of Bluetooth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omkar</dc:creator>
  <cp:lastModifiedBy>Windows User</cp:lastModifiedBy>
  <cp:revision>33</cp:revision>
  <dcterms:created xsi:type="dcterms:W3CDTF">2006-08-16T00:00:00Z</dcterms:created>
  <dcterms:modified xsi:type="dcterms:W3CDTF">2023-08-10T18:06:17Z</dcterms:modified>
</cp:coreProperties>
</file>