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87"/>
  </p:notesMasterIdLst>
  <p:sldIdLst>
    <p:sldId id="256" r:id="rId2"/>
    <p:sldId id="305" r:id="rId3"/>
    <p:sldId id="288" r:id="rId4"/>
    <p:sldId id="262" r:id="rId5"/>
    <p:sldId id="263" r:id="rId6"/>
    <p:sldId id="289" r:id="rId7"/>
    <p:sldId id="258" r:id="rId8"/>
    <p:sldId id="264" r:id="rId9"/>
    <p:sldId id="265" r:id="rId10"/>
    <p:sldId id="266" r:id="rId11"/>
    <p:sldId id="268" r:id="rId12"/>
    <p:sldId id="319" r:id="rId13"/>
    <p:sldId id="320" r:id="rId14"/>
    <p:sldId id="321" r:id="rId15"/>
    <p:sldId id="341" r:id="rId16"/>
    <p:sldId id="322" r:id="rId17"/>
    <p:sldId id="323" r:id="rId18"/>
    <p:sldId id="324"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295" r:id="rId34"/>
    <p:sldId id="296" r:id="rId35"/>
    <p:sldId id="297" r:id="rId36"/>
    <p:sldId id="298" r:id="rId37"/>
    <p:sldId id="299" r:id="rId38"/>
    <p:sldId id="339" r:id="rId39"/>
    <p:sldId id="300" r:id="rId40"/>
    <p:sldId id="301" r:id="rId41"/>
    <p:sldId id="302" r:id="rId42"/>
    <p:sldId id="303" r:id="rId43"/>
    <p:sldId id="304" r:id="rId44"/>
    <p:sldId id="307" r:id="rId45"/>
    <p:sldId id="312" r:id="rId46"/>
    <p:sldId id="313" r:id="rId47"/>
    <p:sldId id="314" r:id="rId48"/>
    <p:sldId id="315" r:id="rId49"/>
    <p:sldId id="316" r:id="rId50"/>
    <p:sldId id="308" r:id="rId51"/>
    <p:sldId id="309" r:id="rId52"/>
    <p:sldId id="310" r:id="rId53"/>
    <p:sldId id="311" r:id="rId54"/>
    <p:sldId id="344" r:id="rId55"/>
    <p:sldId id="345" r:id="rId56"/>
    <p:sldId id="346" r:id="rId57"/>
    <p:sldId id="342" r:id="rId58"/>
    <p:sldId id="343" r:id="rId59"/>
    <p:sldId id="347" r:id="rId60"/>
    <p:sldId id="348" r:id="rId61"/>
    <p:sldId id="349" r:id="rId62"/>
    <p:sldId id="350" r:id="rId63"/>
    <p:sldId id="354" r:id="rId64"/>
    <p:sldId id="355" r:id="rId65"/>
    <p:sldId id="353" r:id="rId66"/>
    <p:sldId id="351" r:id="rId67"/>
    <p:sldId id="357" r:id="rId68"/>
    <p:sldId id="358" r:id="rId69"/>
    <p:sldId id="356" r:id="rId70"/>
    <p:sldId id="359" r:id="rId71"/>
    <p:sldId id="360" r:id="rId72"/>
    <p:sldId id="361" r:id="rId73"/>
    <p:sldId id="366" r:id="rId74"/>
    <p:sldId id="362" r:id="rId75"/>
    <p:sldId id="365" r:id="rId76"/>
    <p:sldId id="363" r:id="rId77"/>
    <p:sldId id="367" r:id="rId78"/>
    <p:sldId id="364" r:id="rId79"/>
    <p:sldId id="368" r:id="rId80"/>
    <p:sldId id="369" r:id="rId81"/>
    <p:sldId id="370" r:id="rId82"/>
    <p:sldId id="371" r:id="rId83"/>
    <p:sldId id="372" r:id="rId84"/>
    <p:sldId id="374" r:id="rId85"/>
    <p:sldId id="373"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24" autoAdjust="0"/>
  </p:normalViewPr>
  <p:slideViewPr>
    <p:cSldViewPr>
      <p:cViewPr varScale="1">
        <p:scale>
          <a:sx n="59" d="100"/>
          <a:sy n="59" d="100"/>
        </p:scale>
        <p:origin x="1496"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_rels/data1.xml.rels><?xml version="1.0" encoding="UTF-8" standalone="yes"?>
<Relationships xmlns="http://schemas.openxmlformats.org/package/2006/relationships"><Relationship Id="rId1" Type="http://schemas.openxmlformats.org/officeDocument/2006/relationships/image" Target="../media/image13.png"/></Relationships>
</file>

<file path=ppt/diagrams/_rels/data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ED4DD0-5AA5-4BF2-B279-97CC28050BBE}"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IN"/>
        </a:p>
      </dgm:t>
    </dgm:pt>
    <dgm:pt modelId="{EC04FCC9-BE18-47C7-A475-F0B133F9CFAF}">
      <dgm:prSet/>
      <dgm:spPr/>
      <dgm:t>
        <a:bodyPr/>
        <a:lstStyle/>
        <a:p>
          <a:r>
            <a:rPr lang="en-US" b="0" i="0" u="none" strike="noStrike" cap="none">
              <a:solidFill>
                <a:schemeClr val="dk1"/>
              </a:solidFill>
              <a:latin typeface="Times New Roman" pitchFamily="18" charset="0"/>
              <a:ea typeface="Cambria" panose="02040503050406030204"/>
              <a:cs typeface="Times New Roman" pitchFamily="18" charset="0"/>
              <a:sym typeface="Cambria" panose="02040503050406030204"/>
            </a:rPr>
            <a:t>1.Based on generation</a:t>
          </a:r>
          <a:endParaRPr lang="en-IN"/>
        </a:p>
      </dgm:t>
    </dgm:pt>
    <dgm:pt modelId="{B6FBA994-00BC-4005-8BBC-F85F14BFCBAE}" type="parTrans" cxnId="{BCAA9070-209E-426B-BD69-7CEEF8FB279A}">
      <dgm:prSet/>
      <dgm:spPr/>
      <dgm:t>
        <a:bodyPr/>
        <a:lstStyle/>
        <a:p>
          <a:endParaRPr lang="en-IN"/>
        </a:p>
      </dgm:t>
    </dgm:pt>
    <dgm:pt modelId="{C871CD93-A3D7-4048-B247-45317EE1576C}" type="sibTrans" cxnId="{BCAA9070-209E-426B-BD69-7CEEF8FB279A}">
      <dgm:prSet/>
      <dgm:spPr/>
      <dgm:t>
        <a:bodyPr/>
        <a:lstStyle/>
        <a:p>
          <a:endParaRPr lang="en-IN"/>
        </a:p>
      </dgm:t>
    </dgm:pt>
    <dgm:pt modelId="{DAA05C01-C26C-4F36-AEB4-1DCACEF9FDC5}">
      <dgm:prSet/>
      <dgm:spPr/>
      <dgm:t>
        <a:bodyPr/>
        <a:lstStyle/>
        <a:p>
          <a:r>
            <a:rPr lang="en-US">
              <a:solidFill>
                <a:schemeClr val="dk1"/>
              </a:solidFill>
              <a:latin typeface="Times New Roman" pitchFamily="18" charset="0"/>
              <a:ea typeface="Cambria" panose="02040503050406030204"/>
              <a:cs typeface="Times New Roman" pitchFamily="18" charset="0"/>
              <a:sym typeface="Cambria" panose="02040503050406030204"/>
            </a:rPr>
            <a:t>2.Based on complexity</a:t>
          </a:r>
          <a:endParaRPr lang="en-IN"/>
        </a:p>
      </dgm:t>
    </dgm:pt>
    <dgm:pt modelId="{8A395CC5-26A2-4AF4-BA51-84309A893FE7}" type="parTrans" cxnId="{A3F9AFC7-357D-4C75-996C-74288808CDE8}">
      <dgm:prSet/>
      <dgm:spPr/>
      <dgm:t>
        <a:bodyPr/>
        <a:lstStyle/>
        <a:p>
          <a:endParaRPr lang="en-IN"/>
        </a:p>
      </dgm:t>
    </dgm:pt>
    <dgm:pt modelId="{CF0206E5-0619-42F9-9AF9-E1288C4B7943}" type="sibTrans" cxnId="{A3F9AFC7-357D-4C75-996C-74288808CDE8}">
      <dgm:prSet/>
      <dgm:spPr/>
      <dgm:t>
        <a:bodyPr/>
        <a:lstStyle/>
        <a:p>
          <a:endParaRPr lang="en-IN"/>
        </a:p>
      </dgm:t>
    </dgm:pt>
    <dgm:pt modelId="{542D9A1C-2F02-4767-AB45-AC365A20AD41}">
      <dgm:prSet/>
      <dgm:spPr/>
      <dgm:t>
        <a:bodyPr/>
        <a:lstStyle/>
        <a:p>
          <a:r>
            <a:rPr lang="en-US">
              <a:solidFill>
                <a:schemeClr val="dk1"/>
              </a:solidFill>
              <a:latin typeface="Times New Roman" pitchFamily="18" charset="0"/>
              <a:ea typeface="Cambria" panose="02040503050406030204"/>
              <a:cs typeface="Times New Roman" pitchFamily="18" charset="0"/>
              <a:sym typeface="Cambria" panose="02040503050406030204"/>
            </a:rPr>
            <a:t>3.Based on deterministic behaviour</a:t>
          </a:r>
          <a:endParaRPr lang="en-IN" dirty="0"/>
        </a:p>
      </dgm:t>
    </dgm:pt>
    <dgm:pt modelId="{A44F4A95-22F4-404A-9109-A136019E688F}" type="parTrans" cxnId="{A8DCAFBA-E93A-43CA-A15D-4CA0BFF2598F}">
      <dgm:prSet/>
      <dgm:spPr/>
      <dgm:t>
        <a:bodyPr/>
        <a:lstStyle/>
        <a:p>
          <a:endParaRPr lang="en-IN"/>
        </a:p>
      </dgm:t>
    </dgm:pt>
    <dgm:pt modelId="{3ADD2CCC-C10C-470B-BFD9-D90862AF1537}" type="sibTrans" cxnId="{A8DCAFBA-E93A-43CA-A15D-4CA0BFF2598F}">
      <dgm:prSet/>
      <dgm:spPr/>
      <dgm:t>
        <a:bodyPr/>
        <a:lstStyle/>
        <a:p>
          <a:endParaRPr lang="en-IN"/>
        </a:p>
      </dgm:t>
    </dgm:pt>
    <dgm:pt modelId="{65EEAC73-0E21-4900-ABF9-3722742D4EA2}">
      <dgm:prSet/>
      <dgm:spPr/>
      <dgm:t>
        <a:bodyPr/>
        <a:lstStyle/>
        <a:p>
          <a:r>
            <a:rPr lang="en-US">
              <a:solidFill>
                <a:schemeClr val="dk1"/>
              </a:solidFill>
              <a:latin typeface="Times New Roman" pitchFamily="18" charset="0"/>
              <a:ea typeface="Cambria" panose="02040503050406030204"/>
              <a:cs typeface="Times New Roman" pitchFamily="18" charset="0"/>
              <a:sym typeface="Cambria" panose="02040503050406030204"/>
            </a:rPr>
            <a:t>4.Based on triggering</a:t>
          </a:r>
          <a:endParaRPr lang="en-IN"/>
        </a:p>
      </dgm:t>
    </dgm:pt>
    <dgm:pt modelId="{252A62DE-A5FD-4F3D-8F51-F0C3E177087A}" type="parTrans" cxnId="{16F755A9-142F-4387-80B3-BDDEC53054EB}">
      <dgm:prSet/>
      <dgm:spPr/>
      <dgm:t>
        <a:bodyPr/>
        <a:lstStyle/>
        <a:p>
          <a:endParaRPr lang="en-IN"/>
        </a:p>
      </dgm:t>
    </dgm:pt>
    <dgm:pt modelId="{4C8C73DF-810D-44EA-9881-A3B4B9DEDE2D}" type="sibTrans" cxnId="{16F755A9-142F-4387-80B3-BDDEC53054EB}">
      <dgm:prSet/>
      <dgm:spPr/>
      <dgm:t>
        <a:bodyPr/>
        <a:lstStyle/>
        <a:p>
          <a:endParaRPr lang="en-IN"/>
        </a:p>
      </dgm:t>
    </dgm:pt>
    <dgm:pt modelId="{C9436F8B-B99E-4746-BAAC-09D889E47169}" type="pres">
      <dgm:prSet presAssocID="{9FED4DD0-5AA5-4BF2-B279-97CC28050BBE}" presName="linear" presStyleCnt="0">
        <dgm:presLayoutVars>
          <dgm:dir/>
          <dgm:resizeHandles val="exact"/>
        </dgm:presLayoutVars>
      </dgm:prSet>
      <dgm:spPr/>
    </dgm:pt>
    <dgm:pt modelId="{5CEDDAA8-9FA2-4F9A-B8EF-04952056AE1D}" type="pres">
      <dgm:prSet presAssocID="{EC04FCC9-BE18-47C7-A475-F0B133F9CFAF}" presName="comp" presStyleCnt="0"/>
      <dgm:spPr/>
    </dgm:pt>
    <dgm:pt modelId="{B5F41BA5-2389-4244-A088-6372B39C9E3E}" type="pres">
      <dgm:prSet presAssocID="{EC04FCC9-BE18-47C7-A475-F0B133F9CFAF}" presName="box" presStyleLbl="node1" presStyleIdx="0" presStyleCnt="4" custLinFactNeighborX="-12500" custLinFactNeighborY="8067"/>
      <dgm:spPr/>
    </dgm:pt>
    <dgm:pt modelId="{E8904782-937B-4BBD-854F-346CB5E496E3}" type="pres">
      <dgm:prSet presAssocID="{EC04FCC9-BE18-47C7-A475-F0B133F9CFAF}" presName="img" presStyleLbl="fgImgPlace1" presStyleIdx="0" presStyleCnt="4"/>
      <dgm:spPr/>
    </dgm:pt>
    <dgm:pt modelId="{9C3ACDFB-3C35-4F65-9A88-1E7E4726C62C}" type="pres">
      <dgm:prSet presAssocID="{EC04FCC9-BE18-47C7-A475-F0B133F9CFAF}" presName="text" presStyleLbl="node1" presStyleIdx="0" presStyleCnt="4">
        <dgm:presLayoutVars>
          <dgm:bulletEnabled val="1"/>
        </dgm:presLayoutVars>
      </dgm:prSet>
      <dgm:spPr/>
    </dgm:pt>
    <dgm:pt modelId="{52CCD3DC-A96C-48D5-89FA-18CDA98658D1}" type="pres">
      <dgm:prSet presAssocID="{C871CD93-A3D7-4048-B247-45317EE1576C}" presName="spacer" presStyleCnt="0"/>
      <dgm:spPr/>
    </dgm:pt>
    <dgm:pt modelId="{FD4B1877-E4A4-434D-B9B7-DA27F98C72BD}" type="pres">
      <dgm:prSet presAssocID="{DAA05C01-C26C-4F36-AEB4-1DCACEF9FDC5}" presName="comp" presStyleCnt="0"/>
      <dgm:spPr/>
    </dgm:pt>
    <dgm:pt modelId="{44C560C2-E7CA-41C5-81B8-ABABDE771D9E}" type="pres">
      <dgm:prSet presAssocID="{DAA05C01-C26C-4F36-AEB4-1DCACEF9FDC5}" presName="box" presStyleLbl="node1" presStyleIdx="1" presStyleCnt="4"/>
      <dgm:spPr/>
    </dgm:pt>
    <dgm:pt modelId="{F77E483C-88CE-41EA-AD65-313398EF4363}" type="pres">
      <dgm:prSet presAssocID="{DAA05C01-C26C-4F36-AEB4-1DCACEF9FDC5}" presName="img" presStyleLbl="fgImgPlace1" presStyleIdx="1" presStyleCnt="4"/>
      <dgm:spPr>
        <a:blipFill rotWithShape="0">
          <a:blip xmlns:r="http://schemas.openxmlformats.org/officeDocument/2006/relationships" r:embed="rId1"/>
          <a:stretch>
            <a:fillRect/>
          </a:stretch>
        </a:blipFill>
      </dgm:spPr>
    </dgm:pt>
    <dgm:pt modelId="{B73C9E7F-2985-4B4F-8522-289EE65A7C37}" type="pres">
      <dgm:prSet presAssocID="{DAA05C01-C26C-4F36-AEB4-1DCACEF9FDC5}" presName="text" presStyleLbl="node1" presStyleIdx="1" presStyleCnt="4">
        <dgm:presLayoutVars>
          <dgm:bulletEnabled val="1"/>
        </dgm:presLayoutVars>
      </dgm:prSet>
      <dgm:spPr/>
    </dgm:pt>
    <dgm:pt modelId="{C8256A90-31FE-4684-B649-515AF5BD39AC}" type="pres">
      <dgm:prSet presAssocID="{CF0206E5-0619-42F9-9AF9-E1288C4B7943}" presName="spacer" presStyleCnt="0"/>
      <dgm:spPr/>
    </dgm:pt>
    <dgm:pt modelId="{4A0D2A11-3431-4B45-8CB0-894172512C32}" type="pres">
      <dgm:prSet presAssocID="{542D9A1C-2F02-4767-AB45-AC365A20AD41}" presName="comp" presStyleCnt="0"/>
      <dgm:spPr/>
    </dgm:pt>
    <dgm:pt modelId="{4DECD3BA-453E-439C-A644-1CEC5E4F621A}" type="pres">
      <dgm:prSet presAssocID="{542D9A1C-2F02-4767-AB45-AC365A20AD41}" presName="box" presStyleLbl="node1" presStyleIdx="2" presStyleCnt="4"/>
      <dgm:spPr/>
    </dgm:pt>
    <dgm:pt modelId="{6B54C073-1611-456D-9F42-A3BE987F6B80}" type="pres">
      <dgm:prSet presAssocID="{542D9A1C-2F02-4767-AB45-AC365A20AD41}" presName="img" presStyleLbl="fgImgPlace1" presStyleIdx="2" presStyleCnt="4"/>
      <dgm:spPr>
        <a:blipFill rotWithShape="0">
          <a:blip xmlns:r="http://schemas.openxmlformats.org/officeDocument/2006/relationships" r:embed="rId1"/>
          <a:stretch>
            <a:fillRect/>
          </a:stretch>
        </a:blipFill>
      </dgm:spPr>
    </dgm:pt>
    <dgm:pt modelId="{A7C09754-BA6B-4D87-AD21-AC02E507CB18}" type="pres">
      <dgm:prSet presAssocID="{542D9A1C-2F02-4767-AB45-AC365A20AD41}" presName="text" presStyleLbl="node1" presStyleIdx="2" presStyleCnt="4">
        <dgm:presLayoutVars>
          <dgm:bulletEnabled val="1"/>
        </dgm:presLayoutVars>
      </dgm:prSet>
      <dgm:spPr/>
    </dgm:pt>
    <dgm:pt modelId="{5FC92C4E-B290-4B1D-B8FF-44DE63DC1180}" type="pres">
      <dgm:prSet presAssocID="{3ADD2CCC-C10C-470B-BFD9-D90862AF1537}" presName="spacer" presStyleCnt="0"/>
      <dgm:spPr/>
    </dgm:pt>
    <dgm:pt modelId="{5C437E30-F64B-412E-B5CE-6584DF5516D1}" type="pres">
      <dgm:prSet presAssocID="{65EEAC73-0E21-4900-ABF9-3722742D4EA2}" presName="comp" presStyleCnt="0"/>
      <dgm:spPr/>
    </dgm:pt>
    <dgm:pt modelId="{B44897A1-AE74-4FA5-BCE4-78521BF5CB18}" type="pres">
      <dgm:prSet presAssocID="{65EEAC73-0E21-4900-ABF9-3722742D4EA2}" presName="box" presStyleLbl="node1" presStyleIdx="3" presStyleCnt="4"/>
      <dgm:spPr/>
    </dgm:pt>
    <dgm:pt modelId="{34A0D26B-4856-4C19-95CC-2F26D1F41178}" type="pres">
      <dgm:prSet presAssocID="{65EEAC73-0E21-4900-ABF9-3722742D4EA2}" presName="img" presStyleLbl="fgImgPlace1" presStyleIdx="3" presStyleCnt="4"/>
      <dgm:spPr>
        <a:blipFill rotWithShape="0">
          <a:blip xmlns:r="http://schemas.openxmlformats.org/officeDocument/2006/relationships" r:embed="rId1"/>
          <a:stretch>
            <a:fillRect/>
          </a:stretch>
        </a:blipFill>
      </dgm:spPr>
    </dgm:pt>
    <dgm:pt modelId="{B016ED6F-C2EF-4660-B2A7-026014C3368F}" type="pres">
      <dgm:prSet presAssocID="{65EEAC73-0E21-4900-ABF9-3722742D4EA2}" presName="text" presStyleLbl="node1" presStyleIdx="3" presStyleCnt="4">
        <dgm:presLayoutVars>
          <dgm:bulletEnabled val="1"/>
        </dgm:presLayoutVars>
      </dgm:prSet>
      <dgm:spPr/>
    </dgm:pt>
  </dgm:ptLst>
  <dgm:cxnLst>
    <dgm:cxn modelId="{5CF0F00D-553F-47A4-BC32-5E8AE7EF8639}" type="presOf" srcId="{542D9A1C-2F02-4767-AB45-AC365A20AD41}" destId="{4DECD3BA-453E-439C-A644-1CEC5E4F621A}" srcOrd="0" destOrd="0" presId="urn:microsoft.com/office/officeart/2005/8/layout/vList4"/>
    <dgm:cxn modelId="{BCAA9070-209E-426B-BD69-7CEEF8FB279A}" srcId="{9FED4DD0-5AA5-4BF2-B279-97CC28050BBE}" destId="{EC04FCC9-BE18-47C7-A475-F0B133F9CFAF}" srcOrd="0" destOrd="0" parTransId="{B6FBA994-00BC-4005-8BBC-F85F14BFCBAE}" sibTransId="{C871CD93-A3D7-4048-B247-45317EE1576C}"/>
    <dgm:cxn modelId="{F82D8659-3923-4B5C-B77C-7968201B5AEF}" type="presOf" srcId="{EC04FCC9-BE18-47C7-A475-F0B133F9CFAF}" destId="{B5F41BA5-2389-4244-A088-6372B39C9E3E}" srcOrd="0" destOrd="0" presId="urn:microsoft.com/office/officeart/2005/8/layout/vList4"/>
    <dgm:cxn modelId="{F1ABF388-8519-496A-BE2A-B9500785C0DA}" type="presOf" srcId="{65EEAC73-0E21-4900-ABF9-3722742D4EA2}" destId="{B016ED6F-C2EF-4660-B2A7-026014C3368F}" srcOrd="1" destOrd="0" presId="urn:microsoft.com/office/officeart/2005/8/layout/vList4"/>
    <dgm:cxn modelId="{7BF3E19B-B4FA-4EAD-A06A-BF081F2F157F}" type="presOf" srcId="{DAA05C01-C26C-4F36-AEB4-1DCACEF9FDC5}" destId="{44C560C2-E7CA-41C5-81B8-ABABDE771D9E}" srcOrd="0" destOrd="0" presId="urn:microsoft.com/office/officeart/2005/8/layout/vList4"/>
    <dgm:cxn modelId="{BC8FE29F-E344-4F19-945D-71727E698BE1}" type="presOf" srcId="{DAA05C01-C26C-4F36-AEB4-1DCACEF9FDC5}" destId="{B73C9E7F-2985-4B4F-8522-289EE65A7C37}" srcOrd="1" destOrd="0" presId="urn:microsoft.com/office/officeart/2005/8/layout/vList4"/>
    <dgm:cxn modelId="{2DE54FA3-9A76-4324-8DE1-27C283CE190A}" type="presOf" srcId="{9FED4DD0-5AA5-4BF2-B279-97CC28050BBE}" destId="{C9436F8B-B99E-4746-BAAC-09D889E47169}" srcOrd="0" destOrd="0" presId="urn:microsoft.com/office/officeart/2005/8/layout/vList4"/>
    <dgm:cxn modelId="{16F755A9-142F-4387-80B3-BDDEC53054EB}" srcId="{9FED4DD0-5AA5-4BF2-B279-97CC28050BBE}" destId="{65EEAC73-0E21-4900-ABF9-3722742D4EA2}" srcOrd="3" destOrd="0" parTransId="{252A62DE-A5FD-4F3D-8F51-F0C3E177087A}" sibTransId="{4C8C73DF-810D-44EA-9881-A3B4B9DEDE2D}"/>
    <dgm:cxn modelId="{A8DCAFBA-E93A-43CA-A15D-4CA0BFF2598F}" srcId="{9FED4DD0-5AA5-4BF2-B279-97CC28050BBE}" destId="{542D9A1C-2F02-4767-AB45-AC365A20AD41}" srcOrd="2" destOrd="0" parTransId="{A44F4A95-22F4-404A-9109-A136019E688F}" sibTransId="{3ADD2CCC-C10C-470B-BFD9-D90862AF1537}"/>
    <dgm:cxn modelId="{570545C3-BFCA-4276-A09D-37234431F91E}" type="presOf" srcId="{65EEAC73-0E21-4900-ABF9-3722742D4EA2}" destId="{B44897A1-AE74-4FA5-BCE4-78521BF5CB18}" srcOrd="0" destOrd="0" presId="urn:microsoft.com/office/officeart/2005/8/layout/vList4"/>
    <dgm:cxn modelId="{A3F9AFC7-357D-4C75-996C-74288808CDE8}" srcId="{9FED4DD0-5AA5-4BF2-B279-97CC28050BBE}" destId="{DAA05C01-C26C-4F36-AEB4-1DCACEF9FDC5}" srcOrd="1" destOrd="0" parTransId="{8A395CC5-26A2-4AF4-BA51-84309A893FE7}" sibTransId="{CF0206E5-0619-42F9-9AF9-E1288C4B7943}"/>
    <dgm:cxn modelId="{3F421CE3-6C43-4A76-897C-13E1D2CBAB1B}" type="presOf" srcId="{542D9A1C-2F02-4767-AB45-AC365A20AD41}" destId="{A7C09754-BA6B-4D87-AD21-AC02E507CB18}" srcOrd="1" destOrd="0" presId="urn:microsoft.com/office/officeart/2005/8/layout/vList4"/>
    <dgm:cxn modelId="{530B76F8-C386-4A24-A3BA-59F30BF98848}" type="presOf" srcId="{EC04FCC9-BE18-47C7-A475-F0B133F9CFAF}" destId="{9C3ACDFB-3C35-4F65-9A88-1E7E4726C62C}" srcOrd="1" destOrd="0" presId="urn:microsoft.com/office/officeart/2005/8/layout/vList4"/>
    <dgm:cxn modelId="{5151AA6A-99E4-4F5D-B67F-F2F7B58F37A0}" type="presParOf" srcId="{C9436F8B-B99E-4746-BAAC-09D889E47169}" destId="{5CEDDAA8-9FA2-4F9A-B8EF-04952056AE1D}" srcOrd="0" destOrd="0" presId="urn:microsoft.com/office/officeart/2005/8/layout/vList4"/>
    <dgm:cxn modelId="{7AAC0D4B-751A-4FBF-8D8D-BB8A200AB49F}" type="presParOf" srcId="{5CEDDAA8-9FA2-4F9A-B8EF-04952056AE1D}" destId="{B5F41BA5-2389-4244-A088-6372B39C9E3E}" srcOrd="0" destOrd="0" presId="urn:microsoft.com/office/officeart/2005/8/layout/vList4"/>
    <dgm:cxn modelId="{8F59D4C3-02B6-4BA7-9BB2-0BC69878DA15}" type="presParOf" srcId="{5CEDDAA8-9FA2-4F9A-B8EF-04952056AE1D}" destId="{E8904782-937B-4BBD-854F-346CB5E496E3}" srcOrd="1" destOrd="0" presId="urn:microsoft.com/office/officeart/2005/8/layout/vList4"/>
    <dgm:cxn modelId="{93609D99-08D9-4DFC-B200-D30C70579C6B}" type="presParOf" srcId="{5CEDDAA8-9FA2-4F9A-B8EF-04952056AE1D}" destId="{9C3ACDFB-3C35-4F65-9A88-1E7E4726C62C}" srcOrd="2" destOrd="0" presId="urn:microsoft.com/office/officeart/2005/8/layout/vList4"/>
    <dgm:cxn modelId="{4AB688BF-97A4-4549-A2A1-7EBA1CD5F10B}" type="presParOf" srcId="{C9436F8B-B99E-4746-BAAC-09D889E47169}" destId="{52CCD3DC-A96C-48D5-89FA-18CDA98658D1}" srcOrd="1" destOrd="0" presId="urn:microsoft.com/office/officeart/2005/8/layout/vList4"/>
    <dgm:cxn modelId="{4ED90814-2158-4A07-B2A6-6B4B8F7AA472}" type="presParOf" srcId="{C9436F8B-B99E-4746-BAAC-09D889E47169}" destId="{FD4B1877-E4A4-434D-B9B7-DA27F98C72BD}" srcOrd="2" destOrd="0" presId="urn:microsoft.com/office/officeart/2005/8/layout/vList4"/>
    <dgm:cxn modelId="{166AD3F1-D51E-4B77-92C5-4B68CA8D2FB7}" type="presParOf" srcId="{FD4B1877-E4A4-434D-B9B7-DA27F98C72BD}" destId="{44C560C2-E7CA-41C5-81B8-ABABDE771D9E}" srcOrd="0" destOrd="0" presId="urn:microsoft.com/office/officeart/2005/8/layout/vList4"/>
    <dgm:cxn modelId="{D791BA36-583E-4791-8C01-289C6679214E}" type="presParOf" srcId="{FD4B1877-E4A4-434D-B9B7-DA27F98C72BD}" destId="{F77E483C-88CE-41EA-AD65-313398EF4363}" srcOrd="1" destOrd="0" presId="urn:microsoft.com/office/officeart/2005/8/layout/vList4"/>
    <dgm:cxn modelId="{87066594-BEC9-4FFF-9661-D6CB167CA3E6}" type="presParOf" srcId="{FD4B1877-E4A4-434D-B9B7-DA27F98C72BD}" destId="{B73C9E7F-2985-4B4F-8522-289EE65A7C37}" srcOrd="2" destOrd="0" presId="urn:microsoft.com/office/officeart/2005/8/layout/vList4"/>
    <dgm:cxn modelId="{F48C04F8-6AFE-4FA5-8940-2A9C7ED2AC72}" type="presParOf" srcId="{C9436F8B-B99E-4746-BAAC-09D889E47169}" destId="{C8256A90-31FE-4684-B649-515AF5BD39AC}" srcOrd="3" destOrd="0" presId="urn:microsoft.com/office/officeart/2005/8/layout/vList4"/>
    <dgm:cxn modelId="{E2C171C2-400C-4E81-83D8-9435A4074E84}" type="presParOf" srcId="{C9436F8B-B99E-4746-BAAC-09D889E47169}" destId="{4A0D2A11-3431-4B45-8CB0-894172512C32}" srcOrd="4" destOrd="0" presId="urn:microsoft.com/office/officeart/2005/8/layout/vList4"/>
    <dgm:cxn modelId="{CABC814E-4157-441E-95C4-68AE796A90AA}" type="presParOf" srcId="{4A0D2A11-3431-4B45-8CB0-894172512C32}" destId="{4DECD3BA-453E-439C-A644-1CEC5E4F621A}" srcOrd="0" destOrd="0" presId="urn:microsoft.com/office/officeart/2005/8/layout/vList4"/>
    <dgm:cxn modelId="{DF676048-265C-4A19-A970-E8281F364314}" type="presParOf" srcId="{4A0D2A11-3431-4B45-8CB0-894172512C32}" destId="{6B54C073-1611-456D-9F42-A3BE987F6B80}" srcOrd="1" destOrd="0" presId="urn:microsoft.com/office/officeart/2005/8/layout/vList4"/>
    <dgm:cxn modelId="{F472F9B0-F4BB-4005-AB74-E067228F0084}" type="presParOf" srcId="{4A0D2A11-3431-4B45-8CB0-894172512C32}" destId="{A7C09754-BA6B-4D87-AD21-AC02E507CB18}" srcOrd="2" destOrd="0" presId="urn:microsoft.com/office/officeart/2005/8/layout/vList4"/>
    <dgm:cxn modelId="{83DBA61E-146D-4D5F-A198-058CED3A928B}" type="presParOf" srcId="{C9436F8B-B99E-4746-BAAC-09D889E47169}" destId="{5FC92C4E-B290-4B1D-B8FF-44DE63DC1180}" srcOrd="5" destOrd="0" presId="urn:microsoft.com/office/officeart/2005/8/layout/vList4"/>
    <dgm:cxn modelId="{3854319E-17D9-4D3B-ABE4-19E78D7F9BB4}" type="presParOf" srcId="{C9436F8B-B99E-4746-BAAC-09D889E47169}" destId="{5C437E30-F64B-412E-B5CE-6584DF5516D1}" srcOrd="6" destOrd="0" presId="urn:microsoft.com/office/officeart/2005/8/layout/vList4"/>
    <dgm:cxn modelId="{66360C76-5A74-4210-AFF3-F4AD00BEC160}" type="presParOf" srcId="{5C437E30-F64B-412E-B5CE-6584DF5516D1}" destId="{B44897A1-AE74-4FA5-BCE4-78521BF5CB18}" srcOrd="0" destOrd="0" presId="urn:microsoft.com/office/officeart/2005/8/layout/vList4"/>
    <dgm:cxn modelId="{15A8F7C2-357D-4E97-8C23-8D0AD1B8336C}" type="presParOf" srcId="{5C437E30-F64B-412E-B5CE-6584DF5516D1}" destId="{34A0D26B-4856-4C19-95CC-2F26D1F41178}" srcOrd="1" destOrd="0" presId="urn:microsoft.com/office/officeart/2005/8/layout/vList4"/>
    <dgm:cxn modelId="{6DF3B50B-209D-4B82-9A9C-C280EF3D990F}" type="presParOf" srcId="{5C437E30-F64B-412E-B5CE-6584DF5516D1}" destId="{B016ED6F-C2EF-4660-B2A7-026014C3368F}"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ED4DD0-5AA5-4BF2-B279-97CC28050BBE}"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IN"/>
        </a:p>
      </dgm:t>
    </dgm:pt>
    <dgm:pt modelId="{EC04FCC9-BE18-47C7-A475-F0B133F9CFAF}">
      <dgm:prSet custT="1"/>
      <dgm:spPr/>
      <dgm:t>
        <a:bodyPr/>
        <a:lstStyle/>
        <a:p>
          <a:pPr algn="ctr"/>
          <a:r>
            <a:rPr lang="en-US" sz="3200" dirty="0">
              <a:solidFill>
                <a:schemeClr val="tx1"/>
              </a:solidFill>
              <a:latin typeface="Times New Roman" pitchFamily="18" charset="0"/>
              <a:cs typeface="Times New Roman" pitchFamily="18" charset="0"/>
            </a:rPr>
            <a:t>A. Small-scale</a:t>
          </a:r>
          <a:endParaRPr lang="en-IN" sz="3200" dirty="0">
            <a:solidFill>
              <a:schemeClr val="tx1"/>
            </a:solidFill>
          </a:endParaRPr>
        </a:p>
      </dgm:t>
    </dgm:pt>
    <dgm:pt modelId="{B6FBA994-00BC-4005-8BBC-F85F14BFCBAE}" type="parTrans" cxnId="{BCAA9070-209E-426B-BD69-7CEEF8FB279A}">
      <dgm:prSet/>
      <dgm:spPr/>
      <dgm:t>
        <a:bodyPr/>
        <a:lstStyle/>
        <a:p>
          <a:endParaRPr lang="en-IN"/>
        </a:p>
      </dgm:t>
    </dgm:pt>
    <dgm:pt modelId="{C871CD93-A3D7-4048-B247-45317EE1576C}" type="sibTrans" cxnId="{BCAA9070-209E-426B-BD69-7CEEF8FB279A}">
      <dgm:prSet/>
      <dgm:spPr/>
      <dgm:t>
        <a:bodyPr/>
        <a:lstStyle/>
        <a:p>
          <a:endParaRPr lang="en-IN"/>
        </a:p>
      </dgm:t>
    </dgm:pt>
    <dgm:pt modelId="{DAA05C01-C26C-4F36-AEB4-1DCACEF9FDC5}">
      <dgm:prSet custT="1"/>
      <dgm:spPr/>
      <dgm:t>
        <a:bodyPr/>
        <a:lstStyle/>
        <a:p>
          <a:pPr algn="ctr"/>
          <a:r>
            <a:rPr lang="en-US" sz="3200" dirty="0">
              <a:solidFill>
                <a:schemeClr val="tx1"/>
              </a:solidFill>
              <a:latin typeface="Times New Roman" pitchFamily="18" charset="0"/>
              <a:cs typeface="Times New Roman" pitchFamily="18" charset="0"/>
            </a:rPr>
            <a:t>B. Medium-scale</a:t>
          </a:r>
          <a:endParaRPr lang="en-IN" sz="3200" dirty="0">
            <a:solidFill>
              <a:schemeClr val="tx1"/>
            </a:solidFill>
          </a:endParaRPr>
        </a:p>
      </dgm:t>
    </dgm:pt>
    <dgm:pt modelId="{8A395CC5-26A2-4AF4-BA51-84309A893FE7}" type="parTrans" cxnId="{A3F9AFC7-357D-4C75-996C-74288808CDE8}">
      <dgm:prSet/>
      <dgm:spPr/>
      <dgm:t>
        <a:bodyPr/>
        <a:lstStyle/>
        <a:p>
          <a:endParaRPr lang="en-IN"/>
        </a:p>
      </dgm:t>
    </dgm:pt>
    <dgm:pt modelId="{CF0206E5-0619-42F9-9AF9-E1288C4B7943}" type="sibTrans" cxnId="{A3F9AFC7-357D-4C75-996C-74288808CDE8}">
      <dgm:prSet/>
      <dgm:spPr/>
      <dgm:t>
        <a:bodyPr/>
        <a:lstStyle/>
        <a:p>
          <a:endParaRPr lang="en-IN"/>
        </a:p>
      </dgm:t>
    </dgm:pt>
    <dgm:pt modelId="{542D9A1C-2F02-4767-AB45-AC365A20AD41}">
      <dgm:prSet custT="1"/>
      <dgm:spPr/>
      <dgm:t>
        <a:bodyPr/>
        <a:lstStyle/>
        <a:p>
          <a:pPr algn="ctr"/>
          <a:r>
            <a:rPr lang="en-US" sz="3200" dirty="0">
              <a:solidFill>
                <a:schemeClr val="tx1"/>
              </a:solidFill>
              <a:latin typeface="Times New Roman" pitchFamily="18" charset="0"/>
              <a:cs typeface="Times New Roman" pitchFamily="18" charset="0"/>
            </a:rPr>
            <a:t>C. Large-scale</a:t>
          </a:r>
          <a:endParaRPr lang="en-IN" sz="3200" dirty="0">
            <a:solidFill>
              <a:schemeClr val="tx1"/>
            </a:solidFill>
          </a:endParaRPr>
        </a:p>
      </dgm:t>
    </dgm:pt>
    <dgm:pt modelId="{A44F4A95-22F4-404A-9109-A136019E688F}" type="parTrans" cxnId="{A8DCAFBA-E93A-43CA-A15D-4CA0BFF2598F}">
      <dgm:prSet/>
      <dgm:spPr/>
      <dgm:t>
        <a:bodyPr/>
        <a:lstStyle/>
        <a:p>
          <a:endParaRPr lang="en-IN"/>
        </a:p>
      </dgm:t>
    </dgm:pt>
    <dgm:pt modelId="{3ADD2CCC-C10C-470B-BFD9-D90862AF1537}" type="sibTrans" cxnId="{A8DCAFBA-E93A-43CA-A15D-4CA0BFF2598F}">
      <dgm:prSet/>
      <dgm:spPr/>
      <dgm:t>
        <a:bodyPr/>
        <a:lstStyle/>
        <a:p>
          <a:endParaRPr lang="en-IN"/>
        </a:p>
      </dgm:t>
    </dgm:pt>
    <dgm:pt modelId="{C9436F8B-B99E-4746-BAAC-09D889E47169}" type="pres">
      <dgm:prSet presAssocID="{9FED4DD0-5AA5-4BF2-B279-97CC28050BBE}" presName="linear" presStyleCnt="0">
        <dgm:presLayoutVars>
          <dgm:dir/>
          <dgm:resizeHandles val="exact"/>
        </dgm:presLayoutVars>
      </dgm:prSet>
      <dgm:spPr/>
    </dgm:pt>
    <dgm:pt modelId="{5CEDDAA8-9FA2-4F9A-B8EF-04952056AE1D}" type="pres">
      <dgm:prSet presAssocID="{EC04FCC9-BE18-47C7-A475-F0B133F9CFAF}" presName="comp" presStyleCnt="0"/>
      <dgm:spPr/>
    </dgm:pt>
    <dgm:pt modelId="{B5F41BA5-2389-4244-A088-6372B39C9E3E}" type="pres">
      <dgm:prSet presAssocID="{EC04FCC9-BE18-47C7-A475-F0B133F9CFAF}" presName="box" presStyleLbl="node1" presStyleIdx="0" presStyleCnt="3" custLinFactNeighborX="-12500" custLinFactNeighborY="8067"/>
      <dgm:spPr/>
    </dgm:pt>
    <dgm:pt modelId="{E8904782-937B-4BBD-854F-346CB5E496E3}" type="pres">
      <dgm:prSet presAssocID="{EC04FCC9-BE18-47C7-A475-F0B133F9CFAF}" presName="img" presStyleLbl="fgImgPlace1" presStyleIdx="0" presStyleCnt="3"/>
      <dgm:spPr>
        <a:blipFill rotWithShape="0">
          <a:blip xmlns:r="http://schemas.openxmlformats.org/officeDocument/2006/relationships" r:embed="rId1"/>
          <a:stretch>
            <a:fillRect/>
          </a:stretch>
        </a:blipFill>
      </dgm:spPr>
    </dgm:pt>
    <dgm:pt modelId="{9C3ACDFB-3C35-4F65-9A88-1E7E4726C62C}" type="pres">
      <dgm:prSet presAssocID="{EC04FCC9-BE18-47C7-A475-F0B133F9CFAF}" presName="text" presStyleLbl="node1" presStyleIdx="0" presStyleCnt="3">
        <dgm:presLayoutVars>
          <dgm:bulletEnabled val="1"/>
        </dgm:presLayoutVars>
      </dgm:prSet>
      <dgm:spPr/>
    </dgm:pt>
    <dgm:pt modelId="{52CCD3DC-A96C-48D5-89FA-18CDA98658D1}" type="pres">
      <dgm:prSet presAssocID="{C871CD93-A3D7-4048-B247-45317EE1576C}" presName="spacer" presStyleCnt="0"/>
      <dgm:spPr/>
    </dgm:pt>
    <dgm:pt modelId="{FD4B1877-E4A4-434D-B9B7-DA27F98C72BD}" type="pres">
      <dgm:prSet presAssocID="{DAA05C01-C26C-4F36-AEB4-1DCACEF9FDC5}" presName="comp" presStyleCnt="0"/>
      <dgm:spPr/>
    </dgm:pt>
    <dgm:pt modelId="{44C560C2-E7CA-41C5-81B8-ABABDE771D9E}" type="pres">
      <dgm:prSet presAssocID="{DAA05C01-C26C-4F36-AEB4-1DCACEF9FDC5}" presName="box" presStyleLbl="node1" presStyleIdx="1" presStyleCnt="3"/>
      <dgm:spPr/>
    </dgm:pt>
    <dgm:pt modelId="{F77E483C-88CE-41EA-AD65-313398EF4363}" type="pres">
      <dgm:prSet presAssocID="{DAA05C01-C26C-4F36-AEB4-1DCACEF9FDC5}" presName="img" presStyleLbl="fgImgPlace1" presStyleIdx="1" presStyleCnt="3"/>
      <dgm:spPr>
        <a:blipFill rotWithShape="0">
          <a:blip xmlns:r="http://schemas.openxmlformats.org/officeDocument/2006/relationships" r:embed="rId2"/>
          <a:stretch>
            <a:fillRect/>
          </a:stretch>
        </a:blipFill>
      </dgm:spPr>
    </dgm:pt>
    <dgm:pt modelId="{B73C9E7F-2985-4B4F-8522-289EE65A7C37}" type="pres">
      <dgm:prSet presAssocID="{DAA05C01-C26C-4F36-AEB4-1DCACEF9FDC5}" presName="text" presStyleLbl="node1" presStyleIdx="1" presStyleCnt="3">
        <dgm:presLayoutVars>
          <dgm:bulletEnabled val="1"/>
        </dgm:presLayoutVars>
      </dgm:prSet>
      <dgm:spPr/>
    </dgm:pt>
    <dgm:pt modelId="{C8256A90-31FE-4684-B649-515AF5BD39AC}" type="pres">
      <dgm:prSet presAssocID="{CF0206E5-0619-42F9-9AF9-E1288C4B7943}" presName="spacer" presStyleCnt="0"/>
      <dgm:spPr/>
    </dgm:pt>
    <dgm:pt modelId="{4A0D2A11-3431-4B45-8CB0-894172512C32}" type="pres">
      <dgm:prSet presAssocID="{542D9A1C-2F02-4767-AB45-AC365A20AD41}" presName="comp" presStyleCnt="0"/>
      <dgm:spPr/>
    </dgm:pt>
    <dgm:pt modelId="{4DECD3BA-453E-439C-A644-1CEC5E4F621A}" type="pres">
      <dgm:prSet presAssocID="{542D9A1C-2F02-4767-AB45-AC365A20AD41}" presName="box" presStyleLbl="node1" presStyleIdx="2" presStyleCnt="3"/>
      <dgm:spPr/>
    </dgm:pt>
    <dgm:pt modelId="{6B54C073-1611-456D-9F42-A3BE987F6B80}" type="pres">
      <dgm:prSet presAssocID="{542D9A1C-2F02-4767-AB45-AC365A20AD41}" presName="img" presStyleLbl="fgImgPlace1" presStyleIdx="2" presStyleCnt="3"/>
      <dgm:spPr>
        <a:blipFill rotWithShape="0">
          <a:blip xmlns:r="http://schemas.openxmlformats.org/officeDocument/2006/relationships" r:embed="rId2"/>
          <a:stretch>
            <a:fillRect/>
          </a:stretch>
        </a:blipFill>
      </dgm:spPr>
    </dgm:pt>
    <dgm:pt modelId="{A7C09754-BA6B-4D87-AD21-AC02E507CB18}" type="pres">
      <dgm:prSet presAssocID="{542D9A1C-2F02-4767-AB45-AC365A20AD41}" presName="text" presStyleLbl="node1" presStyleIdx="2" presStyleCnt="3">
        <dgm:presLayoutVars>
          <dgm:bulletEnabled val="1"/>
        </dgm:presLayoutVars>
      </dgm:prSet>
      <dgm:spPr/>
    </dgm:pt>
  </dgm:ptLst>
  <dgm:cxnLst>
    <dgm:cxn modelId="{4D0DAF06-AD86-432E-A092-A1744602D2EF}" type="presOf" srcId="{9FED4DD0-5AA5-4BF2-B279-97CC28050BBE}" destId="{C9436F8B-B99E-4746-BAAC-09D889E47169}" srcOrd="0" destOrd="0" presId="urn:microsoft.com/office/officeart/2005/8/layout/vList4"/>
    <dgm:cxn modelId="{D957C22F-E6C4-4858-B3CB-188DA08F6C1E}" type="presOf" srcId="{EC04FCC9-BE18-47C7-A475-F0B133F9CFAF}" destId="{9C3ACDFB-3C35-4F65-9A88-1E7E4726C62C}" srcOrd="1" destOrd="0" presId="urn:microsoft.com/office/officeart/2005/8/layout/vList4"/>
    <dgm:cxn modelId="{BCAA9070-209E-426B-BD69-7CEEF8FB279A}" srcId="{9FED4DD0-5AA5-4BF2-B279-97CC28050BBE}" destId="{EC04FCC9-BE18-47C7-A475-F0B133F9CFAF}" srcOrd="0" destOrd="0" parTransId="{B6FBA994-00BC-4005-8BBC-F85F14BFCBAE}" sibTransId="{C871CD93-A3D7-4048-B247-45317EE1576C}"/>
    <dgm:cxn modelId="{D09F3084-E687-40A9-B480-2398567056BB}" type="presOf" srcId="{542D9A1C-2F02-4767-AB45-AC365A20AD41}" destId="{4DECD3BA-453E-439C-A644-1CEC5E4F621A}" srcOrd="0" destOrd="0" presId="urn:microsoft.com/office/officeart/2005/8/layout/vList4"/>
    <dgm:cxn modelId="{024C9A94-0911-4615-9719-292C04DCD9EB}" type="presOf" srcId="{DAA05C01-C26C-4F36-AEB4-1DCACEF9FDC5}" destId="{B73C9E7F-2985-4B4F-8522-289EE65A7C37}" srcOrd="1" destOrd="0" presId="urn:microsoft.com/office/officeart/2005/8/layout/vList4"/>
    <dgm:cxn modelId="{EDCA36B9-A668-40A0-A1C8-1C0A7B46676A}" type="presOf" srcId="{542D9A1C-2F02-4767-AB45-AC365A20AD41}" destId="{A7C09754-BA6B-4D87-AD21-AC02E507CB18}" srcOrd="1" destOrd="0" presId="urn:microsoft.com/office/officeart/2005/8/layout/vList4"/>
    <dgm:cxn modelId="{A8DCAFBA-E93A-43CA-A15D-4CA0BFF2598F}" srcId="{9FED4DD0-5AA5-4BF2-B279-97CC28050BBE}" destId="{542D9A1C-2F02-4767-AB45-AC365A20AD41}" srcOrd="2" destOrd="0" parTransId="{A44F4A95-22F4-404A-9109-A136019E688F}" sibTransId="{3ADD2CCC-C10C-470B-BFD9-D90862AF1537}"/>
    <dgm:cxn modelId="{A3F9AFC7-357D-4C75-996C-74288808CDE8}" srcId="{9FED4DD0-5AA5-4BF2-B279-97CC28050BBE}" destId="{DAA05C01-C26C-4F36-AEB4-1DCACEF9FDC5}" srcOrd="1" destOrd="0" parTransId="{8A395CC5-26A2-4AF4-BA51-84309A893FE7}" sibTransId="{CF0206E5-0619-42F9-9AF9-E1288C4B7943}"/>
    <dgm:cxn modelId="{C5193BF6-DB7E-41DA-A673-6B006AA7C663}" type="presOf" srcId="{EC04FCC9-BE18-47C7-A475-F0B133F9CFAF}" destId="{B5F41BA5-2389-4244-A088-6372B39C9E3E}" srcOrd="0" destOrd="0" presId="urn:microsoft.com/office/officeart/2005/8/layout/vList4"/>
    <dgm:cxn modelId="{E55B10FA-8ED0-44EE-B851-CD4EA0511008}" type="presOf" srcId="{DAA05C01-C26C-4F36-AEB4-1DCACEF9FDC5}" destId="{44C560C2-E7CA-41C5-81B8-ABABDE771D9E}" srcOrd="0" destOrd="0" presId="urn:microsoft.com/office/officeart/2005/8/layout/vList4"/>
    <dgm:cxn modelId="{EA610368-EFFC-4F5B-9BF2-E327AB30EB1D}" type="presParOf" srcId="{C9436F8B-B99E-4746-BAAC-09D889E47169}" destId="{5CEDDAA8-9FA2-4F9A-B8EF-04952056AE1D}" srcOrd="0" destOrd="0" presId="urn:microsoft.com/office/officeart/2005/8/layout/vList4"/>
    <dgm:cxn modelId="{ACD75A80-72AB-4954-B018-D9D83F1875D0}" type="presParOf" srcId="{5CEDDAA8-9FA2-4F9A-B8EF-04952056AE1D}" destId="{B5F41BA5-2389-4244-A088-6372B39C9E3E}" srcOrd="0" destOrd="0" presId="urn:microsoft.com/office/officeart/2005/8/layout/vList4"/>
    <dgm:cxn modelId="{4CA7DF5D-CE49-4194-9A3C-5DB46C4D7458}" type="presParOf" srcId="{5CEDDAA8-9FA2-4F9A-B8EF-04952056AE1D}" destId="{E8904782-937B-4BBD-854F-346CB5E496E3}" srcOrd="1" destOrd="0" presId="urn:microsoft.com/office/officeart/2005/8/layout/vList4"/>
    <dgm:cxn modelId="{C2893481-87F6-49E4-9DA3-625AC82E6AD1}" type="presParOf" srcId="{5CEDDAA8-9FA2-4F9A-B8EF-04952056AE1D}" destId="{9C3ACDFB-3C35-4F65-9A88-1E7E4726C62C}" srcOrd="2" destOrd="0" presId="urn:microsoft.com/office/officeart/2005/8/layout/vList4"/>
    <dgm:cxn modelId="{569718ED-BB8D-4FD9-868B-287360DF6CC8}" type="presParOf" srcId="{C9436F8B-B99E-4746-BAAC-09D889E47169}" destId="{52CCD3DC-A96C-48D5-89FA-18CDA98658D1}" srcOrd="1" destOrd="0" presId="urn:microsoft.com/office/officeart/2005/8/layout/vList4"/>
    <dgm:cxn modelId="{A8BED24A-5641-49D2-8231-71F6CE406E4A}" type="presParOf" srcId="{C9436F8B-B99E-4746-BAAC-09D889E47169}" destId="{FD4B1877-E4A4-434D-B9B7-DA27F98C72BD}" srcOrd="2" destOrd="0" presId="urn:microsoft.com/office/officeart/2005/8/layout/vList4"/>
    <dgm:cxn modelId="{6E9753D4-478A-4068-80C1-BD46BBE86E9D}" type="presParOf" srcId="{FD4B1877-E4A4-434D-B9B7-DA27F98C72BD}" destId="{44C560C2-E7CA-41C5-81B8-ABABDE771D9E}" srcOrd="0" destOrd="0" presId="urn:microsoft.com/office/officeart/2005/8/layout/vList4"/>
    <dgm:cxn modelId="{CD1683B7-038C-4B8B-9134-C33B81474B6B}" type="presParOf" srcId="{FD4B1877-E4A4-434D-B9B7-DA27F98C72BD}" destId="{F77E483C-88CE-41EA-AD65-313398EF4363}" srcOrd="1" destOrd="0" presId="urn:microsoft.com/office/officeart/2005/8/layout/vList4"/>
    <dgm:cxn modelId="{AE05F0E2-57D2-407D-AB4A-9F5FCB729029}" type="presParOf" srcId="{FD4B1877-E4A4-434D-B9B7-DA27F98C72BD}" destId="{B73C9E7F-2985-4B4F-8522-289EE65A7C37}" srcOrd="2" destOrd="0" presId="urn:microsoft.com/office/officeart/2005/8/layout/vList4"/>
    <dgm:cxn modelId="{BFB4B669-8E9F-4443-ACF6-1C30C87E2916}" type="presParOf" srcId="{C9436F8B-B99E-4746-BAAC-09D889E47169}" destId="{C8256A90-31FE-4684-B649-515AF5BD39AC}" srcOrd="3" destOrd="0" presId="urn:microsoft.com/office/officeart/2005/8/layout/vList4"/>
    <dgm:cxn modelId="{65FBA5ED-1817-41F5-8663-FA674B68BE93}" type="presParOf" srcId="{C9436F8B-B99E-4746-BAAC-09D889E47169}" destId="{4A0D2A11-3431-4B45-8CB0-894172512C32}" srcOrd="4" destOrd="0" presId="urn:microsoft.com/office/officeart/2005/8/layout/vList4"/>
    <dgm:cxn modelId="{8D449D70-3592-4FC5-976F-C56E57D46BEE}" type="presParOf" srcId="{4A0D2A11-3431-4B45-8CB0-894172512C32}" destId="{4DECD3BA-453E-439C-A644-1CEC5E4F621A}" srcOrd="0" destOrd="0" presId="urn:microsoft.com/office/officeart/2005/8/layout/vList4"/>
    <dgm:cxn modelId="{F4833517-4825-4D43-9C2F-A8C66FFC1410}" type="presParOf" srcId="{4A0D2A11-3431-4B45-8CB0-894172512C32}" destId="{6B54C073-1611-456D-9F42-A3BE987F6B80}" srcOrd="1" destOrd="0" presId="urn:microsoft.com/office/officeart/2005/8/layout/vList4"/>
    <dgm:cxn modelId="{612ABA57-672B-4992-AB25-ABD4F987D878}" type="presParOf" srcId="{4A0D2A11-3431-4B45-8CB0-894172512C32}" destId="{A7C09754-BA6B-4D87-AD21-AC02E507CB18}"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F41BA5-2389-4244-A088-6372B39C9E3E}">
      <dsp:nvSpPr>
        <dsp:cNvPr id="0" name=""/>
        <dsp:cNvSpPr/>
      </dsp:nvSpPr>
      <dsp:spPr>
        <a:xfrm>
          <a:off x="0" y="76197"/>
          <a:ext cx="6629400" cy="94456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u="none" strike="noStrike" kern="1200" cap="none">
              <a:solidFill>
                <a:schemeClr val="dk1"/>
              </a:solidFill>
              <a:latin typeface="Times New Roman" pitchFamily="18" charset="0"/>
              <a:ea typeface="Cambria" panose="02040503050406030204"/>
              <a:cs typeface="Times New Roman" pitchFamily="18" charset="0"/>
              <a:sym typeface="Cambria" panose="02040503050406030204"/>
            </a:rPr>
            <a:t>1.Based on generation</a:t>
          </a:r>
          <a:endParaRPr lang="en-IN" sz="2700" kern="1200"/>
        </a:p>
      </dsp:txBody>
      <dsp:txXfrm>
        <a:off x="1420336" y="76197"/>
        <a:ext cx="5209063" cy="944562"/>
      </dsp:txXfrm>
    </dsp:sp>
    <dsp:sp modelId="{E8904782-937B-4BBD-854F-346CB5E496E3}">
      <dsp:nvSpPr>
        <dsp:cNvPr id="0" name=""/>
        <dsp:cNvSpPr/>
      </dsp:nvSpPr>
      <dsp:spPr>
        <a:xfrm>
          <a:off x="94456" y="94456"/>
          <a:ext cx="1325880" cy="755649"/>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C560C2-E7CA-41C5-81B8-ABABDE771D9E}">
      <dsp:nvSpPr>
        <dsp:cNvPr id="0" name=""/>
        <dsp:cNvSpPr/>
      </dsp:nvSpPr>
      <dsp:spPr>
        <a:xfrm>
          <a:off x="0" y="1039018"/>
          <a:ext cx="6629400" cy="94456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solidFill>
                <a:schemeClr val="dk1"/>
              </a:solidFill>
              <a:latin typeface="Times New Roman" pitchFamily="18" charset="0"/>
              <a:ea typeface="Cambria" panose="02040503050406030204"/>
              <a:cs typeface="Times New Roman" pitchFamily="18" charset="0"/>
              <a:sym typeface="Cambria" panose="02040503050406030204"/>
            </a:rPr>
            <a:t>2.Based on complexity</a:t>
          </a:r>
          <a:endParaRPr lang="en-IN" sz="2700" kern="1200"/>
        </a:p>
      </dsp:txBody>
      <dsp:txXfrm>
        <a:off x="1420336" y="1039018"/>
        <a:ext cx="5209063" cy="944562"/>
      </dsp:txXfrm>
    </dsp:sp>
    <dsp:sp modelId="{F77E483C-88CE-41EA-AD65-313398EF4363}">
      <dsp:nvSpPr>
        <dsp:cNvPr id="0" name=""/>
        <dsp:cNvSpPr/>
      </dsp:nvSpPr>
      <dsp:spPr>
        <a:xfrm>
          <a:off x="94456" y="1133474"/>
          <a:ext cx="1325880" cy="755649"/>
        </a:xfrm>
        <a:prstGeom prst="roundRect">
          <a:avLst>
            <a:gd name="adj" fmla="val 10000"/>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ECD3BA-453E-439C-A644-1CEC5E4F621A}">
      <dsp:nvSpPr>
        <dsp:cNvPr id="0" name=""/>
        <dsp:cNvSpPr/>
      </dsp:nvSpPr>
      <dsp:spPr>
        <a:xfrm>
          <a:off x="0" y="2078037"/>
          <a:ext cx="6629400" cy="94456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solidFill>
                <a:schemeClr val="dk1"/>
              </a:solidFill>
              <a:latin typeface="Times New Roman" pitchFamily="18" charset="0"/>
              <a:ea typeface="Cambria" panose="02040503050406030204"/>
              <a:cs typeface="Times New Roman" pitchFamily="18" charset="0"/>
              <a:sym typeface="Cambria" panose="02040503050406030204"/>
            </a:rPr>
            <a:t>3.Based on deterministic behaviour</a:t>
          </a:r>
          <a:endParaRPr lang="en-IN" sz="2700" kern="1200" dirty="0"/>
        </a:p>
      </dsp:txBody>
      <dsp:txXfrm>
        <a:off x="1420336" y="2078037"/>
        <a:ext cx="5209063" cy="944562"/>
      </dsp:txXfrm>
    </dsp:sp>
    <dsp:sp modelId="{6B54C073-1611-456D-9F42-A3BE987F6B80}">
      <dsp:nvSpPr>
        <dsp:cNvPr id="0" name=""/>
        <dsp:cNvSpPr/>
      </dsp:nvSpPr>
      <dsp:spPr>
        <a:xfrm>
          <a:off x="94456" y="2172493"/>
          <a:ext cx="1325880" cy="755649"/>
        </a:xfrm>
        <a:prstGeom prst="roundRect">
          <a:avLst>
            <a:gd name="adj" fmla="val 10000"/>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4897A1-AE74-4FA5-BCE4-78521BF5CB18}">
      <dsp:nvSpPr>
        <dsp:cNvPr id="0" name=""/>
        <dsp:cNvSpPr/>
      </dsp:nvSpPr>
      <dsp:spPr>
        <a:xfrm>
          <a:off x="0" y="3117056"/>
          <a:ext cx="6629400" cy="94456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solidFill>
                <a:schemeClr val="dk1"/>
              </a:solidFill>
              <a:latin typeface="Times New Roman" pitchFamily="18" charset="0"/>
              <a:ea typeface="Cambria" panose="02040503050406030204"/>
              <a:cs typeface="Times New Roman" pitchFamily="18" charset="0"/>
              <a:sym typeface="Cambria" panose="02040503050406030204"/>
            </a:rPr>
            <a:t>4.Based on triggering</a:t>
          </a:r>
          <a:endParaRPr lang="en-IN" sz="2700" kern="1200"/>
        </a:p>
      </dsp:txBody>
      <dsp:txXfrm>
        <a:off x="1420336" y="3117056"/>
        <a:ext cx="5209063" cy="944562"/>
      </dsp:txXfrm>
    </dsp:sp>
    <dsp:sp modelId="{34A0D26B-4856-4C19-95CC-2F26D1F41178}">
      <dsp:nvSpPr>
        <dsp:cNvPr id="0" name=""/>
        <dsp:cNvSpPr/>
      </dsp:nvSpPr>
      <dsp:spPr>
        <a:xfrm>
          <a:off x="94456" y="3211512"/>
          <a:ext cx="1325880" cy="755649"/>
        </a:xfrm>
        <a:prstGeom prst="roundRect">
          <a:avLst>
            <a:gd name="adj" fmla="val 10000"/>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F41BA5-2389-4244-A088-6372B39C9E3E}">
      <dsp:nvSpPr>
        <dsp:cNvPr id="0" name=""/>
        <dsp:cNvSpPr/>
      </dsp:nvSpPr>
      <dsp:spPr>
        <a:xfrm>
          <a:off x="0" y="114096"/>
          <a:ext cx="8229600" cy="1414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imes New Roman" pitchFamily="18" charset="0"/>
              <a:cs typeface="Times New Roman" pitchFamily="18" charset="0"/>
            </a:rPr>
            <a:t>A. Small-scale</a:t>
          </a:r>
          <a:endParaRPr lang="en-IN" sz="3200" kern="1200" dirty="0">
            <a:solidFill>
              <a:schemeClr val="tx1"/>
            </a:solidFill>
          </a:endParaRPr>
        </a:p>
      </dsp:txBody>
      <dsp:txXfrm>
        <a:off x="1787356" y="114096"/>
        <a:ext cx="6442243" cy="1414363"/>
      </dsp:txXfrm>
    </dsp:sp>
    <dsp:sp modelId="{E8904782-937B-4BBD-854F-346CB5E496E3}">
      <dsp:nvSpPr>
        <dsp:cNvPr id="0" name=""/>
        <dsp:cNvSpPr/>
      </dsp:nvSpPr>
      <dsp:spPr>
        <a:xfrm>
          <a:off x="141436" y="141436"/>
          <a:ext cx="1645920" cy="1131490"/>
        </a:xfrm>
        <a:prstGeom prst="roundRect">
          <a:avLst>
            <a:gd name="adj" fmla="val 10000"/>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C560C2-E7CA-41C5-81B8-ABABDE771D9E}">
      <dsp:nvSpPr>
        <dsp:cNvPr id="0" name=""/>
        <dsp:cNvSpPr/>
      </dsp:nvSpPr>
      <dsp:spPr>
        <a:xfrm>
          <a:off x="0" y="1555799"/>
          <a:ext cx="8229600" cy="1414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imes New Roman" pitchFamily="18" charset="0"/>
              <a:cs typeface="Times New Roman" pitchFamily="18" charset="0"/>
            </a:rPr>
            <a:t>B. Medium-scale</a:t>
          </a:r>
          <a:endParaRPr lang="en-IN" sz="3200" kern="1200" dirty="0">
            <a:solidFill>
              <a:schemeClr val="tx1"/>
            </a:solidFill>
          </a:endParaRPr>
        </a:p>
      </dsp:txBody>
      <dsp:txXfrm>
        <a:off x="1787356" y="1555799"/>
        <a:ext cx="6442243" cy="1414363"/>
      </dsp:txXfrm>
    </dsp:sp>
    <dsp:sp modelId="{F77E483C-88CE-41EA-AD65-313398EF4363}">
      <dsp:nvSpPr>
        <dsp:cNvPr id="0" name=""/>
        <dsp:cNvSpPr/>
      </dsp:nvSpPr>
      <dsp:spPr>
        <a:xfrm>
          <a:off x="141436" y="1697236"/>
          <a:ext cx="1645920" cy="1131490"/>
        </a:xfrm>
        <a:prstGeom prst="roundRect">
          <a:avLst>
            <a:gd name="adj" fmla="val 10000"/>
          </a:avLst>
        </a:prstGeom>
        <a:blipFill rotWithShape="0">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ECD3BA-453E-439C-A644-1CEC5E4F621A}">
      <dsp:nvSpPr>
        <dsp:cNvPr id="0" name=""/>
        <dsp:cNvSpPr/>
      </dsp:nvSpPr>
      <dsp:spPr>
        <a:xfrm>
          <a:off x="0" y="3111599"/>
          <a:ext cx="8229600" cy="1414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imes New Roman" pitchFamily="18" charset="0"/>
              <a:cs typeface="Times New Roman" pitchFamily="18" charset="0"/>
            </a:rPr>
            <a:t>C. Large-scale</a:t>
          </a:r>
          <a:endParaRPr lang="en-IN" sz="3200" kern="1200" dirty="0">
            <a:solidFill>
              <a:schemeClr val="tx1"/>
            </a:solidFill>
          </a:endParaRPr>
        </a:p>
      </dsp:txBody>
      <dsp:txXfrm>
        <a:off x="1787356" y="3111599"/>
        <a:ext cx="6442243" cy="1414363"/>
      </dsp:txXfrm>
    </dsp:sp>
    <dsp:sp modelId="{6B54C073-1611-456D-9F42-A3BE987F6B80}">
      <dsp:nvSpPr>
        <dsp:cNvPr id="0" name=""/>
        <dsp:cNvSpPr/>
      </dsp:nvSpPr>
      <dsp:spPr>
        <a:xfrm>
          <a:off x="141436" y="3253035"/>
          <a:ext cx="1645920" cy="1131490"/>
        </a:xfrm>
        <a:prstGeom prst="roundRect">
          <a:avLst>
            <a:gd name="adj" fmla="val 10000"/>
          </a:avLst>
        </a:prstGeom>
        <a:blipFill rotWithShape="0">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E21180-9A0B-4A0C-9BB7-B9879D515F1C}" type="datetimeFigureOut">
              <a:rPr lang="en-US" smtClean="0"/>
              <a:pPr/>
              <a:t>8/28/2025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AB527B-0DA8-4C67-BCB3-8DE77A8E2A58}"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a:solidFill>
              <a:srgbClr val="000000"/>
            </a:solidFill>
            <a:miter/>
          </a:ln>
        </p:spPr>
      </p:sp>
      <p:sp>
        <p:nvSpPr>
          <p:cNvPr id="18435" name="Notes Placeholder 2"/>
          <p:cNvSpPr>
            <a:spLocks noGrp="1"/>
          </p:cNvSpPr>
          <p:nvPr>
            <p:ph type="body" idx="1"/>
          </p:nvPr>
        </p:nvSpPr>
        <p:spPr>
          <a:noFill/>
          <a:ln>
            <a:noFill/>
          </a:ln>
        </p:spPr>
        <p:txBody>
          <a:bodyPr wrap="square" lIns="91440" tIns="45720" rIns="91440" bIns="45720" anchor="t" anchorCtr="0"/>
          <a:lstStyle/>
          <a:p>
            <a:pPr lvl="0">
              <a:spcBef>
                <a:spcPct val="0"/>
              </a:spcBef>
            </a:pPr>
            <a:endParaRPr lang="en-IN" altLang="x-none"/>
          </a:p>
        </p:txBody>
      </p:sp>
      <p:sp>
        <p:nvSpPr>
          <p:cNvPr id="18436" name="Slide Number Placeholder 3"/>
          <p:cNvSpPr txBox="1">
            <a:spLocks noGrp="1"/>
          </p:cNvSpPr>
          <p:nvPr>
            <p:ph type="sldNum" sz="quarter" idx="10"/>
          </p:nvPr>
        </p:nvSpPr>
        <p:spPr>
          <a:xfrm>
            <a:off x="3884613" y="8685213"/>
            <a:ext cx="2971800" cy="457200"/>
          </a:xfrm>
          <a:prstGeom prst="rect">
            <a:avLst/>
          </a:prstGeom>
          <a:noFill/>
          <a:ln w="9525">
            <a:noFill/>
          </a:ln>
        </p:spPr>
        <p:txBody>
          <a:bodyPr anchor="b" anchorCtr="0"/>
          <a:lstStyle/>
          <a:p>
            <a:pPr lvl="0" algn="r">
              <a:buNone/>
            </a:pPr>
            <a:fld id="{9A0DB2DC-4C9A-4742-B13C-FB6460FD3503}" type="slidenum">
              <a:rPr lang="en-IN" altLang="x-none" sz="1200"/>
              <a:pPr lvl="0" algn="r">
                <a:buNone/>
              </a:pPr>
              <a:t>2</a:t>
            </a:fld>
            <a:endParaRPr lang="en-IN" altLang="x-none"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txBox="1"/>
          <p:nvPr/>
        </p:nvSpPr>
        <p:spPr>
          <a:xfrm>
            <a:off x="3886200" y="8686800"/>
            <a:ext cx="2971800" cy="457200"/>
          </a:xfrm>
          <a:prstGeom prst="rect">
            <a:avLst/>
          </a:prstGeom>
          <a:noFill/>
          <a:ln>
            <a:noFill/>
          </a:ln>
        </p:spPr>
        <p:txBody>
          <a:bodyPr lIns="91425" tIns="45700" rIns="91425" bIns="45700" anchor="b" anchorCtr="0">
            <a:noAutofit/>
          </a:bodyPr>
          <a:lstStyle/>
          <a:p>
            <a:pPr marL="0" marR="0" lvl="0" indent="0" algn="r" rtl="0">
              <a:lnSpc>
                <a:spcPct val="100000"/>
              </a:lnSpc>
              <a:spcBef>
                <a:spcPct val="0"/>
              </a:spcBef>
              <a:spcAft>
                <a:spcPct val="0"/>
              </a:spcAft>
              <a:buClr>
                <a:srgbClr val="000000"/>
              </a:buClr>
              <a:buSzPct val="25000"/>
              <a:buFont typeface="Times New Roman" panose="02020603050405020304"/>
              <a:buNone/>
            </a:pPr>
            <a:fld id="{00000000-1234-1234-1234-123412341234}" type="slidenum">
              <a:rPr lang="en-US" sz="12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rPr>
              <a:pPr marL="0" marR="0" lvl="0" indent="0" algn="r" rtl="0">
                <a:lnSpc>
                  <a:spcPct val="100000"/>
                </a:lnSpc>
                <a:spcBef>
                  <a:spcPct val="0"/>
                </a:spcBef>
                <a:spcAft>
                  <a:spcPct val="0"/>
                </a:spcAft>
                <a:buClr>
                  <a:srgbClr val="000000"/>
                </a:buClr>
                <a:buSzPct val="25000"/>
                <a:buFont typeface="Times New Roman" panose="02020603050405020304"/>
                <a:buNone/>
              </a:pPr>
              <a:t>33</a:t>
            </a:fld>
            <a:endParaRPr lang="en-US" sz="1200" b="0" i="0" u="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3" name="Shape 223"/>
          <p:cNvSpPr>
            <a:spLocks noGrp="1" noRot="1" noChangeAspect="1"/>
          </p:cNvSpPr>
          <p:nvPr>
            <p:ph type="sldImg" idx="2"/>
          </p:nvPr>
        </p:nvSpPr>
        <p:spPr>
          <a:xfrm>
            <a:off x="1143000" y="685800"/>
            <a:ext cx="4572000" cy="3429000"/>
          </a:xfrm>
          <a:custGeom>
            <a:avLst/>
            <a:gdLst/>
            <a:ahLst/>
            <a:cxnLst/>
            <a:rect l="0" t="0" r="0" b="0"/>
            <a:pathLst>
              <a:path w="119999" h="119999" extrusionOk="0">
                <a:moveTo>
                  <a:pt x="0" y="0"/>
                </a:moveTo>
                <a:lnTo>
                  <a:pt x="120000" y="0"/>
                </a:lnTo>
                <a:lnTo>
                  <a:pt x="120000" y="120000"/>
                </a:lnTo>
                <a:lnTo>
                  <a:pt x="0" y="120000"/>
                </a:lnTo>
                <a:close/>
              </a:path>
            </a:pathLst>
          </a:custGeom>
          <a:noFill/>
          <a:ln>
            <a:noFill/>
          </a:ln>
        </p:spPr>
      </p:sp>
      <p:sp>
        <p:nvSpPr>
          <p:cNvPr id="224" name="Shape 224"/>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lvl="0" indent="0" algn="l" rtl="0">
              <a:spcBef>
                <a:spcPct val="0"/>
              </a:spcBef>
              <a:buSzPct val="250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6"/>
            <a:ext cx="2057400" cy="4387851"/>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06376"/>
            <a:ext cx="6019800" cy="4387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200152"/>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200152"/>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8/28/2025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8/28/2025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49"/>
            <a:ext cx="3008313" cy="1162051"/>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8/28/2025</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techtarget.com/iotagenda/definition/embedded-syste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guru99.com/primary-vs-secondary-memory.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85800" y="685801"/>
            <a:ext cx="6477000" cy="1143000"/>
          </a:xfrm>
        </p:spPr>
        <p:style>
          <a:lnRef idx="2">
            <a:schemeClr val="accent2">
              <a:shade val="50000"/>
            </a:schemeClr>
          </a:lnRef>
          <a:fillRef idx="1">
            <a:schemeClr val="accent2"/>
          </a:fillRef>
          <a:effectRef idx="0">
            <a:schemeClr val="accent2"/>
          </a:effectRef>
          <a:fontRef idx="minor">
            <a:schemeClr val="lt1"/>
          </a:fontRef>
        </p:style>
        <p:txBody>
          <a:bodyPr/>
          <a:lstStyle/>
          <a:p>
            <a:r>
              <a:rPr lang="en-IN" dirty="0"/>
              <a:t>Introduction </a:t>
            </a:r>
          </a:p>
        </p:txBody>
      </p:sp>
      <p:sp>
        <p:nvSpPr>
          <p:cNvPr id="4" name="Subtitle 3"/>
          <p:cNvSpPr>
            <a:spLocks noGrp="1"/>
          </p:cNvSpPr>
          <p:nvPr>
            <p:ph type="subTitle" idx="1"/>
          </p:nvPr>
        </p:nvSpPr>
        <p:spPr/>
        <p:txBody>
          <a:bodyPr/>
          <a:lstStyle/>
          <a:p>
            <a:endParaRPr lang="en-IN" dirty="0"/>
          </a:p>
        </p:txBody>
      </p:sp>
      <p:pic>
        <p:nvPicPr>
          <p:cNvPr id="1027" name="Picture 3" descr="C:\Users\omkar\Desktop\download.jpg"/>
          <p:cNvPicPr>
            <a:picLocks noChangeAspect="1" noChangeArrowheads="1"/>
          </p:cNvPicPr>
          <p:nvPr/>
        </p:nvPicPr>
        <p:blipFill>
          <a:blip r:embed="rId2"/>
          <a:srcRect/>
          <a:stretch>
            <a:fillRect/>
          </a:stretch>
        </p:blipFill>
        <p:spPr bwMode="auto">
          <a:xfrm>
            <a:off x="914400" y="2362200"/>
            <a:ext cx="7400952" cy="38100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6858000" cy="914401"/>
          </a:xfrm>
        </p:spPr>
        <p:style>
          <a:lnRef idx="2">
            <a:schemeClr val="accent3">
              <a:shade val="50000"/>
            </a:schemeClr>
          </a:lnRef>
          <a:fillRef idx="1">
            <a:schemeClr val="accent3"/>
          </a:fillRef>
          <a:effectRef idx="0">
            <a:schemeClr val="accent3"/>
          </a:effectRef>
          <a:fontRef idx="minor">
            <a:schemeClr val="lt1"/>
          </a:fontRef>
        </p:style>
        <p:txBody>
          <a:bodyPr>
            <a:normAutofit fontScale="90000"/>
          </a:bodyPr>
          <a:lstStyle/>
          <a:p>
            <a:br>
              <a:rPr lang="en-IN" b="1" dirty="0">
                <a:solidFill>
                  <a:schemeClr val="tx1"/>
                </a:solidFill>
              </a:rPr>
            </a:br>
            <a:r>
              <a:rPr lang="en-IN" sz="3600" b="1" dirty="0">
                <a:solidFill>
                  <a:schemeClr val="tx1"/>
                </a:solidFill>
              </a:rPr>
              <a:t>Important Terminologies Used In Embedded System</a:t>
            </a:r>
            <a:br>
              <a:rPr lang="en-IN" b="1" dirty="0">
                <a:solidFill>
                  <a:schemeClr val="tx1"/>
                </a:solidFill>
              </a:rPr>
            </a:br>
            <a:endParaRPr lang="en-IN" dirty="0">
              <a:solidFill>
                <a:schemeClr val="tx1"/>
              </a:solidFill>
            </a:endParaRPr>
          </a:p>
        </p:txBody>
      </p:sp>
      <p:sp>
        <p:nvSpPr>
          <p:cNvPr id="3" name="Content Placeholder 2"/>
          <p:cNvSpPr>
            <a:spLocks noGrp="1"/>
          </p:cNvSpPr>
          <p:nvPr>
            <p:ph idx="1"/>
          </p:nvPr>
        </p:nvSpPr>
        <p:spPr>
          <a:xfrm>
            <a:off x="152400" y="1600201"/>
            <a:ext cx="8534400" cy="4724399"/>
          </a:xfrm>
        </p:spPr>
        <p:txBody>
          <a:bodyPr>
            <a:normAutofit fontScale="77500" lnSpcReduction="20000"/>
          </a:bodyPr>
          <a:lstStyle/>
          <a:p>
            <a:r>
              <a:rPr lang="en-IN" b="1" dirty="0"/>
              <a:t>Reliability:</a:t>
            </a:r>
          </a:p>
          <a:p>
            <a:pPr>
              <a:buNone/>
            </a:pPr>
            <a:r>
              <a:rPr lang="en-IN" dirty="0"/>
              <a:t>		This measure of the survival probability of the system 	when the function is critical during the run time.</a:t>
            </a:r>
          </a:p>
          <a:p>
            <a:r>
              <a:rPr lang="en-IN" b="1" dirty="0"/>
              <a:t>Fault-Tolerance:</a:t>
            </a:r>
          </a:p>
          <a:p>
            <a:pPr>
              <a:buNone/>
            </a:pPr>
            <a:r>
              <a:rPr lang="en-IN" dirty="0"/>
              <a:t>		Fault-Tolerance is the capability of a computer system to 	survive in the presence of faults.</a:t>
            </a:r>
          </a:p>
          <a:p>
            <a:r>
              <a:rPr lang="en-IN" b="1" dirty="0"/>
              <a:t>Real-Time:</a:t>
            </a:r>
          </a:p>
          <a:p>
            <a:pPr>
              <a:buNone/>
            </a:pPr>
            <a:r>
              <a:rPr lang="en-IN" dirty="0"/>
              <a:t>		Embedded system must meet </a:t>
            </a:r>
            <a:r>
              <a:rPr lang="en-IN" dirty="0">
                <a:solidFill>
                  <a:srgbClr val="FF0000"/>
                </a:solidFill>
              </a:rPr>
              <a:t>various timing and other 	limitation.</a:t>
            </a:r>
          </a:p>
          <a:p>
            <a:pPr>
              <a:buNone/>
            </a:pPr>
            <a:r>
              <a:rPr lang="en-IN" dirty="0"/>
              <a:t>		For example, an air force department which keeps track of incoming missile attacks must precisely calculate and plan their counter-attack due to hard real-time deadline. Otherwise, it’ll get destroyed.</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457200"/>
            <a:ext cx="8458200" cy="4708981"/>
          </a:xfrm>
          <a:prstGeom prst="rect">
            <a:avLst/>
          </a:prstGeom>
        </p:spPr>
        <p:txBody>
          <a:bodyPr wrap="square">
            <a:spAutoFit/>
          </a:bodyPr>
          <a:lstStyle/>
          <a:p>
            <a:endParaRPr lang="en-IN" b="1" dirty="0"/>
          </a:p>
          <a:p>
            <a:endParaRPr lang="en-IN" b="1" dirty="0"/>
          </a:p>
          <a:p>
            <a:endParaRPr lang="en-IN" sz="2400" b="1" dirty="0"/>
          </a:p>
          <a:p>
            <a:r>
              <a:rPr lang="en-IN" sz="2400" b="1" dirty="0">
                <a:solidFill>
                  <a:srgbClr val="C00000"/>
                </a:solidFill>
              </a:rPr>
              <a:t>Flexibility:</a:t>
            </a:r>
          </a:p>
          <a:p>
            <a:r>
              <a:rPr lang="en-IN" sz="2400" dirty="0"/>
              <a:t>It’s building systems with built-in debugging opportunities which allows remote maintenance.</a:t>
            </a:r>
          </a:p>
          <a:p>
            <a:pPr>
              <a:buFont typeface="Arial" pitchFamily="34" charset="0"/>
              <a:buChar char="•"/>
            </a:pPr>
            <a:r>
              <a:rPr lang="en-IN" sz="2400" dirty="0"/>
              <a:t>Collect various types of data and send collected detail back to us. </a:t>
            </a:r>
          </a:p>
          <a:p>
            <a:endParaRPr lang="en-IN" sz="2400" b="1" dirty="0">
              <a:solidFill>
                <a:srgbClr val="C00000"/>
              </a:solidFill>
            </a:endParaRPr>
          </a:p>
          <a:p>
            <a:r>
              <a:rPr lang="en-IN" sz="2400" b="1" dirty="0">
                <a:solidFill>
                  <a:srgbClr val="C00000"/>
                </a:solidFill>
              </a:rPr>
              <a:t>Portability:</a:t>
            </a:r>
          </a:p>
          <a:p>
            <a:r>
              <a:rPr lang="en-IN" sz="2400" dirty="0"/>
              <a:t>Portability is a measure of the ease of using the same embedded software in various environments.</a:t>
            </a:r>
          </a:p>
          <a:p>
            <a:r>
              <a:rPr lang="en-IN" sz="2400" dirty="0"/>
              <a:t>It requires generalized abstractions between the application program logic itself and the low-level system interfaces.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33399"/>
            <a:ext cx="7086600" cy="533401"/>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pPr fontAlgn="base"/>
            <a:r>
              <a:rPr lang="en-IN" dirty="0"/>
              <a:t>Types of Embedded Systems</a:t>
            </a:r>
          </a:p>
        </p:txBody>
      </p:sp>
      <p:sp>
        <p:nvSpPr>
          <p:cNvPr id="5" name="Content Placeholder 4"/>
          <p:cNvSpPr>
            <a:spLocks noGrp="1"/>
          </p:cNvSpPr>
          <p:nvPr>
            <p:ph idx="1"/>
          </p:nvPr>
        </p:nvSpPr>
        <p:spPr>
          <a:xfrm>
            <a:off x="457200" y="1219200"/>
            <a:ext cx="8229600" cy="5410200"/>
          </a:xfrm>
        </p:spPr>
        <p:txBody>
          <a:bodyPr>
            <a:noAutofit/>
          </a:bodyPr>
          <a:lstStyle/>
          <a:p>
            <a:pPr fontAlgn="base">
              <a:buNone/>
            </a:pPr>
            <a:r>
              <a:rPr lang="en-IN" sz="2400" b="1" u="sng" dirty="0">
                <a:latin typeface="Times New Roman" pitchFamily="18" charset="0"/>
                <a:cs typeface="Times New Roman" pitchFamily="18" charset="0"/>
              </a:rPr>
              <a:t>1. Based on Performance and Functional Requirements</a:t>
            </a:r>
          </a:p>
          <a:p>
            <a:pPr fontAlgn="base">
              <a:buNone/>
            </a:pPr>
            <a:r>
              <a:rPr lang="en-IN" sz="2000" b="1" dirty="0">
                <a:latin typeface="Times New Roman" pitchFamily="18" charset="0"/>
                <a:cs typeface="Times New Roman" pitchFamily="18" charset="0"/>
              </a:rPr>
              <a:t>	 </a:t>
            </a:r>
            <a:r>
              <a:rPr lang="en-IN" sz="2000" b="1" dirty="0">
                <a:solidFill>
                  <a:srgbClr val="FF0000"/>
                </a:solidFill>
                <a:latin typeface="Times New Roman" pitchFamily="18" charset="0"/>
                <a:cs typeface="Times New Roman" pitchFamily="18" charset="0"/>
              </a:rPr>
              <a:t>A) Real-Time systems:</a:t>
            </a:r>
          </a:p>
          <a:p>
            <a:pPr fontAlgn="base"/>
            <a:r>
              <a:rPr lang="en-IN" sz="2000" b="1" dirty="0">
                <a:latin typeface="Times New Roman" pitchFamily="18" charset="0"/>
                <a:cs typeface="Times New Roman" pitchFamily="18" charset="0"/>
              </a:rPr>
              <a:t>Perform a task in real-time</a:t>
            </a:r>
          </a:p>
          <a:p>
            <a:pPr fontAlgn="base"/>
            <a:r>
              <a:rPr lang="en-IN" sz="2000" b="1" dirty="0">
                <a:latin typeface="Times New Roman" pitchFamily="18" charset="0"/>
                <a:cs typeface="Times New Roman" pitchFamily="18" charset="0"/>
              </a:rPr>
              <a:t>Offer quick responses under critical situations.</a:t>
            </a:r>
          </a:p>
          <a:p>
            <a:pPr fontAlgn="base">
              <a:buNone/>
            </a:pPr>
            <a:r>
              <a:rPr lang="en-IN" sz="2000" b="1" dirty="0">
                <a:latin typeface="Times New Roman" pitchFamily="18" charset="0"/>
                <a:cs typeface="Times New Roman" pitchFamily="18" charset="0"/>
              </a:rPr>
              <a:t>	</a:t>
            </a:r>
            <a:r>
              <a:rPr lang="en-IN" sz="2000" b="1" dirty="0">
                <a:solidFill>
                  <a:srgbClr val="00B050"/>
                </a:solidFill>
                <a:latin typeface="Times New Roman" pitchFamily="18" charset="0"/>
                <a:cs typeface="Times New Roman" pitchFamily="18" charset="0"/>
              </a:rPr>
              <a:t>Further divided into two types of embedded systems:</a:t>
            </a:r>
          </a:p>
          <a:p>
            <a:pPr fontAlgn="base"/>
            <a:r>
              <a:rPr lang="en-IN" sz="2000" b="1" u="sng" dirty="0">
                <a:solidFill>
                  <a:srgbClr val="FF0000"/>
                </a:solidFill>
                <a:latin typeface="Times New Roman" pitchFamily="18" charset="0"/>
                <a:cs typeface="Times New Roman" pitchFamily="18" charset="0"/>
              </a:rPr>
              <a:t>B) Soft real-time embedded system: </a:t>
            </a:r>
          </a:p>
          <a:p>
            <a:pPr marL="901700" indent="-96838" fontAlgn="base">
              <a:buFont typeface="Wingdings" pitchFamily="2" charset="2"/>
              <a:buChar char="v"/>
            </a:pPr>
            <a:r>
              <a:rPr lang="en-IN" sz="2000" b="1" dirty="0">
                <a:latin typeface="Times New Roman" pitchFamily="18" charset="0"/>
                <a:cs typeface="Times New Roman" pitchFamily="18" charset="0"/>
              </a:rPr>
              <a:t>No time-bound operation is required.</a:t>
            </a:r>
          </a:p>
          <a:p>
            <a:pPr marL="901700" indent="-96838" fontAlgn="base">
              <a:buFont typeface="Wingdings" pitchFamily="2" charset="2"/>
              <a:buChar char="v"/>
            </a:pPr>
            <a:r>
              <a:rPr lang="en-IN" sz="2000" b="1" dirty="0">
                <a:latin typeface="Times New Roman" pitchFamily="18" charset="0"/>
                <a:cs typeface="Times New Roman" pitchFamily="18" charset="0"/>
              </a:rPr>
              <a:t>For instance, in a microwave oven, </a:t>
            </a:r>
          </a:p>
          <a:p>
            <a:pPr marL="901700" indent="-96838" fontAlgn="base">
              <a:buFont typeface="Wingdings" pitchFamily="2" charset="2"/>
              <a:buChar char="v"/>
            </a:pPr>
            <a:r>
              <a:rPr lang="en-IN" sz="2000" b="1" dirty="0">
                <a:latin typeface="Times New Roman" pitchFamily="18" charset="0"/>
                <a:cs typeface="Times New Roman" pitchFamily="18" charset="0"/>
              </a:rPr>
              <a:t>There is no strict cooking time instruction. </a:t>
            </a:r>
          </a:p>
          <a:p>
            <a:pPr marL="901700" indent="-96838" fontAlgn="base">
              <a:buFont typeface="Wingdings" pitchFamily="2" charset="2"/>
              <a:buChar char="v"/>
            </a:pPr>
            <a:r>
              <a:rPr lang="en-IN" sz="2000" b="1" dirty="0">
                <a:latin typeface="Times New Roman" pitchFamily="18" charset="0"/>
                <a:cs typeface="Times New Roman" pitchFamily="18" charset="0"/>
              </a:rPr>
              <a:t>You can customize time delays as per your requirement.</a:t>
            </a:r>
          </a:p>
          <a:p>
            <a:pPr fontAlgn="base"/>
            <a:r>
              <a:rPr lang="en-IN" sz="2000" b="1" u="sng" dirty="0">
                <a:solidFill>
                  <a:srgbClr val="FF0000"/>
                </a:solidFill>
                <a:latin typeface="Times New Roman" pitchFamily="18" charset="0"/>
                <a:cs typeface="Times New Roman" pitchFamily="18" charset="0"/>
              </a:rPr>
              <a:t>C) Hard real-time embedded system</a:t>
            </a:r>
            <a:r>
              <a:rPr lang="en-IN" sz="2000" b="1" dirty="0">
                <a:solidFill>
                  <a:srgbClr val="FF0000"/>
                </a:solidFill>
                <a:latin typeface="Times New Roman" pitchFamily="18" charset="0"/>
                <a:cs typeface="Times New Roman" pitchFamily="18" charset="0"/>
              </a:rPr>
              <a:t>: </a:t>
            </a:r>
          </a:p>
          <a:p>
            <a:pPr fontAlgn="base">
              <a:buNone/>
            </a:pPr>
            <a:r>
              <a:rPr lang="en-IN" sz="2000" b="1" dirty="0">
                <a:latin typeface="Times New Roman" pitchFamily="18" charset="0"/>
                <a:cs typeface="Times New Roman" pitchFamily="18" charset="0"/>
              </a:rPr>
              <a:t>	strictly time-bound operation is necessary for a successful output, </a:t>
            </a:r>
          </a:p>
          <a:p>
            <a:pPr fontAlgn="base">
              <a:buNone/>
            </a:pPr>
            <a:r>
              <a:rPr lang="en-IN" sz="2000" b="1" dirty="0">
                <a:latin typeface="Times New Roman" pitchFamily="18" charset="0"/>
                <a:cs typeface="Times New Roman" pitchFamily="18" charset="0"/>
              </a:rPr>
              <a:t>	ex: traffic light control.</a:t>
            </a:r>
          </a:p>
          <a:p>
            <a:endParaRPr lang="en-IN" sz="2400" b="1"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152401"/>
            <a:ext cx="6553200" cy="914399"/>
          </a:xfrm>
        </p:spPr>
        <p:style>
          <a:lnRef idx="1">
            <a:schemeClr val="accent3"/>
          </a:lnRef>
          <a:fillRef idx="2">
            <a:schemeClr val="accent3"/>
          </a:fillRef>
          <a:effectRef idx="1">
            <a:schemeClr val="accent3"/>
          </a:effectRef>
          <a:fontRef idx="minor">
            <a:schemeClr val="dk1"/>
          </a:fontRef>
        </p:style>
        <p:txBody>
          <a:bodyPr>
            <a:normAutofit fontScale="90000"/>
          </a:bodyPr>
          <a:lstStyle/>
          <a:p>
            <a:br>
              <a:rPr lang="en-IN" sz="3100" dirty="0">
                <a:solidFill>
                  <a:srgbClr val="FF0000"/>
                </a:solidFill>
              </a:rPr>
            </a:br>
            <a:r>
              <a:rPr lang="en-IN" sz="3100" dirty="0">
                <a:solidFill>
                  <a:srgbClr val="FF0000"/>
                </a:solidFill>
              </a:rPr>
              <a:t>Stand-alone systems/ Network systems </a:t>
            </a:r>
            <a:br>
              <a:rPr lang="en-IN" sz="3100" dirty="0">
                <a:solidFill>
                  <a:srgbClr val="FF0000"/>
                </a:solidFill>
              </a:rPr>
            </a:br>
            <a:r>
              <a:rPr lang="en-IN" sz="3100" dirty="0">
                <a:solidFill>
                  <a:srgbClr val="FF0000"/>
                </a:solidFill>
              </a:rPr>
              <a:t>/ Mobile systems </a:t>
            </a:r>
            <a:br>
              <a:rPr lang="en-IN" dirty="0"/>
            </a:br>
            <a:endParaRPr lang="en-IN" dirty="0"/>
          </a:p>
        </p:txBody>
      </p:sp>
      <p:sp>
        <p:nvSpPr>
          <p:cNvPr id="6" name="Content Placeholder 5"/>
          <p:cNvSpPr>
            <a:spLocks noGrp="1"/>
          </p:cNvSpPr>
          <p:nvPr>
            <p:ph idx="1"/>
          </p:nvPr>
        </p:nvSpPr>
        <p:spPr>
          <a:xfrm>
            <a:off x="304800" y="1143001"/>
            <a:ext cx="8229600" cy="5333999"/>
          </a:xfrm>
        </p:spPr>
        <p:txBody>
          <a:bodyPr>
            <a:normAutofit fontScale="47500" lnSpcReduction="20000"/>
          </a:bodyPr>
          <a:lstStyle/>
          <a:p>
            <a:pPr fontAlgn="base">
              <a:buNone/>
            </a:pPr>
            <a:r>
              <a:rPr lang="en-IN" b="1" dirty="0"/>
              <a:t>	</a:t>
            </a:r>
          </a:p>
          <a:p>
            <a:pPr fontAlgn="base">
              <a:buNone/>
            </a:pPr>
            <a:r>
              <a:rPr lang="en-IN" sz="4400" b="1" u="sng" dirty="0">
                <a:solidFill>
                  <a:srgbClr val="FF0000"/>
                </a:solidFill>
                <a:latin typeface="Times New Roman" pitchFamily="18" charset="0"/>
                <a:cs typeface="Times New Roman" pitchFamily="18" charset="0"/>
              </a:rPr>
              <a:t>Stand-alone systems</a:t>
            </a:r>
          </a:p>
          <a:p>
            <a:pPr fontAlgn="base"/>
            <a:r>
              <a:rPr lang="en-IN" sz="4400" b="1" dirty="0">
                <a:latin typeface="Times New Roman" pitchFamily="18" charset="0"/>
                <a:cs typeface="Times New Roman" pitchFamily="18" charset="0"/>
              </a:rPr>
              <a:t>Process digital/</a:t>
            </a:r>
            <a:r>
              <a:rPr lang="en-IN" sz="4400" b="1" dirty="0" err="1">
                <a:latin typeface="Times New Roman" pitchFamily="18" charset="0"/>
                <a:cs typeface="Times New Roman" pitchFamily="18" charset="0"/>
              </a:rPr>
              <a:t>analog</a:t>
            </a:r>
            <a:r>
              <a:rPr lang="en-IN" sz="4400" b="1" dirty="0">
                <a:latin typeface="Times New Roman" pitchFamily="18" charset="0"/>
                <a:cs typeface="Times New Roman" pitchFamily="18" charset="0"/>
              </a:rPr>
              <a:t> input signals into digital output</a:t>
            </a:r>
          </a:p>
          <a:p>
            <a:pPr fontAlgn="base"/>
            <a:r>
              <a:rPr lang="en-IN" sz="4400" b="1" dirty="0">
                <a:latin typeface="Times New Roman" pitchFamily="18" charset="0"/>
                <a:cs typeface="Times New Roman" pitchFamily="18" charset="0"/>
              </a:rPr>
              <a:t>Less complex</a:t>
            </a:r>
          </a:p>
          <a:p>
            <a:pPr fontAlgn="base"/>
            <a:r>
              <a:rPr lang="en-IN" sz="4400" b="1" dirty="0">
                <a:latin typeface="Times New Roman" pitchFamily="18" charset="0"/>
                <a:cs typeface="Times New Roman" pitchFamily="18" charset="0"/>
              </a:rPr>
              <a:t>Independent of any system</a:t>
            </a:r>
          </a:p>
          <a:p>
            <a:pPr fontAlgn="base"/>
            <a:r>
              <a:rPr lang="en-IN" sz="4400" b="1" dirty="0">
                <a:latin typeface="Times New Roman" pitchFamily="18" charset="0"/>
                <a:cs typeface="Times New Roman" pitchFamily="18" charset="0"/>
              </a:rPr>
              <a:t>Ex: doorbell, calculator, MP3 player</a:t>
            </a:r>
          </a:p>
          <a:p>
            <a:pPr fontAlgn="base">
              <a:buNone/>
            </a:pPr>
            <a:r>
              <a:rPr lang="en-IN" sz="4400" b="1" u="sng" dirty="0">
                <a:solidFill>
                  <a:srgbClr val="FF0000"/>
                </a:solidFill>
                <a:latin typeface="Times New Roman" pitchFamily="18" charset="0"/>
                <a:cs typeface="Times New Roman" pitchFamily="18" charset="0"/>
              </a:rPr>
              <a:t>Network systems</a:t>
            </a:r>
          </a:p>
          <a:p>
            <a:pPr fontAlgn="base"/>
            <a:r>
              <a:rPr lang="en-IN" sz="4400" b="1" dirty="0">
                <a:latin typeface="Times New Roman" pitchFamily="18" charset="0"/>
                <a:cs typeface="Times New Roman" pitchFamily="18" charset="0"/>
              </a:rPr>
              <a:t>Operate through a network interface</a:t>
            </a:r>
          </a:p>
          <a:p>
            <a:pPr fontAlgn="base"/>
            <a:r>
              <a:rPr lang="en-IN" sz="4400" b="1" dirty="0">
                <a:latin typeface="Times New Roman" pitchFamily="18" charset="0"/>
                <a:cs typeface="Times New Roman" pitchFamily="18" charset="0"/>
              </a:rPr>
              <a:t>Communication to network happens through LAN, WAN, or other protocols</a:t>
            </a:r>
          </a:p>
          <a:p>
            <a:pPr fontAlgn="base"/>
            <a:r>
              <a:rPr lang="en-IN" sz="4400" b="1" dirty="0">
                <a:latin typeface="Times New Roman" pitchFamily="18" charset="0"/>
                <a:cs typeface="Times New Roman" pitchFamily="18" charset="0"/>
              </a:rPr>
              <a:t>May be wired or wireless</a:t>
            </a:r>
          </a:p>
          <a:p>
            <a:pPr fontAlgn="base"/>
            <a:r>
              <a:rPr lang="en-IN" sz="4400" b="1" dirty="0">
                <a:latin typeface="Times New Roman" pitchFamily="18" charset="0"/>
                <a:cs typeface="Times New Roman" pitchFamily="18" charset="0"/>
              </a:rPr>
              <a:t>Ex: ATM machines, weather monitoring systems</a:t>
            </a:r>
          </a:p>
          <a:p>
            <a:pPr fontAlgn="base">
              <a:buNone/>
            </a:pPr>
            <a:r>
              <a:rPr lang="en-IN" sz="4400" b="1" u="sng" dirty="0">
                <a:solidFill>
                  <a:srgbClr val="FF0000"/>
                </a:solidFill>
                <a:latin typeface="Times New Roman" pitchFamily="18" charset="0"/>
                <a:cs typeface="Times New Roman" pitchFamily="18" charset="0"/>
              </a:rPr>
              <a:t>Mobile systems</a:t>
            </a:r>
          </a:p>
          <a:p>
            <a:pPr fontAlgn="base"/>
            <a:r>
              <a:rPr lang="en-IN" sz="4400" b="1" dirty="0">
                <a:latin typeface="Times New Roman" pitchFamily="18" charset="0"/>
                <a:cs typeface="Times New Roman" pitchFamily="18" charset="0"/>
              </a:rPr>
              <a:t>Small, portable and easy-to-carry</a:t>
            </a:r>
          </a:p>
          <a:p>
            <a:pPr fontAlgn="base"/>
            <a:r>
              <a:rPr lang="en-IN" sz="4400" b="1" dirty="0">
                <a:latin typeface="Times New Roman" pitchFamily="18" charset="0"/>
                <a:cs typeface="Times New Roman" pitchFamily="18" charset="0"/>
              </a:rPr>
              <a:t>Work on restricted memory space</a:t>
            </a:r>
          </a:p>
          <a:p>
            <a:pPr fontAlgn="base"/>
            <a:r>
              <a:rPr lang="en-IN" sz="4400" b="1" dirty="0">
                <a:latin typeface="Times New Roman" pitchFamily="18" charset="0"/>
                <a:cs typeface="Times New Roman" pitchFamily="18" charset="0"/>
              </a:rPr>
              <a:t>Constantly evolving to get into a miniature model</a:t>
            </a:r>
          </a:p>
          <a:p>
            <a:pPr fontAlgn="base"/>
            <a:r>
              <a:rPr lang="en-IN" sz="4400" b="1" dirty="0">
                <a:latin typeface="Times New Roman" pitchFamily="18" charset="0"/>
                <a:cs typeface="Times New Roman" pitchFamily="18" charset="0"/>
              </a:rPr>
              <a:t>Ex: mobile phones, digital camera</a:t>
            </a:r>
          </a:p>
          <a:p>
            <a:endParaRPr lang="en-IN"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0"/>
            <a:ext cx="6553200" cy="1143000"/>
          </a:xfrm>
        </p:spPr>
        <p:style>
          <a:lnRef idx="1">
            <a:schemeClr val="accent3"/>
          </a:lnRef>
          <a:fillRef idx="2">
            <a:schemeClr val="accent3"/>
          </a:fillRef>
          <a:effectRef idx="1">
            <a:schemeClr val="accent3"/>
          </a:effectRef>
          <a:fontRef idx="minor">
            <a:schemeClr val="dk1"/>
          </a:fontRef>
        </p:style>
        <p:txBody>
          <a:bodyPr>
            <a:normAutofit fontScale="90000"/>
          </a:bodyPr>
          <a:lstStyle/>
          <a:p>
            <a:pPr algn="l"/>
            <a:br>
              <a:rPr lang="en-IN" sz="3100" dirty="0"/>
            </a:br>
            <a:br>
              <a:rPr lang="en-IN" sz="3100" dirty="0"/>
            </a:br>
            <a:r>
              <a:rPr lang="en-IN" sz="3100" dirty="0"/>
              <a:t>	2.Based on the Performance of the 			Microcontroller</a:t>
            </a:r>
            <a:br>
              <a:rPr lang="en-IN" dirty="0"/>
            </a:br>
            <a:endParaRPr lang="en-IN" dirty="0"/>
          </a:p>
        </p:txBody>
      </p:sp>
      <p:sp>
        <p:nvSpPr>
          <p:cNvPr id="7" name="Content Placeholder 6"/>
          <p:cNvSpPr>
            <a:spLocks noGrp="1"/>
          </p:cNvSpPr>
          <p:nvPr>
            <p:ph idx="1"/>
          </p:nvPr>
        </p:nvSpPr>
        <p:spPr>
          <a:xfrm>
            <a:off x="228600" y="1219200"/>
            <a:ext cx="8458200" cy="4754564"/>
          </a:xfrm>
        </p:spPr>
        <p:txBody>
          <a:bodyPr>
            <a:normAutofit fontScale="77500" lnSpcReduction="20000"/>
          </a:bodyPr>
          <a:lstStyle/>
          <a:p>
            <a:pPr fontAlgn="base">
              <a:buNone/>
            </a:pPr>
            <a:r>
              <a:rPr lang="en-IN" u="sng" dirty="0">
                <a:solidFill>
                  <a:srgbClr val="C00000"/>
                </a:solidFill>
              </a:rPr>
              <a:t>Small Scale System</a:t>
            </a:r>
          </a:p>
          <a:p>
            <a:pPr fontAlgn="base"/>
            <a:r>
              <a:rPr lang="en-IN" dirty="0"/>
              <a:t>Entry-level embedded system with no design complexity involves</a:t>
            </a:r>
          </a:p>
          <a:p>
            <a:pPr fontAlgn="base"/>
            <a:r>
              <a:rPr lang="en-IN" dirty="0"/>
              <a:t>Work with 8-bit (8051) or 16-bit (80196) microcontrollers</a:t>
            </a:r>
          </a:p>
          <a:p>
            <a:pPr fontAlgn="base"/>
            <a:r>
              <a:rPr lang="en-IN" dirty="0"/>
              <a:t>Most of these systems are battery operated</a:t>
            </a:r>
          </a:p>
          <a:p>
            <a:pPr fontAlgn="base"/>
            <a:r>
              <a:rPr lang="en-IN" dirty="0"/>
              <a:t>Hardware and software complexity is very low due to the small size of microcontrollers</a:t>
            </a:r>
          </a:p>
          <a:p>
            <a:pPr fontAlgn="base"/>
            <a:r>
              <a:rPr lang="en-IN" dirty="0"/>
              <a:t>Easy to program using assembly language or C-</a:t>
            </a:r>
            <a:r>
              <a:rPr lang="en-IN" dirty="0" err="1"/>
              <a:t>programing</a:t>
            </a:r>
            <a:r>
              <a:rPr lang="en-IN" dirty="0"/>
              <a:t> language</a:t>
            </a:r>
          </a:p>
          <a:p>
            <a:pPr fontAlgn="base"/>
            <a:r>
              <a:rPr lang="en-IN" dirty="0"/>
              <a:t>Requires small memory as it deals with a small amount of data</a:t>
            </a:r>
          </a:p>
          <a:p>
            <a:pPr fontAlgn="base"/>
            <a:r>
              <a:rPr lang="en-IN" dirty="0"/>
              <a:t>Ex: robotic arm controller, electronic toys, automatic coffee vending machines, thermometer.</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8-bit (8051)</a:t>
            </a:r>
          </a:p>
        </p:txBody>
      </p:sp>
      <p:pic>
        <p:nvPicPr>
          <p:cNvPr id="1026" name="Picture 2" descr="C:\Users\omkar\Desktop\download.png"/>
          <p:cNvPicPr>
            <a:picLocks noChangeAspect="1" noChangeArrowheads="1"/>
          </p:cNvPicPr>
          <p:nvPr/>
        </p:nvPicPr>
        <p:blipFill>
          <a:blip r:embed="rId2"/>
          <a:srcRect/>
          <a:stretch>
            <a:fillRect/>
          </a:stretch>
        </p:blipFill>
        <p:spPr bwMode="auto">
          <a:xfrm>
            <a:off x="457200" y="1219200"/>
            <a:ext cx="5156200" cy="32004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33400"/>
            <a:ext cx="6324600" cy="685800"/>
          </a:xfrm>
        </p:spPr>
        <p:style>
          <a:lnRef idx="1">
            <a:schemeClr val="accent3"/>
          </a:lnRef>
          <a:fillRef idx="3">
            <a:schemeClr val="accent3"/>
          </a:fillRef>
          <a:effectRef idx="2">
            <a:schemeClr val="accent3"/>
          </a:effectRef>
          <a:fontRef idx="minor">
            <a:schemeClr val="lt1"/>
          </a:fontRef>
        </p:style>
        <p:txBody>
          <a:bodyPr>
            <a:normAutofit fontScale="90000"/>
          </a:bodyPr>
          <a:lstStyle/>
          <a:p>
            <a:br>
              <a:rPr lang="en-IN" dirty="0"/>
            </a:br>
            <a:r>
              <a:rPr lang="en-IN" dirty="0"/>
              <a:t>3.Medium Scale System</a:t>
            </a:r>
            <a:br>
              <a:rPr lang="en-IN" dirty="0"/>
            </a:br>
            <a:endParaRPr lang="en-IN" dirty="0"/>
          </a:p>
        </p:txBody>
      </p:sp>
      <p:sp>
        <p:nvSpPr>
          <p:cNvPr id="3" name="Content Placeholder 2"/>
          <p:cNvSpPr>
            <a:spLocks noGrp="1"/>
          </p:cNvSpPr>
          <p:nvPr>
            <p:ph idx="1"/>
          </p:nvPr>
        </p:nvSpPr>
        <p:spPr>
          <a:xfrm>
            <a:off x="381000" y="1447799"/>
            <a:ext cx="8305800" cy="4678365"/>
          </a:xfrm>
        </p:spPr>
        <p:txBody>
          <a:bodyPr>
            <a:normAutofit fontScale="85000" lnSpcReduction="10000"/>
          </a:bodyPr>
          <a:lstStyle/>
          <a:p>
            <a:pPr fontAlgn="base"/>
            <a:r>
              <a:rPr lang="en-IN" dirty="0"/>
              <a:t>System is designed using 16-bit or 32-bit microcontrollers</a:t>
            </a:r>
          </a:p>
          <a:p>
            <a:pPr fontAlgn="base"/>
            <a:r>
              <a:rPr lang="en-IN" dirty="0"/>
              <a:t>Offers better speed than small scale Embedded system</a:t>
            </a:r>
          </a:p>
          <a:p>
            <a:pPr fontAlgn="base"/>
            <a:r>
              <a:rPr lang="en-IN" dirty="0"/>
              <a:t>Hardware and software complexity is present</a:t>
            </a:r>
          </a:p>
          <a:p>
            <a:pPr fontAlgn="base"/>
            <a:r>
              <a:rPr lang="en-IN" dirty="0"/>
              <a:t>Run through Microcontrollers and digital signal processors</a:t>
            </a:r>
          </a:p>
          <a:p>
            <a:pPr fontAlgn="base"/>
            <a:r>
              <a:rPr lang="en-IN" dirty="0"/>
              <a:t>Requires comparatively more memory power than small scale ones</a:t>
            </a:r>
          </a:p>
          <a:p>
            <a:pPr fontAlgn="base"/>
            <a:r>
              <a:rPr lang="en-IN" dirty="0"/>
              <a:t>Along with microcontrollers, you need application-specific operating systems</a:t>
            </a:r>
          </a:p>
          <a:p>
            <a:pPr fontAlgn="base"/>
            <a:r>
              <a:rPr lang="en-IN" dirty="0"/>
              <a:t>Ex: Routers, ATMs, music systems, pagers</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0999"/>
            <a:ext cx="6553200" cy="838201"/>
          </a:xfrm>
        </p:spPr>
        <p:style>
          <a:lnRef idx="3">
            <a:schemeClr val="lt1"/>
          </a:lnRef>
          <a:fillRef idx="1">
            <a:schemeClr val="accent3"/>
          </a:fillRef>
          <a:effectRef idx="1">
            <a:schemeClr val="accent3"/>
          </a:effectRef>
          <a:fontRef idx="minor">
            <a:schemeClr val="lt1"/>
          </a:fontRef>
        </p:style>
        <p:txBody>
          <a:bodyPr>
            <a:normAutofit fontScale="90000"/>
          </a:bodyPr>
          <a:lstStyle/>
          <a:p>
            <a:br>
              <a:rPr lang="en-IN" dirty="0"/>
            </a:br>
            <a:r>
              <a:rPr lang="en-IN" dirty="0"/>
              <a:t>4.Sophisticated Systems</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pPr fontAlgn="base"/>
            <a:r>
              <a:rPr lang="en-IN" dirty="0"/>
              <a:t>Make use of 32-bit or 64-bit microcontroller and multi-core processors</a:t>
            </a:r>
          </a:p>
          <a:p>
            <a:pPr fontAlgn="base"/>
            <a:r>
              <a:rPr lang="en-IN" dirty="0"/>
              <a:t>Requires very high memory power</a:t>
            </a:r>
          </a:p>
          <a:p>
            <a:pPr fontAlgn="base"/>
            <a:r>
              <a:rPr lang="en-IN" dirty="0"/>
              <a:t>Power consumption is the highest among rest types of embedded systems</a:t>
            </a:r>
          </a:p>
          <a:p>
            <a:pPr fontAlgn="base"/>
            <a:r>
              <a:rPr lang="en-IN" dirty="0"/>
              <a:t>Hardware and software complexities are enormous</a:t>
            </a:r>
          </a:p>
          <a:p>
            <a:pPr fontAlgn="base"/>
            <a:r>
              <a:rPr lang="en-IN" dirty="0"/>
              <a:t>Speed is a major concern</a:t>
            </a:r>
          </a:p>
          <a:p>
            <a:pPr fontAlgn="base"/>
            <a:r>
              <a:rPr lang="en-IN" dirty="0"/>
              <a:t>Some applications, like satellite systems, also involve real-time operating system (RTOS)</a:t>
            </a:r>
          </a:p>
          <a:p>
            <a:pPr fontAlgn="base"/>
            <a:r>
              <a:rPr lang="en-IN" dirty="0"/>
              <a:t>Ex: mobile systems, washing machines, digital watches, LAN cards, multimedia systems</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399"/>
            <a:ext cx="7162800" cy="1143001"/>
          </a:xfrm>
        </p:spPr>
        <p:style>
          <a:lnRef idx="3">
            <a:schemeClr val="lt1"/>
          </a:lnRef>
          <a:fillRef idx="1">
            <a:schemeClr val="accent2"/>
          </a:fillRef>
          <a:effectRef idx="1">
            <a:schemeClr val="accent2"/>
          </a:effectRef>
          <a:fontRef idx="minor">
            <a:schemeClr val="lt1"/>
          </a:fontRef>
        </p:style>
        <p:txBody>
          <a:bodyPr>
            <a:normAutofit/>
          </a:bodyPr>
          <a:lstStyle/>
          <a:p>
            <a:r>
              <a:rPr lang="en-IN" sz="3200" dirty="0"/>
              <a:t>Major applications of embedded systems</a:t>
            </a:r>
          </a:p>
        </p:txBody>
      </p:sp>
      <p:sp>
        <p:nvSpPr>
          <p:cNvPr id="3" name="Content Placeholder 2"/>
          <p:cNvSpPr>
            <a:spLocks noGrp="1"/>
          </p:cNvSpPr>
          <p:nvPr>
            <p:ph idx="1"/>
          </p:nvPr>
        </p:nvSpPr>
        <p:spPr/>
        <p:txBody>
          <a:bodyPr/>
          <a:lstStyle/>
          <a:p>
            <a:endParaRPr lang="en-IN" dirty="0"/>
          </a:p>
        </p:txBody>
      </p:sp>
      <p:pic>
        <p:nvPicPr>
          <p:cNvPr id="2050" name="Picture 2" descr="C:\Users\omkar\Desktop\applications-of-embedded-system.png"/>
          <p:cNvPicPr>
            <a:picLocks noChangeAspect="1" noChangeArrowheads="1"/>
          </p:cNvPicPr>
          <p:nvPr/>
        </p:nvPicPr>
        <p:blipFill>
          <a:blip r:embed="rId2"/>
          <a:stretch>
            <a:fillRect/>
          </a:stretch>
        </p:blipFill>
        <p:spPr bwMode="auto">
          <a:xfrm>
            <a:off x="228600" y="1600200"/>
            <a:ext cx="8534400" cy="48006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399"/>
            <a:ext cx="6858000" cy="884239"/>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pPr algn="l"/>
            <a:br>
              <a:rPr lang="en-IN" sz="4000" b="1" dirty="0"/>
            </a:br>
            <a:r>
              <a:rPr lang="en-IN" sz="4000" b="1" dirty="0"/>
              <a:t>Applications of Embedded Systems</a:t>
            </a:r>
            <a:br>
              <a:rPr lang="en-IN" b="1" dirty="0"/>
            </a:br>
            <a:endParaRPr lang="en-IN" dirty="0"/>
          </a:p>
        </p:txBody>
      </p:sp>
      <p:sp>
        <p:nvSpPr>
          <p:cNvPr id="3" name="Content Placeholder 2"/>
          <p:cNvSpPr>
            <a:spLocks noGrp="1"/>
          </p:cNvSpPr>
          <p:nvPr>
            <p:ph idx="1"/>
          </p:nvPr>
        </p:nvSpPr>
        <p:spPr/>
        <p:style>
          <a:lnRef idx="1">
            <a:schemeClr val="accent4"/>
          </a:lnRef>
          <a:fillRef idx="2">
            <a:schemeClr val="accent4"/>
          </a:fillRef>
          <a:effectRef idx="1">
            <a:schemeClr val="accent4"/>
          </a:effectRef>
          <a:fontRef idx="minor">
            <a:schemeClr val="dk1"/>
          </a:fontRef>
        </p:style>
        <p:txBody>
          <a:bodyPr>
            <a:normAutofit/>
          </a:bodyPr>
          <a:lstStyle/>
          <a:p>
            <a:r>
              <a:rPr lang="en-IN" sz="2400" dirty="0">
                <a:latin typeface="Times New Roman" pitchFamily="18" charset="0"/>
                <a:cs typeface="Times New Roman" pitchFamily="18" charset="0"/>
              </a:rPr>
              <a:t>Embedded systems can be an excellent tool for running a factory assembly line or tracking your steps. </a:t>
            </a:r>
          </a:p>
          <a:p>
            <a:r>
              <a:rPr lang="en-IN" sz="2400" dirty="0">
                <a:latin typeface="Times New Roman" pitchFamily="18" charset="0"/>
                <a:cs typeface="Times New Roman" pitchFamily="18" charset="0"/>
              </a:rPr>
              <a:t>And they can be found in every industry on the planet.</a:t>
            </a:r>
          </a:p>
          <a:p>
            <a:r>
              <a:rPr lang="en-IN" sz="2400" dirty="0">
                <a:latin typeface="Times New Roman" pitchFamily="18" charset="0"/>
                <a:cs typeface="Times New Roman" pitchFamily="18" charset="0"/>
              </a:rPr>
              <a:t>A few examples are finance, </a:t>
            </a:r>
          </a:p>
          <a:p>
            <a:r>
              <a:rPr lang="en-IN" sz="2400" dirty="0">
                <a:latin typeface="Times New Roman" pitchFamily="18" charset="0"/>
                <a:cs typeface="Times New Roman" pitchFamily="18" charset="0"/>
              </a:rPr>
              <a:t>Consumer electronics,</a:t>
            </a:r>
          </a:p>
          <a:p>
            <a:r>
              <a:rPr lang="en-IN" sz="2400" dirty="0">
                <a:latin typeface="Times New Roman" pitchFamily="18" charset="0"/>
                <a:cs typeface="Times New Roman" pitchFamily="18" charset="0"/>
              </a:rPr>
              <a:t>Automotive, </a:t>
            </a:r>
          </a:p>
          <a:p>
            <a:r>
              <a:rPr lang="en-IN" sz="2400" dirty="0">
                <a:latin typeface="Times New Roman" pitchFamily="18" charset="0"/>
                <a:cs typeface="Times New Roman" pitchFamily="18" charset="0"/>
              </a:rPr>
              <a:t>Manufacturing,</a:t>
            </a:r>
          </a:p>
          <a:p>
            <a:r>
              <a:rPr lang="en-IN" sz="2400" dirty="0">
                <a:latin typeface="Times New Roman" pitchFamily="18" charset="0"/>
                <a:cs typeface="Times New Roman" pitchFamily="18" charset="0"/>
              </a:rPr>
              <a:t> Healthcare, and many others.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1"/>
            <a:ext cx="7772400" cy="1011767"/>
          </a:xfrm>
        </p:spPr>
        <p:txBody>
          <a:bodyPr vert="horz" lIns="91440" tIns="45720" rIns="91440" bIns="45720" rtlCol="0" anchor="ctr">
            <a:noAutofit/>
          </a:bodyPr>
          <a:lstStyle/>
          <a:p>
            <a:pPr>
              <a:defRPr/>
            </a:pPr>
            <a:br>
              <a:rPr lang="en-IN" b="1" u="sng"/>
            </a:br>
            <a:r>
              <a:rPr lang="en-IN" b="1"/>
              <a:t>UNIT-</a:t>
            </a:r>
            <a:r>
              <a:rPr lang="en-US" altLang="en-IN" b="1"/>
              <a:t>1</a:t>
            </a:r>
            <a:br>
              <a:rPr lang="en-IN" b="1" u="sng"/>
            </a:br>
            <a:r>
              <a:rPr kumimoji="0" lang="en-US" sz="4400" b="1" i="0" u="none" strike="noStrike" kern="1200" cap="none" spc="0" normalizeH="0" baseline="0" noProof="0">
                <a:ln>
                  <a:noFill/>
                </a:ln>
                <a:solidFill>
                  <a:schemeClr val="tx1"/>
                </a:solidFill>
                <a:effectLst/>
                <a:uLnTx/>
                <a:uFillTx/>
                <a:latin typeface="+mj-lt"/>
                <a:ea typeface="+mj-ea"/>
                <a:cs typeface="+mj-cs"/>
              </a:rPr>
              <a:t> </a:t>
            </a:r>
            <a:endParaRPr kumimoji="0" lang="en-IN" sz="4400" b="1" i="0" u="none" strike="noStrike" kern="1200" cap="none" spc="0" normalizeH="0" baseline="0" noProof="0">
              <a:ln>
                <a:noFill/>
              </a:ln>
              <a:solidFill>
                <a:schemeClr val="accent1">
                  <a:lumMod val="75000"/>
                </a:schemeClr>
              </a:solidFill>
              <a:effectLst/>
              <a:uLnTx/>
              <a:uFillTx/>
              <a:latin typeface="Cambria" panose="02040503050406030204" pitchFamily="18" charset="0"/>
              <a:ea typeface="Cambria" panose="02040503050406030204" pitchFamily="18" charset="0"/>
              <a:cs typeface="+mj-cs"/>
            </a:endParaRPr>
          </a:p>
        </p:txBody>
      </p:sp>
      <p:sp>
        <p:nvSpPr>
          <p:cNvPr id="3" name="Subtitle 2"/>
          <p:cNvSpPr>
            <a:spLocks noGrp="1"/>
          </p:cNvSpPr>
          <p:nvPr>
            <p:ph type="subTitle" idx="1"/>
          </p:nvPr>
        </p:nvSpPr>
        <p:spPr>
          <a:xfrm>
            <a:off x="1371600" y="2611968"/>
            <a:ext cx="6400800" cy="1579033"/>
          </a:xfrm>
        </p:spPr>
        <p:txBody>
          <a:bodyPr vert="horz" lIns="91440" tIns="45720" rIns="91440" bIns="45720" rtlCol="0">
            <a:normAutofit/>
          </a:bodyPr>
          <a:lstStyle/>
          <a:p>
            <a:pPr>
              <a:defRPr/>
            </a:pPr>
            <a:r>
              <a:rPr lang="en-US" sz="2600" b="1">
                <a:solidFill>
                  <a:srgbClr val="CC0066"/>
                </a:solidFill>
                <a:latin typeface="Cambria" panose="02040503050406030204"/>
                <a:ea typeface="Cambria" panose="02040503050406030204"/>
                <a:cs typeface="Cambria" panose="02040503050406030204"/>
                <a:sym typeface="Cambria" panose="02040503050406030204"/>
              </a:rPr>
              <a:t>Introduction To Embedded System</a:t>
            </a:r>
          </a:p>
          <a:p>
            <a:pPr marL="0" marR="0" lvl="0" indent="0" algn="ctr" defTabSz="914400" rtl="0" eaLnBrk="1" fontAlgn="auto" latinLnBrk="0" hangingPunct="1">
              <a:lnSpc>
                <a:spcPct val="100000"/>
              </a:lnSpc>
              <a:spcBef>
                <a:spcPct val="20000"/>
              </a:spcBef>
              <a:spcAft>
                <a:spcPct val="0"/>
              </a:spcAft>
              <a:buClrTx/>
              <a:buSzTx/>
              <a:buFont typeface="Arial" pitchFamily="34" charset="0"/>
              <a:buNone/>
              <a:defRPr/>
            </a:pPr>
            <a:endParaRPr kumimoji="0" lang="en-IN" sz="2800" b="0" i="0" u="none" strike="noStrike" kern="1200" cap="none" spc="0" normalizeH="0" baseline="0" noProof="0">
              <a:ln>
                <a:noFill/>
              </a:ln>
              <a:solidFill>
                <a:schemeClr val="tx1">
                  <a:tint val="75000"/>
                </a:schemeClr>
              </a:solidFill>
              <a:effectLst/>
              <a:uLnTx/>
              <a:uFillTx/>
              <a:latin typeface="Cambria" panose="02040503050406030204" pitchFamily="18" charset="0"/>
              <a:ea typeface="Cambria" panose="02040503050406030204" pitchFamily="18" charset="0"/>
              <a:cs typeface="+mn-cs"/>
            </a:endParaRPr>
          </a:p>
        </p:txBody>
      </p:sp>
      <p:sp>
        <p:nvSpPr>
          <p:cNvPr id="2053" name="TextBox 9"/>
          <p:cNvSpPr txBox="1"/>
          <p:nvPr/>
        </p:nvSpPr>
        <p:spPr>
          <a:xfrm>
            <a:off x="6553200" y="4749800"/>
            <a:ext cx="2152650" cy="738664"/>
          </a:xfrm>
          <a:prstGeom prst="rect">
            <a:avLst/>
          </a:prstGeom>
          <a:noFill/>
          <a:ln w="9525">
            <a:noFill/>
          </a:ln>
        </p:spPr>
        <p:txBody>
          <a:bodyPr wrap="square">
            <a:spAutoFit/>
          </a:bodyPr>
          <a:ls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itchFamily="34" charset="0"/>
                <a:ea typeface="Arial" pitchFamily="34" charset="0"/>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itchFamily="34" charset="0"/>
                <a:ea typeface="Arial"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itchFamily="34" charset="0"/>
                <a:ea typeface="Arial"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itchFamily="34" charset="0"/>
                <a:ea typeface="Arial"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itchFamily="34" charset="0"/>
                <a:ea typeface="Arial" pitchFamily="34" charset="0"/>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itchFamily="34" charset="0"/>
                <a:ea typeface="Arial" pitchFamily="34" charset="0"/>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itchFamily="34" charset="0"/>
                <a:ea typeface="Arial" pitchFamily="34" charset="0"/>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itchFamily="34" charset="0"/>
                <a:ea typeface="Arial" pitchFamily="34" charset="0"/>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itchFamily="34" charset="0"/>
                <a:ea typeface="Arial" pitchFamily="34" charset="0"/>
                <a:cs typeface="+mn-cs"/>
              </a:defRPr>
            </a:lvl9pPr>
          </a:lstStyle>
          <a:p>
            <a:pPr>
              <a:buNone/>
            </a:pPr>
            <a:r>
              <a:rPr sz="1400" u="sng">
                <a:latin typeface="Times New Roman" pitchFamily="18" charset="0"/>
                <a:cs typeface="Times New Roman" pitchFamily="18" charset="0"/>
              </a:rPr>
              <a:t>Presented By:</a:t>
            </a:r>
            <a:endParaRPr lang="en-US" sz="1400" u="sng" dirty="0">
              <a:latin typeface="Times New Roman" pitchFamily="18" charset="0"/>
              <a:cs typeface="Times New Roman" pitchFamily="18" charset="0"/>
            </a:endParaRPr>
          </a:p>
          <a:p>
            <a:pPr>
              <a:buNone/>
            </a:pPr>
            <a:r>
              <a:rPr lang="en-US" sz="1400" u="sng" dirty="0">
                <a:latin typeface="Times New Roman" pitchFamily="18" charset="0"/>
                <a:ea typeface="Cambria" panose="02040503050406030204" pitchFamily="18" charset="0"/>
                <a:cs typeface="Times New Roman" pitchFamily="18" charset="0"/>
              </a:rPr>
              <a:t>P. VYASA OMKAR </a:t>
            </a:r>
          </a:p>
          <a:p>
            <a:pPr>
              <a:buNone/>
            </a:pPr>
            <a:r>
              <a:rPr lang="en-US" sz="1400" u="sng" dirty="0" err="1">
                <a:latin typeface="Times New Roman" pitchFamily="18" charset="0"/>
                <a:ea typeface="Cambria" panose="02040503050406030204" pitchFamily="18" charset="0"/>
                <a:cs typeface="Times New Roman" pitchFamily="18" charset="0"/>
              </a:rPr>
              <a:t>Asst.Prof</a:t>
            </a:r>
            <a:r>
              <a:rPr lang="en-US" sz="1100" u="sng" dirty="0" err="1">
                <a:latin typeface="Times New Roman" pitchFamily="18" charset="0"/>
                <a:ea typeface="Cambria" panose="02040503050406030204" pitchFamily="18" charset="0"/>
                <a:cs typeface="Times New Roman" pitchFamily="18" charset="0"/>
              </a:rPr>
              <a:t>.ECE</a:t>
            </a:r>
            <a:endParaRPr sz="1100" u="sng">
              <a:latin typeface="Times New Roman" pitchFamily="18" charset="0"/>
              <a:ea typeface="Cambria" panose="02040503050406030204" pitchFamily="18" charset="0"/>
              <a:cs typeface="Times New Roman" pitchFamily="18" charset="0"/>
            </a:endParaRPr>
          </a:p>
        </p:txBody>
      </p:sp>
      <p:sp>
        <p:nvSpPr>
          <p:cNvPr id="11" name="TextBox 10"/>
          <p:cNvSpPr txBox="1"/>
          <p:nvPr/>
        </p:nvSpPr>
        <p:spPr>
          <a:xfrm>
            <a:off x="381000" y="5461001"/>
            <a:ext cx="4286250" cy="73866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itchFamily="34" charset="0"/>
                <a:ea typeface="Arial" pitchFamily="34" charset="0"/>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itchFamily="34" charset="0"/>
                <a:ea typeface="Arial"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itchFamily="34" charset="0"/>
                <a:ea typeface="Arial"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itchFamily="34" charset="0"/>
                <a:ea typeface="Arial"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itchFamily="34" charset="0"/>
                <a:ea typeface="Arial" pitchFamily="34" charset="0"/>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itchFamily="34" charset="0"/>
                <a:ea typeface="Arial" pitchFamily="34" charset="0"/>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itchFamily="34" charset="0"/>
                <a:ea typeface="Arial" pitchFamily="34" charset="0"/>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itchFamily="34" charset="0"/>
                <a:ea typeface="Arial" pitchFamily="34" charset="0"/>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itchFamily="34" charset="0"/>
                <a:ea typeface="Arial" pitchFamily="34" charset="0"/>
                <a:cs typeface="+mn-cs"/>
              </a:defRPr>
            </a:lvl9pPr>
          </a:lstStyle>
          <a:p>
            <a:pPr marR="0" defTabSz="914400" fontAlgn="auto">
              <a:spcBef>
                <a:spcPct val="0"/>
              </a:spcBef>
              <a:spcAft>
                <a:spcPct val="0"/>
              </a:spcAft>
              <a:buClrTx/>
              <a:buSzTx/>
              <a:buFontTx/>
              <a:buNone/>
              <a:defRPr/>
            </a:pPr>
            <a:r>
              <a:rPr kumimoji="0" lang="en-US" sz="1400" u="sng" kern="1200" cap="none" spc="0" normalizeH="0" baseline="0" noProof="0" dirty="0">
                <a:latin typeface="Cambria" panose="02040503050406030204" pitchFamily="18" charset="0"/>
                <a:ea typeface="Cambria" panose="02040503050406030204" pitchFamily="18" charset="0"/>
                <a:cs typeface="+mn-cs"/>
              </a:rPr>
              <a:t>Lecture Details:</a:t>
            </a:r>
          </a:p>
          <a:p>
            <a:pPr>
              <a:defRPr/>
            </a:pPr>
            <a:r>
              <a:rPr kumimoji="0" lang="en-US" sz="1400" b="1" kern="1200" cap="none" spc="0" normalizeH="0" baseline="0" noProof="0" dirty="0">
                <a:solidFill>
                  <a:schemeClr val="accent1">
                    <a:lumMod val="75000"/>
                  </a:schemeClr>
                </a:solidFill>
                <a:latin typeface="Cambria" panose="02040503050406030204" pitchFamily="18" charset="0"/>
                <a:ea typeface="Cambria" panose="02040503050406030204" pitchFamily="18" charset="0"/>
                <a:cs typeface="+mn-cs"/>
              </a:rPr>
              <a:t>Topic:</a:t>
            </a:r>
            <a:r>
              <a:rPr lang="en-US" sz="1400" b="1" dirty="0">
                <a:solidFill>
                  <a:srgbClr val="CC0066"/>
                </a:solidFill>
                <a:latin typeface="Cambria" panose="02040503050406030204"/>
                <a:ea typeface="Cambria" panose="02040503050406030204"/>
                <a:cs typeface="Cambria" panose="02040503050406030204"/>
                <a:sym typeface="Cambria" panose="02040503050406030204"/>
              </a:rPr>
              <a:t>Introduction To Embedded System</a:t>
            </a:r>
          </a:p>
          <a:p>
            <a:pPr marR="0" defTabSz="914400" fontAlgn="auto">
              <a:spcBef>
                <a:spcPct val="0"/>
              </a:spcBef>
              <a:spcAft>
                <a:spcPct val="0"/>
              </a:spcAft>
              <a:buClrTx/>
              <a:buSzTx/>
              <a:buFontTx/>
              <a:buNone/>
              <a:defRPr/>
            </a:pPr>
            <a:r>
              <a:rPr kumimoji="0" lang="en-US" sz="1400" kern="1200" cap="none" spc="0" normalizeH="0" baseline="0" noProof="0" dirty="0">
                <a:latin typeface="Cambria" panose="02040503050406030204" pitchFamily="18" charset="0"/>
                <a:ea typeface="Cambria" panose="02040503050406030204" pitchFamily="18" charset="0"/>
                <a:cs typeface="+mn-cs"/>
              </a:rPr>
              <a:t>ESD/ECE/CSM, VII Semester.</a:t>
            </a:r>
            <a:endParaRPr kumimoji="0" lang="en-IN" sz="1400" kern="1200" cap="none" spc="0" normalizeH="0" baseline="0" noProof="0" dirty="0">
              <a:latin typeface="Cambria" panose="02040503050406030204" pitchFamily="18" charset="0"/>
              <a:ea typeface="Cambria" panose="02040503050406030204" pitchFamily="18" charset="0"/>
              <a:cs typeface="+mn-cs"/>
            </a:endParaRPr>
          </a:p>
        </p:txBody>
      </p:sp>
      <p:pic>
        <p:nvPicPr>
          <p:cNvPr id="1026" name="Picture 2" descr="C:\Users\omkar\Downloads\Screenshot_2024-07-20-14-25-24-75_99c04817c0de5652397fc8b56c3b3817.jpg"/>
          <p:cNvPicPr>
            <a:picLocks noChangeAspect="1" noChangeArrowheads="1"/>
          </p:cNvPicPr>
          <p:nvPr/>
        </p:nvPicPr>
        <p:blipFill>
          <a:blip r:embed="rId3" cstate="print"/>
          <a:srcRect/>
          <a:stretch>
            <a:fillRect/>
          </a:stretch>
        </p:blipFill>
        <p:spPr bwMode="auto">
          <a:xfrm>
            <a:off x="5029200" y="4495800"/>
            <a:ext cx="1371600" cy="1219200"/>
          </a:xfrm>
          <a:prstGeom prst="rect">
            <a:avLst/>
          </a:prstGeom>
        </p:spPr>
        <p:style>
          <a:lnRef idx="2">
            <a:schemeClr val="accent1"/>
          </a:lnRef>
          <a:fillRef idx="1">
            <a:schemeClr val="lt1"/>
          </a:fillRef>
          <a:effectRef idx="0">
            <a:schemeClr val="accent1"/>
          </a:effectRef>
          <a:fontRef idx="minor">
            <a:schemeClr val="dk1"/>
          </a:fontRef>
        </p:style>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6705600" cy="609600"/>
          </a:xfrm>
        </p:spPr>
        <p:txBody>
          <a:bodyPr>
            <a:normAutofit fontScale="90000"/>
          </a:bodyPr>
          <a:lstStyle/>
          <a:p>
            <a:br>
              <a:rPr lang="en-IN" sz="3100" dirty="0">
                <a:latin typeface="Times New Roman" pitchFamily="18" charset="0"/>
                <a:cs typeface="Times New Roman" pitchFamily="18" charset="0"/>
              </a:rPr>
            </a:br>
            <a:r>
              <a:rPr lang="en-IN" sz="3100" dirty="0">
                <a:solidFill>
                  <a:srgbClr val="FF0000"/>
                </a:solidFill>
                <a:latin typeface="Times New Roman" pitchFamily="18" charset="0"/>
                <a:cs typeface="Times New Roman" pitchFamily="18" charset="0"/>
              </a:rPr>
              <a:t>Automotive Industry</a:t>
            </a:r>
            <a:br>
              <a:rPr lang="en-IN"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76400"/>
            <a:ext cx="8077200" cy="4648200"/>
          </a:xfrm>
        </p:spPr>
        <p:style>
          <a:lnRef idx="1">
            <a:schemeClr val="accent1"/>
          </a:lnRef>
          <a:fillRef idx="2">
            <a:schemeClr val="accent1"/>
          </a:fillRef>
          <a:effectRef idx="1">
            <a:schemeClr val="accent1"/>
          </a:effectRef>
          <a:fontRef idx="minor">
            <a:schemeClr val="dk1"/>
          </a:fontRef>
        </p:style>
        <p:txBody>
          <a:bodyPr>
            <a:normAutofit fontScale="77500" lnSpcReduction="20000"/>
          </a:bodyPr>
          <a:lstStyle/>
          <a:p>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Embedded systems help make vehicles safer, more comfortable, and good-handling.</a:t>
            </a:r>
          </a:p>
          <a:p>
            <a:r>
              <a:rPr lang="en-IN" dirty="0">
                <a:latin typeface="Times New Roman" pitchFamily="18" charset="0"/>
                <a:cs typeface="Times New Roman" pitchFamily="18" charset="0"/>
              </a:rPr>
              <a:t> Advanced embedded systems are also actively used in </a:t>
            </a:r>
          </a:p>
          <a:p>
            <a:r>
              <a:rPr lang="en-IN" dirty="0" err="1">
                <a:latin typeface="Times New Roman" pitchFamily="18" charset="0"/>
                <a:cs typeface="Times New Roman" pitchFamily="18" charset="0"/>
              </a:rPr>
              <a:t>Telematics</a:t>
            </a:r>
            <a:r>
              <a:rPr lang="en-IN" dirty="0">
                <a:latin typeface="Times New Roman" pitchFamily="18" charset="0"/>
                <a:cs typeface="Times New Roman" pitchFamily="18" charset="0"/>
              </a:rPr>
              <a:t> </a:t>
            </a:r>
          </a:p>
          <a:p>
            <a:pPr>
              <a:buNone/>
            </a:pPr>
            <a:r>
              <a:rPr lang="en-IN" dirty="0">
                <a:latin typeface="Times New Roman" pitchFamily="18" charset="0"/>
                <a:cs typeface="Times New Roman" pitchFamily="18" charset="0"/>
              </a:rPr>
              <a:t>	(The combination of information technology with telecommunications), </a:t>
            </a:r>
          </a:p>
          <a:p>
            <a:r>
              <a:rPr lang="en-IN" dirty="0">
                <a:latin typeface="Times New Roman" pitchFamily="18" charset="0"/>
                <a:cs typeface="Times New Roman" pitchFamily="18" charset="0"/>
              </a:rPr>
              <a:t>Emission control,</a:t>
            </a:r>
          </a:p>
          <a:p>
            <a:pPr>
              <a:buNone/>
            </a:pPr>
            <a:r>
              <a:rPr lang="en-IN" dirty="0">
                <a:latin typeface="Times New Roman" pitchFamily="18" charset="0"/>
                <a:cs typeface="Times New Roman" pitchFamily="18" charset="0"/>
              </a:rPr>
              <a:t>	(All measures taken to reduce the amount of pollutants) </a:t>
            </a:r>
          </a:p>
          <a:p>
            <a:r>
              <a:rPr lang="en-IN" dirty="0">
                <a:latin typeface="Times New Roman" pitchFamily="18" charset="0"/>
                <a:cs typeface="Times New Roman" pitchFamily="18" charset="0"/>
              </a:rPr>
              <a:t>Tire pressure monitoring etc.</a:t>
            </a:r>
            <a:endParaRPr lang="en-IN" b="1" i="1" dirty="0">
              <a:latin typeface="Times New Roman" pitchFamily="18" charset="0"/>
              <a:cs typeface="Times New Roman" pitchFamily="18" charset="0"/>
            </a:endParaRPr>
          </a:p>
          <a:p>
            <a:pPr>
              <a:buNone/>
            </a:pPr>
            <a:r>
              <a:rPr lang="en-IN" b="1" i="1" dirty="0">
                <a:solidFill>
                  <a:srgbClr val="FF0000"/>
                </a:solidFill>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6858000" cy="838200"/>
          </a:xfrm>
        </p:spPr>
        <p:txBody>
          <a:bodyPr>
            <a:normAutofit/>
          </a:bodyPr>
          <a:lstStyle/>
          <a:p>
            <a:r>
              <a:rPr lang="en-IN" b="1" dirty="0">
                <a:solidFill>
                  <a:srgbClr val="FF0000"/>
                </a:solidFill>
              </a:rPr>
              <a:t>Home Appliances</a:t>
            </a:r>
            <a:endParaRPr lang="en-IN" dirty="0"/>
          </a:p>
        </p:txBody>
      </p:sp>
      <p:sp>
        <p:nvSpPr>
          <p:cNvPr id="3" name="Content Placeholder 2"/>
          <p:cNvSpPr>
            <a:spLocks noGrp="1"/>
          </p:cNvSpPr>
          <p:nvPr>
            <p:ph idx="1"/>
          </p:nvPr>
        </p:nvSpPr>
        <p:spPr/>
        <p:txBody>
          <a:bodyPr>
            <a:noAutofit/>
          </a:bodyPr>
          <a:lstStyle/>
          <a:p>
            <a:r>
              <a:rPr lang="en-IN" sz="2400" dirty="0">
                <a:latin typeface="Times New Roman" pitchFamily="18" charset="0"/>
                <a:cs typeface="Times New Roman" pitchFamily="18" charset="0"/>
              </a:rPr>
              <a:t>Today, you need to do as much as lift your finger to get a cup of great coffee, reheat a sandwich in the micro, or set up your robot vacuum.</a:t>
            </a:r>
          </a:p>
          <a:p>
            <a:r>
              <a:rPr lang="en-IN" sz="2400" dirty="0">
                <a:latin typeface="Times New Roman" pitchFamily="18" charset="0"/>
                <a:cs typeface="Times New Roman" pitchFamily="18" charset="0"/>
              </a:rPr>
              <a:t>Charging the device, installing necessary components like the dustbin and filter, connecting it to your </a:t>
            </a:r>
            <a:r>
              <a:rPr lang="en-IN" sz="2400" dirty="0" err="1">
                <a:latin typeface="Times New Roman" pitchFamily="18" charset="0"/>
                <a:cs typeface="Times New Roman" pitchFamily="18" charset="0"/>
              </a:rPr>
              <a:t>wi-fi</a:t>
            </a:r>
            <a:r>
              <a:rPr lang="en-IN" sz="2400" dirty="0">
                <a:latin typeface="Times New Roman" pitchFamily="18" charset="0"/>
                <a:cs typeface="Times New Roman" pitchFamily="18" charset="0"/>
              </a:rPr>
              <a:t> network through the companion app, and potentially setting a cleaning schedule. </a:t>
            </a:r>
          </a:p>
          <a:p>
            <a:r>
              <a:rPr lang="en-IN" sz="2400" dirty="0">
                <a:latin typeface="Times New Roman" pitchFamily="18" charset="0"/>
                <a:cs typeface="Times New Roman" pitchFamily="18" charset="0"/>
              </a:rPr>
              <a:t> And they are embedded systems that help your </a:t>
            </a:r>
            <a:r>
              <a:rPr lang="en-IN" sz="2400" dirty="0" err="1">
                <a:latin typeface="Times New Roman" pitchFamily="18" charset="0"/>
                <a:cs typeface="Times New Roman" pitchFamily="18" charset="0"/>
              </a:rPr>
              <a:t>favorite</a:t>
            </a:r>
            <a:r>
              <a:rPr lang="en-IN" sz="2400" dirty="0">
                <a:latin typeface="Times New Roman" pitchFamily="18" charset="0"/>
                <a:cs typeface="Times New Roman" pitchFamily="18" charset="0"/>
              </a:rPr>
              <a:t> appliances do the job for you.</a:t>
            </a:r>
          </a:p>
          <a:p>
            <a:r>
              <a:rPr lang="en-IN" sz="2400" dirty="0">
                <a:latin typeface="Times New Roman" pitchFamily="18" charset="0"/>
                <a:cs typeface="Times New Roman" pitchFamily="18" charset="0"/>
              </a:rPr>
              <a:t> Embedded systems rely on microcontrollers to the speed, modes of operation, and other functions of the devices you use every day.</a:t>
            </a:r>
          </a:p>
          <a:p>
            <a:endParaRPr lang="en-IN" sz="24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162800" cy="685800"/>
          </a:xfrm>
        </p:spPr>
        <p:style>
          <a:lnRef idx="1">
            <a:schemeClr val="accent1"/>
          </a:lnRef>
          <a:fillRef idx="2">
            <a:schemeClr val="accent1"/>
          </a:fillRef>
          <a:effectRef idx="1">
            <a:schemeClr val="accent1"/>
          </a:effectRef>
          <a:fontRef idx="minor">
            <a:schemeClr val="dk1"/>
          </a:fontRef>
        </p:style>
        <p:txBody>
          <a:bodyPr>
            <a:normAutofit fontScale="90000"/>
          </a:bodyPr>
          <a:lstStyle/>
          <a:p>
            <a:br>
              <a:rPr lang="en-IN" b="1" i="1" dirty="0"/>
            </a:br>
            <a:br>
              <a:rPr lang="en-IN" b="1" i="1" dirty="0"/>
            </a:br>
            <a:r>
              <a:rPr lang="en-IN" sz="3600" b="1" dirty="0">
                <a:solidFill>
                  <a:schemeClr val="tx1"/>
                </a:solidFill>
              </a:rPr>
              <a:t>Healthcare</a:t>
            </a:r>
            <a:br>
              <a:rPr lang="en-IN" dirty="0"/>
            </a:br>
            <a:br>
              <a:rPr lang="en-IN" dirty="0"/>
            </a:br>
            <a:endParaRPr lang="en-IN" dirty="0"/>
          </a:p>
        </p:txBody>
      </p:sp>
      <p:sp>
        <p:nvSpPr>
          <p:cNvPr id="3" name="Content Placeholder 2"/>
          <p:cNvSpPr>
            <a:spLocks noGrp="1"/>
          </p:cNvSpPr>
          <p:nvPr>
            <p:ph idx="1"/>
          </p:nvPr>
        </p:nvSpPr>
        <p:spPr>
          <a:xfrm>
            <a:off x="457200" y="1828799"/>
            <a:ext cx="8229600" cy="4297365"/>
          </a:xfrm>
        </p:spPr>
        <p:txBody>
          <a:bodyPr>
            <a:normAutofit/>
          </a:bodyPr>
          <a:lstStyle/>
          <a:p>
            <a:r>
              <a:rPr lang="en-IN" sz="2400" dirty="0">
                <a:latin typeface="Times New Roman" pitchFamily="18" charset="0"/>
                <a:cs typeface="Times New Roman" pitchFamily="18" charset="0"/>
              </a:rPr>
              <a:t>The role of embedded devices in healthcare is difficult to overstate.</a:t>
            </a:r>
          </a:p>
          <a:p>
            <a:r>
              <a:rPr lang="en-IN" sz="2400" dirty="0">
                <a:latin typeface="Times New Roman" pitchFamily="18" charset="0"/>
                <a:cs typeface="Times New Roman" pitchFamily="18" charset="0"/>
              </a:rPr>
              <a:t> Without embedded systems it would be impossible to look inside your body for clues about your condition.</a:t>
            </a:r>
          </a:p>
          <a:p>
            <a:r>
              <a:rPr lang="en-IN" sz="2400" dirty="0">
                <a:latin typeface="Times New Roman" pitchFamily="18" charset="0"/>
                <a:cs typeface="Times New Roman" pitchFamily="18" charset="0"/>
              </a:rPr>
              <a:t> But it’s not only the diagnostic imaging sphere that can benefit from embedded systems. </a:t>
            </a:r>
          </a:p>
          <a:p>
            <a:r>
              <a:rPr lang="en-IN" sz="2400" dirty="0">
                <a:latin typeface="Times New Roman" pitchFamily="18" charset="0"/>
                <a:cs typeface="Times New Roman" pitchFamily="18" charset="0"/>
              </a:rPr>
              <a:t>Through embedded systems, you can take your vital signs, monitor your blood pressure and glucose levels in real-time, and much more.</a:t>
            </a:r>
          </a:p>
          <a:p>
            <a:pPr>
              <a:buNone/>
            </a:pPr>
            <a:r>
              <a:rPr lang="en-IN" sz="2400" b="1" dirty="0">
                <a:solidFill>
                  <a:srgbClr val="FF0000"/>
                </a:solidFill>
                <a:latin typeface="Times New Roman" pitchFamily="18" charset="0"/>
                <a:cs typeface="Times New Roman" pitchFamily="18" charset="0"/>
              </a:rPr>
              <a:t>	</a:t>
            </a:r>
            <a:endParaRPr lang="en-IN" sz="2400" u="sng" dirty="0">
              <a:solidFill>
                <a:srgbClr val="FF0000"/>
              </a:solidFill>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599"/>
            <a:ext cx="7010400" cy="808039"/>
          </a:xfrm>
        </p:spPr>
        <p:txBody>
          <a:bodyPr/>
          <a:lstStyle/>
          <a:p>
            <a:r>
              <a:rPr lang="en-IN" b="1" dirty="0"/>
              <a:t>Industrial Automation</a:t>
            </a:r>
            <a:endParaRPr lang="en-IN" dirty="0"/>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Streamlining and automating operational processes are vital for further development and growth of the manufacturing sector.</a:t>
            </a:r>
          </a:p>
          <a:p>
            <a:r>
              <a:rPr lang="en-IN" sz="2400" dirty="0">
                <a:latin typeface="Times New Roman" pitchFamily="18" charset="0"/>
                <a:cs typeface="Times New Roman" pitchFamily="18" charset="0"/>
              </a:rPr>
              <a:t> Embedded systems are often deployed in manufacturing facilities to improve </a:t>
            </a:r>
          </a:p>
          <a:p>
            <a:r>
              <a:rPr lang="en-IN" sz="2400" dirty="0">
                <a:latin typeface="Times New Roman" pitchFamily="18" charset="0"/>
                <a:cs typeface="Times New Roman" pitchFamily="18" charset="0"/>
              </a:rPr>
              <a:t>Production quality, </a:t>
            </a:r>
          </a:p>
          <a:p>
            <a:r>
              <a:rPr lang="en-IN" sz="2400" dirty="0">
                <a:latin typeface="Times New Roman" pitchFamily="18" charset="0"/>
                <a:cs typeface="Times New Roman" pitchFamily="18" charset="0"/>
              </a:rPr>
              <a:t>Automate repetitive manual processes, and</a:t>
            </a:r>
          </a:p>
          <a:p>
            <a:pPr>
              <a:buNone/>
            </a:pPr>
            <a:r>
              <a:rPr lang="en-IN" sz="2400" dirty="0">
                <a:latin typeface="Times New Roman" pitchFamily="18" charset="0"/>
                <a:cs typeface="Times New Roman" pitchFamily="18" charset="0"/>
              </a:rPr>
              <a:t>	Manage machinery and equipment in a more efficient manner.</a:t>
            </a:r>
          </a:p>
          <a:p>
            <a:pPr>
              <a:buNone/>
            </a:pPr>
            <a:r>
              <a:rPr lang="en-IN" sz="2400" dirty="0">
                <a:latin typeface="Times New Roman" pitchFamily="18" charset="0"/>
                <a:cs typeface="Times New Roman" pitchFamily="18" charset="0"/>
              </a:rPr>
              <a:t>	</a:t>
            </a:r>
            <a:endParaRPr lang="en-IN"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599"/>
            <a:ext cx="7086600" cy="990601"/>
          </a:xfrm>
        </p:spPr>
        <p:style>
          <a:lnRef idx="1">
            <a:schemeClr val="accent1"/>
          </a:lnRef>
          <a:fillRef idx="2">
            <a:schemeClr val="accent1"/>
          </a:fillRef>
          <a:effectRef idx="1">
            <a:schemeClr val="accent1"/>
          </a:effectRef>
          <a:fontRef idx="minor">
            <a:schemeClr val="dk1"/>
          </a:fontRef>
        </p:style>
        <p:txBody>
          <a:bodyPr/>
          <a:lstStyle/>
          <a:p>
            <a:r>
              <a:rPr lang="en-IN" sz="3200" b="1" dirty="0"/>
              <a:t>Automotive Embedded Systems</a:t>
            </a:r>
            <a:r>
              <a:rPr lang="en-IN" dirty="0"/>
              <a:t>.</a:t>
            </a:r>
          </a:p>
        </p:txBody>
      </p:sp>
      <p:sp>
        <p:nvSpPr>
          <p:cNvPr id="3" name="Content Placeholder 2"/>
          <p:cNvSpPr>
            <a:spLocks noGrp="1"/>
          </p:cNvSpPr>
          <p:nvPr>
            <p:ph idx="1"/>
          </p:nvPr>
        </p:nvSpPr>
        <p:spPr/>
        <p:txBody>
          <a:bodyPr/>
          <a:lstStyle/>
          <a:p>
            <a:endParaRPr lang="en-IN"/>
          </a:p>
        </p:txBody>
      </p:sp>
      <p:pic>
        <p:nvPicPr>
          <p:cNvPr id="1026" name="Picture 2" descr="C:\Users\omkar\Desktop\Picture3.png"/>
          <p:cNvPicPr>
            <a:picLocks noChangeAspect="1" noChangeArrowheads="1"/>
          </p:cNvPicPr>
          <p:nvPr/>
        </p:nvPicPr>
        <p:blipFill>
          <a:blip r:embed="rId2"/>
          <a:srcRect/>
          <a:stretch>
            <a:fillRect/>
          </a:stretch>
        </p:blipFill>
        <p:spPr bwMode="auto">
          <a:xfrm>
            <a:off x="381000" y="1676400"/>
            <a:ext cx="8458200" cy="47244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399"/>
            <a:ext cx="6629400" cy="609601"/>
          </a:xfrm>
        </p:spPr>
        <p:style>
          <a:lnRef idx="1">
            <a:schemeClr val="accent3"/>
          </a:lnRef>
          <a:fillRef idx="2">
            <a:schemeClr val="accent3"/>
          </a:fillRef>
          <a:effectRef idx="1">
            <a:schemeClr val="accent3"/>
          </a:effectRef>
          <a:fontRef idx="minor">
            <a:schemeClr val="dk1"/>
          </a:fontRef>
        </p:style>
        <p:txBody>
          <a:bodyPr>
            <a:normAutofit fontScale="90000"/>
          </a:bodyPr>
          <a:lstStyle/>
          <a:p>
            <a:br>
              <a:rPr lang="en-IN" b="1" dirty="0">
                <a:solidFill>
                  <a:srgbClr val="FF0000"/>
                </a:solidFill>
              </a:rPr>
            </a:br>
            <a:r>
              <a:rPr lang="en-IN" b="1" dirty="0">
                <a:solidFill>
                  <a:srgbClr val="FF0000"/>
                </a:solidFill>
              </a:rPr>
              <a:t>Automotive Industry</a:t>
            </a:r>
            <a:br>
              <a:rPr lang="en-IN" dirty="0"/>
            </a:br>
            <a:endParaRPr lang="en-IN" dirty="0"/>
          </a:p>
        </p:txBody>
      </p:sp>
      <p:sp>
        <p:nvSpPr>
          <p:cNvPr id="4" name="Content Placeholder 3"/>
          <p:cNvSpPr>
            <a:spLocks noGrp="1"/>
          </p:cNvSpPr>
          <p:nvPr>
            <p:ph idx="1"/>
          </p:nvPr>
        </p:nvSpPr>
        <p:spPr>
          <a:xfrm>
            <a:off x="457200" y="1295400"/>
            <a:ext cx="8229600" cy="5029201"/>
          </a:xfrm>
          <a:ln w="28575">
            <a:solidFill>
              <a:schemeClr val="tx2">
                <a:lumMod val="60000"/>
                <a:lumOff val="40000"/>
              </a:schemeClr>
            </a:solidFill>
          </a:ln>
        </p:spPr>
        <p:txBody>
          <a:bodyPr>
            <a:normAutofit fontScale="70000" lnSpcReduction="20000"/>
          </a:bodyPr>
          <a:lstStyle/>
          <a:p>
            <a:r>
              <a:rPr lang="en-IN" b="1" u="sng" dirty="0">
                <a:solidFill>
                  <a:srgbClr val="FF0000"/>
                </a:solidFill>
              </a:rPr>
              <a:t>Autonomous Vehicles</a:t>
            </a:r>
            <a:r>
              <a:rPr lang="en-IN" u="sng" dirty="0">
                <a:solidFill>
                  <a:srgbClr val="FF0000"/>
                </a:solidFill>
              </a:rPr>
              <a:t>:</a:t>
            </a:r>
          </a:p>
          <a:p>
            <a:pPr>
              <a:buNone/>
            </a:pPr>
            <a:r>
              <a:rPr lang="en-IN" dirty="0"/>
              <a:t>	Autonomous vehicles are the future of transportation and heavily rely on embedded systems.</a:t>
            </a:r>
          </a:p>
          <a:p>
            <a:pPr>
              <a:buNone/>
            </a:pPr>
            <a:r>
              <a:rPr lang="en-IN" dirty="0"/>
              <a:t>	These systems use sensors and data processing algorithms to interpret the surroundings and make decisions.</a:t>
            </a:r>
          </a:p>
          <a:p>
            <a:pPr>
              <a:buNone/>
            </a:pPr>
            <a:r>
              <a:rPr lang="en-IN" dirty="0"/>
              <a:t>	As the technology progresses, more and more sensors and algorithms will be added, making vehicles safer and more efficient.</a:t>
            </a:r>
          </a:p>
          <a:p>
            <a:r>
              <a:rPr lang="en-IN" b="1" u="sng" dirty="0">
                <a:solidFill>
                  <a:srgbClr val="FF0000"/>
                </a:solidFill>
              </a:rPr>
              <a:t>Electric Vehicles</a:t>
            </a:r>
            <a:r>
              <a:rPr lang="en-IN" u="sng" dirty="0">
                <a:solidFill>
                  <a:srgbClr val="FF0000"/>
                </a:solidFill>
              </a:rPr>
              <a:t>: </a:t>
            </a:r>
          </a:p>
          <a:p>
            <a:pPr>
              <a:buNone/>
            </a:pPr>
            <a:r>
              <a:rPr lang="en-IN" dirty="0"/>
              <a:t>	Electric vehicles are gaining popularity due to their environmental benefits. </a:t>
            </a:r>
          </a:p>
          <a:p>
            <a:pPr>
              <a:buNone/>
            </a:pPr>
            <a:r>
              <a:rPr lang="en-IN" dirty="0"/>
              <a:t>	Embedded systems can play a crucial role in managing electric vehicles' battery, motor, and charging systems. </a:t>
            </a:r>
          </a:p>
          <a:p>
            <a:pPr>
              <a:buNone/>
            </a:pPr>
            <a:r>
              <a:rPr lang="en-IN" dirty="0"/>
              <a:t>	The systems can optimise power consumption, reduce battery wear, and ensure safe and efficient charging.</a:t>
            </a:r>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599"/>
            <a:ext cx="6781800" cy="808039"/>
          </a:xfrm>
        </p:spPr>
        <p:style>
          <a:lnRef idx="2">
            <a:schemeClr val="accent1"/>
          </a:lnRef>
          <a:fillRef idx="1">
            <a:schemeClr val="lt1"/>
          </a:fillRef>
          <a:effectRef idx="0">
            <a:schemeClr val="accent1"/>
          </a:effectRef>
          <a:fontRef idx="minor">
            <a:schemeClr val="dk1"/>
          </a:fontRef>
        </p:style>
        <p:txBody>
          <a:bodyPr>
            <a:normAutofit/>
          </a:bodyPr>
          <a:lstStyle/>
          <a:p>
            <a:r>
              <a:rPr lang="en-IN" sz="2800" b="1" dirty="0">
                <a:solidFill>
                  <a:srgbClr val="FF0000"/>
                </a:solidFill>
                <a:latin typeface="Times New Roman" pitchFamily="18" charset="0"/>
                <a:cs typeface="Times New Roman" pitchFamily="18" charset="0"/>
              </a:rPr>
              <a:t>Automotive Industry</a:t>
            </a:r>
            <a:endParaRPr lang="en-IN" sz="28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600201"/>
            <a:ext cx="8382000" cy="4953000"/>
          </a:xfrm>
          <a:ln w="19050">
            <a:solidFill>
              <a:srgbClr val="0070C0"/>
            </a:solidFill>
          </a:ln>
        </p:spPr>
        <p:txBody>
          <a:bodyPr>
            <a:normAutofit fontScale="70000" lnSpcReduction="20000"/>
          </a:bodyPr>
          <a:lstStyle/>
          <a:p>
            <a:r>
              <a:rPr lang="en-IN" b="1" dirty="0"/>
              <a:t>Connectivity</a:t>
            </a:r>
            <a:r>
              <a:rPr lang="en-IN" dirty="0"/>
              <a:t>: With the advent of 5G and the Internet of Things (</a:t>
            </a:r>
            <a:r>
              <a:rPr lang="en-IN" dirty="0" err="1"/>
              <a:t>IoT</a:t>
            </a:r>
            <a:r>
              <a:rPr lang="en-IN" dirty="0"/>
              <a:t>), automobile-embedded systems can communicate with other devices and systems. </a:t>
            </a:r>
          </a:p>
          <a:p>
            <a:r>
              <a:rPr lang="en-IN" b="1" dirty="0"/>
              <a:t>Augmented Reality</a:t>
            </a:r>
            <a:r>
              <a:rPr lang="en-IN" dirty="0"/>
              <a:t>: Embedded systems can create augmented reality (AR) displays in automobiles. </a:t>
            </a:r>
          </a:p>
          <a:p>
            <a:r>
              <a:rPr lang="en-IN" dirty="0"/>
              <a:t>These displays can provide drivers with useful real-time information such as navigation, speed, and vehicle status.</a:t>
            </a:r>
          </a:p>
          <a:p>
            <a:r>
              <a:rPr lang="en-IN" b="1" dirty="0"/>
              <a:t>Personalisation</a:t>
            </a:r>
            <a:r>
              <a:rPr lang="en-IN" dirty="0"/>
              <a:t>: Embedded systems can be used to personalise the driving experience for each individual. </a:t>
            </a:r>
          </a:p>
          <a:p>
            <a:r>
              <a:rPr lang="en-IN" dirty="0"/>
              <a:t>The systems can automatically adjust the seat position, music, temperature, and other parameters based on the driver's preferences.</a:t>
            </a:r>
          </a:p>
          <a:p>
            <a:r>
              <a:rPr lang="en-IN" b="1" dirty="0"/>
              <a:t>Safety</a:t>
            </a:r>
            <a:r>
              <a:rPr lang="en-IN" dirty="0"/>
              <a:t>: Embedded systems can enhance the safety of automobiles by detecting and avoiding obstacles, monitoring driver behaviour, and alerting the driver in case of emergencies.</a:t>
            </a:r>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399"/>
            <a:ext cx="6553200" cy="884239"/>
          </a:xfrm>
        </p:spPr>
        <p:style>
          <a:lnRef idx="1">
            <a:schemeClr val="accent1"/>
          </a:lnRef>
          <a:fillRef idx="2">
            <a:schemeClr val="accent1"/>
          </a:fillRef>
          <a:effectRef idx="1">
            <a:schemeClr val="accent1"/>
          </a:effectRef>
          <a:fontRef idx="minor">
            <a:schemeClr val="dk1"/>
          </a:fontRef>
        </p:style>
        <p:txBody>
          <a:bodyPr>
            <a:normAutofit fontScale="90000"/>
          </a:bodyPr>
          <a:lstStyle/>
          <a:p>
            <a:br>
              <a:rPr lang="en-IN" b="1" dirty="0"/>
            </a:br>
            <a:r>
              <a:rPr lang="en-IN" sz="3100" b="1" dirty="0"/>
              <a:t>Applications of Embedded Systems</a:t>
            </a:r>
            <a:br>
              <a:rPr lang="en-IN" b="1" dirty="0"/>
            </a:br>
            <a:endParaRPr lang="en-IN" dirty="0"/>
          </a:p>
        </p:txBody>
      </p:sp>
      <p:sp>
        <p:nvSpPr>
          <p:cNvPr id="3" name="Content Placeholder 2"/>
          <p:cNvSpPr>
            <a:spLocks noGrp="1"/>
          </p:cNvSpPr>
          <p:nvPr>
            <p:ph idx="1"/>
          </p:nvPr>
        </p:nvSpPr>
        <p:spPr/>
        <p:txBody>
          <a:bodyPr/>
          <a:lstStyle/>
          <a:p>
            <a:endParaRPr lang="en-IN"/>
          </a:p>
        </p:txBody>
      </p:sp>
      <p:pic>
        <p:nvPicPr>
          <p:cNvPr id="2050" name="Picture 2" descr="C:\Users\omkar\Desktop\embeddedds.png"/>
          <p:cNvPicPr>
            <a:picLocks noChangeAspect="1" noChangeArrowheads="1"/>
          </p:cNvPicPr>
          <p:nvPr/>
        </p:nvPicPr>
        <p:blipFill>
          <a:blip r:embed="rId2"/>
          <a:srcRect/>
          <a:stretch>
            <a:fillRect/>
          </a:stretch>
        </p:blipFill>
        <p:spPr bwMode="auto">
          <a:xfrm>
            <a:off x="304800" y="1447800"/>
            <a:ext cx="8382000" cy="4853703"/>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199"/>
            <a:ext cx="6934200" cy="762001"/>
          </a:xfrm>
        </p:spPr>
        <p:style>
          <a:lnRef idx="2">
            <a:schemeClr val="accent1"/>
          </a:lnRef>
          <a:fillRef idx="1">
            <a:schemeClr val="lt1"/>
          </a:fillRef>
          <a:effectRef idx="0">
            <a:schemeClr val="accent1"/>
          </a:effectRef>
          <a:fontRef idx="minor">
            <a:schemeClr val="dk1"/>
          </a:fontRef>
        </p:style>
        <p:txBody>
          <a:bodyPr>
            <a:noAutofit/>
          </a:bodyPr>
          <a:lstStyle/>
          <a:p>
            <a:br>
              <a:rPr lang="en-IN" sz="2400" b="1" dirty="0"/>
            </a:br>
            <a:r>
              <a:rPr lang="en-IN" sz="2400" b="1" dirty="0"/>
              <a:t>General Applications of</a:t>
            </a:r>
            <a:br>
              <a:rPr lang="en-IN" sz="2400" b="1" dirty="0"/>
            </a:br>
            <a:r>
              <a:rPr lang="en-IN" sz="2400" b="1" dirty="0"/>
              <a:t> Embedded Systems.</a:t>
            </a:r>
            <a:br>
              <a:rPr lang="en-IN" sz="2400" b="1" dirty="0"/>
            </a:br>
            <a:endParaRPr lang="en-IN" sz="2400" dirty="0"/>
          </a:p>
        </p:txBody>
      </p:sp>
      <p:sp>
        <p:nvSpPr>
          <p:cNvPr id="3" name="Content Placeholder 2"/>
          <p:cNvSpPr>
            <a:spLocks noGrp="1"/>
          </p:cNvSpPr>
          <p:nvPr>
            <p:ph idx="1"/>
          </p:nvPr>
        </p:nvSpPr>
        <p:spPr>
          <a:xfrm>
            <a:off x="457200" y="1676400"/>
            <a:ext cx="8229600" cy="4876800"/>
          </a:xfrm>
          <a:ln w="28575">
            <a:solidFill>
              <a:schemeClr val="tx2">
                <a:lumMod val="60000"/>
                <a:lumOff val="40000"/>
              </a:schemeClr>
            </a:solidFill>
          </a:ln>
        </p:spPr>
        <p:txBody>
          <a:bodyPr>
            <a:noAutofit/>
          </a:bodyPr>
          <a:lstStyle/>
          <a:p>
            <a:pPr marL="514350" indent="-514350">
              <a:buNone/>
            </a:pPr>
            <a:r>
              <a:rPr lang="en-IN" sz="2000" b="1" dirty="0">
                <a:solidFill>
                  <a:srgbClr val="C00000"/>
                </a:solidFill>
                <a:latin typeface="Times New Roman" pitchFamily="18" charset="0"/>
                <a:cs typeface="Times New Roman" pitchFamily="18" charset="0"/>
              </a:rPr>
              <a:t>1.	Consumer Electronics</a:t>
            </a:r>
            <a:r>
              <a:rPr lang="en-IN" sz="2000" dirty="0">
                <a:latin typeface="Times New Roman" pitchFamily="18" charset="0"/>
                <a:cs typeface="Times New Roman" pitchFamily="18" charset="0"/>
              </a:rPr>
              <a:t>: </a:t>
            </a:r>
          </a:p>
          <a:p>
            <a:pPr marL="514350" indent="-514350">
              <a:buNone/>
            </a:pPr>
            <a:r>
              <a:rPr lang="en-IN" sz="2000" dirty="0">
                <a:latin typeface="Times New Roman" pitchFamily="18" charset="0"/>
                <a:cs typeface="Times New Roman" pitchFamily="18" charset="0"/>
              </a:rPr>
              <a:t>	Embedded systems are used in various consumer electronics products, including </a:t>
            </a:r>
            <a:r>
              <a:rPr lang="en-IN" sz="2000" dirty="0" err="1">
                <a:latin typeface="Times New Roman" pitchFamily="18" charset="0"/>
                <a:cs typeface="Times New Roman" pitchFamily="18" charset="0"/>
              </a:rPr>
              <a:t>smartphones</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smartwatches</a:t>
            </a:r>
            <a:r>
              <a:rPr lang="en-IN" sz="2000" dirty="0">
                <a:latin typeface="Times New Roman" pitchFamily="18" charset="0"/>
                <a:cs typeface="Times New Roman" pitchFamily="18" charset="0"/>
              </a:rPr>
              <a:t>, digital cameras, and home appliances such as refrigerators, washing machines, and air conditioners.</a:t>
            </a:r>
          </a:p>
          <a:p>
            <a:pPr marL="514350" indent="-514350">
              <a:buNone/>
            </a:pPr>
            <a:r>
              <a:rPr lang="en-IN" sz="2000" b="1" dirty="0">
                <a:solidFill>
                  <a:srgbClr val="C00000"/>
                </a:solidFill>
                <a:latin typeface="Times New Roman" pitchFamily="18" charset="0"/>
                <a:cs typeface="Times New Roman" pitchFamily="18" charset="0"/>
              </a:rPr>
              <a:t>2.	Automotive</a:t>
            </a:r>
            <a:r>
              <a:rPr lang="en-IN" sz="2000" dirty="0">
                <a:solidFill>
                  <a:srgbClr val="C00000"/>
                </a:solidFill>
                <a:latin typeface="Times New Roman" pitchFamily="18" charset="0"/>
                <a:cs typeface="Times New Roman" pitchFamily="18" charset="0"/>
              </a:rPr>
              <a:t>: </a:t>
            </a:r>
          </a:p>
          <a:p>
            <a:pPr marL="514350" indent="-514350">
              <a:buNone/>
            </a:pPr>
            <a:r>
              <a:rPr lang="en-IN" sz="2000" dirty="0">
                <a:solidFill>
                  <a:srgbClr val="C00000"/>
                </a:solidFill>
                <a:latin typeface="Times New Roman" pitchFamily="18" charset="0"/>
                <a:cs typeface="Times New Roman" pitchFamily="18" charset="0"/>
              </a:rPr>
              <a:t>	</a:t>
            </a:r>
            <a:r>
              <a:rPr lang="en-IN" sz="2000" dirty="0">
                <a:latin typeface="Times New Roman" pitchFamily="18" charset="0"/>
                <a:cs typeface="Times New Roman" pitchFamily="18" charset="0"/>
              </a:rPr>
              <a:t>Embedded systems are used extensively in the automotive industry for various applications such as engine management, anti-lock braking systems (ABS), airbag control systems, and entertainment systems.</a:t>
            </a:r>
          </a:p>
          <a:p>
            <a:pPr marL="514350" indent="-514350">
              <a:buNone/>
            </a:pPr>
            <a:r>
              <a:rPr lang="en-IN" sz="2000" b="1" dirty="0">
                <a:solidFill>
                  <a:srgbClr val="C00000"/>
                </a:solidFill>
                <a:latin typeface="Times New Roman" pitchFamily="18" charset="0"/>
                <a:cs typeface="Times New Roman" pitchFamily="18" charset="0"/>
              </a:rPr>
              <a:t>3.	Medical Devices</a:t>
            </a:r>
            <a:r>
              <a:rPr lang="en-IN" sz="2000" dirty="0">
                <a:latin typeface="Times New Roman" pitchFamily="18" charset="0"/>
                <a:cs typeface="Times New Roman" pitchFamily="18" charset="0"/>
              </a:rPr>
              <a:t>: </a:t>
            </a:r>
          </a:p>
          <a:p>
            <a:pPr marL="514350" indent="-514350">
              <a:buNone/>
            </a:pPr>
            <a:r>
              <a:rPr lang="en-IN" sz="2000" dirty="0">
                <a:latin typeface="Times New Roman" pitchFamily="18" charset="0"/>
                <a:cs typeface="Times New Roman" pitchFamily="18" charset="0"/>
              </a:rPr>
              <a:t>	Embedded systems are used in medical devices such as pacemakers, insulin pumps, and blood glucose meters. These devices help in monitoring and controlling critical functions of the body.</a:t>
            </a:r>
          </a:p>
          <a:p>
            <a:endParaRPr lang="en-IN" sz="20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1"/>
            <a:ext cx="6553200" cy="914400"/>
          </a:xfrm>
        </p:spPr>
        <p:style>
          <a:lnRef idx="2">
            <a:schemeClr val="accent1"/>
          </a:lnRef>
          <a:fillRef idx="1">
            <a:schemeClr val="lt1"/>
          </a:fillRef>
          <a:effectRef idx="0">
            <a:schemeClr val="accent1"/>
          </a:effectRef>
          <a:fontRef idx="minor">
            <a:schemeClr val="dk1"/>
          </a:fontRef>
        </p:style>
        <p:txBody>
          <a:bodyPr>
            <a:normAutofit fontScale="90000"/>
          </a:bodyPr>
          <a:lstStyle/>
          <a:p>
            <a:br>
              <a:rPr lang="en-IN" sz="3100" b="1" dirty="0"/>
            </a:br>
            <a:r>
              <a:rPr lang="en-IN" sz="3100" b="1" dirty="0"/>
              <a:t>General Applications of </a:t>
            </a:r>
            <a:br>
              <a:rPr lang="en-IN" sz="3100" b="1" dirty="0"/>
            </a:br>
            <a:r>
              <a:rPr lang="en-IN" sz="3100" b="1" dirty="0"/>
              <a:t>Embedded Systems..</a:t>
            </a:r>
            <a:br>
              <a:rPr lang="en-IN" b="1" dirty="0"/>
            </a:br>
            <a:endParaRPr lang="en-IN" dirty="0"/>
          </a:p>
        </p:txBody>
      </p:sp>
      <p:sp>
        <p:nvSpPr>
          <p:cNvPr id="3" name="Content Placeholder 2"/>
          <p:cNvSpPr>
            <a:spLocks noGrp="1"/>
          </p:cNvSpPr>
          <p:nvPr>
            <p:ph idx="1"/>
          </p:nvPr>
        </p:nvSpPr>
        <p:spPr>
          <a:xfrm>
            <a:off x="457200" y="1524001"/>
            <a:ext cx="8229600" cy="4800600"/>
          </a:xfrm>
          <a:ln w="19050">
            <a:solidFill>
              <a:schemeClr val="tx2">
                <a:lumMod val="60000"/>
                <a:lumOff val="40000"/>
              </a:schemeClr>
            </a:solidFill>
          </a:ln>
        </p:spPr>
        <p:txBody>
          <a:bodyPr>
            <a:normAutofit/>
          </a:bodyPr>
          <a:lstStyle/>
          <a:p>
            <a:pPr>
              <a:buNone/>
            </a:pPr>
            <a:r>
              <a:rPr lang="en-IN" sz="2400" b="1" dirty="0">
                <a:solidFill>
                  <a:srgbClr val="C00000"/>
                </a:solidFill>
                <a:latin typeface="Times New Roman" pitchFamily="18" charset="0"/>
                <a:cs typeface="Times New Roman" pitchFamily="18" charset="0"/>
              </a:rPr>
              <a:t>4. Industrial Automation</a:t>
            </a:r>
            <a:r>
              <a:rPr lang="en-IN" sz="2400" dirty="0">
                <a:solidFill>
                  <a:srgbClr val="C00000"/>
                </a:solidFill>
                <a:latin typeface="Times New Roman" pitchFamily="18" charset="0"/>
                <a:cs typeface="Times New Roman" pitchFamily="18" charset="0"/>
              </a:rPr>
              <a:t>: </a:t>
            </a:r>
            <a:r>
              <a:rPr lang="en-IN" sz="2400" dirty="0">
                <a:latin typeface="Times New Roman" pitchFamily="18" charset="0"/>
                <a:cs typeface="Times New Roman" pitchFamily="18" charset="0"/>
              </a:rPr>
              <a:t>Embedded systems are used in industrial automation systems, such as manufacturing plants, oil and gas refineries, and power plants. These systems help control and monitor these industries' various processes and equipment.</a:t>
            </a:r>
          </a:p>
          <a:p>
            <a:pPr>
              <a:buNone/>
            </a:pPr>
            <a:r>
              <a:rPr lang="en-IN" sz="2400" b="1" dirty="0">
                <a:solidFill>
                  <a:srgbClr val="C00000"/>
                </a:solidFill>
                <a:latin typeface="Times New Roman" pitchFamily="18" charset="0"/>
                <a:cs typeface="Times New Roman" pitchFamily="18" charset="0"/>
              </a:rPr>
              <a:t>5. Robotics</a:t>
            </a:r>
            <a:r>
              <a:rPr lang="en-IN" sz="2400" dirty="0">
                <a:solidFill>
                  <a:srgbClr val="C00000"/>
                </a:solidFill>
                <a:latin typeface="Times New Roman" pitchFamily="18" charset="0"/>
                <a:cs typeface="Times New Roman" pitchFamily="18" charset="0"/>
              </a:rPr>
              <a:t>: </a:t>
            </a:r>
            <a:r>
              <a:rPr lang="en-IN" sz="2400" dirty="0">
                <a:latin typeface="Times New Roman" pitchFamily="18" charset="0"/>
                <a:cs typeface="Times New Roman" pitchFamily="18" charset="0"/>
              </a:rPr>
              <a:t>Embedded systems are used in robotics for controlling and monitoring the movements of the robot. These systems are also used in unmanned aerial vehicles (UAVs) and unmanned ground vehicles (UGVs) for various applications.</a:t>
            </a:r>
          </a:p>
          <a:p>
            <a:pPr>
              <a:buNone/>
            </a:pPr>
            <a:r>
              <a:rPr lang="en-IN" sz="2400" b="1" dirty="0">
                <a:solidFill>
                  <a:srgbClr val="C00000"/>
                </a:solidFill>
                <a:latin typeface="Times New Roman" pitchFamily="18" charset="0"/>
                <a:cs typeface="Times New Roman" pitchFamily="18" charset="0"/>
              </a:rPr>
              <a:t>6. Aerospace</a:t>
            </a:r>
            <a:r>
              <a:rPr lang="en-IN" sz="2400" dirty="0">
                <a:solidFill>
                  <a:srgbClr val="C00000"/>
                </a:solidFill>
                <a:latin typeface="Times New Roman" pitchFamily="18" charset="0"/>
                <a:cs typeface="Times New Roman" pitchFamily="18" charset="0"/>
              </a:rPr>
              <a:t>: </a:t>
            </a:r>
            <a:r>
              <a:rPr lang="en-IN" sz="2400" dirty="0">
                <a:latin typeface="Times New Roman" pitchFamily="18" charset="0"/>
                <a:cs typeface="Times New Roman" pitchFamily="18" charset="0"/>
              </a:rPr>
              <a:t>Embedded systems are used in the aerospace industry for various applications such as flight control, navigation, and communication systems.</a:t>
            </a:r>
          </a:p>
          <a:p>
            <a:endParaRPr lang="en-IN"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010400" cy="868361"/>
          </a:xfrm>
        </p:spPr>
        <p:style>
          <a:lnRef idx="2">
            <a:schemeClr val="accent1"/>
          </a:lnRef>
          <a:fillRef idx="1">
            <a:schemeClr val="lt1"/>
          </a:fillRef>
          <a:effectRef idx="0">
            <a:schemeClr val="accent1"/>
          </a:effectRef>
          <a:fontRef idx="minor">
            <a:schemeClr val="dk1"/>
          </a:fontRef>
        </p:style>
        <p:txBody>
          <a:bodyPr/>
          <a:lstStyle/>
          <a:p>
            <a:r>
              <a:rPr lang="en-US" dirty="0"/>
              <a:t>Contents</a:t>
            </a:r>
            <a:endParaRPr lang="en-IN" dirty="0"/>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pPr marL="536575" indent="-536575">
              <a:spcBef>
                <a:spcPct val="0"/>
              </a:spcBef>
              <a:buClr>
                <a:schemeClr val="accent2"/>
              </a:buClr>
              <a:buFont typeface="Wingdings" pitchFamily="2" charset="2"/>
              <a:buChar char="v"/>
            </a:pPr>
            <a:r>
              <a:rPr lang="en-US" dirty="0">
                <a:solidFill>
                  <a:schemeClr val="dk1"/>
                </a:solidFill>
                <a:latin typeface="Times New Roman" pitchFamily="18" charset="0"/>
                <a:ea typeface="Cambria" panose="02040503050406030204"/>
                <a:cs typeface="Times New Roman" pitchFamily="18" charset="0"/>
                <a:sym typeface="Cambria" panose="02040503050406030204"/>
              </a:rPr>
              <a:t>Embedded system- </a:t>
            </a:r>
            <a:r>
              <a:rPr lang="en-US" dirty="0" err="1">
                <a:solidFill>
                  <a:schemeClr val="dk1"/>
                </a:solidFill>
                <a:latin typeface="Times New Roman" pitchFamily="18" charset="0"/>
                <a:ea typeface="Cambria" panose="02040503050406030204"/>
                <a:cs typeface="Times New Roman" pitchFamily="18" charset="0"/>
                <a:sym typeface="Cambria" panose="02040503050406030204"/>
              </a:rPr>
              <a:t>Defination</a:t>
            </a:r>
            <a:r>
              <a:rPr lang="en-US" dirty="0">
                <a:solidFill>
                  <a:schemeClr val="dk1"/>
                </a:solidFill>
                <a:latin typeface="Times New Roman" pitchFamily="18" charset="0"/>
                <a:ea typeface="Cambria" panose="02040503050406030204"/>
                <a:cs typeface="Times New Roman" pitchFamily="18" charset="0"/>
                <a:sym typeface="Cambria" panose="02040503050406030204"/>
              </a:rPr>
              <a:t>, History Of Embedded systems</a:t>
            </a:r>
          </a:p>
          <a:p>
            <a:pPr marL="536575" lvl="0" indent="-536575">
              <a:spcBef>
                <a:spcPts val="560"/>
              </a:spcBef>
              <a:buClr>
                <a:schemeClr val="accent2"/>
              </a:buClr>
              <a:buSzTx/>
              <a:buFont typeface="Wingdings" pitchFamily="2" charset="2"/>
              <a:buChar char="v"/>
            </a:pPr>
            <a:r>
              <a:rPr lang="en-US" dirty="0">
                <a:solidFill>
                  <a:schemeClr val="dk1"/>
                </a:solidFill>
                <a:latin typeface="Times New Roman" pitchFamily="18" charset="0"/>
                <a:ea typeface="Cambria" panose="02040503050406030204"/>
                <a:cs typeface="Times New Roman" pitchFamily="18" charset="0"/>
                <a:sym typeface="Cambria" panose="02040503050406030204"/>
              </a:rPr>
              <a:t>Classification of  Embedded systems</a:t>
            </a:r>
          </a:p>
          <a:p>
            <a:pPr marL="536575" lvl="0" indent="-536575">
              <a:spcBef>
                <a:spcPts val="560"/>
              </a:spcBef>
              <a:buClr>
                <a:schemeClr val="accent2"/>
              </a:buClr>
              <a:buSzTx/>
              <a:buFont typeface="Wingdings" pitchFamily="2" charset="2"/>
              <a:buChar char="v"/>
            </a:pPr>
            <a:r>
              <a:rPr lang="en-US" dirty="0">
                <a:solidFill>
                  <a:schemeClr val="dk1"/>
                </a:solidFill>
                <a:latin typeface="Times New Roman" pitchFamily="18" charset="0"/>
                <a:ea typeface="Cambria" panose="02040503050406030204"/>
                <a:cs typeface="Times New Roman" pitchFamily="18" charset="0"/>
                <a:sym typeface="Cambria" panose="02040503050406030204"/>
              </a:rPr>
              <a:t>Major application areas of Embedded systems</a:t>
            </a:r>
          </a:p>
          <a:p>
            <a:pPr marL="536575" lvl="0" indent="-536575">
              <a:spcBef>
                <a:spcPts val="560"/>
              </a:spcBef>
              <a:buClr>
                <a:schemeClr val="accent2"/>
              </a:buClr>
              <a:buSzTx/>
              <a:buFont typeface="Wingdings" pitchFamily="2" charset="2"/>
              <a:buChar char="v"/>
            </a:pPr>
            <a:r>
              <a:rPr lang="en-US" dirty="0">
                <a:solidFill>
                  <a:schemeClr val="dk1"/>
                </a:solidFill>
                <a:latin typeface="Times New Roman" pitchFamily="18" charset="0"/>
                <a:ea typeface="Cambria" panose="02040503050406030204"/>
                <a:cs typeface="Times New Roman" pitchFamily="18" charset="0"/>
                <a:sym typeface="Cambria" panose="02040503050406030204"/>
              </a:rPr>
              <a:t>Purpose of Embedded systems</a:t>
            </a:r>
          </a:p>
          <a:p>
            <a:pPr marL="536575" lvl="0" indent="-536575">
              <a:spcBef>
                <a:spcPts val="560"/>
              </a:spcBef>
              <a:buClr>
                <a:schemeClr val="accent2"/>
              </a:buClr>
              <a:buSzTx/>
              <a:buFont typeface="Wingdings" pitchFamily="2" charset="2"/>
              <a:buChar char="v"/>
            </a:pPr>
            <a:r>
              <a:rPr lang="en-US" dirty="0">
                <a:solidFill>
                  <a:schemeClr val="dk1"/>
                </a:solidFill>
                <a:latin typeface="Times New Roman" pitchFamily="18" charset="0"/>
                <a:ea typeface="Cambria" panose="02040503050406030204"/>
                <a:cs typeface="Times New Roman" pitchFamily="18" charset="0"/>
                <a:sym typeface="Cambria" panose="02040503050406030204"/>
              </a:rPr>
              <a:t>The typical embedded system-core of the ES</a:t>
            </a:r>
          </a:p>
          <a:p>
            <a:pPr marL="536575" lvl="0" indent="-536575">
              <a:spcBef>
                <a:spcPts val="560"/>
              </a:spcBef>
              <a:buClr>
                <a:schemeClr val="accent2"/>
              </a:buClr>
              <a:buSzTx/>
              <a:buFont typeface="Wingdings" pitchFamily="2" charset="2"/>
              <a:buChar char="v"/>
            </a:pPr>
            <a:r>
              <a:rPr lang="en-US" dirty="0">
                <a:solidFill>
                  <a:schemeClr val="dk1"/>
                </a:solidFill>
                <a:latin typeface="Times New Roman" pitchFamily="18" charset="0"/>
                <a:ea typeface="Cambria" panose="02040503050406030204"/>
                <a:cs typeface="Times New Roman" pitchFamily="18" charset="0"/>
                <a:sym typeface="Cambria" panose="02040503050406030204"/>
              </a:rPr>
              <a:t>Memory, Sensors and Actuators, Communication Interface</a:t>
            </a:r>
          </a:p>
          <a:p>
            <a:pPr marL="536575" lvl="0" indent="-536575">
              <a:spcBef>
                <a:spcPts val="560"/>
              </a:spcBef>
              <a:buClr>
                <a:schemeClr val="accent2"/>
              </a:buClr>
              <a:buSzTx/>
              <a:buFont typeface="Wingdings" pitchFamily="2" charset="2"/>
              <a:buChar char="v"/>
            </a:pPr>
            <a:r>
              <a:rPr lang="en-US" dirty="0">
                <a:solidFill>
                  <a:schemeClr val="dk1"/>
                </a:solidFill>
                <a:latin typeface="Times New Roman" pitchFamily="18" charset="0"/>
                <a:ea typeface="Cambria" panose="02040503050406030204"/>
                <a:cs typeface="Times New Roman" pitchFamily="18" charset="0"/>
                <a:sym typeface="Cambria" panose="02040503050406030204"/>
              </a:rPr>
              <a:t>Embedded Firmware,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7162800" cy="990600"/>
          </a:xfrm>
        </p:spPr>
        <p:style>
          <a:lnRef idx="1">
            <a:schemeClr val="accent1"/>
          </a:lnRef>
          <a:fillRef idx="2">
            <a:schemeClr val="accent1"/>
          </a:fillRef>
          <a:effectRef idx="1">
            <a:schemeClr val="accent1"/>
          </a:effectRef>
          <a:fontRef idx="minor">
            <a:schemeClr val="dk1"/>
          </a:fontRef>
        </p:style>
        <p:txBody>
          <a:bodyPr>
            <a:normAutofit fontScale="90000"/>
          </a:bodyPr>
          <a:lstStyle/>
          <a:p>
            <a:br>
              <a:rPr lang="en-IN" sz="3100" b="1" dirty="0"/>
            </a:br>
            <a:r>
              <a:rPr lang="en-IN" sz="3100" b="1" dirty="0"/>
              <a:t>General Applications of </a:t>
            </a:r>
            <a:br>
              <a:rPr lang="en-IN" sz="3100" b="1" dirty="0"/>
            </a:br>
            <a:r>
              <a:rPr lang="en-IN" sz="3100" b="1" dirty="0"/>
              <a:t>Embedded Systems-...</a:t>
            </a:r>
            <a:br>
              <a:rPr lang="en-IN" b="1" dirty="0"/>
            </a:br>
            <a:endParaRPr lang="en-IN" dirty="0"/>
          </a:p>
        </p:txBody>
      </p:sp>
      <p:sp>
        <p:nvSpPr>
          <p:cNvPr id="3" name="Content Placeholder 2"/>
          <p:cNvSpPr>
            <a:spLocks noGrp="1"/>
          </p:cNvSpPr>
          <p:nvPr>
            <p:ph idx="1"/>
          </p:nvPr>
        </p:nvSpPr>
        <p:spPr>
          <a:ln w="28575">
            <a:solidFill>
              <a:schemeClr val="tx2">
                <a:lumMod val="60000"/>
                <a:lumOff val="40000"/>
              </a:schemeClr>
            </a:solidFill>
          </a:ln>
        </p:spPr>
        <p:txBody>
          <a:bodyPr>
            <a:normAutofit/>
          </a:bodyPr>
          <a:lstStyle/>
          <a:p>
            <a:pPr>
              <a:buNone/>
            </a:pPr>
            <a:r>
              <a:rPr lang="en-IN" sz="2400" b="1" dirty="0">
                <a:solidFill>
                  <a:srgbClr val="C00000"/>
                </a:solidFill>
                <a:latin typeface="Times New Roman" pitchFamily="18" charset="0"/>
                <a:cs typeface="Times New Roman" pitchFamily="18" charset="0"/>
              </a:rPr>
              <a:t>7. Security Systems</a:t>
            </a:r>
            <a:r>
              <a:rPr lang="en-IN" sz="2400" dirty="0">
                <a:solidFill>
                  <a:srgbClr val="C00000"/>
                </a:solidFill>
                <a:latin typeface="Times New Roman" pitchFamily="18" charset="0"/>
                <a:cs typeface="Times New Roman" pitchFamily="18" charset="0"/>
              </a:rPr>
              <a:t>:</a:t>
            </a:r>
          </a:p>
          <a:p>
            <a:pPr>
              <a:buNone/>
            </a:pPr>
            <a:r>
              <a:rPr lang="en-IN" sz="2400" dirty="0">
                <a:solidFill>
                  <a:srgbClr val="C00000"/>
                </a:solidFill>
                <a:latin typeface="Times New Roman" pitchFamily="18" charset="0"/>
                <a:cs typeface="Times New Roman" pitchFamily="18" charset="0"/>
              </a:rPr>
              <a:t>	 </a:t>
            </a:r>
            <a:r>
              <a:rPr lang="en-IN" sz="2400" dirty="0">
                <a:latin typeface="Times New Roman" pitchFamily="18" charset="0"/>
                <a:cs typeface="Times New Roman" pitchFamily="18" charset="0"/>
              </a:rPr>
              <a:t>Embedded systems are used in security systems, such as surveillance cameras, access control systems, and alarm systems. </a:t>
            </a:r>
          </a:p>
          <a:p>
            <a:pPr>
              <a:buNone/>
            </a:pPr>
            <a:r>
              <a:rPr lang="en-IN" sz="2400" dirty="0">
                <a:latin typeface="Times New Roman" pitchFamily="18" charset="0"/>
                <a:cs typeface="Times New Roman" pitchFamily="18" charset="0"/>
              </a:rPr>
              <a:t>	These systems help monitor and secure homes, offices, and public places.</a:t>
            </a:r>
          </a:p>
          <a:p>
            <a:pPr>
              <a:buNone/>
            </a:pPr>
            <a:r>
              <a:rPr lang="en-IN" sz="2400" b="1" dirty="0">
                <a:solidFill>
                  <a:srgbClr val="C00000"/>
                </a:solidFill>
                <a:latin typeface="Times New Roman" pitchFamily="18" charset="0"/>
                <a:cs typeface="Times New Roman" pitchFamily="18" charset="0"/>
              </a:rPr>
              <a:t>8. Gaming</a:t>
            </a:r>
            <a:r>
              <a:rPr lang="en-IN" sz="2400" dirty="0">
                <a:solidFill>
                  <a:srgbClr val="C00000"/>
                </a:solidFill>
                <a:latin typeface="Times New Roman" pitchFamily="18" charset="0"/>
                <a:cs typeface="Times New Roman" pitchFamily="18" charset="0"/>
              </a:rPr>
              <a:t>: </a:t>
            </a:r>
          </a:p>
          <a:p>
            <a:pPr>
              <a:buNone/>
            </a:pPr>
            <a:r>
              <a:rPr lang="en-IN" sz="2400" dirty="0">
                <a:solidFill>
                  <a:srgbClr val="C00000"/>
                </a:solidFill>
                <a:latin typeface="Times New Roman" pitchFamily="18" charset="0"/>
                <a:cs typeface="Times New Roman" pitchFamily="18" charset="0"/>
              </a:rPr>
              <a:t>	</a:t>
            </a:r>
            <a:r>
              <a:rPr lang="en-IN" sz="2400" dirty="0">
                <a:latin typeface="Times New Roman" pitchFamily="18" charset="0"/>
                <a:cs typeface="Times New Roman" pitchFamily="18" charset="0"/>
              </a:rPr>
              <a:t>Embedded systems are used in gaming consoles and handheld gaming devices to provide a rich gaming experience.</a:t>
            </a:r>
          </a:p>
          <a:p>
            <a:endParaRPr lang="en-IN" sz="2400"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199"/>
            <a:ext cx="6781800" cy="609601"/>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IN" sz="3600" dirty="0"/>
              <a:t>Purpose of embedded systems</a:t>
            </a:r>
          </a:p>
        </p:txBody>
      </p:sp>
      <p:sp>
        <p:nvSpPr>
          <p:cNvPr id="3" name="Content Placeholder 2"/>
          <p:cNvSpPr>
            <a:spLocks noGrp="1"/>
          </p:cNvSpPr>
          <p:nvPr>
            <p:ph idx="1"/>
          </p:nvPr>
        </p:nvSpPr>
        <p:spPr>
          <a:ln>
            <a:solidFill>
              <a:schemeClr val="tx2">
                <a:lumMod val="60000"/>
                <a:lumOff val="40000"/>
              </a:schemeClr>
            </a:solidFill>
          </a:ln>
        </p:spPr>
        <p:txBody>
          <a:bodyPr>
            <a:normAutofit/>
          </a:bodyPr>
          <a:lstStyle/>
          <a:p>
            <a:r>
              <a:rPr lang="en-IN" sz="2400" dirty="0">
                <a:latin typeface="Times New Roman" pitchFamily="18" charset="0"/>
                <a:cs typeface="Times New Roman" pitchFamily="18" charset="0"/>
              </a:rPr>
              <a:t>The purpose of embedded systems is to control a specific function within a device.</a:t>
            </a:r>
          </a:p>
          <a:p>
            <a:r>
              <a:rPr lang="en-IN" sz="2400" dirty="0">
                <a:latin typeface="Times New Roman" pitchFamily="18" charset="0"/>
                <a:cs typeface="Times New Roman" pitchFamily="18" charset="0"/>
              </a:rPr>
              <a:t>They are usually designed to only perform this function repeatedly.</a:t>
            </a:r>
          </a:p>
          <a:p>
            <a:r>
              <a:rPr lang="en-IN" sz="2400" dirty="0">
                <a:latin typeface="Times New Roman" pitchFamily="18" charset="0"/>
                <a:cs typeface="Times New Roman" pitchFamily="18" charset="0"/>
              </a:rPr>
              <a:t>but more developed embedded systems can control entire operating systems.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199"/>
            <a:ext cx="7162800" cy="960439"/>
          </a:xfrm>
        </p:spPr>
        <p:style>
          <a:lnRef idx="1">
            <a:schemeClr val="accent1"/>
          </a:lnRef>
          <a:fillRef idx="2">
            <a:schemeClr val="accent1"/>
          </a:fillRef>
          <a:effectRef idx="1">
            <a:schemeClr val="accent1"/>
          </a:effectRef>
          <a:fontRef idx="minor">
            <a:schemeClr val="dk1"/>
          </a:fontRef>
        </p:style>
        <p:txBody>
          <a:bodyPr>
            <a:normAutofit fontScale="90000"/>
          </a:bodyPr>
          <a:lstStyle/>
          <a:p>
            <a:br>
              <a:rPr lang="en-IN" b="1" dirty="0"/>
            </a:br>
            <a:r>
              <a:rPr lang="en-IN" b="1" dirty="0"/>
              <a:t>Purpose Of Embedded System</a:t>
            </a:r>
            <a:br>
              <a:rPr lang="en-IN" b="1" dirty="0"/>
            </a:br>
            <a:endParaRPr lang="en-IN" dirty="0"/>
          </a:p>
        </p:txBody>
      </p:sp>
      <p:sp>
        <p:nvSpPr>
          <p:cNvPr id="3" name="Content Placeholder 2"/>
          <p:cNvSpPr>
            <a:spLocks noGrp="1"/>
          </p:cNvSpPr>
          <p:nvPr>
            <p:ph idx="1"/>
          </p:nvPr>
        </p:nvSpPr>
        <p:spPr>
          <a:ln w="28575">
            <a:solidFill>
              <a:schemeClr val="tx2">
                <a:lumMod val="60000"/>
                <a:lumOff val="40000"/>
              </a:schemeClr>
            </a:solidFill>
          </a:ln>
        </p:spPr>
        <p:txBody>
          <a:bodyPr>
            <a:noAutofit/>
          </a:bodyPr>
          <a:lstStyle/>
          <a:p>
            <a:pPr marL="514350" indent="-514350">
              <a:buFont typeface="+mj-lt"/>
              <a:buAutoNum type="arabicPeriod"/>
            </a:pPr>
            <a:r>
              <a:rPr lang="en-IN" sz="2400" b="1" dirty="0">
                <a:solidFill>
                  <a:srgbClr val="C00000"/>
                </a:solidFill>
                <a:latin typeface="Times New Roman" pitchFamily="18" charset="0"/>
                <a:cs typeface="Times New Roman" pitchFamily="18" charset="0"/>
              </a:rPr>
              <a:t>Receiving Information</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Receiving information or data from various sources. and also </a:t>
            </a:r>
            <a:r>
              <a:rPr lang="en-IN" sz="2400" dirty="0" err="1">
                <a:latin typeface="Times New Roman" pitchFamily="18" charset="0"/>
                <a:cs typeface="Times New Roman" pitchFamily="18" charset="0"/>
              </a:rPr>
              <a:t>molding</a:t>
            </a:r>
            <a:r>
              <a:rPr lang="en-IN" sz="2400" dirty="0">
                <a:latin typeface="Times New Roman" pitchFamily="18" charset="0"/>
                <a:cs typeface="Times New Roman" pitchFamily="18" charset="0"/>
              </a:rPr>
              <a:t> and checking the compatibility of this data.</a:t>
            </a:r>
          </a:p>
          <a:p>
            <a:pPr marL="514350" indent="-514350">
              <a:buFont typeface="+mj-lt"/>
              <a:buAutoNum type="arabicPeriod"/>
            </a:pPr>
            <a:r>
              <a:rPr lang="en-IN" sz="2400" b="1" dirty="0">
                <a:solidFill>
                  <a:srgbClr val="C00000"/>
                </a:solidFill>
                <a:latin typeface="Times New Roman" pitchFamily="18" charset="0"/>
                <a:cs typeface="Times New Roman" pitchFamily="18" charset="0"/>
              </a:rPr>
              <a:t>Processing information</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Using calculations, numerical, legitimate, and investigative methods to analyze meaning out of data, and process significant information, find out the desired conclusions, observations, and desired results.</a:t>
            </a:r>
          </a:p>
          <a:p>
            <a:pPr marL="514350" indent="-514350">
              <a:buFont typeface="+mj-lt"/>
              <a:buAutoNum type="arabicPeriod"/>
            </a:pPr>
            <a:r>
              <a:rPr lang="en-IN" sz="2400" b="1" dirty="0">
                <a:solidFill>
                  <a:srgbClr val="C00000"/>
                </a:solidFill>
                <a:latin typeface="Times New Roman" pitchFamily="18" charset="0"/>
                <a:cs typeface="Times New Roman" pitchFamily="18" charset="0"/>
              </a:rPr>
              <a:t>Conveying Information</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Provide the outcomes, information, and so forth to the various entities which could utilize it seriously, and giving an interface to such elements.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0" y="482600"/>
            <a:ext cx="8370900" cy="711200"/>
          </a:xfrm>
          <a:prstGeom prst="rect">
            <a:avLst/>
          </a:prstGeom>
          <a:noFill/>
          <a:ln>
            <a:noFill/>
          </a:ln>
        </p:spPr>
        <p:txBody>
          <a:bodyPr lIns="91425" tIns="45700" rIns="91425" bIns="45700" anchor="ctr" anchorCtr="0">
            <a:noAutofit/>
          </a:bodyPr>
          <a:lstStyle/>
          <a:p>
            <a:pPr marL="0" lvl="0" indent="0" rtl="0">
              <a:lnSpc>
                <a:spcPct val="100000"/>
              </a:lnSpc>
              <a:spcBef>
                <a:spcPct val="0"/>
              </a:spcBef>
              <a:spcAft>
                <a:spcPct val="0"/>
              </a:spcAft>
              <a:buClr>
                <a:srgbClr val="CC0066"/>
              </a:buClr>
              <a:buSzPct val="25000"/>
              <a:buFont typeface="Cambria" panose="02040503050406030204"/>
              <a:buNone/>
            </a:pPr>
            <a:br>
              <a:rPr lang="en-US" sz="2400" b="1">
                <a:solidFill>
                  <a:srgbClr val="CC0066"/>
                </a:solidFill>
                <a:latin typeface="Cambria" panose="02040503050406030204"/>
                <a:ea typeface="Cambria" panose="02040503050406030204"/>
                <a:cs typeface="Cambria" panose="02040503050406030204"/>
                <a:sym typeface="Cambria" panose="02040503050406030204"/>
              </a:rPr>
            </a:br>
            <a:r>
              <a:rPr lang="en-US" sz="2800" b="1">
                <a:solidFill>
                  <a:srgbClr val="CC0066"/>
                </a:solidFill>
                <a:latin typeface="Cambria" panose="02040503050406030204"/>
                <a:ea typeface="Cambria" panose="02040503050406030204"/>
                <a:cs typeface="Cambria" panose="02040503050406030204"/>
                <a:sym typeface="Cambria" panose="02040503050406030204"/>
              </a:rPr>
              <a:t>Classification Of Embedded Systems</a:t>
            </a:r>
            <a:br>
              <a:rPr lang="en-US" sz="2400" b="1" i="0" u="none">
                <a:solidFill>
                  <a:srgbClr val="CC0066"/>
                </a:solidFill>
                <a:latin typeface="Cambria" panose="02040503050406030204"/>
                <a:ea typeface="Cambria" panose="02040503050406030204"/>
                <a:cs typeface="Cambria" panose="02040503050406030204"/>
                <a:sym typeface="Cambria" panose="02040503050406030204"/>
              </a:rPr>
            </a:br>
            <a:endParaRPr lang="en-US" sz="2400" b="1" i="0" u="none">
              <a:solidFill>
                <a:srgbClr val="CC0066"/>
              </a:solidFill>
              <a:latin typeface="Cambria" panose="02040503050406030204"/>
              <a:ea typeface="Cambria" panose="02040503050406030204"/>
              <a:cs typeface="Cambria" panose="02040503050406030204"/>
              <a:sym typeface="Cambria" panose="02040503050406030204"/>
            </a:endParaRPr>
          </a:p>
        </p:txBody>
      </p:sp>
      <p:sp>
        <p:nvSpPr>
          <p:cNvPr id="227" name="Shape 227"/>
          <p:cNvSpPr txBox="1">
            <a:spLocks noGrp="1"/>
          </p:cNvSpPr>
          <p:nvPr>
            <p:ph type="body" idx="4294967295"/>
          </p:nvPr>
        </p:nvSpPr>
        <p:spPr>
          <a:xfrm>
            <a:off x="457200" y="1193801"/>
            <a:ext cx="7899474" cy="5075263"/>
          </a:xfrm>
          <a:prstGeom prst="rect">
            <a:avLst/>
          </a:prstGeom>
          <a:noFill/>
          <a:ln>
            <a:noFill/>
          </a:ln>
        </p:spPr>
        <p:txBody>
          <a:bodyPr lIns="91425" tIns="45700" rIns="91425" bIns="45700" anchor="t" anchorCtr="0">
            <a:noAutofit/>
          </a:bodyPr>
          <a:lstStyle/>
          <a:p>
            <a:pPr marL="231775" marR="0" lvl="0" indent="-231775" algn="just" rtl="0">
              <a:lnSpc>
                <a:spcPct val="100000"/>
              </a:lnSpc>
              <a:spcBef>
                <a:spcPct val="0"/>
              </a:spcBef>
              <a:spcAft>
                <a:spcPct val="0"/>
              </a:spcAft>
              <a:buClr>
                <a:schemeClr val="accent1"/>
              </a:buClr>
              <a:buSzTx/>
              <a:buFont typeface="Wingdings" panose="05000000000000000000" pitchFamily="2" charset="2"/>
              <a:buChar char="Ø"/>
            </a:pPr>
            <a:endParaRPr lang="en-US" sz="2400" b="0" i="0" u="none" strike="noStrike" cap="none" dirty="0">
              <a:solidFill>
                <a:schemeClr val="dk1"/>
              </a:solidFill>
              <a:latin typeface="Times New Roman" pitchFamily="18" charset="0"/>
              <a:ea typeface="Cambria" panose="02040503050406030204"/>
              <a:cs typeface="Times New Roman" pitchFamily="18" charset="0"/>
              <a:sym typeface="Cambria" panose="02040503050406030204"/>
            </a:endParaRPr>
          </a:p>
          <a:p>
            <a:pPr marR="0" lvl="0" algn="just" rtl="0">
              <a:lnSpc>
                <a:spcPct val="100000"/>
              </a:lnSpc>
              <a:spcBef>
                <a:spcPct val="0"/>
              </a:spcBef>
              <a:spcAft>
                <a:spcPct val="0"/>
              </a:spcAft>
              <a:buClr>
                <a:schemeClr val="accent1"/>
              </a:buClr>
              <a:buSzTx/>
            </a:pPr>
            <a:r>
              <a:rPr lang="en-US" sz="2400" b="0" i="0" u="none" strike="noStrike" cap="none" dirty="0">
                <a:solidFill>
                  <a:schemeClr val="dk1"/>
                </a:solidFill>
                <a:latin typeface="Times New Roman" pitchFamily="18" charset="0"/>
                <a:ea typeface="Cambria" panose="02040503050406030204"/>
                <a:cs typeface="Times New Roman" pitchFamily="18" charset="0"/>
                <a:sym typeface="Cambria" panose="02040503050406030204"/>
              </a:rPr>
              <a:t>The classification of embedded system is based on following criteria’s:</a:t>
            </a:r>
          </a:p>
          <a:p>
            <a:pPr marR="0" lvl="0" algn="just" rtl="0">
              <a:lnSpc>
                <a:spcPct val="100000"/>
              </a:lnSpc>
              <a:spcBef>
                <a:spcPct val="0"/>
              </a:spcBef>
              <a:spcAft>
                <a:spcPct val="0"/>
              </a:spcAft>
              <a:buClr>
                <a:schemeClr val="accent1"/>
              </a:buClr>
              <a:buSzTx/>
            </a:pPr>
            <a:endParaRPr lang="en-US" sz="2400" b="0" i="0" u="none" strike="noStrike" cap="none" dirty="0">
              <a:solidFill>
                <a:schemeClr val="dk1"/>
              </a:solidFill>
              <a:latin typeface="Times New Roman" pitchFamily="18" charset="0"/>
              <a:ea typeface="Cambria" panose="02040503050406030204"/>
              <a:cs typeface="Times New Roman" pitchFamily="18" charset="0"/>
              <a:sym typeface="Cambria" panose="02040503050406030204"/>
            </a:endParaRPr>
          </a:p>
          <a:p>
            <a:pPr marL="0" marR="0" lvl="0" indent="0" algn="just" rtl="0">
              <a:lnSpc>
                <a:spcPct val="100000"/>
              </a:lnSpc>
              <a:spcBef>
                <a:spcPct val="0"/>
              </a:spcBef>
              <a:spcAft>
                <a:spcPct val="0"/>
              </a:spcAft>
              <a:buClr>
                <a:schemeClr val="accent1"/>
              </a:buClr>
              <a:buSzTx/>
              <a:buNone/>
            </a:pPr>
            <a:r>
              <a:rPr lang="en-US" sz="2400" b="0" i="0" u="none" strike="noStrike" cap="none" dirty="0">
                <a:solidFill>
                  <a:schemeClr val="dk1"/>
                </a:solidFill>
                <a:latin typeface="Times New Roman" pitchFamily="18" charset="0"/>
                <a:ea typeface="Cambria" panose="02040503050406030204"/>
                <a:cs typeface="Times New Roman" pitchFamily="18" charset="0"/>
                <a:sym typeface="Cambria" panose="02040503050406030204"/>
              </a:rPr>
              <a:t>               </a:t>
            </a:r>
          </a:p>
          <a:p>
            <a:pPr marL="0" marR="0" lvl="0" indent="0" algn="just" rtl="0">
              <a:lnSpc>
                <a:spcPct val="100000"/>
              </a:lnSpc>
              <a:spcBef>
                <a:spcPts val="440"/>
              </a:spcBef>
              <a:spcAft>
                <a:spcPct val="0"/>
              </a:spcAft>
              <a:buClr>
                <a:schemeClr val="accent1"/>
              </a:buClr>
              <a:buSzTx/>
              <a:buFont typeface="Wingdings" panose="05000000000000000000" pitchFamily="2" charset="2"/>
              <a:buNone/>
            </a:pPr>
            <a:r>
              <a:rPr lang="en-US" sz="2400" dirty="0">
                <a:solidFill>
                  <a:schemeClr val="dk1"/>
                </a:solidFill>
                <a:latin typeface="Times New Roman" pitchFamily="18" charset="0"/>
                <a:ea typeface="Cambria" panose="02040503050406030204"/>
                <a:cs typeface="Times New Roman" pitchFamily="18" charset="0"/>
                <a:sym typeface="Cambria" panose="02040503050406030204"/>
              </a:rPr>
              <a:t>               </a:t>
            </a:r>
          </a:p>
          <a:p>
            <a:pPr marL="0" marR="0" lvl="0" indent="0" algn="just" rtl="0">
              <a:lnSpc>
                <a:spcPct val="100000"/>
              </a:lnSpc>
              <a:spcBef>
                <a:spcPts val="440"/>
              </a:spcBef>
              <a:spcAft>
                <a:spcPct val="0"/>
              </a:spcAft>
              <a:buClr>
                <a:schemeClr val="accent1"/>
              </a:buClr>
              <a:buSzTx/>
              <a:buFont typeface="Wingdings" panose="05000000000000000000" pitchFamily="2" charset="2"/>
              <a:buNone/>
            </a:pPr>
            <a:r>
              <a:rPr lang="en-US" sz="2400" dirty="0">
                <a:solidFill>
                  <a:schemeClr val="dk1"/>
                </a:solidFill>
                <a:latin typeface="Times New Roman" pitchFamily="18" charset="0"/>
                <a:ea typeface="Cambria" panose="02040503050406030204"/>
                <a:cs typeface="Times New Roman" pitchFamily="18" charset="0"/>
                <a:sym typeface="Cambria" panose="02040503050406030204"/>
              </a:rPr>
              <a:t>               </a:t>
            </a:r>
            <a:endParaRPr lang="en-US" sz="2400" b="0" i="0" u="none" strike="noStrike" cap="none" dirty="0">
              <a:solidFill>
                <a:schemeClr val="dk1"/>
              </a:solidFill>
              <a:latin typeface="Times New Roman" pitchFamily="18" charset="0"/>
              <a:ea typeface="Cambria" panose="02040503050406030204"/>
              <a:cs typeface="Times New Roman" pitchFamily="18" charset="0"/>
              <a:sym typeface="Cambria" panose="02040503050406030204"/>
            </a:endParaRPr>
          </a:p>
          <a:p>
            <a:pPr marL="0" marR="0" lvl="0" indent="0" algn="just" rtl="0">
              <a:lnSpc>
                <a:spcPct val="100000"/>
              </a:lnSpc>
              <a:spcBef>
                <a:spcPts val="440"/>
              </a:spcBef>
              <a:spcAft>
                <a:spcPct val="0"/>
              </a:spcAft>
              <a:buClr>
                <a:schemeClr val="accent1"/>
              </a:buClr>
              <a:buSzTx/>
              <a:buFont typeface="Wingdings" panose="05000000000000000000" pitchFamily="2" charset="2"/>
              <a:buNone/>
            </a:pPr>
            <a:r>
              <a:rPr lang="en-US" sz="2400" dirty="0">
                <a:solidFill>
                  <a:schemeClr val="dk1"/>
                </a:solidFill>
                <a:latin typeface="Times New Roman" pitchFamily="18" charset="0"/>
                <a:ea typeface="Cambria" panose="02040503050406030204"/>
                <a:cs typeface="Times New Roman" pitchFamily="18" charset="0"/>
                <a:sym typeface="Cambria" panose="02040503050406030204"/>
              </a:rPr>
              <a:t>               </a:t>
            </a:r>
            <a:endParaRPr lang="en-US" sz="2400" b="0" i="0" u="none" strike="noStrike" cap="none" dirty="0">
              <a:solidFill>
                <a:schemeClr val="dk1"/>
              </a:solidFill>
              <a:latin typeface="Times New Roman" pitchFamily="18" charset="0"/>
              <a:ea typeface="Cambria" panose="02040503050406030204"/>
              <a:cs typeface="Times New Roman" pitchFamily="18" charset="0"/>
              <a:sym typeface="Cambria" panose="02040503050406030204"/>
            </a:endParaRPr>
          </a:p>
          <a:p>
            <a:pPr marL="0" marR="0" lvl="0" indent="0" algn="just" rtl="0">
              <a:lnSpc>
                <a:spcPct val="100000"/>
              </a:lnSpc>
              <a:spcBef>
                <a:spcPts val="440"/>
              </a:spcBef>
              <a:spcAft>
                <a:spcPct val="0"/>
              </a:spcAft>
              <a:buClr>
                <a:schemeClr val="accent1"/>
              </a:buClr>
              <a:buSzTx/>
              <a:buFont typeface="Wingdings" panose="05000000000000000000" pitchFamily="2" charset="2"/>
              <a:buNone/>
            </a:pPr>
            <a:endParaRPr lang="en-US" sz="2400" b="0" i="0" u="none" strike="noStrike" cap="none" dirty="0">
              <a:solidFill>
                <a:schemeClr val="dk1"/>
              </a:solidFill>
              <a:latin typeface="Times New Roman" pitchFamily="18" charset="0"/>
              <a:ea typeface="Cambria" panose="02040503050406030204"/>
              <a:cs typeface="Times New Roman" pitchFamily="18" charset="0"/>
              <a:sym typeface="Cambria" panose="02040503050406030204"/>
            </a:endParaRPr>
          </a:p>
          <a:p>
            <a:pPr marL="342900" marR="0" lvl="0" indent="-228600" algn="l" rtl="0">
              <a:spcBef>
                <a:spcPts val="440"/>
              </a:spcBef>
              <a:spcAft>
                <a:spcPct val="0"/>
              </a:spcAft>
              <a:buClr>
                <a:schemeClr val="accent1"/>
              </a:buClr>
              <a:buSzTx/>
              <a:buFont typeface="Arial"/>
              <a:buNone/>
            </a:pPr>
            <a:endParaRPr sz="2400" b="0" i="0" u="none" strike="noStrike" cap="none">
              <a:solidFill>
                <a:schemeClr val="dk1"/>
              </a:solidFill>
              <a:latin typeface="Times New Roman" pitchFamily="18" charset="0"/>
              <a:ea typeface="Cambria" panose="02040503050406030204"/>
              <a:cs typeface="Times New Roman" pitchFamily="18" charset="0"/>
              <a:sym typeface="Cambria" panose="02040503050406030204"/>
            </a:endParaRPr>
          </a:p>
        </p:txBody>
      </p:sp>
      <p:graphicFrame>
        <p:nvGraphicFramePr>
          <p:cNvPr id="5" name="Diagram 4"/>
          <p:cNvGraphicFramePr/>
          <p:nvPr/>
        </p:nvGraphicFramePr>
        <p:xfrm>
          <a:off x="1143000" y="2362200"/>
          <a:ext cx="66294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descr="C:\Users\omkar\Desktop\images.jpg"/>
          <p:cNvPicPr>
            <a:picLocks noChangeAspect="1" noChangeArrowheads="1"/>
          </p:cNvPicPr>
          <p:nvPr/>
        </p:nvPicPr>
        <p:blipFill>
          <a:blip r:embed="rId8"/>
          <a:srcRect/>
          <a:stretch>
            <a:fillRect/>
          </a:stretch>
        </p:blipFill>
        <p:spPr bwMode="auto">
          <a:xfrm>
            <a:off x="1371600" y="2514600"/>
            <a:ext cx="1143000" cy="649089"/>
          </a:xfrm>
          <a:prstGeom prst="rect">
            <a:avLst/>
          </a:prstGeom>
          <a:noFill/>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75167"/>
            <a:ext cx="7238365" cy="1143000"/>
          </a:xfrm>
        </p:spPr>
        <p:txBody>
          <a:bodyPr/>
          <a:lstStyle/>
          <a:p>
            <a:br>
              <a:rPr lang="en-US" sz="2400" b="1">
                <a:solidFill>
                  <a:srgbClr val="CC0066"/>
                </a:solidFill>
                <a:latin typeface="Cambria" panose="02040503050406030204"/>
                <a:ea typeface="Cambria" panose="02040503050406030204"/>
                <a:cs typeface="Cambria" panose="02040503050406030204"/>
                <a:sym typeface="Cambria" panose="02040503050406030204"/>
              </a:rPr>
            </a:br>
            <a:r>
              <a:rPr lang="en-US" sz="2400" b="1">
                <a:solidFill>
                  <a:srgbClr val="CC0066"/>
                </a:solidFill>
                <a:latin typeface="Cambria" panose="02040503050406030204"/>
                <a:ea typeface="Cambria" panose="02040503050406030204"/>
                <a:cs typeface="Cambria" panose="02040503050406030204"/>
                <a:sym typeface="Cambria" panose="02040503050406030204"/>
              </a:rPr>
              <a:t>Classification Of Embedded Systems</a:t>
            </a:r>
          </a:p>
        </p:txBody>
      </p:sp>
      <p:sp>
        <p:nvSpPr>
          <p:cNvPr id="3" name="Content Placeholder 2"/>
          <p:cNvSpPr>
            <a:spLocks noGrp="1"/>
          </p:cNvSpPr>
          <p:nvPr>
            <p:ph idx="1"/>
          </p:nvPr>
        </p:nvSpPr>
        <p:spPr>
          <a:xfrm>
            <a:off x="1042036" y="1916007"/>
            <a:ext cx="7644765" cy="4209627"/>
          </a:xfrm>
        </p:spPr>
        <p:txBody>
          <a:bodyPr>
            <a:normAutofit fontScale="92500" lnSpcReduction="20000"/>
          </a:bodyPr>
          <a:lstStyle/>
          <a:p>
            <a:pPr marL="0" indent="0">
              <a:buNone/>
            </a:pPr>
            <a:r>
              <a:rPr lang="en-US" sz="2400" b="1" dirty="0">
                <a:solidFill>
                  <a:schemeClr val="dk1"/>
                </a:solidFill>
                <a:latin typeface="Times New Roman" pitchFamily="18" charset="0"/>
                <a:ea typeface="Cambria" panose="02040503050406030204"/>
                <a:cs typeface="Times New Roman" pitchFamily="18" charset="0"/>
                <a:sym typeface="Cambria" panose="02040503050406030204"/>
              </a:rPr>
              <a:t>1.</a:t>
            </a:r>
            <a:r>
              <a:rPr lang="en-US" sz="2400" b="1" u="sng" dirty="0">
                <a:solidFill>
                  <a:schemeClr val="dk1"/>
                </a:solidFill>
                <a:latin typeface="Times New Roman" pitchFamily="18" charset="0"/>
                <a:ea typeface="Cambria" panose="02040503050406030204"/>
                <a:cs typeface="Times New Roman" pitchFamily="18" charset="0"/>
                <a:sym typeface="Cambria" panose="02040503050406030204"/>
              </a:rPr>
              <a:t>Based on generation</a:t>
            </a:r>
            <a:r>
              <a:rPr lang="en-US" sz="2400" u="sng" dirty="0">
                <a:solidFill>
                  <a:schemeClr val="dk1"/>
                </a:solidFill>
                <a:latin typeface="Times New Roman" pitchFamily="18" charset="0"/>
                <a:ea typeface="Cambria" panose="02040503050406030204"/>
                <a:cs typeface="Times New Roman" pitchFamily="18" charset="0"/>
                <a:sym typeface="Cambria" panose="02040503050406030204"/>
              </a:rPr>
              <a:t>:</a:t>
            </a:r>
          </a:p>
          <a:p>
            <a:pPr marL="0" indent="0">
              <a:buNone/>
            </a:pPr>
            <a:endParaRPr lang="en-US" sz="2400" u="sng" dirty="0">
              <a:latin typeface="Times New Roman" pitchFamily="18" charset="0"/>
              <a:cs typeface="Times New Roman" pitchFamily="18" charset="0"/>
            </a:endParaRPr>
          </a:p>
          <a:p>
            <a:pPr marL="0" indent="0">
              <a:buNone/>
            </a:pPr>
            <a:r>
              <a:rPr lang="en-US" sz="2400" dirty="0" err="1">
                <a:latin typeface="Times New Roman" pitchFamily="18" charset="0"/>
                <a:cs typeface="Times New Roman" pitchFamily="18" charset="0"/>
              </a:rPr>
              <a:t>A.First</a:t>
            </a:r>
            <a:r>
              <a:rPr lang="en-US" sz="2400" dirty="0">
                <a:latin typeface="Times New Roman" pitchFamily="18" charset="0"/>
                <a:cs typeface="Times New Roman" pitchFamily="18" charset="0"/>
              </a:rPr>
              <a:t> generation(1G):</a:t>
            </a:r>
          </a:p>
          <a:p>
            <a:pPr>
              <a:buFont typeface="Wingdings" panose="05000000000000000000" charset="0"/>
              <a:buChar char="Ø"/>
            </a:pPr>
            <a:r>
              <a:rPr lang="en-US" sz="2400" dirty="0">
                <a:latin typeface="Times New Roman" pitchFamily="18" charset="0"/>
                <a:cs typeface="Times New Roman" pitchFamily="18" charset="0"/>
              </a:rPr>
              <a:t> Built around 8bit microprocessor and microcontroller.  </a:t>
            </a:r>
          </a:p>
          <a:p>
            <a:pPr>
              <a:buFont typeface="Wingdings" panose="05000000000000000000" charset="0"/>
              <a:buChar char="Ø"/>
            </a:pPr>
            <a:r>
              <a:rPr lang="en-US" sz="2400" dirty="0">
                <a:latin typeface="Times New Roman" pitchFamily="18" charset="0"/>
                <a:cs typeface="Times New Roman" pitchFamily="18" charset="0"/>
              </a:rPr>
              <a:t>Simple in hardware circuit and firmware developed</a:t>
            </a:r>
          </a:p>
          <a:p>
            <a:pPr>
              <a:buFont typeface="Wingdings" panose="05000000000000000000" charset="0"/>
              <a:buChar char="Ø"/>
            </a:pPr>
            <a:r>
              <a:rPr lang="en-IN" sz="2400" dirty="0">
                <a:latin typeface="Times New Roman" pitchFamily="18" charset="0"/>
                <a:cs typeface="Times New Roman" pitchFamily="18" charset="0"/>
              </a:rPr>
              <a:t>Firmware is a type of software program embedded into hardware devices to help them function smoothly and effectively. </a:t>
            </a:r>
          </a:p>
          <a:p>
            <a:pPr>
              <a:buFont typeface="Wingdings" panose="05000000000000000000" charset="0"/>
              <a:buChar char="Ø"/>
            </a:pPr>
            <a:r>
              <a:rPr lang="en-IN" sz="2400" dirty="0">
                <a:latin typeface="Times New Roman" pitchFamily="18" charset="0"/>
                <a:cs typeface="Times New Roman" pitchFamily="18" charset="0"/>
              </a:rPr>
              <a:t>Firmware is installed directly onto a piece of hardware during manufacturing. </a:t>
            </a:r>
          </a:p>
          <a:p>
            <a:pPr>
              <a:buFont typeface="Wingdings" panose="05000000000000000000" charset="0"/>
              <a:buChar char="Ø"/>
            </a:pPr>
            <a:r>
              <a:rPr lang="en-IN" sz="2400" dirty="0">
                <a:latin typeface="Times New Roman" pitchFamily="18" charset="0"/>
                <a:cs typeface="Times New Roman" pitchFamily="18" charset="0"/>
              </a:rPr>
              <a:t>It is used to run user programs on the device and can be thought of as the software that enables hardware to run.</a:t>
            </a:r>
            <a:endParaRPr lang="en-US" sz="2400" dirty="0">
              <a:latin typeface="Times New Roman" pitchFamily="18" charset="0"/>
              <a:cs typeface="Times New Roman" pitchFamily="18" charset="0"/>
            </a:endParaRPr>
          </a:p>
          <a:p>
            <a:pPr>
              <a:buFont typeface="Wingdings" panose="05000000000000000000" charset="0"/>
              <a:buChar char="Ø"/>
            </a:pPr>
            <a:r>
              <a:rPr lang="en-US" sz="2400" dirty="0" err="1">
                <a:latin typeface="Times New Roman" pitchFamily="18" charset="0"/>
                <a:cs typeface="Times New Roman" pitchFamily="18" charset="0"/>
              </a:rPr>
              <a:t>Examples:Digital</a:t>
            </a:r>
            <a:r>
              <a:rPr lang="en-US" sz="2400" dirty="0">
                <a:latin typeface="Times New Roman" pitchFamily="18" charset="0"/>
                <a:cs typeface="Times New Roman" pitchFamily="18" charset="0"/>
              </a:rPr>
              <a:t> telephone keypads.</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75167"/>
            <a:ext cx="7238365" cy="1143000"/>
          </a:xfrm>
        </p:spPr>
        <p:txBody>
          <a:bodyPr/>
          <a:lstStyle/>
          <a:p>
            <a:r>
              <a:rPr lang="en-US" sz="2800" b="1">
                <a:solidFill>
                  <a:srgbClr val="CC0066"/>
                </a:solidFill>
                <a:latin typeface="Cambria" panose="02040503050406030204"/>
                <a:ea typeface="Cambria" panose="02040503050406030204"/>
                <a:cs typeface="Cambria" panose="02040503050406030204"/>
                <a:sym typeface="Cambria" panose="02040503050406030204"/>
              </a:rPr>
              <a:t>Classification Of Embedded Systems</a:t>
            </a:r>
          </a:p>
        </p:txBody>
      </p:sp>
      <p:sp>
        <p:nvSpPr>
          <p:cNvPr id="3" name="Content Placeholder 2"/>
          <p:cNvSpPr>
            <a:spLocks noGrp="1"/>
          </p:cNvSpPr>
          <p:nvPr>
            <p:ph idx="1"/>
          </p:nvPr>
        </p:nvSpPr>
        <p:spPr/>
        <p:txBody>
          <a:bodyPr>
            <a:normAutofit/>
          </a:bodyPr>
          <a:lstStyle/>
          <a:p>
            <a:pPr marL="0" indent="0">
              <a:buNone/>
            </a:pPr>
            <a:r>
              <a:rPr lang="en-US" sz="2400" b="1" dirty="0">
                <a:solidFill>
                  <a:schemeClr val="dk1"/>
                </a:solidFill>
                <a:latin typeface="Times New Roman" pitchFamily="18" charset="0"/>
                <a:ea typeface="Cambria" panose="02040503050406030204"/>
                <a:cs typeface="Times New Roman" pitchFamily="18" charset="0"/>
                <a:sym typeface="Cambria" panose="02040503050406030204"/>
              </a:rPr>
              <a:t>1.</a:t>
            </a:r>
            <a:r>
              <a:rPr lang="en-US" sz="2400" b="1" u="sng" dirty="0">
                <a:solidFill>
                  <a:schemeClr val="dk1"/>
                </a:solidFill>
                <a:latin typeface="Times New Roman" pitchFamily="18" charset="0"/>
                <a:ea typeface="Cambria" panose="02040503050406030204"/>
                <a:cs typeface="Times New Roman" pitchFamily="18" charset="0"/>
                <a:sym typeface="Cambria" panose="02040503050406030204"/>
              </a:rPr>
              <a:t>Based on generation</a:t>
            </a:r>
            <a:r>
              <a:rPr lang="en-US" sz="2400" u="sng" dirty="0">
                <a:solidFill>
                  <a:schemeClr val="dk1"/>
                </a:solidFill>
                <a:latin typeface="Times New Roman" pitchFamily="18" charset="0"/>
                <a:ea typeface="Cambria" panose="02040503050406030204"/>
                <a:cs typeface="Times New Roman" pitchFamily="18" charset="0"/>
                <a:sym typeface="Cambria" panose="02040503050406030204"/>
              </a:rPr>
              <a:t>:</a:t>
            </a:r>
          </a:p>
          <a:p>
            <a:pPr marL="0" indent="0">
              <a:buNone/>
            </a:pPr>
            <a:endParaRPr lang="en-US" sz="2400" u="sng" dirty="0">
              <a:latin typeface="Times New Roman" pitchFamily="18" charset="0"/>
              <a:cs typeface="Times New Roman" pitchFamily="18" charset="0"/>
            </a:endParaRPr>
          </a:p>
          <a:p>
            <a:pPr marL="0" indent="0">
              <a:buNone/>
            </a:pPr>
            <a:r>
              <a:rPr lang="en-US" sz="2400" dirty="0" err="1">
                <a:latin typeface="Times New Roman" pitchFamily="18" charset="0"/>
                <a:cs typeface="Times New Roman" pitchFamily="18" charset="0"/>
              </a:rPr>
              <a:t>B.Second</a:t>
            </a:r>
            <a:r>
              <a:rPr lang="en-US" sz="2400" dirty="0">
                <a:latin typeface="Times New Roman" pitchFamily="18" charset="0"/>
                <a:cs typeface="Times New Roman" pitchFamily="18" charset="0"/>
              </a:rPr>
              <a:t> generation(2G):</a:t>
            </a:r>
          </a:p>
          <a:p>
            <a:r>
              <a:rPr lang="en-US" sz="2400" dirty="0">
                <a:latin typeface="Times New Roman" pitchFamily="18" charset="0"/>
                <a:cs typeface="Times New Roman" pitchFamily="18" charset="0"/>
              </a:rPr>
              <a:t>   Built around 8- and 16-bit microprocessors/microcontrollers.</a:t>
            </a:r>
          </a:p>
          <a:p>
            <a:r>
              <a:rPr lang="en-US" sz="2400" dirty="0">
                <a:latin typeface="Times New Roman" pitchFamily="18" charset="0"/>
                <a:cs typeface="Times New Roman" pitchFamily="18" charset="0"/>
              </a:rPr>
              <a:t>   more complex instruction set and powerful computing.</a:t>
            </a:r>
          </a:p>
          <a:p>
            <a:pPr marL="542925" indent="-542925"/>
            <a:r>
              <a:rPr lang="en-US" sz="2400" dirty="0">
                <a:latin typeface="Times New Roman" pitchFamily="18" charset="0"/>
                <a:cs typeface="Times New Roman" pitchFamily="18" charset="0"/>
              </a:rPr>
              <a:t>Some of them may use an operating system for a supervised operation.</a:t>
            </a:r>
          </a:p>
          <a:p>
            <a:r>
              <a:rPr lang="en-US" sz="2400" dirty="0">
                <a:latin typeface="Times New Roman" pitchFamily="18" charset="0"/>
                <a:cs typeface="Times New Roman" pitchFamily="18" charset="0"/>
              </a:rPr>
              <a:t>   Example: Supervisory control and data acquisition (SCADA)</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75167"/>
            <a:ext cx="7238365" cy="1143000"/>
          </a:xfrm>
        </p:spPr>
        <p:txBody>
          <a:bodyPr/>
          <a:lstStyle/>
          <a:p>
            <a:r>
              <a:rPr lang="en-US" sz="2400" b="1">
                <a:solidFill>
                  <a:srgbClr val="CC0066"/>
                </a:solidFill>
                <a:latin typeface="Times New Roman" pitchFamily="18" charset="0"/>
                <a:ea typeface="Cambria" panose="02040503050406030204"/>
                <a:cs typeface="Times New Roman" pitchFamily="18" charset="0"/>
                <a:sym typeface="Cambria" panose="02040503050406030204"/>
              </a:rPr>
              <a:t>Classification Of Embedded Systems</a:t>
            </a:r>
          </a:p>
        </p:txBody>
      </p:sp>
      <p:sp>
        <p:nvSpPr>
          <p:cNvPr id="3" name="Content Placeholder 2"/>
          <p:cNvSpPr>
            <a:spLocks noGrp="1"/>
          </p:cNvSpPr>
          <p:nvPr>
            <p:ph idx="1"/>
          </p:nvPr>
        </p:nvSpPr>
        <p:spPr/>
        <p:txBody>
          <a:bodyPr>
            <a:normAutofit/>
          </a:bodyPr>
          <a:lstStyle/>
          <a:p>
            <a:pPr marL="0" indent="0">
              <a:buNone/>
            </a:pPr>
            <a:r>
              <a:rPr lang="en-US" sz="2400" b="1" dirty="0">
                <a:solidFill>
                  <a:schemeClr val="dk1"/>
                </a:solidFill>
                <a:latin typeface="Times New Roman" pitchFamily="18" charset="0"/>
                <a:ea typeface="Cambria" panose="02040503050406030204"/>
                <a:cs typeface="Times New Roman" pitchFamily="18" charset="0"/>
                <a:sym typeface="Cambria" panose="02040503050406030204"/>
              </a:rPr>
              <a:t>1.</a:t>
            </a:r>
            <a:r>
              <a:rPr lang="en-US" sz="2400" b="1" u="sng" dirty="0">
                <a:solidFill>
                  <a:schemeClr val="dk1"/>
                </a:solidFill>
                <a:latin typeface="Times New Roman" pitchFamily="18" charset="0"/>
                <a:ea typeface="Cambria" panose="02040503050406030204"/>
                <a:cs typeface="Times New Roman" pitchFamily="18" charset="0"/>
                <a:sym typeface="Cambria" panose="02040503050406030204"/>
              </a:rPr>
              <a:t>Based on generation</a:t>
            </a:r>
            <a:r>
              <a:rPr lang="en-US" sz="2400" u="sng" dirty="0">
                <a:solidFill>
                  <a:schemeClr val="dk1"/>
                </a:solidFill>
                <a:latin typeface="Times New Roman" pitchFamily="18" charset="0"/>
                <a:ea typeface="Cambria" panose="02040503050406030204"/>
                <a:cs typeface="Times New Roman" pitchFamily="18" charset="0"/>
                <a:sym typeface="Cambria" panose="02040503050406030204"/>
              </a:rPr>
              <a:t>:</a:t>
            </a:r>
          </a:p>
          <a:p>
            <a:pPr marL="0" indent="0">
              <a:buNone/>
            </a:pPr>
            <a:endParaRPr lang="en-US" sz="2400" u="sng"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C. Third generation(3G):</a:t>
            </a:r>
          </a:p>
          <a:p>
            <a:pPr marL="0" indent="0">
              <a:buNone/>
            </a:pPr>
            <a:endParaRPr lang="en-US" sz="2400" dirty="0">
              <a:latin typeface="Times New Roman" pitchFamily="18" charset="0"/>
              <a:cs typeface="Times New Roman" pitchFamily="18" charset="0"/>
            </a:endParaRPr>
          </a:p>
          <a:p>
            <a:pPr marL="358775" indent="-358775"/>
            <a:r>
              <a:rPr lang="en-US" sz="2400" dirty="0">
                <a:latin typeface="Times New Roman" pitchFamily="18" charset="0"/>
                <a:cs typeface="Times New Roman" pitchFamily="18" charset="0"/>
              </a:rPr>
              <a:t>  Built around more powerful 16- and 32-bit microprocessors &amp; microcontrollers.</a:t>
            </a:r>
          </a:p>
          <a:p>
            <a:r>
              <a:rPr lang="en-US" sz="2400" dirty="0">
                <a:latin typeface="Times New Roman" pitchFamily="18" charset="0"/>
                <a:cs typeface="Times New Roman" pitchFamily="18" charset="0"/>
              </a:rPr>
              <a:t>  Concepts like Digital Signal Processors(DSPs)</a:t>
            </a:r>
          </a:p>
          <a:p>
            <a:r>
              <a:rPr lang="en-US" sz="2400" dirty="0">
                <a:latin typeface="Times New Roman" pitchFamily="18" charset="0"/>
                <a:cs typeface="Times New Roman" pitchFamily="18" charset="0"/>
              </a:rPr>
              <a:t>  Application Specific Integrated Circuits(ASICs) evolved.</a:t>
            </a:r>
          </a:p>
          <a:p>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Examples:Robotics,Media</a:t>
            </a:r>
            <a:endParaRPr lang="en-US" sz="2400" dirty="0">
              <a:latin typeface="Times New Roman" pitchFamily="18" charset="0"/>
              <a:cs typeface="Times New Roman" pitchFamily="18"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75167"/>
            <a:ext cx="7238365" cy="1143000"/>
          </a:xfrm>
        </p:spPr>
        <p:txBody>
          <a:bodyPr/>
          <a:lstStyle/>
          <a:p>
            <a:r>
              <a:rPr lang="en-US" sz="2400" b="1">
                <a:solidFill>
                  <a:srgbClr val="CC0066"/>
                </a:solidFill>
                <a:latin typeface="Times New Roman" pitchFamily="18" charset="0"/>
                <a:ea typeface="Cambria" panose="02040503050406030204"/>
                <a:cs typeface="Times New Roman" pitchFamily="18" charset="0"/>
                <a:sym typeface="Cambria" panose="02040503050406030204"/>
              </a:rPr>
              <a:t>Classification Of Embedded Systems</a:t>
            </a:r>
          </a:p>
        </p:txBody>
      </p:sp>
      <p:sp>
        <p:nvSpPr>
          <p:cNvPr id="3" name="Content Placeholder 2"/>
          <p:cNvSpPr>
            <a:spLocks noGrp="1"/>
          </p:cNvSpPr>
          <p:nvPr>
            <p:ph idx="1"/>
          </p:nvPr>
        </p:nvSpPr>
        <p:spPr/>
        <p:txBody>
          <a:bodyPr>
            <a:normAutofit/>
          </a:bodyPr>
          <a:lstStyle/>
          <a:p>
            <a:pPr marL="0" indent="0">
              <a:buNone/>
            </a:pPr>
            <a:r>
              <a:rPr lang="en-US" sz="2400" b="1" dirty="0">
                <a:solidFill>
                  <a:schemeClr val="dk1"/>
                </a:solidFill>
                <a:latin typeface="Times New Roman" pitchFamily="18" charset="0"/>
                <a:ea typeface="Cambria" panose="02040503050406030204"/>
                <a:cs typeface="Times New Roman" pitchFamily="18" charset="0"/>
                <a:sym typeface="Cambria" panose="02040503050406030204"/>
              </a:rPr>
              <a:t>1.</a:t>
            </a:r>
            <a:r>
              <a:rPr lang="en-US" sz="2400" b="1" u="sng" dirty="0">
                <a:solidFill>
                  <a:schemeClr val="dk1"/>
                </a:solidFill>
                <a:latin typeface="Times New Roman" pitchFamily="18" charset="0"/>
                <a:ea typeface="Cambria" panose="02040503050406030204"/>
                <a:cs typeface="Times New Roman" pitchFamily="18" charset="0"/>
                <a:sym typeface="Cambria" panose="02040503050406030204"/>
              </a:rPr>
              <a:t>Based on generation</a:t>
            </a:r>
            <a:r>
              <a:rPr lang="en-US" sz="2400" u="sng" dirty="0">
                <a:solidFill>
                  <a:schemeClr val="dk1"/>
                </a:solidFill>
                <a:latin typeface="Times New Roman" pitchFamily="18" charset="0"/>
                <a:ea typeface="Cambria" panose="02040503050406030204"/>
                <a:cs typeface="Times New Roman" pitchFamily="18" charset="0"/>
                <a:sym typeface="Cambria" panose="02040503050406030204"/>
              </a:rPr>
              <a:t>:</a:t>
            </a:r>
          </a:p>
          <a:p>
            <a:pPr marL="0" indent="0">
              <a:buNone/>
            </a:pPr>
            <a:endParaRPr lang="en-US" sz="2400" u="sng" dirty="0">
              <a:latin typeface="Times New Roman" pitchFamily="18" charset="0"/>
              <a:cs typeface="Times New Roman" pitchFamily="18" charset="0"/>
            </a:endParaRPr>
          </a:p>
          <a:p>
            <a:pPr marL="0" indent="0">
              <a:buNone/>
            </a:pPr>
            <a:r>
              <a:rPr lang="en-US" sz="2400" dirty="0" err="1">
                <a:latin typeface="Times New Roman" pitchFamily="18" charset="0"/>
                <a:cs typeface="Times New Roman" pitchFamily="18" charset="0"/>
              </a:rPr>
              <a:t>D.Fourth</a:t>
            </a:r>
            <a:r>
              <a:rPr lang="en-US" sz="2400" dirty="0">
                <a:latin typeface="Times New Roman" pitchFamily="18" charset="0"/>
                <a:cs typeface="Times New Roman" pitchFamily="18" charset="0"/>
              </a:rPr>
              <a:t> generation(4G):</a:t>
            </a:r>
          </a:p>
          <a:p>
            <a:r>
              <a:rPr lang="en-US" sz="2400" dirty="0">
                <a:latin typeface="Times New Roman" pitchFamily="18" charset="0"/>
                <a:cs typeface="Times New Roman" pitchFamily="18" charset="0"/>
              </a:rPr>
              <a:t>  Built around 64-bit microprocessor and 32-bit microcontroller.</a:t>
            </a:r>
          </a:p>
          <a:p>
            <a:r>
              <a:rPr lang="en-US" sz="2400" dirty="0">
                <a:latin typeface="Times New Roman" pitchFamily="18" charset="0"/>
                <a:cs typeface="Times New Roman" pitchFamily="18" charset="0"/>
              </a:rPr>
              <a:t> The concept of System on Chips(</a:t>
            </a:r>
            <a:r>
              <a:rPr lang="en-US" sz="2400" dirty="0" err="1">
                <a:latin typeface="Times New Roman" pitchFamily="18" charset="0"/>
                <a:cs typeface="Times New Roman" pitchFamily="18" charset="0"/>
              </a:rPr>
              <a:t>SoC</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Multicore</a:t>
            </a:r>
            <a:r>
              <a:rPr lang="en-US" sz="2400" dirty="0">
                <a:latin typeface="Times New Roman" pitchFamily="18" charset="0"/>
                <a:cs typeface="Times New Roman" pitchFamily="18" charset="0"/>
              </a:rPr>
              <a:t> Processors evolved.</a:t>
            </a:r>
          </a:p>
          <a:p>
            <a:r>
              <a:rPr lang="en-US" sz="2400" dirty="0">
                <a:latin typeface="Times New Roman" pitchFamily="18" charset="0"/>
                <a:cs typeface="Times New Roman" pitchFamily="18" charset="0"/>
              </a:rPr>
              <a:t>Highly complex and very powerful.</a:t>
            </a:r>
          </a:p>
          <a:p>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Examples:Smart</a:t>
            </a:r>
            <a:r>
              <a:rPr lang="en-US" sz="2400" dirty="0">
                <a:latin typeface="Times New Roman" pitchFamily="18" charset="0"/>
                <a:cs typeface="Times New Roman" pitchFamily="18" charset="0"/>
              </a:rPr>
              <a:t> phones.</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dk1"/>
                </a:solidFill>
                <a:latin typeface="Times New Roman" pitchFamily="18" charset="0"/>
                <a:ea typeface="Cambria" panose="02040503050406030204"/>
                <a:cs typeface="Times New Roman" pitchFamily="18" charset="0"/>
                <a:sym typeface="Cambria" panose="02040503050406030204"/>
              </a:rPr>
              <a:t>2.</a:t>
            </a:r>
            <a:r>
              <a:rPr lang="en-US" b="1" u="sng" dirty="0">
                <a:solidFill>
                  <a:schemeClr val="dk1"/>
                </a:solidFill>
                <a:latin typeface="Times New Roman" pitchFamily="18" charset="0"/>
                <a:ea typeface="Cambria" panose="02040503050406030204"/>
                <a:cs typeface="Times New Roman" pitchFamily="18" charset="0"/>
                <a:sym typeface="Cambria" panose="02040503050406030204"/>
              </a:rPr>
              <a:t>Based on complexity</a:t>
            </a:r>
            <a:endParaRPr lang="en-IN"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75167"/>
            <a:ext cx="7238365" cy="1143000"/>
          </a:xfrm>
        </p:spPr>
        <p:txBody>
          <a:bodyPr/>
          <a:lstStyle/>
          <a:p>
            <a:r>
              <a:rPr lang="en-US" sz="2800" b="1" dirty="0">
                <a:solidFill>
                  <a:srgbClr val="CC0066"/>
                </a:solidFill>
                <a:latin typeface="Cambria" panose="02040503050406030204"/>
                <a:ea typeface="Cambria" panose="02040503050406030204"/>
                <a:cs typeface="Cambria" panose="02040503050406030204"/>
                <a:sym typeface="Cambria" panose="02040503050406030204"/>
              </a:rPr>
              <a:t>Classification Of Embedded Systems</a:t>
            </a:r>
          </a:p>
        </p:txBody>
      </p:sp>
      <p:sp>
        <p:nvSpPr>
          <p:cNvPr id="3" name="Content Placeholder 2"/>
          <p:cNvSpPr>
            <a:spLocks noGrp="1"/>
          </p:cNvSpPr>
          <p:nvPr>
            <p:ph idx="1"/>
          </p:nvPr>
        </p:nvSpPr>
        <p:spPr/>
        <p:txBody>
          <a:bodyPr>
            <a:normAutofit/>
          </a:bodyPr>
          <a:lstStyle/>
          <a:p>
            <a:pPr marL="0" indent="0">
              <a:buNone/>
            </a:pPr>
            <a:r>
              <a:rPr lang="en-US" sz="2400" dirty="0">
                <a:solidFill>
                  <a:schemeClr val="dk1"/>
                </a:solidFill>
                <a:latin typeface="Times New Roman" pitchFamily="18" charset="0"/>
                <a:ea typeface="Cambria" panose="02040503050406030204"/>
                <a:cs typeface="Times New Roman" pitchFamily="18" charset="0"/>
                <a:sym typeface="Cambria" panose="02040503050406030204"/>
              </a:rPr>
              <a:t>   </a:t>
            </a:r>
            <a:r>
              <a:rPr lang="en-US" sz="2400" b="1" dirty="0">
                <a:solidFill>
                  <a:schemeClr val="dk1"/>
                </a:solidFill>
                <a:latin typeface="Times New Roman" pitchFamily="18" charset="0"/>
                <a:ea typeface="Cambria" panose="02040503050406030204"/>
                <a:cs typeface="Times New Roman" pitchFamily="18" charset="0"/>
                <a:sym typeface="Cambria" panose="02040503050406030204"/>
              </a:rPr>
              <a:t>2.</a:t>
            </a:r>
            <a:r>
              <a:rPr lang="en-US" sz="2400" b="1" u="sng" dirty="0">
                <a:solidFill>
                  <a:schemeClr val="dk1"/>
                </a:solidFill>
                <a:latin typeface="Times New Roman" pitchFamily="18" charset="0"/>
                <a:ea typeface="Cambria" panose="02040503050406030204"/>
                <a:cs typeface="Times New Roman" pitchFamily="18" charset="0"/>
                <a:sym typeface="Cambria" panose="02040503050406030204"/>
              </a:rPr>
              <a:t>Based on complexity</a:t>
            </a:r>
            <a:r>
              <a:rPr lang="en-US" sz="2400" u="sng" dirty="0">
                <a:solidFill>
                  <a:schemeClr val="dk1"/>
                </a:solidFill>
                <a:latin typeface="Times New Roman" pitchFamily="18" charset="0"/>
                <a:ea typeface="Cambria" panose="02040503050406030204"/>
                <a:cs typeface="Times New Roman" pitchFamily="18" charset="0"/>
                <a:sym typeface="Cambria" panose="02040503050406030204"/>
              </a:rPr>
              <a:t>:</a:t>
            </a:r>
          </a:p>
          <a:p>
            <a:pPr marL="0" indent="0">
              <a:buNone/>
            </a:pPr>
            <a:endParaRPr lang="en-US" sz="2400" u="sng"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A.Small</a:t>
            </a:r>
            <a:r>
              <a:rPr lang="en-US" sz="2400" dirty="0">
                <a:latin typeface="Times New Roman" pitchFamily="18" charset="0"/>
                <a:cs typeface="Times New Roman" pitchFamily="18" charset="0"/>
              </a:rPr>
              <a:t>-scale:</a:t>
            </a:r>
          </a:p>
          <a:p>
            <a:pPr marL="0" indent="0">
              <a:buNone/>
            </a:pPr>
            <a:endParaRPr lang="en-US" sz="2400" dirty="0">
              <a:latin typeface="Times New Roman" pitchFamily="18" charset="0"/>
              <a:cs typeface="Times New Roman" pitchFamily="18" charset="0"/>
            </a:endParaRPr>
          </a:p>
          <a:p>
            <a:pPr algn="l"/>
            <a:r>
              <a:rPr lang="en-US" sz="2400" dirty="0">
                <a:latin typeface="Times New Roman" pitchFamily="18" charset="0"/>
                <a:cs typeface="Times New Roman" pitchFamily="18" charset="0"/>
              </a:rPr>
              <a:t>    Simple in application need.</a:t>
            </a:r>
          </a:p>
          <a:p>
            <a:pPr algn="l"/>
            <a:r>
              <a:rPr lang="en-US" sz="2400" dirty="0">
                <a:latin typeface="Times New Roman" pitchFamily="18" charset="0"/>
                <a:cs typeface="Times New Roman" pitchFamily="18" charset="0"/>
              </a:rPr>
              <a:t>    Performance not time critical.</a:t>
            </a:r>
          </a:p>
          <a:p>
            <a:pPr algn="l"/>
            <a:r>
              <a:rPr lang="en-US" sz="2400" dirty="0">
                <a:latin typeface="Times New Roman" pitchFamily="18" charset="0"/>
                <a:cs typeface="Times New Roman" pitchFamily="18" charset="0"/>
              </a:rPr>
              <a:t>    Built around low performance and low cost 8or 16bit      microprocessor/microcontroller.</a:t>
            </a:r>
          </a:p>
          <a:p>
            <a:pPr algn="l"/>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Examples:an</a:t>
            </a:r>
            <a:r>
              <a:rPr lang="en-US" sz="2400" dirty="0">
                <a:latin typeface="Times New Roman" pitchFamily="18" charset="0"/>
                <a:cs typeface="Times New Roman" pitchFamily="18" charset="0"/>
              </a:rPr>
              <a:t> electronic toy.</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799"/>
            <a:ext cx="7010400" cy="731839"/>
          </a:xfrm>
        </p:spPr>
        <p:style>
          <a:lnRef idx="2">
            <a:schemeClr val="accent1"/>
          </a:lnRef>
          <a:fillRef idx="1">
            <a:schemeClr val="lt1"/>
          </a:fillRef>
          <a:effectRef idx="0">
            <a:schemeClr val="accent1"/>
          </a:effectRef>
          <a:fontRef idx="minor">
            <a:schemeClr val="dk1"/>
          </a:fontRef>
        </p:style>
        <p:txBody>
          <a:bodyPr>
            <a:normAutofit fontScale="90000"/>
          </a:bodyPr>
          <a:lstStyle/>
          <a:p>
            <a:br>
              <a:rPr lang="en-IN" dirty="0">
                <a:hlinkClick r:id="rId2"/>
              </a:rPr>
            </a:br>
            <a:r>
              <a:rPr lang="en-IN" u="sng" dirty="0">
                <a:hlinkClick r:id="rId2"/>
              </a:rPr>
              <a:t>What is an Embedded System?</a:t>
            </a:r>
            <a:br>
              <a:rPr lang="en-IN" u="sng" dirty="0"/>
            </a:br>
            <a:endParaRPr lang="en-IN" u="sng" dirty="0"/>
          </a:p>
        </p:txBody>
      </p:sp>
      <p:sp>
        <p:nvSpPr>
          <p:cNvPr id="3" name="Content Placeholder 2"/>
          <p:cNvSpPr>
            <a:spLocks noGrp="1"/>
          </p:cNvSpPr>
          <p:nvPr>
            <p:ph idx="1"/>
          </p:nvPr>
        </p:nvSpPr>
        <p:spPr>
          <a:xfrm>
            <a:off x="457200" y="1905000"/>
            <a:ext cx="8229600" cy="4221164"/>
          </a:xfrm>
        </p:spPr>
        <p:txBody>
          <a:bodyPr/>
          <a:lstStyle/>
          <a:p>
            <a:r>
              <a:rPr lang="en-IN" dirty="0"/>
              <a:t>An embedded system is </a:t>
            </a:r>
            <a:r>
              <a:rPr lang="en-IN" b="1" dirty="0"/>
              <a:t>a combination of computer hardware and software designed for a specific function</a:t>
            </a:r>
            <a:r>
              <a:rPr lang="en-IN" dirty="0"/>
              <a:t>.</a:t>
            </a:r>
          </a:p>
          <a:p>
            <a:r>
              <a:rPr lang="en-IN" dirty="0"/>
              <a:t>Generally a </a:t>
            </a:r>
            <a:r>
              <a:rPr lang="en-IN" dirty="0">
                <a:solidFill>
                  <a:srgbClr val="FF0000"/>
                </a:solidFill>
              </a:rPr>
              <a:t>microcontroller or microprocessor </a:t>
            </a:r>
            <a:r>
              <a:rPr lang="en-IN" dirty="0"/>
              <a:t>is included as an integral part of the system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75167"/>
            <a:ext cx="7238365" cy="1143000"/>
          </a:xfrm>
        </p:spPr>
        <p:txBody>
          <a:bodyPr/>
          <a:lstStyle/>
          <a:p>
            <a:r>
              <a:rPr lang="en-US" sz="2800" b="1">
                <a:solidFill>
                  <a:srgbClr val="CC0066"/>
                </a:solidFill>
                <a:latin typeface="Cambria" panose="02040503050406030204"/>
                <a:ea typeface="Cambria" panose="02040503050406030204"/>
                <a:cs typeface="Cambria" panose="02040503050406030204"/>
                <a:sym typeface="Cambria" panose="02040503050406030204"/>
              </a:rPr>
              <a:t>Classification Of Embedded Systems</a:t>
            </a:r>
          </a:p>
        </p:txBody>
      </p:sp>
      <p:sp>
        <p:nvSpPr>
          <p:cNvPr id="3" name="Content Placeholder 2"/>
          <p:cNvSpPr>
            <a:spLocks noGrp="1"/>
          </p:cNvSpPr>
          <p:nvPr>
            <p:ph idx="1"/>
          </p:nvPr>
        </p:nvSpPr>
        <p:spPr/>
        <p:txBody>
          <a:bodyPr>
            <a:normAutofit/>
          </a:bodyPr>
          <a:lstStyle/>
          <a:p>
            <a:pPr marL="0" indent="0">
              <a:buNone/>
            </a:pPr>
            <a:r>
              <a:rPr lang="en-US" sz="2400" dirty="0">
                <a:solidFill>
                  <a:schemeClr val="dk1"/>
                </a:solidFill>
                <a:latin typeface="Times New Roman" pitchFamily="18" charset="0"/>
                <a:ea typeface="Cambria" panose="02040503050406030204"/>
                <a:cs typeface="Times New Roman" pitchFamily="18" charset="0"/>
                <a:sym typeface="Cambria" panose="02040503050406030204"/>
              </a:rPr>
              <a:t>   </a:t>
            </a:r>
            <a:r>
              <a:rPr lang="en-US" sz="2400" b="1" dirty="0">
                <a:solidFill>
                  <a:schemeClr val="dk1"/>
                </a:solidFill>
                <a:latin typeface="Times New Roman" pitchFamily="18" charset="0"/>
                <a:ea typeface="Cambria" panose="02040503050406030204"/>
                <a:cs typeface="Times New Roman" pitchFamily="18" charset="0"/>
                <a:sym typeface="Cambria" panose="02040503050406030204"/>
              </a:rPr>
              <a:t>2.</a:t>
            </a:r>
            <a:r>
              <a:rPr lang="en-US" sz="2400" b="1" u="sng" dirty="0">
                <a:solidFill>
                  <a:schemeClr val="dk1"/>
                </a:solidFill>
                <a:latin typeface="Times New Roman" pitchFamily="18" charset="0"/>
                <a:ea typeface="Cambria" panose="02040503050406030204"/>
                <a:cs typeface="Times New Roman" pitchFamily="18" charset="0"/>
                <a:sym typeface="Cambria" panose="02040503050406030204"/>
              </a:rPr>
              <a:t>Based on complexity</a:t>
            </a:r>
            <a:r>
              <a:rPr lang="en-US" sz="2400" u="sng" dirty="0">
                <a:solidFill>
                  <a:schemeClr val="dk1"/>
                </a:solidFill>
                <a:latin typeface="Times New Roman" pitchFamily="18" charset="0"/>
                <a:ea typeface="Cambria" panose="02040503050406030204"/>
                <a:cs typeface="Times New Roman" pitchFamily="18" charset="0"/>
                <a:sym typeface="Cambria" panose="02040503050406030204"/>
              </a:rPr>
              <a:t>:</a:t>
            </a:r>
          </a:p>
          <a:p>
            <a:pPr marL="0" indent="0">
              <a:buNone/>
            </a:pPr>
            <a:endParaRPr lang="en-US" sz="2400" u="sng"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B.Medium</a:t>
            </a:r>
            <a:r>
              <a:rPr lang="en-US" sz="2400" dirty="0">
                <a:latin typeface="Times New Roman" pitchFamily="18" charset="0"/>
                <a:cs typeface="Times New Roman" pitchFamily="18" charset="0"/>
              </a:rPr>
              <a:t>-scale:</a:t>
            </a:r>
          </a:p>
          <a:p>
            <a:pPr marL="0" indent="0">
              <a:buNone/>
            </a:pPr>
            <a:endParaRPr lang="en-US" sz="2400" dirty="0">
              <a:latin typeface="Times New Roman" pitchFamily="18" charset="0"/>
              <a:cs typeface="Times New Roman" pitchFamily="18" charset="0"/>
            </a:endParaRPr>
          </a:p>
          <a:p>
            <a:pPr algn="l"/>
            <a:r>
              <a:rPr lang="en-US" sz="2400" dirty="0">
                <a:latin typeface="Times New Roman" pitchFamily="18" charset="0"/>
                <a:cs typeface="Times New Roman" pitchFamily="18" charset="0"/>
              </a:rPr>
              <a:t>    Slightly complex in hardware &amp; firmware requirement.</a:t>
            </a:r>
          </a:p>
          <a:p>
            <a:pPr algn="l"/>
            <a:r>
              <a:rPr lang="en-US" sz="2400" dirty="0">
                <a:latin typeface="Times New Roman" pitchFamily="18" charset="0"/>
                <a:cs typeface="Times New Roman" pitchFamily="18" charset="0"/>
              </a:rPr>
              <a:t>    Usually contain operating system.</a:t>
            </a:r>
          </a:p>
          <a:p>
            <a:pPr algn="l"/>
            <a:r>
              <a:rPr lang="en-US" sz="2400" dirty="0">
                <a:latin typeface="Times New Roman" pitchFamily="18" charset="0"/>
                <a:cs typeface="Times New Roman" pitchFamily="18" charset="0"/>
              </a:rPr>
              <a:t>    Built around medium performance and low cost 16 or 32bit      microprocessor/microcontroller.</a:t>
            </a:r>
          </a:p>
          <a:p>
            <a:pPr algn="l"/>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Examples:industrial</a:t>
            </a:r>
            <a:r>
              <a:rPr lang="en-US" sz="2400" dirty="0">
                <a:latin typeface="Times New Roman" pitchFamily="18" charset="0"/>
                <a:cs typeface="Times New Roman" pitchFamily="18" charset="0"/>
              </a:rPr>
              <a:t> machines.</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75167"/>
            <a:ext cx="7238365" cy="1143000"/>
          </a:xfrm>
        </p:spPr>
        <p:txBody>
          <a:bodyPr/>
          <a:lstStyle/>
          <a:p>
            <a:r>
              <a:rPr lang="en-US" sz="2800" b="1">
                <a:solidFill>
                  <a:srgbClr val="CC0066"/>
                </a:solidFill>
                <a:latin typeface="Cambria" panose="02040503050406030204"/>
                <a:ea typeface="Cambria" panose="02040503050406030204"/>
                <a:cs typeface="Cambria" panose="02040503050406030204"/>
                <a:sym typeface="Cambria" panose="02040503050406030204"/>
              </a:rPr>
              <a:t>Classification Of Embedded Systems</a:t>
            </a:r>
          </a:p>
        </p:txBody>
      </p:sp>
      <p:sp>
        <p:nvSpPr>
          <p:cNvPr id="3" name="Content Placeholder 2"/>
          <p:cNvSpPr>
            <a:spLocks noGrp="1"/>
          </p:cNvSpPr>
          <p:nvPr>
            <p:ph idx="1"/>
          </p:nvPr>
        </p:nvSpPr>
        <p:spPr/>
        <p:txBody>
          <a:bodyPr>
            <a:normAutofit/>
          </a:bodyPr>
          <a:lstStyle/>
          <a:p>
            <a:pPr marL="0" indent="0">
              <a:buNone/>
            </a:pPr>
            <a:r>
              <a:rPr lang="en-US" sz="2400" dirty="0">
                <a:solidFill>
                  <a:schemeClr val="dk1"/>
                </a:solidFill>
                <a:latin typeface="Times New Roman" pitchFamily="18" charset="0"/>
                <a:ea typeface="Cambria" panose="02040503050406030204"/>
                <a:cs typeface="Times New Roman" pitchFamily="18" charset="0"/>
                <a:sym typeface="Cambria" panose="02040503050406030204"/>
              </a:rPr>
              <a:t>   </a:t>
            </a:r>
            <a:r>
              <a:rPr lang="en-US" sz="2400" b="1" dirty="0">
                <a:solidFill>
                  <a:schemeClr val="dk1"/>
                </a:solidFill>
                <a:latin typeface="Times New Roman" pitchFamily="18" charset="0"/>
                <a:ea typeface="Cambria" panose="02040503050406030204"/>
                <a:cs typeface="Times New Roman" pitchFamily="18" charset="0"/>
                <a:sym typeface="Cambria" panose="02040503050406030204"/>
              </a:rPr>
              <a:t>2.</a:t>
            </a:r>
            <a:r>
              <a:rPr lang="en-US" sz="2400" b="1" u="sng" dirty="0">
                <a:solidFill>
                  <a:schemeClr val="dk1"/>
                </a:solidFill>
                <a:latin typeface="Times New Roman" pitchFamily="18" charset="0"/>
                <a:ea typeface="Cambria" panose="02040503050406030204"/>
                <a:cs typeface="Times New Roman" pitchFamily="18" charset="0"/>
                <a:sym typeface="Cambria" panose="02040503050406030204"/>
              </a:rPr>
              <a:t>Based on complexity</a:t>
            </a:r>
            <a:r>
              <a:rPr lang="en-US" sz="2400" u="sng" dirty="0">
                <a:solidFill>
                  <a:schemeClr val="dk1"/>
                </a:solidFill>
                <a:latin typeface="Times New Roman" pitchFamily="18" charset="0"/>
                <a:ea typeface="Cambria" panose="02040503050406030204"/>
                <a:cs typeface="Times New Roman" pitchFamily="18" charset="0"/>
                <a:sym typeface="Cambria" panose="02040503050406030204"/>
              </a:rPr>
              <a:t>:</a:t>
            </a:r>
          </a:p>
          <a:p>
            <a:pPr marL="0" indent="0">
              <a:buNone/>
            </a:pPr>
            <a:endParaRPr lang="en-US" sz="2400" u="sng"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C.Large</a:t>
            </a:r>
            <a:r>
              <a:rPr lang="en-US" sz="2400" dirty="0">
                <a:latin typeface="Times New Roman" pitchFamily="18" charset="0"/>
                <a:cs typeface="Times New Roman" pitchFamily="18" charset="0"/>
              </a:rPr>
              <a:t>-scale:</a:t>
            </a:r>
          </a:p>
          <a:p>
            <a:pPr marL="0" indent="0">
              <a:buNone/>
            </a:pPr>
            <a:endParaRPr lang="en-US" sz="2400" dirty="0">
              <a:latin typeface="Times New Roman" pitchFamily="18" charset="0"/>
              <a:cs typeface="Times New Roman" pitchFamily="18" charset="0"/>
            </a:endParaRPr>
          </a:p>
          <a:p>
            <a:pPr algn="l"/>
            <a:r>
              <a:rPr lang="en-US" sz="2400" dirty="0">
                <a:latin typeface="Times New Roman" pitchFamily="18" charset="0"/>
                <a:cs typeface="Times New Roman" pitchFamily="18" charset="0"/>
              </a:rPr>
              <a:t>    Highly complex in hardware &amp; firmware.</a:t>
            </a:r>
          </a:p>
          <a:p>
            <a:pPr algn="l"/>
            <a:r>
              <a:rPr lang="en-US" sz="2400" dirty="0">
                <a:latin typeface="Times New Roman" pitchFamily="18" charset="0"/>
                <a:cs typeface="Times New Roman" pitchFamily="18" charset="0"/>
              </a:rPr>
              <a:t>    Built around  32 or 64 bit  RISC microprocessor/microcontroller or PLDs or </a:t>
            </a:r>
            <a:r>
              <a:rPr lang="en-US" sz="2400" dirty="0" err="1">
                <a:latin typeface="Times New Roman" pitchFamily="18" charset="0"/>
                <a:cs typeface="Times New Roman" pitchFamily="18" charset="0"/>
              </a:rPr>
              <a:t>Multicore</a:t>
            </a:r>
            <a:r>
              <a:rPr lang="en-US" sz="2400" dirty="0">
                <a:latin typeface="Times New Roman" pitchFamily="18" charset="0"/>
                <a:cs typeface="Times New Roman" pitchFamily="18" charset="0"/>
              </a:rPr>
              <a:t> Processors.</a:t>
            </a:r>
          </a:p>
          <a:p>
            <a:pPr algn="l"/>
            <a:r>
              <a:rPr lang="en-US" sz="2400" dirty="0">
                <a:latin typeface="Times New Roman" pitchFamily="18" charset="0"/>
                <a:cs typeface="Times New Roman" pitchFamily="18" charset="0"/>
              </a:rPr>
              <a:t>   Response is time critical.</a:t>
            </a:r>
          </a:p>
          <a:p>
            <a:pPr algn="l"/>
            <a:r>
              <a:rPr lang="en-US" sz="2400" dirty="0">
                <a:latin typeface="Times New Roman" pitchFamily="18" charset="0"/>
                <a:cs typeface="Times New Roman" pitchFamily="18" charset="0"/>
              </a:rPr>
              <a:t>    Examples: mission control applications.</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75167"/>
            <a:ext cx="7238365" cy="1143000"/>
          </a:xfrm>
        </p:spPr>
        <p:txBody>
          <a:bodyPr/>
          <a:lstStyle/>
          <a:p>
            <a:r>
              <a:rPr lang="en-US" sz="2800" b="1">
                <a:solidFill>
                  <a:srgbClr val="CC0066"/>
                </a:solidFill>
                <a:latin typeface="Cambria" panose="02040503050406030204"/>
                <a:ea typeface="Cambria" panose="02040503050406030204"/>
                <a:cs typeface="Cambria" panose="02040503050406030204"/>
                <a:sym typeface="Cambria" panose="02040503050406030204"/>
              </a:rPr>
              <a:t>Classification Of Embedded Systems</a:t>
            </a:r>
          </a:p>
        </p:txBody>
      </p:sp>
      <p:sp>
        <p:nvSpPr>
          <p:cNvPr id="3" name="Content Placeholder 2"/>
          <p:cNvSpPr>
            <a:spLocks noGrp="1"/>
          </p:cNvSpPr>
          <p:nvPr>
            <p:ph idx="1"/>
          </p:nvPr>
        </p:nvSpPr>
        <p:spPr/>
        <p:txBody>
          <a:bodyPr>
            <a:normAutofit/>
          </a:bodyPr>
          <a:lstStyle/>
          <a:p>
            <a:pPr marL="0" indent="0">
              <a:buNone/>
            </a:pPr>
            <a:r>
              <a:rPr lang="en-US" sz="2400" dirty="0">
                <a:solidFill>
                  <a:schemeClr val="dk1"/>
                </a:solidFill>
                <a:latin typeface="Times New Roman" pitchFamily="18" charset="0"/>
                <a:ea typeface="Cambria" panose="02040503050406030204"/>
                <a:cs typeface="Times New Roman" pitchFamily="18" charset="0"/>
                <a:sym typeface="Cambria" panose="02040503050406030204"/>
              </a:rPr>
              <a:t>  </a:t>
            </a:r>
            <a:r>
              <a:rPr lang="en-US" sz="2400" b="1" dirty="0">
                <a:solidFill>
                  <a:schemeClr val="dk1"/>
                </a:solidFill>
                <a:latin typeface="Times New Roman" pitchFamily="18" charset="0"/>
                <a:ea typeface="Cambria" panose="02040503050406030204"/>
                <a:cs typeface="Times New Roman" pitchFamily="18" charset="0"/>
                <a:sym typeface="Cambria" panose="02040503050406030204"/>
              </a:rPr>
              <a:t> 3.</a:t>
            </a:r>
            <a:r>
              <a:rPr lang="en-US" sz="2400" b="1" u="sng" dirty="0">
                <a:solidFill>
                  <a:schemeClr val="dk1"/>
                </a:solidFill>
                <a:latin typeface="Times New Roman" pitchFamily="18" charset="0"/>
                <a:ea typeface="Cambria" panose="02040503050406030204"/>
                <a:cs typeface="Times New Roman" pitchFamily="18" charset="0"/>
                <a:sym typeface="Cambria" panose="02040503050406030204"/>
              </a:rPr>
              <a:t>Based on deterministic </a:t>
            </a:r>
            <a:r>
              <a:rPr lang="en-US" sz="2400" b="1" u="sng" dirty="0" err="1">
                <a:solidFill>
                  <a:schemeClr val="dk1"/>
                </a:solidFill>
                <a:latin typeface="Times New Roman" pitchFamily="18" charset="0"/>
                <a:ea typeface="Cambria" panose="02040503050406030204"/>
                <a:cs typeface="Times New Roman" pitchFamily="18" charset="0"/>
                <a:sym typeface="Cambria" panose="02040503050406030204"/>
              </a:rPr>
              <a:t>behaviour</a:t>
            </a:r>
            <a:r>
              <a:rPr lang="en-US" sz="2400" u="sng" dirty="0">
                <a:solidFill>
                  <a:schemeClr val="dk1"/>
                </a:solidFill>
                <a:latin typeface="Times New Roman" pitchFamily="18" charset="0"/>
                <a:ea typeface="Cambria" panose="02040503050406030204"/>
                <a:cs typeface="Times New Roman" pitchFamily="18" charset="0"/>
                <a:sym typeface="Cambria" panose="02040503050406030204"/>
              </a:rPr>
              <a:t>:</a:t>
            </a:r>
            <a:endParaRPr lang="en-US"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pPr marL="271463" indent="-271463"/>
            <a:r>
              <a:rPr lang="en-US" sz="2400" dirty="0">
                <a:latin typeface="Times New Roman" pitchFamily="18" charset="0"/>
                <a:cs typeface="Times New Roman" pitchFamily="18" charset="0"/>
              </a:rPr>
              <a:t> This classification is applicable for “REAL TIME” systems.</a:t>
            </a:r>
          </a:p>
          <a:p>
            <a:pPr marL="271463" indent="-271463"/>
            <a:r>
              <a:rPr lang="en-US" sz="2400" dirty="0">
                <a:latin typeface="Times New Roman" pitchFamily="18" charset="0"/>
                <a:cs typeface="Times New Roman" pitchFamily="18" charset="0"/>
              </a:rPr>
              <a:t> The task execution behavior for an embedded system may be deterministic or non-deterministic.</a:t>
            </a:r>
          </a:p>
          <a:p>
            <a:pPr marL="271463" indent="-271463"/>
            <a:r>
              <a:rPr lang="en-US" sz="2400" dirty="0">
                <a:latin typeface="Times New Roman" pitchFamily="18" charset="0"/>
                <a:cs typeface="Times New Roman" pitchFamily="18" charset="0"/>
              </a:rPr>
              <a:t>Based on execution behavior Real Time embedded system divided into hard &amp; soft.</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75167"/>
            <a:ext cx="7238365" cy="1143000"/>
          </a:xfrm>
        </p:spPr>
        <p:txBody>
          <a:bodyPr/>
          <a:lstStyle/>
          <a:p>
            <a:r>
              <a:rPr lang="en-US" sz="2800" b="1">
                <a:solidFill>
                  <a:srgbClr val="CC0066"/>
                </a:solidFill>
                <a:latin typeface="Cambria" panose="02040503050406030204"/>
                <a:ea typeface="Cambria" panose="02040503050406030204"/>
                <a:cs typeface="Cambria" panose="02040503050406030204"/>
                <a:sym typeface="Cambria" panose="02040503050406030204"/>
              </a:rPr>
              <a:t>Classification Of Embedded Systems</a:t>
            </a:r>
          </a:p>
        </p:txBody>
      </p:sp>
      <p:sp>
        <p:nvSpPr>
          <p:cNvPr id="3" name="Content Placeholder 2"/>
          <p:cNvSpPr>
            <a:spLocks noGrp="1"/>
          </p:cNvSpPr>
          <p:nvPr>
            <p:ph idx="1"/>
          </p:nvPr>
        </p:nvSpPr>
        <p:spPr/>
        <p:txBody>
          <a:bodyPr>
            <a:normAutofit/>
          </a:bodyPr>
          <a:lstStyle/>
          <a:p>
            <a:pPr marL="0" indent="0">
              <a:buNone/>
            </a:pPr>
            <a:r>
              <a:rPr lang="en-US" sz="2400" dirty="0">
                <a:solidFill>
                  <a:schemeClr val="dk1"/>
                </a:solidFill>
                <a:latin typeface="Times New Roman" pitchFamily="18" charset="0"/>
                <a:ea typeface="Cambria" panose="02040503050406030204"/>
                <a:cs typeface="Times New Roman" pitchFamily="18" charset="0"/>
                <a:sym typeface="Cambria" panose="02040503050406030204"/>
              </a:rPr>
              <a:t>   </a:t>
            </a:r>
            <a:r>
              <a:rPr lang="en-US" sz="2400" b="1" dirty="0">
                <a:solidFill>
                  <a:schemeClr val="dk1"/>
                </a:solidFill>
                <a:latin typeface="Times New Roman" pitchFamily="18" charset="0"/>
                <a:ea typeface="Cambria" panose="02040503050406030204"/>
                <a:cs typeface="Times New Roman" pitchFamily="18" charset="0"/>
                <a:sym typeface="Cambria" panose="02040503050406030204"/>
              </a:rPr>
              <a:t>4.</a:t>
            </a:r>
            <a:r>
              <a:rPr lang="en-US" sz="2400" b="1" u="sng" dirty="0">
                <a:solidFill>
                  <a:schemeClr val="dk1"/>
                </a:solidFill>
                <a:latin typeface="Times New Roman" pitchFamily="18" charset="0"/>
                <a:ea typeface="Cambria" panose="02040503050406030204"/>
                <a:cs typeface="Times New Roman" pitchFamily="18" charset="0"/>
                <a:sym typeface="Cambria" panose="02040503050406030204"/>
              </a:rPr>
              <a:t>Based on triggering:</a:t>
            </a:r>
            <a:endParaRPr lang="en-US" sz="2400" dirty="0">
              <a:latin typeface="Times New Roman" pitchFamily="18" charset="0"/>
              <a:cs typeface="Times New Roman" pitchFamily="18" charset="0"/>
            </a:endParaRPr>
          </a:p>
          <a:p>
            <a:pPr algn="l"/>
            <a:r>
              <a:rPr lang="en-US" sz="2400" dirty="0">
                <a:latin typeface="Times New Roman" pitchFamily="18" charset="0"/>
                <a:cs typeface="Times New Roman" pitchFamily="18" charset="0"/>
              </a:rPr>
              <a:t>    Embedded Systems which are “Reactive” in nature can be based on triggering.</a:t>
            </a:r>
          </a:p>
          <a:p>
            <a:pPr algn="l"/>
            <a:r>
              <a:rPr lang="en-US" sz="2400" dirty="0">
                <a:latin typeface="Times New Roman" pitchFamily="18" charset="0"/>
                <a:cs typeface="Times New Roman" pitchFamily="18" charset="0"/>
              </a:rPr>
              <a:t>    Reactive System can be: </a:t>
            </a:r>
          </a:p>
          <a:p>
            <a:pPr marL="0" indent="0" algn="l">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a.Event</a:t>
            </a:r>
            <a:r>
              <a:rPr lang="en-US" sz="2400" dirty="0">
                <a:latin typeface="Times New Roman" pitchFamily="18" charset="0"/>
                <a:cs typeface="Times New Roman" pitchFamily="18" charset="0"/>
              </a:rPr>
              <a:t> triggered.</a:t>
            </a:r>
          </a:p>
          <a:p>
            <a:pPr marL="0" indent="0" algn="l">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b.Time</a:t>
            </a:r>
            <a:r>
              <a:rPr lang="en-US" sz="2400" dirty="0">
                <a:latin typeface="Times New Roman" pitchFamily="18" charset="0"/>
                <a:cs typeface="Times New Roman" pitchFamily="18" charset="0"/>
              </a:rPr>
              <a:t> triggered.</a:t>
            </a:r>
          </a:p>
          <a:p>
            <a:pPr marL="0" indent="0">
              <a:buNone/>
            </a:pPr>
            <a:r>
              <a:rPr lang="en-IN" sz="2400" b="1" dirty="0">
                <a:latin typeface="Times New Roman" pitchFamily="18" charset="0"/>
                <a:cs typeface="Times New Roman" pitchFamily="18" charset="0"/>
              </a:rPr>
              <a:t>A)Event triggered</a:t>
            </a:r>
            <a:r>
              <a:rPr lang="en-IN" sz="2400" dirty="0">
                <a:latin typeface="Times New Roman" pitchFamily="18" charset="0"/>
                <a:cs typeface="Times New Roman" pitchFamily="18" charset="0"/>
              </a:rPr>
              <a:t> systems perform actions in response to specific events, like clicking a button or receiving data.</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b.) </a:t>
            </a:r>
            <a:r>
              <a:rPr lang="en-IN" sz="2400" b="1" dirty="0">
                <a:latin typeface="Times New Roman" pitchFamily="18" charset="0"/>
                <a:cs typeface="Times New Roman" pitchFamily="18" charset="0"/>
              </a:rPr>
              <a:t>Time triggered</a:t>
            </a:r>
            <a:r>
              <a:rPr lang="en-IN" sz="2400" dirty="0">
                <a:latin typeface="Times New Roman" pitchFamily="18" charset="0"/>
                <a:cs typeface="Times New Roman" pitchFamily="18" charset="0"/>
              </a:rPr>
              <a:t> systems execute tasks at predefined time intervals or schedules, regardless of events.</a:t>
            </a:r>
            <a:endParaRPr lang="en-US" sz="2400" dirty="0">
              <a:latin typeface="Times New Roman" pitchFamily="18" charset="0"/>
              <a:cs typeface="Times New Roman" pitchFamily="18" charset="0"/>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75167"/>
            <a:ext cx="7238365" cy="1143000"/>
          </a:xfrm>
        </p:spPr>
        <p:txBody>
          <a:bodyPr/>
          <a:lstStyle/>
          <a:p>
            <a:r>
              <a:rPr lang="en-US" sz="2800" b="1">
                <a:solidFill>
                  <a:srgbClr val="CC0066"/>
                </a:solidFill>
                <a:latin typeface="Cambria" panose="02040503050406030204"/>
                <a:ea typeface="Cambria" panose="02040503050406030204"/>
                <a:cs typeface="Cambria" panose="02040503050406030204"/>
                <a:sym typeface="Cambria" panose="02040503050406030204"/>
              </a:rPr>
              <a:t>Purpose Of Embedded Systems</a:t>
            </a:r>
          </a:p>
        </p:txBody>
      </p:sp>
      <p:sp>
        <p:nvSpPr>
          <p:cNvPr id="3" name="Content Placeholder 2"/>
          <p:cNvSpPr>
            <a:spLocks noGrp="1"/>
          </p:cNvSpPr>
          <p:nvPr>
            <p:ph idx="1"/>
          </p:nvPr>
        </p:nvSpPr>
        <p:spPr/>
        <p:txBody>
          <a:bodyPr>
            <a:normAutofit/>
          </a:bodyPr>
          <a:lstStyle/>
          <a:p>
            <a:pPr marL="0" indent="0">
              <a:buNone/>
            </a:pPr>
            <a:r>
              <a:rPr lang="en-US" sz="2400" dirty="0">
                <a:solidFill>
                  <a:schemeClr val="dk1"/>
                </a:solidFill>
                <a:latin typeface="Times New Roman" pitchFamily="18" charset="0"/>
                <a:ea typeface="Cambria" panose="02040503050406030204"/>
                <a:cs typeface="Times New Roman" pitchFamily="18" charset="0"/>
                <a:sym typeface="Cambria" panose="02040503050406030204"/>
              </a:rPr>
              <a:t>  Each embedded system is designed to serve-the purpose of any one or a combination of the following tasks:</a:t>
            </a:r>
          </a:p>
          <a:p>
            <a:pPr marL="0" indent="0">
              <a:buNone/>
            </a:pPr>
            <a:r>
              <a:rPr lang="en-US" sz="2400" dirty="0">
                <a:solidFill>
                  <a:schemeClr val="dk1"/>
                </a:solidFill>
                <a:latin typeface="Times New Roman" pitchFamily="18" charset="0"/>
                <a:ea typeface="Cambria" panose="02040503050406030204"/>
                <a:cs typeface="Times New Roman" pitchFamily="18" charset="0"/>
                <a:sym typeface="Cambria" panose="02040503050406030204"/>
              </a:rPr>
              <a:t>       1. Data collection/Storage/Representation</a:t>
            </a:r>
          </a:p>
          <a:p>
            <a:pPr marL="0" indent="0">
              <a:buNone/>
            </a:pPr>
            <a:r>
              <a:rPr lang="en-US" sz="2400" dirty="0">
                <a:solidFill>
                  <a:schemeClr val="dk1"/>
                </a:solidFill>
                <a:latin typeface="Times New Roman" pitchFamily="18" charset="0"/>
                <a:ea typeface="Cambria" panose="02040503050406030204"/>
                <a:cs typeface="Times New Roman" pitchFamily="18" charset="0"/>
                <a:sym typeface="Cambria" panose="02040503050406030204"/>
              </a:rPr>
              <a:t>       2. Data communication</a:t>
            </a:r>
          </a:p>
          <a:p>
            <a:pPr marL="0" indent="0">
              <a:buNone/>
            </a:pPr>
            <a:r>
              <a:rPr lang="en-US" sz="2400" dirty="0">
                <a:solidFill>
                  <a:schemeClr val="dk1"/>
                </a:solidFill>
                <a:latin typeface="Times New Roman" pitchFamily="18" charset="0"/>
                <a:ea typeface="Cambria" panose="02040503050406030204"/>
                <a:cs typeface="Times New Roman" pitchFamily="18" charset="0"/>
                <a:sym typeface="Cambria" panose="02040503050406030204"/>
              </a:rPr>
              <a:t>       3. Data (signal) processing</a:t>
            </a:r>
          </a:p>
          <a:p>
            <a:pPr marL="0" indent="0">
              <a:buNone/>
            </a:pPr>
            <a:r>
              <a:rPr lang="en-US" sz="2400" dirty="0">
                <a:solidFill>
                  <a:schemeClr val="dk1"/>
                </a:solidFill>
                <a:latin typeface="Times New Roman" pitchFamily="18" charset="0"/>
                <a:ea typeface="Cambria" panose="02040503050406030204"/>
                <a:cs typeface="Times New Roman" pitchFamily="18" charset="0"/>
                <a:sym typeface="Cambria" panose="02040503050406030204"/>
              </a:rPr>
              <a:t>       4. Monitoring</a:t>
            </a:r>
          </a:p>
          <a:p>
            <a:pPr marL="0" indent="0">
              <a:buNone/>
            </a:pPr>
            <a:r>
              <a:rPr lang="en-US" sz="2400" dirty="0">
                <a:solidFill>
                  <a:schemeClr val="dk1"/>
                </a:solidFill>
                <a:latin typeface="Times New Roman" pitchFamily="18" charset="0"/>
                <a:ea typeface="Cambria" panose="02040503050406030204"/>
                <a:cs typeface="Times New Roman" pitchFamily="18" charset="0"/>
                <a:sym typeface="Cambria" panose="02040503050406030204"/>
              </a:rPr>
              <a:t>       5. Control</a:t>
            </a:r>
          </a:p>
          <a:p>
            <a:pPr marL="0" indent="0">
              <a:buNone/>
            </a:pPr>
            <a:r>
              <a:rPr lang="en-US" sz="2400" dirty="0">
                <a:solidFill>
                  <a:schemeClr val="dk1"/>
                </a:solidFill>
                <a:latin typeface="Times New Roman" pitchFamily="18" charset="0"/>
                <a:ea typeface="Cambria" panose="02040503050406030204"/>
                <a:cs typeface="Times New Roman" pitchFamily="18" charset="0"/>
                <a:sym typeface="Cambria" panose="02040503050406030204"/>
              </a:rPr>
              <a:t>       6. Application specific user interface</a:t>
            </a:r>
            <a:r>
              <a:rPr lang="en-US" sz="2400" dirty="0">
                <a:latin typeface="Times New Roman" pitchFamily="18" charset="0"/>
                <a:cs typeface="Times New Roman" pitchFamily="18" charset="0"/>
              </a:rPr>
              <a:t>.</a:t>
            </a:r>
          </a:p>
          <a:p>
            <a:pPr marL="0" indent="0">
              <a:buNone/>
            </a:pPr>
            <a:r>
              <a:rPr lang="en-US" sz="2400" dirty="0">
                <a:latin typeface="Times New Roman" pitchFamily="18" charset="0"/>
                <a:cs typeface="Times New Roman" pitchFamily="18" charset="0"/>
              </a:rPr>
              <a:t> </a:t>
            </a:r>
          </a:p>
          <a:p>
            <a:pPr marL="0" indent="0" algn="l">
              <a:buNone/>
            </a:pPr>
            <a:endParaRPr lang="en-US" sz="2400" dirty="0">
              <a:latin typeface="Times New Roman" pitchFamily="18" charset="0"/>
              <a:cs typeface="Times New Roman" pitchFamily="18" charset="0"/>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75167"/>
            <a:ext cx="7238365" cy="1143000"/>
          </a:xfrm>
        </p:spPr>
        <p:txBody>
          <a:bodyPr/>
          <a:lstStyle/>
          <a:p>
            <a:r>
              <a:rPr lang="en-US" sz="2800" b="1">
                <a:solidFill>
                  <a:srgbClr val="CC0066"/>
                </a:solidFill>
                <a:latin typeface="Cambria" panose="02040503050406030204"/>
                <a:ea typeface="Cambria" panose="02040503050406030204"/>
                <a:cs typeface="Cambria" panose="02040503050406030204"/>
                <a:sym typeface="Cambria" panose="02040503050406030204"/>
              </a:rPr>
              <a:t>Purpose Of Embedded Systems</a:t>
            </a:r>
          </a:p>
        </p:txBody>
      </p:sp>
      <p:sp>
        <p:nvSpPr>
          <p:cNvPr id="3" name="Content Placeholder 2"/>
          <p:cNvSpPr>
            <a:spLocks noGrp="1"/>
          </p:cNvSpPr>
          <p:nvPr>
            <p:ph idx="1"/>
          </p:nvPr>
        </p:nvSpPr>
        <p:spPr/>
        <p:txBody>
          <a:bodyPr>
            <a:normAutofit/>
          </a:bodyPr>
          <a:lstStyle/>
          <a:p>
            <a:pPr marL="0" indent="0">
              <a:buNone/>
            </a:pPr>
            <a:r>
              <a:rPr lang="en-US" sz="2400" b="1" u="sng" dirty="0">
                <a:solidFill>
                  <a:schemeClr val="dk1"/>
                </a:solidFill>
                <a:latin typeface="Times New Roman" pitchFamily="18" charset="0"/>
                <a:ea typeface="Cambria" panose="02040503050406030204"/>
                <a:cs typeface="Times New Roman" pitchFamily="18" charset="0"/>
                <a:sym typeface="Cambria" panose="02040503050406030204"/>
              </a:rPr>
              <a:t>1. Data collection/Storage/Representation:</a:t>
            </a:r>
          </a:p>
          <a:p>
            <a:r>
              <a:rPr lang="en-US" sz="2400" dirty="0">
                <a:latin typeface="Times New Roman" pitchFamily="18" charset="0"/>
                <a:cs typeface="Times New Roman" pitchFamily="18" charset="0"/>
              </a:rPr>
              <a:t>Embedded systems designed for the purpose of data collection performs</a:t>
            </a:r>
          </a:p>
          <a:p>
            <a:pPr marL="0" indent="0" algn="l">
              <a:buNone/>
            </a:pPr>
            <a:r>
              <a:rPr lang="en-US" sz="2400" dirty="0">
                <a:latin typeface="Times New Roman" pitchFamily="18" charset="0"/>
                <a:cs typeface="Times New Roman" pitchFamily="18" charset="0"/>
              </a:rPr>
              <a:t>acquisition of data from the external world.</a:t>
            </a:r>
          </a:p>
          <a:p>
            <a:pPr algn="l"/>
            <a:r>
              <a:rPr lang="en-US" sz="2400" dirty="0">
                <a:latin typeface="Times New Roman" pitchFamily="18" charset="0"/>
                <a:cs typeface="Times New Roman" pitchFamily="18" charset="0"/>
              </a:rPr>
              <a:t> Data collection is usually done for storage, analysis, manipulation and</a:t>
            </a:r>
          </a:p>
          <a:p>
            <a:pPr marL="0" indent="0" algn="l">
              <a:buNone/>
            </a:pPr>
            <a:r>
              <a:rPr lang="en-US" sz="2400" dirty="0">
                <a:latin typeface="Times New Roman" pitchFamily="18" charset="0"/>
                <a:cs typeface="Times New Roman" pitchFamily="18" charset="0"/>
              </a:rPr>
              <a:t>transmission.</a:t>
            </a:r>
          </a:p>
          <a:p>
            <a:pPr algn="l"/>
            <a:r>
              <a:rPr lang="en-US" sz="2400" dirty="0">
                <a:latin typeface="Times New Roman" pitchFamily="18" charset="0"/>
                <a:cs typeface="Times New Roman" pitchFamily="18" charset="0"/>
              </a:rPr>
              <a:t>Analog and digital CROs without storage memory are typical examples of </a:t>
            </a:r>
            <a:r>
              <a:rPr lang="en-US" sz="2400" dirty="0" err="1">
                <a:latin typeface="Times New Roman" pitchFamily="18" charset="0"/>
                <a:cs typeface="Times New Roman" pitchFamily="18" charset="0"/>
              </a:rPr>
              <a:t>this.Any</a:t>
            </a:r>
            <a:r>
              <a:rPr lang="en-US" sz="2400" dirty="0">
                <a:latin typeface="Times New Roman" pitchFamily="18" charset="0"/>
                <a:cs typeface="Times New Roman" pitchFamily="18" charset="0"/>
              </a:rPr>
              <a:t> measuring equipment used in the medical domain for monitoring without storage functionality also come under this category.</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75167"/>
            <a:ext cx="7238365" cy="1143000"/>
          </a:xfrm>
        </p:spPr>
        <p:txBody>
          <a:bodyPr/>
          <a:lstStyle/>
          <a:p>
            <a:r>
              <a:rPr lang="en-US" sz="2400" b="1">
                <a:solidFill>
                  <a:srgbClr val="CC0066"/>
                </a:solidFill>
                <a:latin typeface="Times New Roman" pitchFamily="18" charset="0"/>
                <a:ea typeface="Cambria" panose="02040503050406030204"/>
                <a:cs typeface="Times New Roman" pitchFamily="18" charset="0"/>
                <a:sym typeface="Cambria" panose="02040503050406030204"/>
              </a:rPr>
              <a:t>Purpose Of Embedded Systems</a:t>
            </a:r>
          </a:p>
        </p:txBody>
      </p:sp>
      <p:sp>
        <p:nvSpPr>
          <p:cNvPr id="3" name="Content Placeholder 2"/>
          <p:cNvSpPr>
            <a:spLocks noGrp="1"/>
          </p:cNvSpPr>
          <p:nvPr>
            <p:ph idx="1"/>
          </p:nvPr>
        </p:nvSpPr>
        <p:spPr/>
        <p:txBody>
          <a:bodyPr>
            <a:normAutofit/>
          </a:bodyPr>
          <a:lstStyle/>
          <a:p>
            <a:pPr marL="0" indent="0">
              <a:buNone/>
            </a:pPr>
            <a:r>
              <a:rPr lang="en-US" sz="2400" b="1" u="sng" dirty="0">
                <a:solidFill>
                  <a:schemeClr val="dk1"/>
                </a:solidFill>
                <a:latin typeface="Times New Roman" pitchFamily="18" charset="0"/>
                <a:ea typeface="Cambria" panose="02040503050406030204"/>
                <a:cs typeface="Times New Roman" pitchFamily="18" charset="0"/>
                <a:sym typeface="Cambria" panose="02040503050406030204"/>
              </a:rPr>
              <a:t>1. Data collection/Storage/Representation:</a:t>
            </a:r>
          </a:p>
          <a:p>
            <a:pPr algn="just"/>
            <a:r>
              <a:rPr lang="en-US" sz="2400" dirty="0">
                <a:latin typeface="Times New Roman" pitchFamily="18" charset="0"/>
                <a:cs typeface="Times New Roman" pitchFamily="18" charset="0"/>
              </a:rPr>
              <a:t>A digital camera is a typical example of an embedded system with data collection/storage/representation of data.</a:t>
            </a:r>
          </a:p>
          <a:p>
            <a:pPr marL="0" indent="0" algn="just">
              <a:buNone/>
            </a:pP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Images are captured and the captured image may be stored within the memory of the camera. </a:t>
            </a:r>
          </a:p>
          <a:p>
            <a:pPr algn="just"/>
            <a:r>
              <a:rPr lang="en-US" sz="2400" dirty="0">
                <a:latin typeface="Times New Roman" pitchFamily="18" charset="0"/>
                <a:cs typeface="Times New Roman" pitchFamily="18" charset="0"/>
              </a:rPr>
              <a:t>The captured image can also be presented to the user through a graphic LCD unit.</a:t>
            </a:r>
          </a:p>
          <a:p>
            <a:pPr marL="0" indent="0" algn="l">
              <a:buNone/>
            </a:pPr>
            <a:endParaRPr lang="en-US" sz="2400" dirty="0">
              <a:latin typeface="Times New Roman" pitchFamily="18" charset="0"/>
              <a:cs typeface="Times New Roman" pitchFamily="18" charset="0"/>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75167"/>
            <a:ext cx="7238365" cy="1143000"/>
          </a:xfrm>
        </p:spPr>
        <p:txBody>
          <a:bodyPr/>
          <a:lstStyle/>
          <a:p>
            <a:r>
              <a:rPr lang="en-US" sz="2800" b="1">
                <a:solidFill>
                  <a:srgbClr val="CC0066"/>
                </a:solidFill>
                <a:latin typeface="Cambria" panose="02040503050406030204"/>
                <a:ea typeface="Cambria" panose="02040503050406030204"/>
                <a:cs typeface="Cambria" panose="02040503050406030204"/>
                <a:sym typeface="Cambria" panose="02040503050406030204"/>
              </a:rPr>
              <a:t>Purpose Of Embedded Systems</a:t>
            </a:r>
          </a:p>
        </p:txBody>
      </p:sp>
      <p:sp>
        <p:nvSpPr>
          <p:cNvPr id="3" name="Content Placeholder 2"/>
          <p:cNvSpPr>
            <a:spLocks noGrp="1"/>
          </p:cNvSpPr>
          <p:nvPr>
            <p:ph idx="1"/>
          </p:nvPr>
        </p:nvSpPr>
        <p:spPr/>
        <p:txBody>
          <a:bodyPr>
            <a:normAutofit/>
          </a:bodyPr>
          <a:lstStyle/>
          <a:p>
            <a:pPr marL="0" indent="0">
              <a:buNone/>
            </a:pPr>
            <a:r>
              <a:rPr lang="en-US" sz="2400" b="1" u="sng" dirty="0">
                <a:solidFill>
                  <a:schemeClr val="dk1"/>
                </a:solidFill>
                <a:latin typeface="Times New Roman" pitchFamily="18" charset="0"/>
                <a:ea typeface="Cambria" panose="02040503050406030204"/>
                <a:cs typeface="Times New Roman" pitchFamily="18" charset="0"/>
                <a:sym typeface="Cambria" panose="02040503050406030204"/>
              </a:rPr>
              <a:t>2. Data communication:</a:t>
            </a:r>
          </a:p>
          <a:p>
            <a:pPr algn="just"/>
            <a:r>
              <a:rPr lang="en-US" sz="2400" dirty="0">
                <a:latin typeface="Times New Roman" pitchFamily="18" charset="0"/>
                <a:cs typeface="Times New Roman" pitchFamily="18" charset="0"/>
              </a:rPr>
              <a:t>Embedded data communication systems are deployed in applications ranging from complex satellite communication systems to simple home networking systems. </a:t>
            </a:r>
          </a:p>
          <a:p>
            <a:pPr marL="0" indent="0" algn="just">
              <a:buNone/>
            </a:pP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The data collected by embedded terminal may require transferring of the same to some other system located remotely.</a:t>
            </a:r>
          </a:p>
          <a:p>
            <a:pPr marL="0" indent="0" algn="just">
              <a:buNone/>
            </a:pP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The transmission is achieved either by a wire-line medium or by a wireless medium.</a:t>
            </a:r>
          </a:p>
          <a:p>
            <a:pPr marL="0" indent="0" algn="just">
              <a:buNone/>
            </a:pPr>
            <a:endParaRPr lang="en-US" sz="2400" dirty="0">
              <a:latin typeface="Times New Roman" pitchFamily="18" charset="0"/>
              <a:cs typeface="Times New Roman" pitchFamily="18" charset="0"/>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40"/>
            <a:ext cx="8229600" cy="777240"/>
          </a:xfrm>
        </p:spPr>
        <p:txBody>
          <a:bodyPr/>
          <a:lstStyle/>
          <a:p>
            <a:r>
              <a:rPr lang="en-US" sz="2800" b="1">
                <a:solidFill>
                  <a:srgbClr val="CC0066"/>
                </a:solidFill>
                <a:latin typeface="Cambria" panose="02040503050406030204"/>
                <a:ea typeface="Cambria" panose="02040503050406030204"/>
                <a:cs typeface="Cambria" panose="02040503050406030204"/>
                <a:sym typeface="Cambria" panose="02040503050406030204"/>
              </a:rPr>
              <a:t>Purpose Of Embedded Systems</a:t>
            </a:r>
          </a:p>
        </p:txBody>
      </p:sp>
      <p:sp>
        <p:nvSpPr>
          <p:cNvPr id="3" name="Content Placeholder 2"/>
          <p:cNvSpPr>
            <a:spLocks noGrp="1"/>
          </p:cNvSpPr>
          <p:nvPr>
            <p:ph sz="half" idx="1"/>
          </p:nvPr>
        </p:nvSpPr>
        <p:spPr>
          <a:xfrm>
            <a:off x="457200" y="1325881"/>
            <a:ext cx="6400800" cy="4998720"/>
          </a:xfrm>
        </p:spPr>
        <p:txBody>
          <a:bodyPr>
            <a:noAutofit/>
          </a:bodyPr>
          <a:lstStyle/>
          <a:p>
            <a:pPr marL="0" indent="0">
              <a:buNone/>
            </a:pPr>
            <a:r>
              <a:rPr lang="en-US" sz="2400" b="1" u="sng" dirty="0">
                <a:solidFill>
                  <a:schemeClr val="dk1"/>
                </a:solidFill>
                <a:latin typeface="Times New Roman" pitchFamily="18" charset="0"/>
                <a:ea typeface="Cambria" panose="02040503050406030204"/>
                <a:cs typeface="Times New Roman" pitchFamily="18" charset="0"/>
                <a:sym typeface="Cambria" panose="02040503050406030204"/>
              </a:rPr>
              <a:t>3. Data (signal) Processing:</a:t>
            </a:r>
          </a:p>
          <a:p>
            <a:pPr algn="just"/>
            <a:r>
              <a:rPr lang="en-US" sz="2400" dirty="0">
                <a:latin typeface="Times New Roman" pitchFamily="18" charset="0"/>
                <a:cs typeface="Times New Roman" pitchFamily="18" charset="0"/>
              </a:rPr>
              <a:t>Embedded systems with signal processing functionalities are employed in applications demanding signal processing like </a:t>
            </a:r>
          </a:p>
          <a:p>
            <a:pPr algn="just"/>
            <a:r>
              <a:rPr lang="en-US" sz="2400" dirty="0">
                <a:latin typeface="Times New Roman" pitchFamily="18" charset="0"/>
                <a:cs typeface="Times New Roman" pitchFamily="18" charset="0"/>
              </a:rPr>
              <a:t>speech coding, </a:t>
            </a:r>
          </a:p>
          <a:p>
            <a:pPr algn="just"/>
            <a:r>
              <a:rPr lang="en-US" sz="2400" dirty="0">
                <a:latin typeface="Times New Roman" pitchFamily="18" charset="0"/>
                <a:cs typeface="Times New Roman" pitchFamily="18" charset="0"/>
              </a:rPr>
              <a:t>synthesis, audio video codec, transmission applications, etc.</a:t>
            </a:r>
          </a:p>
          <a:p>
            <a:pPr algn="just"/>
            <a:r>
              <a:rPr lang="en-US" sz="2400" dirty="0">
                <a:latin typeface="Times New Roman" pitchFamily="18" charset="0"/>
                <a:cs typeface="Times New Roman" pitchFamily="18" charset="0"/>
              </a:rPr>
              <a:t>A digital hearing aid is a typical example of an embedded system employing data processing. </a:t>
            </a:r>
          </a:p>
          <a:p>
            <a:pPr algn="just"/>
            <a:r>
              <a:rPr lang="en-US" sz="2400" dirty="0">
                <a:latin typeface="Times New Roman" pitchFamily="18" charset="0"/>
                <a:cs typeface="Times New Roman" pitchFamily="18" charset="0"/>
              </a:rPr>
              <a:t>Digital hearing aid improves the hearing capacity of hearing impaired persons.</a:t>
            </a:r>
          </a:p>
        </p:txBody>
      </p:sp>
      <p:pic>
        <p:nvPicPr>
          <p:cNvPr id="4" name="Content Placeholder 3"/>
          <p:cNvPicPr>
            <a:picLocks noGrp="1" noChangeAspect="1"/>
          </p:cNvPicPr>
          <p:nvPr>
            <p:ph sz="half" idx="2"/>
          </p:nvPr>
        </p:nvPicPr>
        <p:blipFill>
          <a:blip r:embed="rId2"/>
          <a:stretch>
            <a:fillRect/>
          </a:stretch>
        </p:blipFill>
        <p:spPr>
          <a:xfrm>
            <a:off x="6781800" y="1981200"/>
            <a:ext cx="2133600" cy="3581400"/>
          </a:xfrm>
          <a:prstGeom prst="rect">
            <a:avLst/>
          </a:prstGeom>
          <a:noFill/>
          <a:ln w="9525">
            <a:noFill/>
          </a:ln>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40"/>
            <a:ext cx="8229600" cy="482600"/>
          </a:xfrm>
        </p:spPr>
        <p:txBody>
          <a:bodyPr>
            <a:normAutofit fontScale="90000"/>
          </a:bodyPr>
          <a:lstStyle/>
          <a:p>
            <a:r>
              <a:rPr lang="en-US" sz="2800" b="1">
                <a:solidFill>
                  <a:srgbClr val="CC0066"/>
                </a:solidFill>
                <a:latin typeface="Cambria" panose="02040503050406030204"/>
                <a:ea typeface="Cambria" panose="02040503050406030204"/>
                <a:cs typeface="Cambria" panose="02040503050406030204"/>
                <a:sym typeface="Cambria" panose="02040503050406030204"/>
              </a:rPr>
              <a:t>Purpose Of Embedded Systems</a:t>
            </a:r>
          </a:p>
        </p:txBody>
      </p:sp>
      <p:sp>
        <p:nvSpPr>
          <p:cNvPr id="3" name="Content Placeholder 2"/>
          <p:cNvSpPr>
            <a:spLocks noGrp="1"/>
          </p:cNvSpPr>
          <p:nvPr>
            <p:ph sz="half" idx="1"/>
          </p:nvPr>
        </p:nvSpPr>
        <p:spPr>
          <a:xfrm>
            <a:off x="457200" y="1325881"/>
            <a:ext cx="5105400" cy="4591473"/>
          </a:xfrm>
        </p:spPr>
        <p:txBody>
          <a:bodyPr>
            <a:noAutofit/>
          </a:bodyPr>
          <a:lstStyle/>
          <a:p>
            <a:pPr marL="0" indent="0">
              <a:buNone/>
            </a:pPr>
            <a:r>
              <a:rPr lang="en-US" sz="2400" b="1" u="sng" dirty="0">
                <a:solidFill>
                  <a:schemeClr val="dk1"/>
                </a:solidFill>
                <a:latin typeface="Times New Roman" pitchFamily="18" charset="0"/>
                <a:ea typeface="Cambria" panose="02040503050406030204"/>
                <a:cs typeface="Times New Roman" pitchFamily="18" charset="0"/>
                <a:sym typeface="Cambria" panose="02040503050406030204"/>
              </a:rPr>
              <a:t>4. Monitoring:</a:t>
            </a:r>
          </a:p>
          <a:p>
            <a:pPr algn="just"/>
            <a:r>
              <a:rPr lang="en-US" sz="2400" dirty="0">
                <a:latin typeface="Times New Roman" pitchFamily="18" charset="0"/>
                <a:cs typeface="Times New Roman" pitchFamily="18" charset="0"/>
              </a:rPr>
              <a:t>They are used for determining the state of some variables using input sensors. They cannot impose control over variables.</a:t>
            </a:r>
          </a:p>
          <a:p>
            <a:pPr marL="0" indent="0" algn="just">
              <a:buNone/>
            </a:pP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A very good example is the electro cardiogram (ECG) machine for monitoring the heartbeat of a patient.</a:t>
            </a:r>
          </a:p>
        </p:txBody>
      </p:sp>
      <p:pic>
        <p:nvPicPr>
          <p:cNvPr id="101" name="Picture 100"/>
          <p:cNvPicPr/>
          <p:nvPr/>
        </p:nvPicPr>
        <p:blipFill>
          <a:blip r:embed="rId2"/>
          <a:stretch>
            <a:fillRect/>
          </a:stretch>
        </p:blipFill>
        <p:spPr>
          <a:xfrm>
            <a:off x="5867401" y="2381243"/>
            <a:ext cx="2127885" cy="3085253"/>
          </a:xfrm>
          <a:prstGeom prst="rect">
            <a:avLst/>
          </a:prstGeom>
          <a:noFill/>
          <a:ln w="9525">
            <a:noFill/>
          </a:ln>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399"/>
            <a:ext cx="7162800" cy="685801"/>
          </a:xfrm>
        </p:spPr>
        <p:style>
          <a:lnRef idx="1">
            <a:schemeClr val="dk1"/>
          </a:lnRef>
          <a:fillRef idx="2">
            <a:schemeClr val="dk1"/>
          </a:fillRef>
          <a:effectRef idx="1">
            <a:schemeClr val="dk1"/>
          </a:effectRef>
          <a:fontRef idx="minor">
            <a:schemeClr val="dk1"/>
          </a:fontRef>
        </p:style>
        <p:txBody>
          <a:bodyPr>
            <a:noAutofit/>
          </a:bodyPr>
          <a:lstStyle/>
          <a:p>
            <a:r>
              <a:rPr lang="en-IN" sz="3200" dirty="0">
                <a:solidFill>
                  <a:srgbClr val="FF0000"/>
                </a:solidFill>
              </a:rPr>
              <a:t>Microcontroller Or Microprocessor</a:t>
            </a:r>
            <a:endParaRPr lang="en-IN" sz="3200" dirty="0"/>
          </a:p>
        </p:txBody>
      </p:sp>
      <p:sp>
        <p:nvSpPr>
          <p:cNvPr id="3" name="Content Placeholder 2"/>
          <p:cNvSpPr>
            <a:spLocks noGrp="1"/>
          </p:cNvSpPr>
          <p:nvPr>
            <p:ph idx="1"/>
          </p:nvPr>
        </p:nvSpPr>
        <p:spPr>
          <a:xfrm>
            <a:off x="304800" y="914400"/>
            <a:ext cx="8534400" cy="5562600"/>
          </a:xfrm>
        </p:spPr>
        <p:txBody>
          <a:bodyPr>
            <a:normAutofit fontScale="92500" lnSpcReduction="10000"/>
          </a:bodyPr>
          <a:lstStyle/>
          <a:p>
            <a:r>
              <a:rPr lang="en-IN" u="sng" dirty="0">
                <a:solidFill>
                  <a:srgbClr val="FF0000"/>
                </a:solidFill>
              </a:rPr>
              <a:t>Microcontroller</a:t>
            </a:r>
          </a:p>
          <a:p>
            <a:pPr>
              <a:buNone/>
            </a:pPr>
            <a:r>
              <a:rPr lang="en-IN" dirty="0">
                <a:solidFill>
                  <a:srgbClr val="FF0000"/>
                </a:solidFill>
              </a:rPr>
              <a:t>	A</a:t>
            </a:r>
            <a:r>
              <a:rPr lang="en-IN" dirty="0"/>
              <a:t> microcontroller is a compact integrated circuit designed to govern/</a:t>
            </a:r>
            <a:r>
              <a:rPr lang="en-IN" dirty="0" err="1"/>
              <a:t>Rool</a:t>
            </a:r>
            <a:r>
              <a:rPr lang="en-IN" dirty="0"/>
              <a:t> a specific operation in an embedded system. </a:t>
            </a:r>
          </a:p>
          <a:p>
            <a:pPr>
              <a:buNone/>
            </a:pPr>
            <a:r>
              <a:rPr lang="en-IN" dirty="0"/>
              <a:t>	A typical </a:t>
            </a:r>
            <a:r>
              <a:rPr lang="en-IN" dirty="0">
                <a:solidFill>
                  <a:srgbClr val="00B050"/>
                </a:solidFill>
              </a:rPr>
              <a:t>microcontroller includes a processor, memory and input/output (I/O)</a:t>
            </a:r>
            <a:r>
              <a:rPr lang="en-IN" dirty="0"/>
              <a:t> peripherals on a single chip.</a:t>
            </a:r>
          </a:p>
          <a:p>
            <a:pPr>
              <a:buNone/>
            </a:pPr>
            <a:r>
              <a:rPr lang="en-IN" u="sng" dirty="0">
                <a:solidFill>
                  <a:srgbClr val="FF0000"/>
                </a:solidFill>
              </a:rPr>
              <a:t>Microprocessor</a:t>
            </a:r>
            <a:r>
              <a:rPr lang="en-IN" u="sng" dirty="0">
                <a:solidFill>
                  <a:srgbClr val="FF0000"/>
                </a:solidFill>
                <a:sym typeface="Wingdings" pitchFamily="2" charset="2"/>
              </a:rPr>
              <a:t>:</a:t>
            </a:r>
          </a:p>
          <a:p>
            <a:pPr>
              <a:buNone/>
            </a:pPr>
            <a:r>
              <a:rPr lang="en-IN" dirty="0"/>
              <a:t> A microprocessor is a computer processor where the </a:t>
            </a:r>
            <a:r>
              <a:rPr lang="en-IN" dirty="0">
                <a:solidFill>
                  <a:srgbClr val="00B050"/>
                </a:solidFill>
              </a:rPr>
              <a:t>data processing logic and control </a:t>
            </a:r>
            <a:r>
              <a:rPr lang="en-IN" dirty="0"/>
              <a:t>is included on a single integrated circuit (IC), or a small number of ICs.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a:solidFill>
                  <a:srgbClr val="CC0066"/>
                </a:solidFill>
                <a:latin typeface="Cambria" panose="02040503050406030204"/>
                <a:ea typeface="Cambria" panose="02040503050406030204"/>
                <a:cs typeface="Cambria" panose="02040503050406030204"/>
                <a:sym typeface="Cambria" panose="02040503050406030204"/>
              </a:rPr>
              <a:t>Purpose Of Embedded Systems</a:t>
            </a:r>
          </a:p>
        </p:txBody>
      </p:sp>
      <p:sp>
        <p:nvSpPr>
          <p:cNvPr id="3" name="Content Placeholder 2"/>
          <p:cNvSpPr>
            <a:spLocks noGrp="1"/>
          </p:cNvSpPr>
          <p:nvPr>
            <p:ph sz="half" idx="1"/>
          </p:nvPr>
        </p:nvSpPr>
        <p:spPr>
          <a:xfrm>
            <a:off x="457200" y="1200574"/>
            <a:ext cx="5105400" cy="4596553"/>
          </a:xfrm>
        </p:spPr>
        <p:txBody>
          <a:bodyPr>
            <a:normAutofit/>
          </a:bodyPr>
          <a:lstStyle/>
          <a:p>
            <a:pPr marL="0" indent="0">
              <a:buNone/>
            </a:pPr>
            <a:r>
              <a:rPr lang="en-US" sz="2400" b="1" u="sng" dirty="0">
                <a:solidFill>
                  <a:schemeClr val="dk1"/>
                </a:solidFill>
                <a:latin typeface="Cambria" panose="02040503050406030204"/>
                <a:ea typeface="Cambria" panose="02040503050406030204"/>
                <a:cs typeface="Cambria" panose="02040503050406030204"/>
                <a:sym typeface="Cambria" panose="02040503050406030204"/>
              </a:rPr>
              <a:t>4. Control:</a:t>
            </a:r>
          </a:p>
          <a:p>
            <a:pPr algn="just"/>
            <a:r>
              <a:rPr lang="en-US" sz="2400" dirty="0"/>
              <a:t>Embedded systems with control functionalities impose control over some variables according to  the changes in input variables. </a:t>
            </a:r>
          </a:p>
          <a:p>
            <a:pPr marL="0" indent="0" algn="just">
              <a:buNone/>
            </a:pPr>
            <a:endParaRPr lang="en-US" sz="2400" dirty="0"/>
          </a:p>
          <a:p>
            <a:pPr algn="just"/>
            <a:r>
              <a:rPr lang="en-US" sz="2400" dirty="0"/>
              <a:t>A system with control functionality contains both sensors and actuators..</a:t>
            </a:r>
          </a:p>
          <a:p>
            <a:pPr marL="0" indent="0" algn="just">
              <a:buNone/>
            </a:pPr>
            <a:endParaRPr lang="en-US" sz="2400" dirty="0"/>
          </a:p>
        </p:txBody>
      </p:sp>
      <p:pic>
        <p:nvPicPr>
          <p:cNvPr id="102" name="Content Placeholder 101"/>
          <p:cNvPicPr>
            <a:picLocks noGrp="1" noChangeAspect="1"/>
          </p:cNvPicPr>
          <p:nvPr>
            <p:ph sz="half" idx="2"/>
          </p:nvPr>
        </p:nvPicPr>
        <p:blipFill>
          <a:blip r:embed="rId2"/>
          <a:stretch>
            <a:fillRect/>
          </a:stretch>
        </p:blipFill>
        <p:spPr>
          <a:xfrm>
            <a:off x="6063911" y="2473113"/>
            <a:ext cx="2699089" cy="2175087"/>
          </a:xfrm>
          <a:prstGeom prst="rect">
            <a:avLst/>
          </a:prstGeom>
          <a:ln/>
        </p:spPr>
        <p:style>
          <a:lnRef idx="2">
            <a:schemeClr val="accent1"/>
          </a:lnRef>
          <a:fillRef idx="1">
            <a:schemeClr val="lt1"/>
          </a:fillRef>
          <a:effectRef idx="0">
            <a:schemeClr val="accent1"/>
          </a:effectRef>
          <a:fontRef idx="minor">
            <a:schemeClr val="dk1"/>
          </a:fontRef>
        </p:style>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a:solidFill>
                  <a:srgbClr val="CC0066"/>
                </a:solidFill>
                <a:latin typeface="Cambria" panose="02040503050406030204"/>
                <a:ea typeface="Cambria" panose="02040503050406030204"/>
                <a:cs typeface="Cambria" panose="02040503050406030204"/>
                <a:sym typeface="Cambria" panose="02040503050406030204"/>
              </a:rPr>
              <a:t>Purpose Of Embedded Systems</a:t>
            </a:r>
          </a:p>
        </p:txBody>
      </p:sp>
      <p:sp>
        <p:nvSpPr>
          <p:cNvPr id="3" name="Content Placeholder 2"/>
          <p:cNvSpPr>
            <a:spLocks noGrp="1"/>
          </p:cNvSpPr>
          <p:nvPr>
            <p:ph sz="half" idx="1"/>
          </p:nvPr>
        </p:nvSpPr>
        <p:spPr>
          <a:xfrm>
            <a:off x="457200" y="1200152"/>
            <a:ext cx="5638800" cy="4210048"/>
          </a:xfrm>
        </p:spPr>
        <p:txBody>
          <a:bodyPr>
            <a:noAutofit/>
          </a:bodyPr>
          <a:lstStyle/>
          <a:p>
            <a:pPr marL="0" indent="0">
              <a:buNone/>
            </a:pPr>
            <a:r>
              <a:rPr lang="en-US" sz="2400" b="1" u="sng" dirty="0">
                <a:solidFill>
                  <a:schemeClr val="dk1"/>
                </a:solidFill>
                <a:latin typeface="Times New Roman" pitchFamily="18" charset="0"/>
                <a:ea typeface="Cambria" panose="02040503050406030204"/>
                <a:cs typeface="Times New Roman" pitchFamily="18" charset="0"/>
                <a:sym typeface="Cambria" panose="02040503050406030204"/>
              </a:rPr>
              <a:t>5. Application specific user interface:</a:t>
            </a:r>
          </a:p>
          <a:p>
            <a:pPr algn="just"/>
            <a:r>
              <a:rPr lang="en-US" sz="2400" dirty="0">
                <a:latin typeface="Times New Roman" pitchFamily="18" charset="0"/>
                <a:cs typeface="Times New Roman" pitchFamily="18" charset="0"/>
              </a:rPr>
              <a:t>These are embedded systems with application-specific user interfaces like buttons, </a:t>
            </a:r>
            <a:r>
              <a:rPr lang="en-US" sz="2400" dirty="0" err="1">
                <a:latin typeface="Times New Roman" pitchFamily="18" charset="0"/>
                <a:cs typeface="Times New Roman" pitchFamily="18" charset="0"/>
              </a:rPr>
              <a:t>switches,keypad</a:t>
            </a:r>
            <a:r>
              <a:rPr lang="en-US" sz="2400" dirty="0">
                <a:latin typeface="Times New Roman" pitchFamily="18" charset="0"/>
                <a:cs typeface="Times New Roman" pitchFamily="18" charset="0"/>
              </a:rPr>
              <a:t>, lights, bells, display units, etc.. </a:t>
            </a:r>
          </a:p>
          <a:p>
            <a:pPr marL="0" indent="0" algn="just">
              <a:buNone/>
            </a:pP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Mobile phone is an example for this.</a:t>
            </a:r>
          </a:p>
          <a:p>
            <a:pPr marL="0" indent="0" algn="just">
              <a:buNone/>
            </a:pPr>
            <a:endParaRPr lang="en-US" sz="2400" dirty="0">
              <a:latin typeface="Times New Roman" pitchFamily="18" charset="0"/>
              <a:cs typeface="Times New Roman" pitchFamily="18" charset="0"/>
            </a:endParaRPr>
          </a:p>
        </p:txBody>
      </p:sp>
      <p:pic>
        <p:nvPicPr>
          <p:cNvPr id="103" name="Picture 102"/>
          <p:cNvPicPr/>
          <p:nvPr/>
        </p:nvPicPr>
        <p:blipFill>
          <a:blip r:embed="rId2"/>
          <a:stretch>
            <a:fillRect/>
          </a:stretch>
        </p:blipFill>
        <p:spPr>
          <a:xfrm>
            <a:off x="6400800" y="1981200"/>
            <a:ext cx="2308225" cy="1847427"/>
          </a:xfrm>
          <a:prstGeom prst="rect">
            <a:avLst/>
          </a:prstGeom>
          <a:noFill/>
          <a:ln w="9525">
            <a:noFill/>
          </a:ln>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75167"/>
            <a:ext cx="7238365" cy="1143000"/>
          </a:xfrm>
        </p:spPr>
        <p:txBody>
          <a:bodyPr/>
          <a:lstStyle/>
          <a:p>
            <a:r>
              <a:rPr lang="en-US" sz="2800" b="1">
                <a:solidFill>
                  <a:srgbClr val="CC0066"/>
                </a:solidFill>
                <a:latin typeface="Cambria" panose="02040503050406030204"/>
                <a:ea typeface="Cambria" panose="02040503050406030204"/>
                <a:cs typeface="Cambria" panose="02040503050406030204"/>
                <a:sym typeface="Cambria" panose="02040503050406030204"/>
              </a:rPr>
              <a:t>The Typical Embedded System</a:t>
            </a:r>
          </a:p>
        </p:txBody>
      </p:sp>
      <p:sp>
        <p:nvSpPr>
          <p:cNvPr id="3" name="Content Placeholder 2"/>
          <p:cNvSpPr>
            <a:spLocks noGrp="1"/>
          </p:cNvSpPr>
          <p:nvPr>
            <p:ph idx="1"/>
          </p:nvPr>
        </p:nvSpPr>
        <p:spPr/>
        <p:txBody>
          <a:bodyPr/>
          <a:lstStyle/>
          <a:p>
            <a:pPr marL="0" indent="0">
              <a:buNone/>
            </a:pPr>
            <a:r>
              <a:rPr lang="en-US" sz="1800">
                <a:solidFill>
                  <a:schemeClr val="dk1"/>
                </a:solidFill>
                <a:latin typeface="Cambria" panose="02040503050406030204"/>
                <a:ea typeface="Cambria" panose="02040503050406030204"/>
                <a:cs typeface="Cambria" panose="02040503050406030204"/>
                <a:sym typeface="Cambria" panose="02040503050406030204"/>
              </a:rPr>
              <a:t>   </a:t>
            </a:r>
          </a:p>
          <a:p>
            <a:pPr marL="0" indent="0">
              <a:buNone/>
            </a:pPr>
            <a:r>
              <a:rPr lang="en-US" sz="1800"/>
              <a:t>  </a:t>
            </a:r>
          </a:p>
        </p:txBody>
      </p:sp>
      <p:pic>
        <p:nvPicPr>
          <p:cNvPr id="104" name="Content Placeholder 103"/>
          <p:cNvPicPr>
            <a:picLocks noGrp="1"/>
          </p:cNvPicPr>
          <p:nvPr>
            <p:ph sz="half" idx="4294967295"/>
          </p:nvPr>
        </p:nvPicPr>
        <p:blipFill>
          <a:blip r:embed="rId2"/>
          <a:stretch>
            <a:fillRect/>
          </a:stretch>
        </p:blipFill>
        <p:spPr>
          <a:xfrm>
            <a:off x="697866" y="1652694"/>
            <a:ext cx="6998335" cy="4523740"/>
          </a:xfrm>
          <a:prstGeom prst="rect">
            <a:avLst/>
          </a:prstGeom>
          <a:noFill/>
          <a:ln w="9525">
            <a:noFill/>
          </a:ln>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2800" b="1">
                <a:solidFill>
                  <a:srgbClr val="CC0066"/>
                </a:solidFill>
                <a:latin typeface="Cambria" panose="02040503050406030204"/>
                <a:ea typeface="Cambria" panose="02040503050406030204"/>
                <a:cs typeface="Cambria" panose="02040503050406030204"/>
                <a:sym typeface="Cambria" panose="02040503050406030204"/>
              </a:rPr>
            </a:br>
            <a:br>
              <a:rPr lang="en-US" sz="2800" b="1">
                <a:solidFill>
                  <a:srgbClr val="CC0066"/>
                </a:solidFill>
                <a:latin typeface="Cambria" panose="02040503050406030204"/>
                <a:ea typeface="Cambria" panose="02040503050406030204"/>
                <a:cs typeface="Cambria" panose="02040503050406030204"/>
                <a:sym typeface="Cambria" panose="02040503050406030204"/>
              </a:rPr>
            </a:br>
            <a:r>
              <a:rPr lang="en-US" sz="2800" b="1">
                <a:solidFill>
                  <a:srgbClr val="CC0066"/>
                </a:solidFill>
                <a:latin typeface="Cambria" panose="02040503050406030204"/>
                <a:ea typeface="Cambria" panose="02040503050406030204"/>
                <a:cs typeface="Cambria" panose="02040503050406030204"/>
                <a:sym typeface="Cambria" panose="02040503050406030204"/>
              </a:rPr>
              <a:t>The Typical Embedded System</a:t>
            </a:r>
            <a:br>
              <a:rPr lang="en-US" b="1">
                <a:solidFill>
                  <a:srgbClr val="CC0066"/>
                </a:solidFill>
                <a:latin typeface="Cambria" panose="02040503050406030204"/>
                <a:ea typeface="Cambria" panose="02040503050406030204"/>
                <a:cs typeface="Cambria" panose="02040503050406030204"/>
                <a:sym typeface="Cambria" panose="02040503050406030204"/>
              </a:rPr>
            </a:br>
            <a:endParaRPr lang="en-US"/>
          </a:p>
        </p:txBody>
      </p:sp>
      <p:sp>
        <p:nvSpPr>
          <p:cNvPr id="3" name="Content Placeholder 2"/>
          <p:cNvSpPr>
            <a:spLocks noGrp="1"/>
          </p:cNvSpPr>
          <p:nvPr>
            <p:ph idx="1"/>
          </p:nvPr>
        </p:nvSpPr>
        <p:spPr>
          <a:xfrm>
            <a:off x="533400" y="1524000"/>
            <a:ext cx="8229600" cy="4525963"/>
          </a:xfrm>
        </p:spPr>
        <p:txBody>
          <a:bodyPr>
            <a:normAutofit/>
          </a:bodyPr>
          <a:lstStyle/>
          <a:p>
            <a:pPr marL="0" indent="0">
              <a:buNone/>
            </a:pPr>
            <a:r>
              <a:rPr lang="en-US" sz="2400" b="1" u="sng" dirty="0">
                <a:solidFill>
                  <a:srgbClr val="0070C0"/>
                </a:solidFill>
                <a:latin typeface="Times New Roman" pitchFamily="18" charset="0"/>
                <a:cs typeface="Times New Roman" pitchFamily="18" charset="0"/>
              </a:rPr>
              <a:t>Core of the Embedded System:</a:t>
            </a:r>
          </a:p>
          <a:p>
            <a:r>
              <a:rPr lang="en-US" sz="2400" i="1" dirty="0">
                <a:latin typeface="Times New Roman" pitchFamily="18" charset="0"/>
                <a:cs typeface="Times New Roman" pitchFamily="18" charset="0"/>
              </a:rPr>
              <a:t>The core of the embedded system falls into any one of the following categories:</a:t>
            </a:r>
          </a:p>
          <a:p>
            <a:pPr marL="0" indent="0">
              <a:buNone/>
            </a:pPr>
            <a:r>
              <a:rPr lang="en-US" sz="2400" i="1" dirty="0">
                <a:latin typeface="Times New Roman" pitchFamily="18" charset="0"/>
                <a:cs typeface="Times New Roman" pitchFamily="18" charset="0"/>
              </a:rPr>
              <a:t>            1. General Purpose and Domain Specific Processors</a:t>
            </a:r>
          </a:p>
          <a:p>
            <a:pPr marL="0" indent="0">
              <a:buNone/>
            </a:pPr>
            <a:r>
              <a:rPr lang="en-US" sz="2400" i="1" dirty="0">
                <a:latin typeface="Times New Roman" pitchFamily="18" charset="0"/>
                <a:cs typeface="Times New Roman" pitchFamily="18" charset="0"/>
              </a:rPr>
              <a:t>                          1.1 Microprocessors</a:t>
            </a:r>
          </a:p>
          <a:p>
            <a:pPr marL="0" indent="0">
              <a:buNone/>
            </a:pPr>
            <a:r>
              <a:rPr lang="en-US" sz="2400" i="1" dirty="0">
                <a:latin typeface="Times New Roman" pitchFamily="18" charset="0"/>
                <a:cs typeface="Times New Roman" pitchFamily="18" charset="0"/>
              </a:rPr>
              <a:t>                         1.2 Microcontrollers</a:t>
            </a:r>
          </a:p>
          <a:p>
            <a:pPr marL="0" indent="0">
              <a:buNone/>
            </a:pPr>
            <a:r>
              <a:rPr lang="en-US" sz="2400" i="1" dirty="0">
                <a:latin typeface="Times New Roman" pitchFamily="18" charset="0"/>
                <a:cs typeface="Times New Roman" pitchFamily="18" charset="0"/>
              </a:rPr>
              <a:t>                         1.3 Digital Signal Processors</a:t>
            </a:r>
          </a:p>
          <a:p>
            <a:pPr marL="0" indent="0">
              <a:buNone/>
            </a:pPr>
            <a:r>
              <a:rPr lang="en-US" sz="2400" i="1" dirty="0">
                <a:latin typeface="Times New Roman" pitchFamily="18" charset="0"/>
                <a:cs typeface="Times New Roman" pitchFamily="18" charset="0"/>
              </a:rPr>
              <a:t>          2. Application Specific Integrated Circuits (ASICs)</a:t>
            </a:r>
          </a:p>
          <a:p>
            <a:pPr marL="0" indent="0">
              <a:buNone/>
            </a:pPr>
            <a:r>
              <a:rPr lang="en-US" sz="2400" i="1" dirty="0">
                <a:latin typeface="Times New Roman" pitchFamily="18" charset="0"/>
                <a:cs typeface="Times New Roman" pitchFamily="18" charset="0"/>
              </a:rPr>
              <a:t>          3. Programmable Logic Devices (PLDs)</a:t>
            </a:r>
          </a:p>
          <a:p>
            <a:pPr marL="0" indent="0">
              <a:buNone/>
            </a:pPr>
            <a:r>
              <a:rPr lang="en-US" sz="2400" i="1" dirty="0">
                <a:latin typeface="Times New Roman" pitchFamily="18" charset="0"/>
                <a:cs typeface="Times New Roman" pitchFamily="18" charset="0"/>
              </a:rPr>
              <a:t>           4. Commercial off-the-shelf Components (COTS)</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81000"/>
            <a:ext cx="5638800" cy="533401"/>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IN" sz="3600" b="1" dirty="0"/>
              <a:t>Microprocessor (MPU)</a:t>
            </a:r>
            <a:endParaRPr lang="en-IN" sz="3600" dirty="0"/>
          </a:p>
        </p:txBody>
      </p:sp>
      <p:sp>
        <p:nvSpPr>
          <p:cNvPr id="3" name="Content Placeholder 2"/>
          <p:cNvSpPr>
            <a:spLocks noGrp="1"/>
          </p:cNvSpPr>
          <p:nvPr>
            <p:ph idx="1"/>
          </p:nvPr>
        </p:nvSpPr>
        <p:spPr>
          <a:xfrm>
            <a:off x="457200" y="1219200"/>
            <a:ext cx="8229600" cy="5181599"/>
          </a:xfrm>
        </p:spPr>
        <p:txBody>
          <a:bodyPr>
            <a:noAutofit/>
          </a:bodyPr>
          <a:lstStyle/>
          <a:p>
            <a:r>
              <a:rPr lang="en-IN" sz="2400" dirty="0">
                <a:latin typeface="Times New Roman" pitchFamily="18" charset="0"/>
                <a:cs typeface="Times New Roman" pitchFamily="18" charset="0"/>
              </a:rPr>
              <a:t>A </a:t>
            </a:r>
            <a:r>
              <a:rPr lang="en-IN" sz="2400" b="1" dirty="0">
                <a:latin typeface="Times New Roman" pitchFamily="18" charset="0"/>
                <a:cs typeface="Times New Roman" pitchFamily="18" charset="0"/>
              </a:rPr>
              <a:t>microprocessor</a:t>
            </a:r>
            <a:r>
              <a:rPr lang="en-IN" sz="2400" dirty="0">
                <a:latin typeface="Times New Roman" pitchFamily="18" charset="0"/>
                <a:cs typeface="Times New Roman" pitchFamily="18" charset="0"/>
              </a:rPr>
              <a:t> is a </a:t>
            </a:r>
            <a:r>
              <a:rPr lang="en-IN" sz="2400" dirty="0">
                <a:solidFill>
                  <a:srgbClr val="0070C0"/>
                </a:solidFill>
                <a:latin typeface="Times New Roman" pitchFamily="18" charset="0"/>
                <a:cs typeface="Times New Roman" pitchFamily="18" charset="0"/>
              </a:rPr>
              <a:t>general-purpose digital computing </a:t>
            </a:r>
          </a:p>
          <a:p>
            <a:pPr>
              <a:buNone/>
            </a:pPr>
            <a:r>
              <a:rPr lang="en-IN" sz="2400" dirty="0">
                <a:latin typeface="Times New Roman" pitchFamily="18" charset="0"/>
                <a:cs typeface="Times New Roman" pitchFamily="18" charset="0"/>
              </a:rPr>
              <a:t>	processor on a </a:t>
            </a:r>
            <a:r>
              <a:rPr lang="en-IN" sz="2400" dirty="0">
                <a:solidFill>
                  <a:srgbClr val="0070C0"/>
                </a:solidFill>
                <a:latin typeface="Times New Roman" pitchFamily="18" charset="0"/>
                <a:cs typeface="Times New Roman" pitchFamily="18" charset="0"/>
              </a:rPr>
              <a:t>single integrated circuit </a:t>
            </a:r>
            <a:r>
              <a:rPr lang="en-IN" sz="2400" dirty="0">
                <a:latin typeface="Times New Roman" pitchFamily="18" charset="0"/>
                <a:cs typeface="Times New Roman" pitchFamily="18" charset="0"/>
              </a:rPr>
              <a:t>(IC) that performs arithmetic and logic operations.</a:t>
            </a:r>
          </a:p>
          <a:p>
            <a:r>
              <a:rPr lang="en-IN" sz="2400" b="1" dirty="0">
                <a:latin typeface="Times New Roman" pitchFamily="18" charset="0"/>
                <a:cs typeface="Times New Roman" pitchFamily="18" charset="0"/>
              </a:rPr>
              <a:t>Key Features:</a:t>
            </a: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Central Processing Unit (CPU) only (no built-in RAM, ROM, or I/O ports)</a:t>
            </a:r>
          </a:p>
          <a:p>
            <a:r>
              <a:rPr lang="en-IN" sz="2400" dirty="0">
                <a:latin typeface="Times New Roman" pitchFamily="18" charset="0"/>
                <a:cs typeface="Times New Roman" pitchFamily="18" charset="0"/>
              </a:rPr>
              <a:t>Needs external components for memory and I/O</a:t>
            </a:r>
          </a:p>
          <a:p>
            <a:r>
              <a:rPr lang="en-IN" sz="2400" dirty="0">
                <a:latin typeface="Times New Roman" pitchFamily="18" charset="0"/>
                <a:cs typeface="Times New Roman" pitchFamily="18" charset="0"/>
              </a:rPr>
              <a:t>Designed for </a:t>
            </a:r>
            <a:r>
              <a:rPr lang="en-IN" sz="2400" b="1" dirty="0">
                <a:latin typeface="Times New Roman" pitchFamily="18" charset="0"/>
                <a:cs typeface="Times New Roman" pitchFamily="18" charset="0"/>
              </a:rPr>
              <a:t>complex and multitasking</a:t>
            </a:r>
            <a:r>
              <a:rPr lang="en-IN" sz="2400" dirty="0">
                <a:latin typeface="Times New Roman" pitchFamily="18" charset="0"/>
                <a:cs typeface="Times New Roman" pitchFamily="18" charset="0"/>
              </a:rPr>
              <a:t> systems (like PCs)</a:t>
            </a:r>
          </a:p>
          <a:p>
            <a:r>
              <a:rPr lang="en-IN" sz="2400" b="1" dirty="0">
                <a:latin typeface="Times New Roman" pitchFamily="18" charset="0"/>
                <a:cs typeface="Times New Roman" pitchFamily="18" charset="0"/>
              </a:rPr>
              <a:t>Applications:</a:t>
            </a: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Computers (laptops, desktops),</a:t>
            </a:r>
            <a:r>
              <a:rPr lang="en-IN" sz="2400" dirty="0" err="1">
                <a:latin typeface="Times New Roman" pitchFamily="18" charset="0"/>
                <a:cs typeface="Times New Roman" pitchFamily="18" charset="0"/>
              </a:rPr>
              <a:t>Servers,Industrial</a:t>
            </a:r>
            <a:r>
              <a:rPr lang="en-IN" sz="2400" dirty="0">
                <a:latin typeface="Times New Roman" pitchFamily="18" charset="0"/>
                <a:cs typeface="Times New Roman" pitchFamily="18" charset="0"/>
              </a:rPr>
              <a:t> automation</a:t>
            </a:r>
          </a:p>
          <a:p>
            <a:r>
              <a:rPr lang="en-IN" sz="2400" b="1" dirty="0">
                <a:latin typeface="Times New Roman" pitchFamily="18" charset="0"/>
                <a:cs typeface="Times New Roman" pitchFamily="18" charset="0"/>
              </a:rPr>
              <a:t>Example:</a:t>
            </a:r>
            <a:r>
              <a:rPr lang="en-IN" sz="2400" dirty="0">
                <a:latin typeface="Times New Roman" pitchFamily="18" charset="0"/>
                <a:cs typeface="Times New Roman" pitchFamily="18" charset="0"/>
              </a:rPr>
              <a:t> Intel i7, AMD </a:t>
            </a:r>
            <a:r>
              <a:rPr lang="en-IN" sz="2400" dirty="0" err="1">
                <a:latin typeface="Times New Roman" pitchFamily="18" charset="0"/>
                <a:cs typeface="Times New Roman" pitchFamily="18" charset="0"/>
              </a:rPr>
              <a:t>Ryzen</a:t>
            </a:r>
            <a:r>
              <a:rPr lang="en-IN" sz="2400" dirty="0">
                <a:latin typeface="Times New Roman" pitchFamily="18" charset="0"/>
                <a:cs typeface="Times New Roman" pitchFamily="18" charset="0"/>
              </a:rPr>
              <a:t>, etc.</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6248400" cy="487361"/>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IN" sz="2800" b="1" dirty="0">
                <a:latin typeface="Times New Roman" pitchFamily="18" charset="0"/>
                <a:cs typeface="Times New Roman" pitchFamily="18" charset="0"/>
              </a:rPr>
              <a:t>Microcontroller (MCU)</a:t>
            </a:r>
            <a:endParaRPr lang="en-IN"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7162800" cy="5486400"/>
          </a:xfrm>
        </p:spPr>
        <p:txBody>
          <a:bodyPr>
            <a:noAutofit/>
          </a:bodyPr>
          <a:lstStyle/>
          <a:p>
            <a:pPr>
              <a:buNone/>
            </a:pPr>
            <a:r>
              <a:rPr lang="en-IN" sz="2400" dirty="0">
                <a:latin typeface="Times New Roman" pitchFamily="18" charset="0"/>
                <a:cs typeface="Times New Roman" pitchFamily="18" charset="0"/>
              </a:rPr>
              <a:t>A </a:t>
            </a:r>
            <a:r>
              <a:rPr lang="en-IN" sz="2400" b="1" dirty="0">
                <a:latin typeface="Times New Roman" pitchFamily="18" charset="0"/>
                <a:cs typeface="Times New Roman" pitchFamily="18" charset="0"/>
              </a:rPr>
              <a:t>microcontroller</a:t>
            </a:r>
            <a:r>
              <a:rPr lang="en-IN" sz="2400" dirty="0">
                <a:latin typeface="Times New Roman" pitchFamily="18" charset="0"/>
                <a:cs typeface="Times New Roman" pitchFamily="18" charset="0"/>
              </a:rPr>
              <a:t> is a compact integrated circuit designed for specific control applications.</a:t>
            </a:r>
          </a:p>
          <a:p>
            <a:pPr>
              <a:buNone/>
            </a:pPr>
            <a:r>
              <a:rPr lang="en-IN" sz="2400" dirty="0">
                <a:latin typeface="Times New Roman" pitchFamily="18" charset="0"/>
                <a:cs typeface="Times New Roman" pitchFamily="18" charset="0"/>
              </a:rPr>
              <a:t>It includes a </a:t>
            </a:r>
            <a:r>
              <a:rPr lang="en-IN" sz="2400" b="1" dirty="0">
                <a:solidFill>
                  <a:srgbClr val="0070C0"/>
                </a:solidFill>
                <a:latin typeface="Times New Roman" pitchFamily="18" charset="0"/>
                <a:cs typeface="Times New Roman" pitchFamily="18" charset="0"/>
              </a:rPr>
              <a:t>CPU + memory (RAM/ROM) + I/O ports</a:t>
            </a:r>
            <a:r>
              <a:rPr lang="en-IN" sz="2400" dirty="0">
                <a:solidFill>
                  <a:srgbClr val="0070C0"/>
                </a:solidFill>
                <a:latin typeface="Times New Roman" pitchFamily="18" charset="0"/>
                <a:cs typeface="Times New Roman" pitchFamily="18" charset="0"/>
              </a:rPr>
              <a:t> </a:t>
            </a:r>
            <a:r>
              <a:rPr lang="en-IN" sz="2400" dirty="0">
                <a:latin typeface="Times New Roman" pitchFamily="18" charset="0"/>
                <a:cs typeface="Times New Roman" pitchFamily="18" charset="0"/>
              </a:rPr>
              <a:t>on one chip.</a:t>
            </a:r>
          </a:p>
          <a:p>
            <a:r>
              <a:rPr lang="en-IN" sz="2000" b="1" dirty="0">
                <a:latin typeface="Times New Roman" pitchFamily="18" charset="0"/>
                <a:cs typeface="Times New Roman" pitchFamily="18" charset="0"/>
              </a:rPr>
              <a:t>Features:</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All-in-one system: processor, memory, and peripherals</a:t>
            </a:r>
          </a:p>
          <a:p>
            <a:r>
              <a:rPr lang="en-IN" sz="2000" dirty="0">
                <a:latin typeface="Times New Roman" pitchFamily="18" charset="0"/>
                <a:cs typeface="Times New Roman" pitchFamily="18" charset="0"/>
              </a:rPr>
              <a:t>Low cost, low power</a:t>
            </a:r>
          </a:p>
          <a:p>
            <a:r>
              <a:rPr lang="en-IN" sz="2000" dirty="0">
                <a:latin typeface="Times New Roman" pitchFamily="18" charset="0"/>
                <a:cs typeface="Times New Roman" pitchFamily="18" charset="0"/>
              </a:rPr>
              <a:t>Designed for </a:t>
            </a:r>
            <a:r>
              <a:rPr lang="en-IN" sz="2000" b="1" dirty="0">
                <a:latin typeface="Times New Roman" pitchFamily="18" charset="0"/>
                <a:cs typeface="Times New Roman" pitchFamily="18" charset="0"/>
              </a:rPr>
              <a:t>dedicated embedded applications</a:t>
            </a:r>
            <a:endParaRPr lang="en-IN" sz="2000" dirty="0">
              <a:latin typeface="Times New Roman" pitchFamily="18" charset="0"/>
              <a:cs typeface="Times New Roman" pitchFamily="18" charset="0"/>
            </a:endParaRPr>
          </a:p>
          <a:p>
            <a:r>
              <a:rPr lang="en-IN" sz="2000" b="1" dirty="0">
                <a:latin typeface="Times New Roman" pitchFamily="18" charset="0"/>
                <a:cs typeface="Times New Roman" pitchFamily="18" charset="0"/>
              </a:rPr>
              <a:t>Applications:</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Home appliances (microwaves, washing machines)</a:t>
            </a:r>
          </a:p>
          <a:p>
            <a:r>
              <a:rPr lang="en-IN" sz="2000" dirty="0">
                <a:latin typeface="Times New Roman" pitchFamily="18" charset="0"/>
                <a:cs typeface="Times New Roman" pitchFamily="18" charset="0"/>
              </a:rPr>
              <a:t>Automotive (engine control units)</a:t>
            </a:r>
          </a:p>
          <a:p>
            <a:r>
              <a:rPr lang="en-IN" sz="2000" dirty="0" err="1">
                <a:latin typeface="Times New Roman" pitchFamily="18" charset="0"/>
                <a:cs typeface="Times New Roman" pitchFamily="18" charset="0"/>
              </a:rPr>
              <a:t>IoT</a:t>
            </a:r>
            <a:r>
              <a:rPr lang="en-IN" sz="2000" dirty="0">
                <a:latin typeface="Times New Roman" pitchFamily="18" charset="0"/>
                <a:cs typeface="Times New Roman" pitchFamily="18" charset="0"/>
              </a:rPr>
              <a:t> devices</a:t>
            </a:r>
          </a:p>
          <a:p>
            <a:r>
              <a:rPr lang="en-IN" sz="2000" dirty="0">
                <a:latin typeface="Times New Roman" pitchFamily="18" charset="0"/>
                <a:cs typeface="Times New Roman" pitchFamily="18" charset="0"/>
              </a:rPr>
              <a:t>Robotics</a:t>
            </a:r>
          </a:p>
          <a:p>
            <a:r>
              <a:rPr lang="en-IN" sz="2000" b="1" dirty="0">
                <a:latin typeface="Times New Roman" pitchFamily="18" charset="0"/>
                <a:cs typeface="Times New Roman" pitchFamily="18" charset="0"/>
              </a:rPr>
              <a:t>Example:</a:t>
            </a:r>
            <a:r>
              <a:rPr lang="en-IN" sz="2000" dirty="0">
                <a:latin typeface="Times New Roman" pitchFamily="18" charset="0"/>
                <a:cs typeface="Times New Roman" pitchFamily="18" charset="0"/>
              </a:rPr>
              <a:t> ATmega328 (</a:t>
            </a:r>
            <a:r>
              <a:rPr lang="en-IN" sz="2000" dirty="0" err="1">
                <a:latin typeface="Times New Roman" pitchFamily="18" charset="0"/>
                <a:cs typeface="Times New Roman" pitchFamily="18" charset="0"/>
              </a:rPr>
              <a:t>Arduino</a:t>
            </a:r>
            <a:r>
              <a:rPr lang="en-IN" sz="2000" dirty="0">
                <a:latin typeface="Times New Roman" pitchFamily="18" charset="0"/>
                <a:cs typeface="Times New Roman" pitchFamily="18" charset="0"/>
              </a:rPr>
              <a:t>), STM32, PIC16F877A</a:t>
            </a:r>
          </a:p>
          <a:p>
            <a:pPr>
              <a:buNone/>
            </a:pPr>
            <a:endParaRPr lang="en-IN" sz="2400" dirty="0">
              <a:latin typeface="Times New Roman" pitchFamily="18" charset="0"/>
              <a:cs typeface="Times New Roman"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6553200" cy="487361"/>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IN" sz="3200" b="1" dirty="0"/>
              <a:t>Digital Signal Processor (DSP)</a:t>
            </a:r>
            <a:endParaRPr lang="en-IN" sz="3200" dirty="0"/>
          </a:p>
        </p:txBody>
      </p:sp>
      <p:sp>
        <p:nvSpPr>
          <p:cNvPr id="3" name="Content Placeholder 2"/>
          <p:cNvSpPr>
            <a:spLocks noGrp="1"/>
          </p:cNvSpPr>
          <p:nvPr>
            <p:ph idx="1"/>
          </p:nvPr>
        </p:nvSpPr>
        <p:spPr>
          <a:xfrm>
            <a:off x="381000" y="838200"/>
            <a:ext cx="8153400" cy="5287965"/>
          </a:xfrm>
        </p:spPr>
        <p:txBody>
          <a:bodyPr>
            <a:noAutofit/>
          </a:bodyPr>
          <a:lstStyle/>
          <a:p>
            <a:pPr>
              <a:buNone/>
            </a:pPr>
            <a:r>
              <a:rPr lang="en-IN" sz="2400" dirty="0">
                <a:latin typeface="Times New Roman" pitchFamily="18" charset="0"/>
                <a:cs typeface="Times New Roman" pitchFamily="18" charset="0"/>
              </a:rPr>
              <a:t>A </a:t>
            </a:r>
            <a:r>
              <a:rPr lang="en-IN" sz="2400" b="1" dirty="0">
                <a:latin typeface="Times New Roman" pitchFamily="18" charset="0"/>
                <a:cs typeface="Times New Roman" pitchFamily="18" charset="0"/>
              </a:rPr>
              <a:t>DSP</a:t>
            </a:r>
            <a:r>
              <a:rPr lang="en-IN" sz="2400" dirty="0">
                <a:latin typeface="Times New Roman" pitchFamily="18" charset="0"/>
                <a:cs typeface="Times New Roman" pitchFamily="18" charset="0"/>
              </a:rPr>
              <a:t> is a specialized microprocessor designed </a:t>
            </a:r>
          </a:p>
          <a:p>
            <a:pPr>
              <a:buNone/>
            </a:pPr>
            <a:r>
              <a:rPr lang="en-IN" sz="2400" dirty="0">
                <a:latin typeface="Times New Roman" pitchFamily="18" charset="0"/>
                <a:cs typeface="Times New Roman" pitchFamily="18" charset="0"/>
              </a:rPr>
              <a:t>	specifically for </a:t>
            </a:r>
            <a:r>
              <a:rPr lang="en-IN" sz="2400" b="1" dirty="0">
                <a:solidFill>
                  <a:srgbClr val="C00000"/>
                </a:solidFill>
                <a:latin typeface="Times New Roman" pitchFamily="18" charset="0"/>
                <a:cs typeface="Times New Roman" pitchFamily="18" charset="0"/>
              </a:rPr>
              <a:t>high-speed numeric processing</a:t>
            </a:r>
            <a:r>
              <a:rPr lang="en-IN" sz="2400" dirty="0">
                <a:solidFill>
                  <a:srgbClr val="C00000"/>
                </a:solidFill>
                <a:latin typeface="Times New Roman" pitchFamily="18" charset="0"/>
                <a:cs typeface="Times New Roman" pitchFamily="18" charset="0"/>
              </a:rPr>
              <a:t> </a:t>
            </a:r>
            <a:r>
              <a:rPr lang="en-IN" sz="2400" dirty="0">
                <a:latin typeface="Times New Roman" pitchFamily="18" charset="0"/>
                <a:cs typeface="Times New Roman" pitchFamily="18" charset="0"/>
              </a:rPr>
              <a:t>of signals like audio, video, and sensor data.</a:t>
            </a:r>
          </a:p>
          <a:p>
            <a:pPr>
              <a:buNone/>
            </a:pPr>
            <a:r>
              <a:rPr lang="en-IN" sz="2400" b="1" dirty="0">
                <a:latin typeface="Times New Roman" pitchFamily="18" charset="0"/>
                <a:cs typeface="Times New Roman" pitchFamily="18" charset="0"/>
              </a:rPr>
              <a:t>Features:</a:t>
            </a:r>
            <a:endParaRPr lang="en-IN" sz="2400" dirty="0">
              <a:latin typeface="Times New Roman" pitchFamily="18" charset="0"/>
              <a:cs typeface="Times New Roman" pitchFamily="18" charset="0"/>
            </a:endParaRPr>
          </a:p>
          <a:p>
            <a:pPr indent="193675">
              <a:buFont typeface="Wingdings" pitchFamily="2" charset="2"/>
              <a:buChar char="Ø"/>
            </a:pPr>
            <a:r>
              <a:rPr lang="en-IN" sz="2400" dirty="0">
                <a:latin typeface="Times New Roman" pitchFamily="18" charset="0"/>
                <a:cs typeface="Times New Roman" pitchFamily="18" charset="0"/>
              </a:rPr>
              <a:t>Optimized for real-time signal processing</a:t>
            </a:r>
          </a:p>
          <a:p>
            <a:pPr indent="193675">
              <a:buFont typeface="Wingdings" pitchFamily="2" charset="2"/>
              <a:buChar char="Ø"/>
            </a:pPr>
            <a:r>
              <a:rPr lang="en-IN" sz="2400" dirty="0">
                <a:latin typeface="Times New Roman" pitchFamily="18" charset="0"/>
                <a:cs typeface="Times New Roman" pitchFamily="18" charset="0"/>
              </a:rPr>
              <a:t>Supports fast </a:t>
            </a:r>
            <a:r>
              <a:rPr lang="en-IN" sz="2400" dirty="0">
                <a:solidFill>
                  <a:srgbClr val="0070C0"/>
                </a:solidFill>
                <a:latin typeface="Times New Roman" pitchFamily="18" charset="0"/>
                <a:cs typeface="Times New Roman" pitchFamily="18" charset="0"/>
              </a:rPr>
              <a:t>multiply-accumulate operations </a:t>
            </a:r>
            <a:r>
              <a:rPr lang="en-IN" sz="2400" dirty="0">
                <a:latin typeface="Times New Roman" pitchFamily="18" charset="0"/>
                <a:cs typeface="Times New Roman" pitchFamily="18" charset="0"/>
              </a:rPr>
              <a:t>(MAC)</a:t>
            </a:r>
          </a:p>
          <a:p>
            <a:pPr indent="193675">
              <a:buFont typeface="Wingdings" pitchFamily="2" charset="2"/>
              <a:buChar char="Ø"/>
            </a:pPr>
            <a:r>
              <a:rPr lang="en-IN" sz="2400" dirty="0">
                <a:latin typeface="Times New Roman" pitchFamily="18" charset="0"/>
                <a:cs typeface="Times New Roman" pitchFamily="18" charset="0"/>
              </a:rPr>
              <a:t>Pipelined architecture for speed</a:t>
            </a:r>
          </a:p>
          <a:p>
            <a:pPr>
              <a:buNone/>
            </a:pPr>
            <a:r>
              <a:rPr lang="en-IN" sz="2400" b="1" dirty="0">
                <a:latin typeface="Times New Roman" pitchFamily="18" charset="0"/>
                <a:cs typeface="Times New Roman" pitchFamily="18" charset="0"/>
              </a:rPr>
              <a:t>Applications:</a:t>
            </a:r>
            <a:endParaRPr lang="en-IN" sz="2400" dirty="0">
              <a:latin typeface="Times New Roman" pitchFamily="18" charset="0"/>
              <a:cs typeface="Times New Roman" pitchFamily="18" charset="0"/>
            </a:endParaRPr>
          </a:p>
          <a:p>
            <a:pPr indent="106363">
              <a:buFont typeface="Wingdings" pitchFamily="2" charset="2"/>
              <a:buChar char="Ø"/>
            </a:pPr>
            <a:r>
              <a:rPr lang="en-IN" sz="2400" dirty="0">
                <a:latin typeface="Times New Roman" pitchFamily="18" charset="0"/>
                <a:cs typeface="Times New Roman" pitchFamily="18" charset="0"/>
              </a:rPr>
              <a:t>Audio and speech processing (e.g., hearing aids, sound systems)</a:t>
            </a:r>
          </a:p>
          <a:p>
            <a:pPr indent="106363">
              <a:buFont typeface="Wingdings" pitchFamily="2" charset="2"/>
              <a:buChar char="Ø"/>
            </a:pPr>
            <a:r>
              <a:rPr lang="en-IN" sz="2400" dirty="0">
                <a:latin typeface="Times New Roman" pitchFamily="18" charset="0"/>
                <a:cs typeface="Times New Roman" pitchFamily="18" charset="0"/>
              </a:rPr>
              <a:t>Image and video compression (e.g., cameras)</a:t>
            </a:r>
          </a:p>
          <a:p>
            <a:pPr indent="106363">
              <a:buFont typeface="Wingdings" pitchFamily="2" charset="2"/>
              <a:buChar char="Ø"/>
            </a:pPr>
            <a:r>
              <a:rPr lang="en-IN" sz="2400" dirty="0">
                <a:latin typeface="Times New Roman" pitchFamily="18" charset="0"/>
                <a:cs typeface="Times New Roman" pitchFamily="18" charset="0"/>
              </a:rPr>
              <a:t>Radar and medical signal processing</a:t>
            </a:r>
          </a:p>
          <a:p>
            <a:pPr indent="106363">
              <a:buFont typeface="Wingdings" pitchFamily="2" charset="2"/>
              <a:buChar char="Ø"/>
            </a:pPr>
            <a:r>
              <a:rPr lang="en-IN" sz="2400" dirty="0">
                <a:latin typeface="Times New Roman" pitchFamily="18" charset="0"/>
                <a:cs typeface="Times New Roman" pitchFamily="18" charset="0"/>
              </a:rPr>
              <a:t>Communication systems (modems, 5G)</a:t>
            </a:r>
          </a:p>
          <a:p>
            <a:endParaRPr lang="en-IN" sz="2400" dirty="0">
              <a:latin typeface="Times New Roman" pitchFamily="18" charset="0"/>
              <a:cs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533400" y="533400"/>
          <a:ext cx="8229600" cy="6057981"/>
        </p:xfrm>
        <a:graphic>
          <a:graphicData uri="http://schemas.openxmlformats.org/drawingml/2006/table">
            <a:tbl>
              <a:tblPr firstRow="1" bandRow="1">
                <a:tableStyleId>{5940675A-B579-460E-94D1-54222C63F5DA}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777922">
                <a:tc>
                  <a:txBody>
                    <a:bodyPr/>
                    <a:lstStyle/>
                    <a:p>
                      <a:pPr algn="ctr"/>
                      <a:r>
                        <a:rPr lang="en-IN" b="1" dirty="0">
                          <a:solidFill>
                            <a:srgbClr val="FF0000"/>
                          </a:solidFill>
                          <a:latin typeface="Times New Roman" pitchFamily="18" charset="0"/>
                          <a:cs typeface="Times New Roman" pitchFamily="18" charset="0"/>
                        </a:rPr>
                        <a:t>Feature</a:t>
                      </a:r>
                    </a:p>
                  </a:txBody>
                  <a:tcPr anchor="ctr"/>
                </a:tc>
                <a:tc>
                  <a:txBody>
                    <a:bodyPr/>
                    <a:lstStyle/>
                    <a:p>
                      <a:pPr algn="ctr"/>
                      <a:r>
                        <a:rPr lang="en-IN" b="1" dirty="0">
                          <a:solidFill>
                            <a:srgbClr val="FF0000"/>
                          </a:solidFill>
                          <a:latin typeface="Times New Roman" pitchFamily="18" charset="0"/>
                          <a:cs typeface="Times New Roman" pitchFamily="18" charset="0"/>
                        </a:rPr>
                        <a:t>Microprocessor (MPU)</a:t>
                      </a:r>
                    </a:p>
                  </a:txBody>
                  <a:tcPr anchor="ctr"/>
                </a:tc>
                <a:tc>
                  <a:txBody>
                    <a:bodyPr/>
                    <a:lstStyle/>
                    <a:p>
                      <a:pPr algn="ctr"/>
                      <a:r>
                        <a:rPr lang="en-IN" b="1" dirty="0">
                          <a:solidFill>
                            <a:srgbClr val="FF0000"/>
                          </a:solidFill>
                          <a:latin typeface="Times New Roman" pitchFamily="18" charset="0"/>
                          <a:cs typeface="Times New Roman" pitchFamily="18" charset="0"/>
                        </a:rPr>
                        <a:t>Microcontroller (MCU)</a:t>
                      </a:r>
                    </a:p>
                  </a:txBody>
                  <a:tcPr anchor="ctr"/>
                </a:tc>
                <a:tc>
                  <a:txBody>
                    <a:bodyPr/>
                    <a:lstStyle/>
                    <a:p>
                      <a:pPr algn="ctr"/>
                      <a:r>
                        <a:rPr lang="en-IN" b="1" dirty="0">
                          <a:solidFill>
                            <a:srgbClr val="FF0000"/>
                          </a:solidFill>
                          <a:latin typeface="Times New Roman" pitchFamily="18" charset="0"/>
                          <a:cs typeface="Times New Roman" pitchFamily="18" charset="0"/>
                        </a:rPr>
                        <a:t>Digital Signal Processor (DSP)</a:t>
                      </a:r>
                    </a:p>
                  </a:txBody>
                  <a:tcPr anchor="ctr"/>
                </a:tc>
                <a:extLst>
                  <a:ext uri="{0D108BD9-81ED-4DB2-BD59-A6C34878D82A}">
                    <a16:rowId xmlns:a16="http://schemas.microsoft.com/office/drawing/2014/main" val="10000"/>
                  </a:ext>
                </a:extLst>
              </a:tr>
              <a:tr h="777922">
                <a:tc>
                  <a:txBody>
                    <a:bodyPr/>
                    <a:lstStyle/>
                    <a:p>
                      <a:pPr algn="ctr"/>
                      <a:r>
                        <a:rPr lang="en-IN" b="1" dirty="0">
                          <a:solidFill>
                            <a:srgbClr val="C00000"/>
                          </a:solidFill>
                          <a:latin typeface="Times New Roman" pitchFamily="18" charset="0"/>
                          <a:cs typeface="Times New Roman" pitchFamily="18" charset="0"/>
                        </a:rPr>
                        <a:t>Primary Use</a:t>
                      </a:r>
                    </a:p>
                  </a:txBody>
                  <a:tcPr anchor="ctr"/>
                </a:tc>
                <a:tc>
                  <a:txBody>
                    <a:bodyPr/>
                    <a:lstStyle/>
                    <a:p>
                      <a:r>
                        <a:rPr lang="en-IN" dirty="0">
                          <a:latin typeface="Times New Roman" pitchFamily="18" charset="0"/>
                          <a:cs typeface="Times New Roman" pitchFamily="18" charset="0"/>
                        </a:rPr>
                        <a:t>General-purpose computing</a:t>
                      </a:r>
                    </a:p>
                  </a:txBody>
                  <a:tcPr anchor="ctr"/>
                </a:tc>
                <a:tc>
                  <a:txBody>
                    <a:bodyPr/>
                    <a:lstStyle/>
                    <a:p>
                      <a:r>
                        <a:rPr lang="en-IN" dirty="0">
                          <a:latin typeface="Times New Roman" pitchFamily="18" charset="0"/>
                          <a:cs typeface="Times New Roman" pitchFamily="18" charset="0"/>
                        </a:rPr>
                        <a:t>Dedicated control applications</a:t>
                      </a:r>
                    </a:p>
                  </a:txBody>
                  <a:tcPr anchor="ctr"/>
                </a:tc>
                <a:tc>
                  <a:txBody>
                    <a:bodyPr/>
                    <a:lstStyle/>
                    <a:p>
                      <a:r>
                        <a:rPr lang="en-IN" dirty="0">
                          <a:latin typeface="Times New Roman" pitchFamily="18" charset="0"/>
                          <a:cs typeface="Times New Roman" pitchFamily="18" charset="0"/>
                        </a:rPr>
                        <a:t>High-speed signal processing</a:t>
                      </a:r>
                    </a:p>
                  </a:txBody>
                  <a:tcPr anchor="ctr"/>
                </a:tc>
                <a:extLst>
                  <a:ext uri="{0D108BD9-81ED-4DB2-BD59-A6C34878D82A}">
                    <a16:rowId xmlns:a16="http://schemas.microsoft.com/office/drawing/2014/main" val="10001"/>
                  </a:ext>
                </a:extLst>
              </a:tr>
              <a:tr h="1111318">
                <a:tc>
                  <a:txBody>
                    <a:bodyPr/>
                    <a:lstStyle/>
                    <a:p>
                      <a:pPr algn="ctr"/>
                      <a:r>
                        <a:rPr lang="en-IN" b="1" dirty="0">
                          <a:solidFill>
                            <a:srgbClr val="C00000"/>
                          </a:solidFill>
                          <a:latin typeface="Times New Roman" pitchFamily="18" charset="0"/>
                          <a:cs typeface="Times New Roman" pitchFamily="18" charset="0"/>
                        </a:rPr>
                        <a:t>Components</a:t>
                      </a:r>
                    </a:p>
                  </a:txBody>
                  <a:tcPr anchor="ctr"/>
                </a:tc>
                <a:tc>
                  <a:txBody>
                    <a:bodyPr/>
                    <a:lstStyle/>
                    <a:p>
                      <a:r>
                        <a:rPr lang="en-IN">
                          <a:latin typeface="Times New Roman" pitchFamily="18" charset="0"/>
                          <a:cs typeface="Times New Roman" pitchFamily="18" charset="0"/>
                        </a:rPr>
                        <a:t>CPU only</a:t>
                      </a:r>
                    </a:p>
                  </a:txBody>
                  <a:tcPr anchor="ctr"/>
                </a:tc>
                <a:tc>
                  <a:txBody>
                    <a:bodyPr/>
                    <a:lstStyle/>
                    <a:p>
                      <a:r>
                        <a:rPr lang="en-IN">
                          <a:latin typeface="Times New Roman" pitchFamily="18" charset="0"/>
                          <a:cs typeface="Times New Roman" pitchFamily="18" charset="0"/>
                        </a:rPr>
                        <a:t>CPU + RAM + ROM + I/O (all-in-one)</a:t>
                      </a:r>
                    </a:p>
                  </a:txBody>
                  <a:tcPr anchor="ctr"/>
                </a:tc>
                <a:tc>
                  <a:txBody>
                    <a:bodyPr/>
                    <a:lstStyle/>
                    <a:p>
                      <a:r>
                        <a:rPr lang="pt-BR" dirty="0">
                          <a:latin typeface="Times New Roman" pitchFamily="18" charset="0"/>
                          <a:cs typeface="Times New Roman" pitchFamily="18" charset="0"/>
                        </a:rPr>
                        <a:t>CPU + MAC units + RAM + I/O</a:t>
                      </a:r>
                    </a:p>
                    <a:p>
                      <a:r>
                        <a:rPr lang="pt-BR" dirty="0">
                          <a:latin typeface="Times New Roman" pitchFamily="18" charset="0"/>
                          <a:cs typeface="Times New Roman" pitchFamily="18" charset="0"/>
                        </a:rPr>
                        <a:t>(</a:t>
                      </a:r>
                      <a:r>
                        <a:rPr lang="en-IN" dirty="0"/>
                        <a:t>Multiply-Accumulate Unit</a:t>
                      </a:r>
                      <a:r>
                        <a:rPr lang="pt-BR" dirty="0">
                          <a:latin typeface="Times New Roman" pitchFamily="18" charset="0"/>
                          <a:cs typeface="Times New Roman" pitchFamily="18" charset="0"/>
                        </a:rPr>
                        <a:t>)</a:t>
                      </a:r>
                    </a:p>
                  </a:txBody>
                  <a:tcPr anchor="ctr"/>
                </a:tc>
                <a:extLst>
                  <a:ext uri="{0D108BD9-81ED-4DB2-BD59-A6C34878D82A}">
                    <a16:rowId xmlns:a16="http://schemas.microsoft.com/office/drawing/2014/main" val="10002"/>
                  </a:ext>
                </a:extLst>
              </a:tr>
              <a:tr h="1111318">
                <a:tc>
                  <a:txBody>
                    <a:bodyPr/>
                    <a:lstStyle/>
                    <a:p>
                      <a:pPr algn="ctr"/>
                      <a:r>
                        <a:rPr lang="en-IN" b="1" dirty="0">
                          <a:solidFill>
                            <a:srgbClr val="C00000"/>
                          </a:solidFill>
                          <a:latin typeface="Times New Roman" pitchFamily="18" charset="0"/>
                          <a:cs typeface="Times New Roman" pitchFamily="18" charset="0"/>
                        </a:rPr>
                        <a:t>Speed </a:t>
                      </a:r>
                    </a:p>
                    <a:p>
                      <a:pPr algn="ctr"/>
                      <a:r>
                        <a:rPr lang="en-IN" b="1" dirty="0">
                          <a:solidFill>
                            <a:srgbClr val="C00000"/>
                          </a:solidFill>
                          <a:latin typeface="Times New Roman" pitchFamily="18" charset="0"/>
                          <a:cs typeface="Times New Roman" pitchFamily="18" charset="0"/>
                        </a:rPr>
                        <a:t>(for computation)</a:t>
                      </a:r>
                    </a:p>
                  </a:txBody>
                  <a:tcPr anchor="ctr"/>
                </a:tc>
                <a:tc>
                  <a:txBody>
                    <a:bodyPr/>
                    <a:lstStyle/>
                    <a:p>
                      <a:r>
                        <a:rPr lang="en-IN">
                          <a:latin typeface="Times New Roman" pitchFamily="18" charset="0"/>
                          <a:cs typeface="Times New Roman" pitchFamily="18" charset="0"/>
                        </a:rPr>
                        <a:t>High</a:t>
                      </a:r>
                    </a:p>
                  </a:txBody>
                  <a:tcPr anchor="ctr"/>
                </a:tc>
                <a:tc>
                  <a:txBody>
                    <a:bodyPr/>
                    <a:lstStyle/>
                    <a:p>
                      <a:r>
                        <a:rPr lang="en-IN" dirty="0">
                          <a:latin typeface="Times New Roman" pitchFamily="18" charset="0"/>
                          <a:cs typeface="Times New Roman" pitchFamily="18" charset="0"/>
                        </a:rPr>
                        <a:t>Moderate</a:t>
                      </a:r>
                    </a:p>
                  </a:txBody>
                  <a:tcPr anchor="ctr"/>
                </a:tc>
                <a:tc>
                  <a:txBody>
                    <a:bodyPr/>
                    <a:lstStyle/>
                    <a:p>
                      <a:r>
                        <a:rPr lang="en-IN">
                          <a:latin typeface="Times New Roman" pitchFamily="18" charset="0"/>
                          <a:cs typeface="Times New Roman" pitchFamily="18" charset="0"/>
                        </a:rPr>
                        <a:t>Very High (optimized for math operations)</a:t>
                      </a:r>
                    </a:p>
                  </a:txBody>
                  <a:tcPr anchor="ctr"/>
                </a:tc>
                <a:extLst>
                  <a:ext uri="{0D108BD9-81ED-4DB2-BD59-A6C34878D82A}">
                    <a16:rowId xmlns:a16="http://schemas.microsoft.com/office/drawing/2014/main" val="10003"/>
                  </a:ext>
                </a:extLst>
              </a:tr>
              <a:tr h="450701">
                <a:tc>
                  <a:txBody>
                    <a:bodyPr/>
                    <a:lstStyle/>
                    <a:p>
                      <a:pPr algn="ctr"/>
                      <a:r>
                        <a:rPr lang="en-IN" b="1" dirty="0">
                          <a:solidFill>
                            <a:srgbClr val="C00000"/>
                          </a:solidFill>
                          <a:latin typeface="Times New Roman" pitchFamily="18" charset="0"/>
                          <a:cs typeface="Times New Roman" pitchFamily="18" charset="0"/>
                        </a:rPr>
                        <a:t>Power Consumption</a:t>
                      </a:r>
                    </a:p>
                  </a:txBody>
                  <a:tcPr anchor="ctr"/>
                </a:tc>
                <a:tc>
                  <a:txBody>
                    <a:bodyPr/>
                    <a:lstStyle/>
                    <a:p>
                      <a:r>
                        <a:rPr lang="en-IN">
                          <a:latin typeface="Times New Roman" pitchFamily="18" charset="0"/>
                          <a:cs typeface="Times New Roman" pitchFamily="18" charset="0"/>
                        </a:rPr>
                        <a:t>High</a:t>
                      </a:r>
                    </a:p>
                  </a:txBody>
                  <a:tcPr anchor="ctr"/>
                </a:tc>
                <a:tc>
                  <a:txBody>
                    <a:bodyPr/>
                    <a:lstStyle/>
                    <a:p>
                      <a:r>
                        <a:rPr lang="en-IN">
                          <a:latin typeface="Times New Roman" pitchFamily="18" charset="0"/>
                          <a:cs typeface="Times New Roman" pitchFamily="18" charset="0"/>
                        </a:rPr>
                        <a:t>Low</a:t>
                      </a:r>
                    </a:p>
                  </a:txBody>
                  <a:tcPr anchor="ctr"/>
                </a:tc>
                <a:tc>
                  <a:txBody>
                    <a:bodyPr/>
                    <a:lstStyle/>
                    <a:p>
                      <a:r>
                        <a:rPr lang="en-IN">
                          <a:latin typeface="Times New Roman" pitchFamily="18" charset="0"/>
                          <a:cs typeface="Times New Roman" pitchFamily="18" charset="0"/>
                        </a:rPr>
                        <a:t>Moderate</a:t>
                      </a:r>
                    </a:p>
                  </a:txBody>
                  <a:tcPr anchor="ctr"/>
                </a:tc>
                <a:extLst>
                  <a:ext uri="{0D108BD9-81ED-4DB2-BD59-A6C34878D82A}">
                    <a16:rowId xmlns:a16="http://schemas.microsoft.com/office/drawing/2014/main" val="10004"/>
                  </a:ext>
                </a:extLst>
              </a:tr>
              <a:tr h="450701">
                <a:tc>
                  <a:txBody>
                    <a:bodyPr/>
                    <a:lstStyle/>
                    <a:p>
                      <a:pPr algn="ctr"/>
                      <a:r>
                        <a:rPr lang="en-IN" b="1" dirty="0">
                          <a:solidFill>
                            <a:srgbClr val="C00000"/>
                          </a:solidFill>
                          <a:latin typeface="Times New Roman" pitchFamily="18" charset="0"/>
                          <a:cs typeface="Times New Roman" pitchFamily="18" charset="0"/>
                        </a:rPr>
                        <a:t>Cost</a:t>
                      </a:r>
                    </a:p>
                  </a:txBody>
                  <a:tcPr anchor="ctr"/>
                </a:tc>
                <a:tc>
                  <a:txBody>
                    <a:bodyPr/>
                    <a:lstStyle/>
                    <a:p>
                      <a:r>
                        <a:rPr lang="en-IN">
                          <a:latin typeface="Times New Roman" pitchFamily="18" charset="0"/>
                          <a:cs typeface="Times New Roman" pitchFamily="18" charset="0"/>
                        </a:rPr>
                        <a:t>High</a:t>
                      </a:r>
                    </a:p>
                  </a:txBody>
                  <a:tcPr anchor="ctr"/>
                </a:tc>
                <a:tc>
                  <a:txBody>
                    <a:bodyPr/>
                    <a:lstStyle/>
                    <a:p>
                      <a:r>
                        <a:rPr lang="en-IN">
                          <a:latin typeface="Times New Roman" pitchFamily="18" charset="0"/>
                          <a:cs typeface="Times New Roman" pitchFamily="18" charset="0"/>
                        </a:rPr>
                        <a:t>Low</a:t>
                      </a:r>
                    </a:p>
                  </a:txBody>
                  <a:tcPr anchor="ctr"/>
                </a:tc>
                <a:tc>
                  <a:txBody>
                    <a:bodyPr/>
                    <a:lstStyle/>
                    <a:p>
                      <a:r>
                        <a:rPr lang="en-IN">
                          <a:latin typeface="Times New Roman" pitchFamily="18" charset="0"/>
                          <a:cs typeface="Times New Roman" pitchFamily="18" charset="0"/>
                        </a:rPr>
                        <a:t>Medium to High</a:t>
                      </a:r>
                    </a:p>
                  </a:txBody>
                  <a:tcPr anchor="ctr"/>
                </a:tc>
                <a:extLst>
                  <a:ext uri="{0D108BD9-81ED-4DB2-BD59-A6C34878D82A}">
                    <a16:rowId xmlns:a16="http://schemas.microsoft.com/office/drawing/2014/main" val="10005"/>
                  </a:ext>
                </a:extLst>
              </a:tr>
              <a:tr h="1111318">
                <a:tc>
                  <a:txBody>
                    <a:bodyPr/>
                    <a:lstStyle/>
                    <a:p>
                      <a:pPr algn="ctr"/>
                      <a:r>
                        <a:rPr lang="en-IN" b="1" dirty="0">
                          <a:solidFill>
                            <a:srgbClr val="C00000"/>
                          </a:solidFill>
                          <a:latin typeface="Times New Roman" pitchFamily="18" charset="0"/>
                          <a:cs typeface="Times New Roman" pitchFamily="18" charset="0"/>
                        </a:rPr>
                        <a:t>Programming Complexity</a:t>
                      </a:r>
                    </a:p>
                  </a:txBody>
                  <a:tcPr anchor="ctr"/>
                </a:tc>
                <a:tc>
                  <a:txBody>
                    <a:bodyPr/>
                    <a:lstStyle/>
                    <a:p>
                      <a:r>
                        <a:rPr lang="en-IN" dirty="0">
                          <a:latin typeface="Times New Roman" pitchFamily="18" charset="0"/>
                          <a:cs typeface="Times New Roman" pitchFamily="18" charset="0"/>
                        </a:rPr>
                        <a:t>Complex</a:t>
                      </a:r>
                    </a:p>
                    <a:p>
                      <a:r>
                        <a:rPr lang="en-IN" dirty="0">
                          <a:latin typeface="Times New Roman" pitchFamily="18" charset="0"/>
                          <a:cs typeface="Times New Roman" pitchFamily="18" charset="0"/>
                        </a:rPr>
                        <a:t> (OS-based)</a:t>
                      </a:r>
                    </a:p>
                  </a:txBody>
                  <a:tcPr anchor="ctr"/>
                </a:tc>
                <a:tc>
                  <a:txBody>
                    <a:bodyPr/>
                    <a:lstStyle/>
                    <a:p>
                      <a:r>
                        <a:rPr lang="en-IN">
                          <a:latin typeface="Times New Roman" pitchFamily="18" charset="0"/>
                          <a:cs typeface="Times New Roman" pitchFamily="18" charset="0"/>
                        </a:rPr>
                        <a:t>Simple (bare-metal or RTOS)</a:t>
                      </a:r>
                    </a:p>
                  </a:txBody>
                  <a:tcPr anchor="ctr"/>
                </a:tc>
                <a:tc>
                  <a:txBody>
                    <a:bodyPr/>
                    <a:lstStyle/>
                    <a:p>
                      <a:r>
                        <a:rPr lang="en-IN" dirty="0">
                          <a:latin typeface="Times New Roman" pitchFamily="18" charset="0"/>
                          <a:cs typeface="Times New Roman" pitchFamily="18" charset="0"/>
                        </a:rPr>
                        <a:t>Moderate to High (real-time constraints)</a:t>
                      </a:r>
                    </a:p>
                  </a:txBody>
                  <a:tcPr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33400" y="1219200"/>
          <a:ext cx="7467600" cy="5132012"/>
        </p:xfrm>
        <a:graphic>
          <a:graphicData uri="http://schemas.openxmlformats.org/drawingml/2006/table">
            <a:tbl>
              <a:tblPr firstRow="1" bandRow="1">
                <a:tableStyleId>{5940675A-B579-460E-94D1-54222C63F5DA}</a:tableStyleId>
              </a:tblPr>
              <a:tblGrid>
                <a:gridCol w="1572126">
                  <a:extLst>
                    <a:ext uri="{9D8B030D-6E8A-4147-A177-3AD203B41FA5}">
                      <a16:colId xmlns:a16="http://schemas.microsoft.com/office/drawing/2014/main" val="20000"/>
                    </a:ext>
                  </a:extLst>
                </a:gridCol>
                <a:gridCol w="1807945">
                  <a:extLst>
                    <a:ext uri="{9D8B030D-6E8A-4147-A177-3AD203B41FA5}">
                      <a16:colId xmlns:a16="http://schemas.microsoft.com/office/drawing/2014/main" val="20001"/>
                    </a:ext>
                  </a:extLst>
                </a:gridCol>
                <a:gridCol w="1965158">
                  <a:extLst>
                    <a:ext uri="{9D8B030D-6E8A-4147-A177-3AD203B41FA5}">
                      <a16:colId xmlns:a16="http://schemas.microsoft.com/office/drawing/2014/main" val="20002"/>
                    </a:ext>
                  </a:extLst>
                </a:gridCol>
                <a:gridCol w="2122371">
                  <a:extLst>
                    <a:ext uri="{9D8B030D-6E8A-4147-A177-3AD203B41FA5}">
                      <a16:colId xmlns:a16="http://schemas.microsoft.com/office/drawing/2014/main" val="20003"/>
                    </a:ext>
                  </a:extLst>
                </a:gridCol>
              </a:tblGrid>
              <a:tr h="735734">
                <a:tc>
                  <a:txBody>
                    <a:bodyPr/>
                    <a:lstStyle/>
                    <a:p>
                      <a:r>
                        <a:rPr lang="en-IN" b="1" dirty="0">
                          <a:solidFill>
                            <a:srgbClr val="C00000"/>
                          </a:solidFill>
                          <a:latin typeface="Times New Roman" pitchFamily="18" charset="0"/>
                          <a:cs typeface="Times New Roman" pitchFamily="18" charset="0"/>
                        </a:rPr>
                        <a:t>Memory Type</a:t>
                      </a:r>
                    </a:p>
                  </a:txBody>
                  <a:tcPr anchor="ctr"/>
                </a:tc>
                <a:tc>
                  <a:txBody>
                    <a:bodyPr/>
                    <a:lstStyle/>
                    <a:p>
                      <a:r>
                        <a:rPr lang="en-IN" dirty="0">
                          <a:latin typeface="Times New Roman" pitchFamily="18" charset="0"/>
                          <a:cs typeface="Times New Roman" pitchFamily="18" charset="0"/>
                        </a:rPr>
                        <a:t>External RAM/ROM</a:t>
                      </a:r>
                    </a:p>
                  </a:txBody>
                  <a:tcPr anchor="ctr"/>
                </a:tc>
                <a:tc>
                  <a:txBody>
                    <a:bodyPr/>
                    <a:lstStyle/>
                    <a:p>
                      <a:r>
                        <a:rPr lang="en-IN">
                          <a:latin typeface="Times New Roman" pitchFamily="18" charset="0"/>
                          <a:cs typeface="Times New Roman" pitchFamily="18" charset="0"/>
                        </a:rPr>
                        <a:t>Internal RAM/ROM</a:t>
                      </a:r>
                    </a:p>
                  </a:txBody>
                  <a:tcPr anchor="ctr"/>
                </a:tc>
                <a:tc>
                  <a:txBody>
                    <a:bodyPr/>
                    <a:lstStyle/>
                    <a:p>
                      <a:r>
                        <a:rPr lang="en-IN">
                          <a:latin typeface="Times New Roman" pitchFamily="18" charset="0"/>
                          <a:cs typeface="Times New Roman" pitchFamily="18" charset="0"/>
                        </a:rPr>
                        <a:t>Mostly internal with fast access</a:t>
                      </a:r>
                    </a:p>
                  </a:txBody>
                  <a:tcPr anchor="ctr"/>
                </a:tc>
                <a:extLst>
                  <a:ext uri="{0D108BD9-81ED-4DB2-BD59-A6C34878D82A}">
                    <a16:rowId xmlns:a16="http://schemas.microsoft.com/office/drawing/2014/main" val="10000"/>
                  </a:ext>
                </a:extLst>
              </a:tr>
              <a:tr h="1051048">
                <a:tc>
                  <a:txBody>
                    <a:bodyPr/>
                    <a:lstStyle/>
                    <a:p>
                      <a:r>
                        <a:rPr lang="en-IN" b="1" dirty="0">
                          <a:solidFill>
                            <a:srgbClr val="C00000"/>
                          </a:solidFill>
                          <a:latin typeface="Times New Roman" pitchFamily="18" charset="0"/>
                          <a:cs typeface="Times New Roman" pitchFamily="18" charset="0"/>
                        </a:rPr>
                        <a:t>Data Handling</a:t>
                      </a:r>
                    </a:p>
                  </a:txBody>
                  <a:tcPr anchor="ctr"/>
                </a:tc>
                <a:tc>
                  <a:txBody>
                    <a:bodyPr/>
                    <a:lstStyle/>
                    <a:p>
                      <a:r>
                        <a:rPr lang="en-IN" dirty="0">
                          <a:latin typeface="Times New Roman" pitchFamily="18" charset="0"/>
                          <a:cs typeface="Times New Roman" pitchFamily="18" charset="0"/>
                        </a:rPr>
                        <a:t>General data processing</a:t>
                      </a:r>
                    </a:p>
                  </a:txBody>
                  <a:tcPr anchor="ctr"/>
                </a:tc>
                <a:tc>
                  <a:txBody>
                    <a:bodyPr/>
                    <a:lstStyle/>
                    <a:p>
                      <a:r>
                        <a:rPr lang="en-IN" dirty="0">
                          <a:latin typeface="Times New Roman" pitchFamily="18" charset="0"/>
                          <a:cs typeface="Times New Roman" pitchFamily="18" charset="0"/>
                        </a:rPr>
                        <a:t>Simple data control</a:t>
                      </a:r>
                    </a:p>
                  </a:txBody>
                  <a:tcPr anchor="ctr"/>
                </a:tc>
                <a:tc>
                  <a:txBody>
                    <a:bodyPr/>
                    <a:lstStyle/>
                    <a:p>
                      <a:r>
                        <a:rPr lang="en-IN" dirty="0">
                          <a:latin typeface="Times New Roman" pitchFamily="18" charset="0"/>
                          <a:cs typeface="Times New Roman" pitchFamily="18" charset="0"/>
                        </a:rPr>
                        <a:t>Continuous data streams (audio, video, etc.)</a:t>
                      </a:r>
                    </a:p>
                  </a:txBody>
                  <a:tcPr anchor="ctr"/>
                </a:tc>
                <a:extLst>
                  <a:ext uri="{0D108BD9-81ED-4DB2-BD59-A6C34878D82A}">
                    <a16:rowId xmlns:a16="http://schemas.microsoft.com/office/drawing/2014/main" val="10001"/>
                  </a:ext>
                </a:extLst>
              </a:tr>
              <a:tr h="735734">
                <a:tc>
                  <a:txBody>
                    <a:bodyPr/>
                    <a:lstStyle/>
                    <a:p>
                      <a:r>
                        <a:rPr lang="en-IN" b="1" dirty="0">
                          <a:solidFill>
                            <a:srgbClr val="C00000"/>
                          </a:solidFill>
                          <a:latin typeface="Times New Roman" pitchFamily="18" charset="0"/>
                          <a:cs typeface="Times New Roman" pitchFamily="18" charset="0"/>
                        </a:rPr>
                        <a:t>Architecture</a:t>
                      </a:r>
                    </a:p>
                  </a:txBody>
                  <a:tcPr anchor="ctr"/>
                </a:tc>
                <a:tc>
                  <a:txBody>
                    <a:bodyPr/>
                    <a:lstStyle/>
                    <a:p>
                      <a:r>
                        <a:rPr lang="en-IN">
                          <a:latin typeface="Times New Roman" pitchFamily="18" charset="0"/>
                          <a:cs typeface="Times New Roman" pitchFamily="18" charset="0"/>
                        </a:rPr>
                        <a:t>CISC or RISC</a:t>
                      </a:r>
                    </a:p>
                  </a:txBody>
                  <a:tcPr anchor="ctr"/>
                </a:tc>
                <a:tc>
                  <a:txBody>
                    <a:bodyPr/>
                    <a:lstStyle/>
                    <a:p>
                      <a:r>
                        <a:rPr lang="en-IN">
                          <a:latin typeface="Times New Roman" pitchFamily="18" charset="0"/>
                          <a:cs typeface="Times New Roman" pitchFamily="18" charset="0"/>
                        </a:rPr>
                        <a:t>Usually RISC</a:t>
                      </a:r>
                    </a:p>
                  </a:txBody>
                  <a:tcPr anchor="ctr"/>
                </a:tc>
                <a:tc>
                  <a:txBody>
                    <a:bodyPr/>
                    <a:lstStyle/>
                    <a:p>
                      <a:r>
                        <a:rPr lang="en-IN" dirty="0">
                          <a:latin typeface="Times New Roman" pitchFamily="18" charset="0"/>
                          <a:cs typeface="Times New Roman" pitchFamily="18" charset="0"/>
                        </a:rPr>
                        <a:t>Highly parallel, pipelined</a:t>
                      </a:r>
                    </a:p>
                  </a:txBody>
                  <a:tcPr anchor="ctr"/>
                </a:tc>
                <a:extLst>
                  <a:ext uri="{0D108BD9-81ED-4DB2-BD59-A6C34878D82A}">
                    <a16:rowId xmlns:a16="http://schemas.microsoft.com/office/drawing/2014/main" val="10002"/>
                  </a:ext>
                </a:extLst>
              </a:tr>
              <a:tr h="735734">
                <a:tc>
                  <a:txBody>
                    <a:bodyPr/>
                    <a:lstStyle/>
                    <a:p>
                      <a:r>
                        <a:rPr lang="en-IN" b="1" dirty="0">
                          <a:solidFill>
                            <a:srgbClr val="C00000"/>
                          </a:solidFill>
                          <a:latin typeface="Times New Roman" pitchFamily="18" charset="0"/>
                          <a:cs typeface="Times New Roman" pitchFamily="18" charset="0"/>
                        </a:rPr>
                        <a:t>Example Devices</a:t>
                      </a:r>
                    </a:p>
                  </a:txBody>
                  <a:tcPr anchor="ctr"/>
                </a:tc>
                <a:tc>
                  <a:txBody>
                    <a:bodyPr/>
                    <a:lstStyle/>
                    <a:p>
                      <a:r>
                        <a:rPr lang="en-IN">
                          <a:latin typeface="Times New Roman" pitchFamily="18" charset="0"/>
                          <a:cs typeface="Times New Roman" pitchFamily="18" charset="0"/>
                        </a:rPr>
                        <a:t>Intel i7, AMD Ryzen</a:t>
                      </a:r>
                    </a:p>
                  </a:txBody>
                  <a:tcPr anchor="ctr"/>
                </a:tc>
                <a:tc>
                  <a:txBody>
                    <a:bodyPr/>
                    <a:lstStyle/>
                    <a:p>
                      <a:r>
                        <a:rPr lang="en-IN">
                          <a:latin typeface="Times New Roman" pitchFamily="18" charset="0"/>
                          <a:cs typeface="Times New Roman" pitchFamily="18" charset="0"/>
                        </a:rPr>
                        <a:t>ATmega328, STM32, PIC16</a:t>
                      </a:r>
                    </a:p>
                  </a:txBody>
                  <a:tcPr anchor="ctr"/>
                </a:tc>
                <a:tc>
                  <a:txBody>
                    <a:bodyPr/>
                    <a:lstStyle/>
                    <a:p>
                      <a:r>
                        <a:rPr lang="en-IN" dirty="0">
                          <a:latin typeface="Times New Roman" pitchFamily="18" charset="0"/>
                          <a:cs typeface="Times New Roman" pitchFamily="18" charset="0"/>
                        </a:rPr>
                        <a:t>TI TMS320, AD </a:t>
                      </a:r>
                      <a:r>
                        <a:rPr lang="en-IN" dirty="0" err="1">
                          <a:latin typeface="Times New Roman" pitchFamily="18" charset="0"/>
                          <a:cs typeface="Times New Roman" pitchFamily="18" charset="0"/>
                        </a:rPr>
                        <a:t>Blackfin</a:t>
                      </a:r>
                      <a:endParaRPr lang="en-IN" dirty="0">
                        <a:latin typeface="Times New Roman" pitchFamily="18" charset="0"/>
                        <a:cs typeface="Times New Roman" pitchFamily="18" charset="0"/>
                      </a:endParaRPr>
                    </a:p>
                  </a:txBody>
                  <a:tcPr anchor="ctr"/>
                </a:tc>
                <a:extLst>
                  <a:ext uri="{0D108BD9-81ED-4DB2-BD59-A6C34878D82A}">
                    <a16:rowId xmlns:a16="http://schemas.microsoft.com/office/drawing/2014/main" val="10003"/>
                  </a:ext>
                </a:extLst>
              </a:tr>
              <a:tr h="1138028">
                <a:tc>
                  <a:txBody>
                    <a:bodyPr/>
                    <a:lstStyle/>
                    <a:p>
                      <a:r>
                        <a:rPr lang="en-IN" b="1" dirty="0">
                          <a:solidFill>
                            <a:srgbClr val="C00000"/>
                          </a:solidFill>
                          <a:latin typeface="Times New Roman" pitchFamily="18" charset="0"/>
                          <a:cs typeface="Times New Roman" pitchFamily="18" charset="0"/>
                        </a:rPr>
                        <a:t>Common Applications</a:t>
                      </a:r>
                    </a:p>
                  </a:txBody>
                  <a:tcPr anchor="ctr"/>
                </a:tc>
                <a:tc>
                  <a:txBody>
                    <a:bodyPr/>
                    <a:lstStyle/>
                    <a:p>
                      <a:r>
                        <a:rPr lang="en-IN">
                          <a:latin typeface="Times New Roman" pitchFamily="18" charset="0"/>
                          <a:cs typeface="Times New Roman" pitchFamily="18" charset="0"/>
                        </a:rPr>
                        <a:t>Laptops, PCs, Servers</a:t>
                      </a:r>
                    </a:p>
                  </a:txBody>
                  <a:tcPr anchor="ctr"/>
                </a:tc>
                <a:tc>
                  <a:txBody>
                    <a:bodyPr/>
                    <a:lstStyle/>
                    <a:p>
                      <a:r>
                        <a:rPr lang="en-IN">
                          <a:latin typeface="Times New Roman" pitchFamily="18" charset="0"/>
                          <a:cs typeface="Times New Roman" pitchFamily="18" charset="0"/>
                        </a:rPr>
                        <a:t>IoT devices, appliances, robotics</a:t>
                      </a:r>
                    </a:p>
                  </a:txBody>
                  <a:tcPr anchor="ctr"/>
                </a:tc>
                <a:tc>
                  <a:txBody>
                    <a:bodyPr/>
                    <a:lstStyle/>
                    <a:p>
                      <a:r>
                        <a:rPr lang="en-IN" dirty="0">
                          <a:latin typeface="Times New Roman" pitchFamily="18" charset="0"/>
                          <a:cs typeface="Times New Roman" pitchFamily="18" charset="0"/>
                        </a:rPr>
                        <a:t>Audio filters, image processing, modems</a:t>
                      </a:r>
                    </a:p>
                  </a:txBody>
                  <a:tcPr anchor="ctr"/>
                </a:tc>
                <a:extLst>
                  <a:ext uri="{0D108BD9-81ED-4DB2-BD59-A6C34878D82A}">
                    <a16:rowId xmlns:a16="http://schemas.microsoft.com/office/drawing/2014/main" val="10004"/>
                  </a:ext>
                </a:extLst>
              </a:tr>
              <a:tr h="735734">
                <a:tc>
                  <a:txBody>
                    <a:bodyPr/>
                    <a:lstStyle/>
                    <a:p>
                      <a:r>
                        <a:rPr lang="en-IN" b="1" dirty="0">
                          <a:solidFill>
                            <a:srgbClr val="C00000"/>
                          </a:solidFill>
                          <a:latin typeface="Times New Roman" pitchFamily="18" charset="0"/>
                          <a:cs typeface="Times New Roman" pitchFamily="18" charset="0"/>
                        </a:rPr>
                        <a:t>Real-Time Processing</a:t>
                      </a:r>
                    </a:p>
                  </a:txBody>
                  <a:tcPr anchor="ctr"/>
                </a:tc>
                <a:tc>
                  <a:txBody>
                    <a:bodyPr/>
                    <a:lstStyle/>
                    <a:p>
                      <a:r>
                        <a:rPr lang="en-IN">
                          <a:latin typeface="Times New Roman" pitchFamily="18" charset="0"/>
                          <a:cs typeface="Times New Roman" pitchFamily="18" charset="0"/>
                        </a:rPr>
                        <a:t>Not optimized</a:t>
                      </a:r>
                    </a:p>
                  </a:txBody>
                  <a:tcPr anchor="ctr"/>
                </a:tc>
                <a:tc>
                  <a:txBody>
                    <a:bodyPr/>
                    <a:lstStyle/>
                    <a:p>
                      <a:r>
                        <a:rPr lang="en-IN">
                          <a:latin typeface="Times New Roman" pitchFamily="18" charset="0"/>
                          <a:cs typeface="Times New Roman" pitchFamily="18" charset="0"/>
                        </a:rPr>
                        <a:t>Basic real-time capability</a:t>
                      </a:r>
                    </a:p>
                  </a:txBody>
                  <a:tcPr anchor="ctr"/>
                </a:tc>
                <a:tc>
                  <a:txBody>
                    <a:bodyPr/>
                    <a:lstStyle/>
                    <a:p>
                      <a:r>
                        <a:rPr lang="en-IN" dirty="0">
                          <a:latin typeface="Times New Roman" pitchFamily="18" charset="0"/>
                          <a:cs typeface="Times New Roman" pitchFamily="18" charset="0"/>
                        </a:rPr>
                        <a:t>Strong real-time capabilities</a:t>
                      </a:r>
                    </a:p>
                  </a:txBody>
                  <a:tcPr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553200" cy="1189039"/>
          </a:xfrm>
        </p:spPr>
        <p:txBody>
          <a:bodyPr>
            <a:noAutofit/>
          </a:bodyPr>
          <a:lstStyle/>
          <a:p>
            <a:r>
              <a:rPr lang="en-US" sz="2800" b="1" dirty="0">
                <a:latin typeface="Times New Roman" pitchFamily="18" charset="0"/>
                <a:cs typeface="Times New Roman" pitchFamily="18" charset="0"/>
              </a:rPr>
              <a:t>Application Specific Integrated Circuits</a:t>
            </a: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 (ASICs)</a:t>
            </a:r>
            <a:endParaRPr lang="en-IN" sz="2800" b="1" dirty="0"/>
          </a:p>
        </p:txBody>
      </p:sp>
      <p:sp>
        <p:nvSpPr>
          <p:cNvPr id="3" name="Content Placeholder 2"/>
          <p:cNvSpPr>
            <a:spLocks noGrp="1"/>
          </p:cNvSpPr>
          <p:nvPr>
            <p:ph idx="1"/>
          </p:nvPr>
        </p:nvSpPr>
        <p:spPr/>
        <p:txBody>
          <a:bodyPr/>
          <a:lstStyle/>
          <a:p>
            <a:r>
              <a:rPr lang="en-IN" dirty="0"/>
              <a:t>An </a:t>
            </a:r>
            <a:r>
              <a:rPr lang="en-IN" b="1" dirty="0"/>
              <a:t>ASIC</a:t>
            </a:r>
            <a:r>
              <a:rPr lang="en-IN" dirty="0"/>
              <a:t> is a type of integrated circuit (IC) that is </a:t>
            </a:r>
            <a:r>
              <a:rPr lang="en-IN" b="1" dirty="0"/>
              <a:t>custom-designed</a:t>
            </a:r>
            <a:r>
              <a:rPr lang="en-IN" dirty="0"/>
              <a:t> for a </a:t>
            </a:r>
            <a:r>
              <a:rPr lang="en-IN" b="1" dirty="0"/>
              <a:t>specific application</a:t>
            </a:r>
            <a:r>
              <a:rPr lang="en-IN" dirty="0"/>
              <a:t> or </a:t>
            </a:r>
            <a:r>
              <a:rPr lang="en-IN" b="1" dirty="0"/>
              <a:t>task</a:t>
            </a:r>
            <a:r>
              <a:rPr lang="en-IN" dirty="0"/>
              <a:t>, rather than for general-purpose use.</a:t>
            </a:r>
            <a:r>
              <a:rPr lang="en-IN" b="1" dirty="0"/>
              <a:t> </a:t>
            </a:r>
            <a:r>
              <a:rPr lang="en-IN" b="1" dirty="0">
                <a:solidFill>
                  <a:srgbClr val="0070C0"/>
                </a:solidFill>
              </a:rPr>
              <a:t>Advantages:</a:t>
            </a:r>
          </a:p>
          <a:p>
            <a:pPr indent="644525">
              <a:buFont typeface="Wingdings" pitchFamily="2" charset="2"/>
              <a:buChar char="Ø"/>
            </a:pPr>
            <a:r>
              <a:rPr lang="en-IN" dirty="0"/>
              <a:t>Extremely fast and efficient for specific 	tasks</a:t>
            </a:r>
          </a:p>
          <a:p>
            <a:pPr indent="644525">
              <a:buFont typeface="Wingdings" pitchFamily="2" charset="2"/>
              <a:buChar char="Ø"/>
            </a:pPr>
            <a:r>
              <a:rPr lang="en-IN" dirty="0"/>
              <a:t>Lower power consumption</a:t>
            </a:r>
          </a:p>
          <a:p>
            <a:pPr indent="644525">
              <a:buFont typeface="Wingdings" pitchFamily="2" charset="2"/>
              <a:buChar char="Ø"/>
            </a:pPr>
            <a:r>
              <a:rPr lang="en-IN" dirty="0"/>
              <a:t>Smaller physical size (compact)</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omkar\Desktop\DP\embedded system ppt\download.png"/>
          <p:cNvPicPr>
            <a:picLocks noChangeAspect="1" noChangeArrowheads="1"/>
          </p:cNvPicPr>
          <p:nvPr/>
        </p:nvPicPr>
        <p:blipFill>
          <a:blip r:embed="rId2"/>
          <a:srcRect/>
          <a:stretch>
            <a:fillRect/>
          </a:stretch>
        </p:blipFill>
        <p:spPr bwMode="auto">
          <a:xfrm>
            <a:off x="457200" y="762000"/>
            <a:ext cx="4114800" cy="2286000"/>
          </a:xfrm>
          <a:prstGeom prst="rect">
            <a:avLst/>
          </a:prstGeom>
          <a:noFill/>
        </p:spPr>
      </p:pic>
      <p:pic>
        <p:nvPicPr>
          <p:cNvPr id="1027" name="Picture 3" descr="C:\Users\omkar\Desktop\DP\embedded system ppt\download.jpg"/>
          <p:cNvPicPr>
            <a:picLocks noChangeAspect="1" noChangeArrowheads="1"/>
          </p:cNvPicPr>
          <p:nvPr/>
        </p:nvPicPr>
        <p:blipFill>
          <a:blip r:embed="rId3"/>
          <a:srcRect/>
          <a:stretch>
            <a:fillRect/>
          </a:stretch>
        </p:blipFill>
        <p:spPr bwMode="auto">
          <a:xfrm>
            <a:off x="4800600" y="762000"/>
            <a:ext cx="2514600" cy="2514600"/>
          </a:xfrm>
          <a:prstGeom prst="rect">
            <a:avLst/>
          </a:prstGeom>
          <a:noFill/>
        </p:spPr>
      </p:pic>
      <p:sp>
        <p:nvSpPr>
          <p:cNvPr id="6" name="TextBox 5"/>
          <p:cNvSpPr txBox="1"/>
          <p:nvPr/>
        </p:nvSpPr>
        <p:spPr>
          <a:xfrm>
            <a:off x="990600" y="3124201"/>
            <a:ext cx="2438400"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2400" dirty="0">
                <a:solidFill>
                  <a:srgbClr val="FF0000"/>
                </a:solidFill>
                <a:latin typeface="Times New Roman" pitchFamily="18" charset="0"/>
                <a:cs typeface="Times New Roman" pitchFamily="18" charset="0"/>
              </a:rPr>
              <a:t>CHIP</a:t>
            </a:r>
          </a:p>
        </p:txBody>
      </p:sp>
      <p:sp>
        <p:nvSpPr>
          <p:cNvPr id="7" name="TextBox 6"/>
          <p:cNvSpPr txBox="1"/>
          <p:nvPr/>
        </p:nvSpPr>
        <p:spPr>
          <a:xfrm>
            <a:off x="4953000" y="3200400"/>
            <a:ext cx="3276600"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sz="2000" b="1" dirty="0">
                <a:solidFill>
                  <a:srgbClr val="FF0000"/>
                </a:solidFill>
                <a:latin typeface="Times New Roman" pitchFamily="18" charset="0"/>
                <a:cs typeface="Times New Roman" pitchFamily="18" charset="0"/>
              </a:rPr>
              <a:t>INTEGRATED CIRCUIT</a:t>
            </a:r>
          </a:p>
        </p:txBody>
      </p:sp>
      <p:pic>
        <p:nvPicPr>
          <p:cNvPr id="1028" name="Picture 4" descr="C:\Users\omkar\Desktop\DP\embedded system ppt\images.jpg"/>
          <p:cNvPicPr>
            <a:picLocks noChangeAspect="1" noChangeArrowheads="1"/>
          </p:cNvPicPr>
          <p:nvPr/>
        </p:nvPicPr>
        <p:blipFill>
          <a:blip r:embed="rId4"/>
          <a:srcRect/>
          <a:stretch>
            <a:fillRect/>
          </a:stretch>
        </p:blipFill>
        <p:spPr bwMode="auto">
          <a:xfrm>
            <a:off x="4953000" y="3657600"/>
            <a:ext cx="3581400" cy="2302329"/>
          </a:xfrm>
          <a:prstGeom prst="rect">
            <a:avLst/>
          </a:prstGeom>
          <a:noFill/>
        </p:spPr>
      </p:pic>
      <p:pic>
        <p:nvPicPr>
          <p:cNvPr id="1029" name="Picture 5" descr="C:\Users\omkar\Desktop\DP\embedded system ppt\images.jpg"/>
          <p:cNvPicPr>
            <a:picLocks noChangeAspect="1" noChangeArrowheads="1"/>
          </p:cNvPicPr>
          <p:nvPr/>
        </p:nvPicPr>
        <p:blipFill>
          <a:blip r:embed="rId5"/>
          <a:srcRect/>
          <a:stretch>
            <a:fillRect/>
          </a:stretch>
        </p:blipFill>
        <p:spPr bwMode="auto">
          <a:xfrm>
            <a:off x="685800" y="3886200"/>
            <a:ext cx="4060339" cy="2324100"/>
          </a:xfrm>
          <a:prstGeom prst="rect">
            <a:avLst/>
          </a:prstGeom>
          <a:no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7010400" cy="868361"/>
          </a:xfrm>
        </p:spPr>
        <p:style>
          <a:lnRef idx="2">
            <a:schemeClr val="accent1"/>
          </a:lnRef>
          <a:fillRef idx="1">
            <a:schemeClr val="lt1"/>
          </a:fillRef>
          <a:effectRef idx="0">
            <a:schemeClr val="accent1"/>
          </a:effectRef>
          <a:fontRef idx="minor">
            <a:schemeClr val="dk1"/>
          </a:fontRef>
        </p:style>
        <p:txBody>
          <a:bodyPr>
            <a:noAutofit/>
          </a:bodyPr>
          <a:lstStyle/>
          <a:p>
            <a:r>
              <a:rPr lang="en-US" sz="2800" b="1" dirty="0">
                <a:latin typeface="Times New Roman" pitchFamily="18" charset="0"/>
                <a:cs typeface="Times New Roman" pitchFamily="18" charset="0"/>
              </a:rPr>
              <a:t>Programmable Logic Devices (PLDs)</a:t>
            </a:r>
            <a:endParaRPr lang="en-IN" sz="2800" b="1" dirty="0"/>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A </a:t>
            </a:r>
            <a:r>
              <a:rPr lang="en-IN" sz="2400" b="1" dirty="0">
                <a:latin typeface="Times New Roman" pitchFamily="18" charset="0"/>
                <a:cs typeface="Times New Roman" pitchFamily="18" charset="0"/>
              </a:rPr>
              <a:t>Programmable Logic Device (PLD)</a:t>
            </a:r>
            <a:r>
              <a:rPr lang="en-IN" sz="2400" dirty="0">
                <a:latin typeface="Times New Roman" pitchFamily="18" charset="0"/>
                <a:cs typeface="Times New Roman" pitchFamily="18" charset="0"/>
              </a:rPr>
              <a:t> is a type of </a:t>
            </a:r>
            <a:r>
              <a:rPr lang="en-IN" sz="2400" b="1" dirty="0">
                <a:latin typeface="Times New Roman" pitchFamily="18" charset="0"/>
                <a:cs typeface="Times New Roman" pitchFamily="18" charset="0"/>
              </a:rPr>
              <a:t>digital electronic component</a:t>
            </a:r>
            <a:r>
              <a:rPr lang="en-IN" sz="2400" dirty="0">
                <a:latin typeface="Times New Roman" pitchFamily="18" charset="0"/>
                <a:cs typeface="Times New Roman" pitchFamily="18" charset="0"/>
              </a:rPr>
              <a:t> that can be </a:t>
            </a:r>
            <a:r>
              <a:rPr lang="en-IN" sz="2400" b="1" dirty="0">
                <a:latin typeface="Times New Roman" pitchFamily="18" charset="0"/>
                <a:cs typeface="Times New Roman" pitchFamily="18" charset="0"/>
              </a:rPr>
              <a:t>programmed by the user</a:t>
            </a:r>
            <a:r>
              <a:rPr lang="en-IN" sz="2400" dirty="0">
                <a:latin typeface="Times New Roman" pitchFamily="18" charset="0"/>
                <a:cs typeface="Times New Roman" pitchFamily="18" charset="0"/>
              </a:rPr>
              <a:t> to perform a wide variety of </a:t>
            </a:r>
            <a:r>
              <a:rPr lang="en-IN" sz="2400" b="1" dirty="0">
                <a:latin typeface="Times New Roman" pitchFamily="18" charset="0"/>
                <a:cs typeface="Times New Roman" pitchFamily="18" charset="0"/>
              </a:rPr>
              <a:t>logic functions</a:t>
            </a:r>
            <a:r>
              <a:rPr lang="en-IN" sz="2400" dirty="0">
                <a:latin typeface="Times New Roman" pitchFamily="18" charset="0"/>
                <a:cs typeface="Times New Roman" pitchFamily="18" charset="0"/>
              </a:rPr>
              <a:t>.</a:t>
            </a:r>
          </a:p>
          <a:p>
            <a:pPr>
              <a:buNone/>
            </a:pP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Unlike fixed-function logic ICs (like 7400 series), PLDs are </a:t>
            </a:r>
            <a:r>
              <a:rPr lang="en-IN" sz="2400" b="1" dirty="0">
                <a:latin typeface="Times New Roman" pitchFamily="18" charset="0"/>
                <a:cs typeface="Times New Roman" pitchFamily="18" charset="0"/>
              </a:rPr>
              <a:t>flexible and reconfigurable</a:t>
            </a:r>
            <a:r>
              <a:rPr lang="en-IN" sz="2400" dirty="0">
                <a:latin typeface="Times New Roman" pitchFamily="18" charset="0"/>
                <a:cs typeface="Times New Roman" pitchFamily="18" charset="0"/>
              </a:rPr>
              <a:t>.</a:t>
            </a:r>
            <a:r>
              <a:rPr lang="en-IN" sz="2400" b="1" dirty="0">
                <a:latin typeface="Times New Roman" pitchFamily="18" charset="0"/>
                <a:cs typeface="Times New Roman" pitchFamily="18" charset="0"/>
              </a:rPr>
              <a:t> </a:t>
            </a:r>
          </a:p>
          <a:p>
            <a:pPr>
              <a:buNone/>
            </a:pPr>
            <a:r>
              <a:rPr lang="en-IN" sz="2400" b="1" dirty="0">
                <a:solidFill>
                  <a:srgbClr val="0070C0"/>
                </a:solidFill>
                <a:latin typeface="Times New Roman" pitchFamily="18" charset="0"/>
                <a:cs typeface="Times New Roman" pitchFamily="18" charset="0"/>
              </a:rPr>
              <a:t>Advantages:</a:t>
            </a:r>
          </a:p>
          <a:p>
            <a:r>
              <a:rPr lang="en-IN" sz="2400" dirty="0">
                <a:latin typeface="Times New Roman" pitchFamily="18" charset="0"/>
                <a:cs typeface="Times New Roman" pitchFamily="18" charset="0"/>
              </a:rPr>
              <a:t>Flexible design (no need for fixed ICs)</a:t>
            </a:r>
          </a:p>
          <a:p>
            <a:r>
              <a:rPr lang="en-IN" sz="2400" dirty="0">
                <a:latin typeface="Times New Roman" pitchFamily="18" charset="0"/>
                <a:cs typeface="Times New Roman" pitchFamily="18" charset="0"/>
              </a:rPr>
              <a:t>Reduces development time and cost</a:t>
            </a:r>
          </a:p>
          <a:p>
            <a:r>
              <a:rPr lang="en-IN" sz="2400" dirty="0">
                <a:latin typeface="Times New Roman" pitchFamily="18" charset="0"/>
                <a:cs typeface="Times New Roman" pitchFamily="18" charset="0"/>
              </a:rPr>
              <a:t>Allows in-field reprogramming (especially FPGAs)</a:t>
            </a:r>
          </a:p>
          <a:p>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6705600" cy="1020762"/>
          </a:xfrm>
        </p:spPr>
        <p:style>
          <a:lnRef idx="2">
            <a:schemeClr val="accent1"/>
          </a:lnRef>
          <a:fillRef idx="1">
            <a:schemeClr val="lt1"/>
          </a:fillRef>
          <a:effectRef idx="0">
            <a:schemeClr val="accent1"/>
          </a:effectRef>
          <a:fontRef idx="minor">
            <a:schemeClr val="dk1"/>
          </a:fontRef>
        </p:style>
        <p:txBody>
          <a:bodyPr>
            <a:noAutofit/>
          </a:bodyPr>
          <a:lstStyle/>
          <a:p>
            <a:r>
              <a:rPr lang="en-US" sz="2800" b="1" dirty="0">
                <a:latin typeface="Times New Roman" pitchFamily="18" charset="0"/>
                <a:cs typeface="Times New Roman" pitchFamily="18" charset="0"/>
              </a:rPr>
              <a:t>Commercial off-the-shelf Components (COTS)</a:t>
            </a: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r>
              <a:rPr lang="en-IN" b="1" dirty="0"/>
              <a:t>Pre-manufactured hardware or software components</a:t>
            </a:r>
            <a:r>
              <a:rPr lang="en-IN" dirty="0"/>
              <a:t> that are </a:t>
            </a:r>
            <a:r>
              <a:rPr lang="en-IN" b="1" dirty="0"/>
              <a:t>mass-produced</a:t>
            </a:r>
            <a:r>
              <a:rPr lang="en-IN" dirty="0"/>
              <a:t> and can be </a:t>
            </a:r>
            <a:r>
              <a:rPr lang="en-IN" b="1" dirty="0"/>
              <a:t>purchased and used immediately</a:t>
            </a:r>
            <a:r>
              <a:rPr lang="en-IN" dirty="0"/>
              <a:t> without customization.</a:t>
            </a:r>
          </a:p>
          <a:p>
            <a:r>
              <a:rPr lang="en-IN" i="1" dirty="0"/>
              <a:t>“Off-the-shelf” means you can buy it like a product in a store, as opposed to designing or building it</a:t>
            </a:r>
          </a:p>
          <a:p>
            <a:r>
              <a:rPr lang="en-IN" b="1" dirty="0"/>
              <a:t>Advantages:</a:t>
            </a:r>
          </a:p>
          <a:p>
            <a:pPr>
              <a:buFont typeface="Wingdings" pitchFamily="2" charset="2"/>
              <a:buChar char="Ø"/>
            </a:pPr>
            <a:r>
              <a:rPr lang="en-IN" b="1" dirty="0"/>
              <a:t>Cost-effective</a:t>
            </a:r>
            <a:r>
              <a:rPr lang="en-IN" dirty="0"/>
              <a:t> – No need to develop from scratch</a:t>
            </a:r>
          </a:p>
          <a:p>
            <a:pPr>
              <a:buFont typeface="Wingdings" pitchFamily="2" charset="2"/>
              <a:buChar char="Ø"/>
            </a:pPr>
            <a:r>
              <a:rPr lang="en-IN" b="1" dirty="0"/>
              <a:t>Faster Time to Market</a:t>
            </a:r>
            <a:r>
              <a:rPr lang="en-IN" dirty="0"/>
              <a:t> – Speeds up development and prototyping</a:t>
            </a:r>
          </a:p>
          <a:p>
            <a:pPr>
              <a:buFont typeface="Wingdings" pitchFamily="2" charset="2"/>
              <a:buChar char="Ø"/>
            </a:pPr>
            <a:r>
              <a:rPr lang="en-IN" b="1" dirty="0"/>
              <a:t>Tested &amp; Reliable</a:t>
            </a:r>
            <a:r>
              <a:rPr lang="en-IN" dirty="0"/>
              <a:t> – Often well-documented and proven in real-world use</a:t>
            </a:r>
          </a:p>
          <a:p>
            <a:pPr>
              <a:buFont typeface="Wingdings" pitchFamily="2" charset="2"/>
              <a:buChar char="Ø"/>
            </a:pPr>
            <a:r>
              <a:rPr lang="en-IN" b="1" dirty="0"/>
              <a:t>Easy Integration</a:t>
            </a:r>
            <a:r>
              <a:rPr lang="en-IN" dirty="0"/>
              <a:t> – Common standards improve compatibility</a:t>
            </a:r>
          </a:p>
          <a:p>
            <a:endParaRPr lang="en-IN" dirty="0"/>
          </a:p>
          <a:p>
            <a:endParaRPr lang="en-I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1"/>
            <a:ext cx="5867400" cy="381000"/>
          </a:xfrm>
        </p:spPr>
        <p:style>
          <a:lnRef idx="2">
            <a:schemeClr val="accent1"/>
          </a:lnRef>
          <a:fillRef idx="1">
            <a:schemeClr val="lt1"/>
          </a:fillRef>
          <a:effectRef idx="0">
            <a:schemeClr val="accent1"/>
          </a:effectRef>
          <a:fontRef idx="minor">
            <a:schemeClr val="dk1"/>
          </a:fontRef>
        </p:style>
        <p:txBody>
          <a:bodyPr>
            <a:noAutofit/>
          </a:bodyPr>
          <a:lstStyle/>
          <a:p>
            <a:r>
              <a:rPr lang="en-IN" sz="3600" b="1" dirty="0"/>
              <a:t>Memory</a:t>
            </a:r>
            <a:endParaRPr lang="en-IN" sz="3600" dirty="0"/>
          </a:p>
        </p:txBody>
      </p:sp>
      <p:sp>
        <p:nvSpPr>
          <p:cNvPr id="3" name="Content Placeholder 2"/>
          <p:cNvSpPr>
            <a:spLocks noGrp="1"/>
          </p:cNvSpPr>
          <p:nvPr>
            <p:ph idx="1"/>
          </p:nvPr>
        </p:nvSpPr>
        <p:spPr>
          <a:xfrm>
            <a:off x="381000" y="914400"/>
            <a:ext cx="7543800" cy="3276601"/>
          </a:xfrm>
        </p:spPr>
        <p:txBody>
          <a:bodyPr>
            <a:normAutofit/>
          </a:bodyPr>
          <a:lstStyle/>
          <a:p>
            <a:r>
              <a:rPr lang="en-IN" sz="2400" b="1" dirty="0">
                <a:latin typeface="Times New Roman" pitchFamily="18" charset="0"/>
                <a:cs typeface="Times New Roman" pitchFamily="18" charset="0"/>
              </a:rPr>
              <a:t>Memory</a:t>
            </a:r>
            <a:r>
              <a:rPr lang="en-IN" sz="2400" dirty="0">
                <a:latin typeface="Times New Roman" pitchFamily="18" charset="0"/>
                <a:cs typeface="Times New Roman" pitchFamily="18" charset="0"/>
              </a:rPr>
              <a:t> in embedded systems refers to </a:t>
            </a:r>
            <a:r>
              <a:rPr lang="en-IN" sz="2400" b="1" dirty="0">
                <a:latin typeface="Times New Roman" pitchFamily="18" charset="0"/>
                <a:cs typeface="Times New Roman" pitchFamily="18" charset="0"/>
              </a:rPr>
              <a:t>storage elements</a:t>
            </a:r>
            <a:r>
              <a:rPr lang="en-IN" sz="2400" dirty="0">
                <a:latin typeface="Times New Roman" pitchFamily="18" charset="0"/>
                <a:cs typeface="Times New Roman" pitchFamily="18" charset="0"/>
              </a:rPr>
              <a:t> used to </a:t>
            </a:r>
            <a:r>
              <a:rPr lang="en-IN" sz="2400" b="1" dirty="0">
                <a:latin typeface="Times New Roman" pitchFamily="18" charset="0"/>
                <a:cs typeface="Times New Roman" pitchFamily="18" charset="0"/>
              </a:rPr>
              <a:t>store data, instructions, or both</a:t>
            </a:r>
            <a:r>
              <a:rPr lang="en-IN" sz="2400" dirty="0">
                <a:latin typeface="Times New Roman" pitchFamily="18" charset="0"/>
                <a:cs typeface="Times New Roman" pitchFamily="18" charset="0"/>
              </a:rPr>
              <a:t> either </a:t>
            </a:r>
            <a:r>
              <a:rPr lang="en-IN" sz="2400" b="1" dirty="0">
                <a:latin typeface="Times New Roman" pitchFamily="18" charset="0"/>
                <a:cs typeface="Times New Roman" pitchFamily="18" charset="0"/>
              </a:rPr>
              <a:t>temporarily</a:t>
            </a:r>
            <a:r>
              <a:rPr lang="en-IN" sz="2400" dirty="0">
                <a:latin typeface="Times New Roman" pitchFamily="18" charset="0"/>
                <a:cs typeface="Times New Roman" pitchFamily="18" charset="0"/>
              </a:rPr>
              <a:t> (like RAM) or </a:t>
            </a:r>
            <a:r>
              <a:rPr lang="en-IN" sz="2400" b="1" dirty="0">
                <a:latin typeface="Times New Roman" pitchFamily="18" charset="0"/>
                <a:cs typeface="Times New Roman" pitchFamily="18" charset="0"/>
              </a:rPr>
              <a:t>permanently</a:t>
            </a:r>
            <a:r>
              <a:rPr lang="en-IN" sz="2400" dirty="0">
                <a:latin typeface="Times New Roman" pitchFamily="18" charset="0"/>
                <a:cs typeface="Times New Roman" pitchFamily="18" charset="0"/>
              </a:rPr>
              <a:t> (like ROM).</a:t>
            </a:r>
          </a:p>
          <a:p>
            <a:r>
              <a:rPr lang="en-IN" sz="2400" dirty="0">
                <a:latin typeface="Times New Roman" pitchFamily="18" charset="0"/>
                <a:cs typeface="Times New Roman" pitchFamily="18" charset="0"/>
              </a:rPr>
              <a:t>Memory is </a:t>
            </a:r>
            <a:r>
              <a:rPr lang="en-IN" sz="2400" b="1" dirty="0">
                <a:latin typeface="Times New Roman" pitchFamily="18" charset="0"/>
                <a:cs typeface="Times New Roman" pitchFamily="18" charset="0"/>
              </a:rPr>
              <a:t>critical</a:t>
            </a:r>
            <a:r>
              <a:rPr lang="en-IN" sz="2400" dirty="0">
                <a:latin typeface="Times New Roman" pitchFamily="18" charset="0"/>
                <a:cs typeface="Times New Roman" pitchFamily="18" charset="0"/>
              </a:rPr>
              <a:t> in embedded systems for:</a:t>
            </a:r>
          </a:p>
          <a:p>
            <a:r>
              <a:rPr lang="en-IN" sz="2400" dirty="0">
                <a:latin typeface="Times New Roman" pitchFamily="18" charset="0"/>
                <a:cs typeface="Times New Roman" pitchFamily="18" charset="0"/>
              </a:rPr>
              <a:t>Storing the </a:t>
            </a:r>
            <a:r>
              <a:rPr lang="en-IN" sz="2400" b="1" dirty="0">
                <a:latin typeface="Times New Roman" pitchFamily="18" charset="0"/>
                <a:cs typeface="Times New Roman" pitchFamily="18" charset="0"/>
              </a:rPr>
              <a:t>program (firmware)</a:t>
            </a: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Holding </a:t>
            </a:r>
            <a:r>
              <a:rPr lang="en-IN" sz="2400" b="1" dirty="0">
                <a:latin typeface="Times New Roman" pitchFamily="18" charset="0"/>
                <a:cs typeface="Times New Roman" pitchFamily="18" charset="0"/>
              </a:rPr>
              <a:t>variables and temporary data</a:t>
            </a: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Supporting </a:t>
            </a:r>
            <a:r>
              <a:rPr lang="en-IN" sz="2400" b="1" dirty="0">
                <a:latin typeface="Times New Roman" pitchFamily="18" charset="0"/>
                <a:cs typeface="Times New Roman" pitchFamily="18" charset="0"/>
              </a:rPr>
              <a:t>real-time execution</a:t>
            </a:r>
          </a:p>
          <a:p>
            <a:endParaRPr lang="en-IN" sz="2400" b="1"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609600" y="4038601"/>
          <a:ext cx="7696200" cy="2285998"/>
        </p:xfrm>
        <a:graphic>
          <a:graphicData uri="http://schemas.openxmlformats.org/drawingml/2006/table">
            <a:tbl>
              <a:tblPr firstRow="1" bandRow="1">
                <a:tableStyleId>{616DA210-FB5B-4158-B5E0-FEB733F419BA}</a:tableStyleId>
              </a:tblPr>
              <a:tblGrid>
                <a:gridCol w="2565400">
                  <a:extLst>
                    <a:ext uri="{9D8B030D-6E8A-4147-A177-3AD203B41FA5}">
                      <a16:colId xmlns:a16="http://schemas.microsoft.com/office/drawing/2014/main" val="20000"/>
                    </a:ext>
                  </a:extLst>
                </a:gridCol>
                <a:gridCol w="2565400">
                  <a:extLst>
                    <a:ext uri="{9D8B030D-6E8A-4147-A177-3AD203B41FA5}">
                      <a16:colId xmlns:a16="http://schemas.microsoft.com/office/drawing/2014/main" val="20001"/>
                    </a:ext>
                  </a:extLst>
                </a:gridCol>
                <a:gridCol w="2565400">
                  <a:extLst>
                    <a:ext uri="{9D8B030D-6E8A-4147-A177-3AD203B41FA5}">
                      <a16:colId xmlns:a16="http://schemas.microsoft.com/office/drawing/2014/main" val="20002"/>
                    </a:ext>
                  </a:extLst>
                </a:gridCol>
              </a:tblGrid>
              <a:tr h="513470">
                <a:tc>
                  <a:txBody>
                    <a:bodyPr/>
                    <a:lstStyle/>
                    <a:p>
                      <a:pPr algn="ctr"/>
                      <a:r>
                        <a:rPr lang="en-IN" sz="2400" b="0" dirty="0">
                          <a:latin typeface="Times New Roman" pitchFamily="18" charset="0"/>
                          <a:cs typeface="Times New Roman" pitchFamily="18" charset="0"/>
                        </a:rPr>
                        <a:t>Type</a:t>
                      </a:r>
                    </a:p>
                  </a:txBody>
                  <a:tcPr anchor="ctr"/>
                </a:tc>
                <a:tc>
                  <a:txBody>
                    <a:bodyPr/>
                    <a:lstStyle/>
                    <a:p>
                      <a:pPr algn="ctr"/>
                      <a:r>
                        <a:rPr lang="en-IN" sz="2400" b="0" dirty="0">
                          <a:latin typeface="Times New Roman" pitchFamily="18" charset="0"/>
                          <a:cs typeface="Times New Roman" pitchFamily="18" charset="0"/>
                        </a:rPr>
                        <a:t>Subtypes</a:t>
                      </a:r>
                    </a:p>
                  </a:txBody>
                  <a:tcPr anchor="ctr"/>
                </a:tc>
                <a:tc>
                  <a:txBody>
                    <a:bodyPr/>
                    <a:lstStyle/>
                    <a:p>
                      <a:pPr algn="ctr"/>
                      <a:r>
                        <a:rPr lang="en-IN" sz="2400" b="0" dirty="0">
                          <a:latin typeface="Times New Roman" pitchFamily="18" charset="0"/>
                          <a:cs typeface="Times New Roman" pitchFamily="18" charset="0"/>
                        </a:rPr>
                        <a:t>Function</a:t>
                      </a:r>
                    </a:p>
                  </a:txBody>
                  <a:tcPr anchor="ctr"/>
                </a:tc>
                <a:extLst>
                  <a:ext uri="{0D108BD9-81ED-4DB2-BD59-A6C34878D82A}">
                    <a16:rowId xmlns:a16="http://schemas.microsoft.com/office/drawing/2014/main" val="10000"/>
                  </a:ext>
                </a:extLst>
              </a:tr>
              <a:tr h="886264">
                <a:tc>
                  <a:txBody>
                    <a:bodyPr/>
                    <a:lstStyle/>
                    <a:p>
                      <a:pPr algn="l">
                        <a:buFont typeface="Arial" pitchFamily="34" charset="0"/>
                        <a:buNone/>
                      </a:pPr>
                      <a:r>
                        <a:rPr lang="en-IN" sz="2400" dirty="0">
                          <a:latin typeface="Times New Roman" pitchFamily="18" charset="0"/>
                          <a:cs typeface="Times New Roman" pitchFamily="18" charset="0"/>
                        </a:rPr>
                        <a:t>Primary Memory</a:t>
                      </a:r>
                    </a:p>
                  </a:txBody>
                  <a:tcPr anchor="ctr"/>
                </a:tc>
                <a:tc>
                  <a:txBody>
                    <a:bodyPr/>
                    <a:lstStyle/>
                    <a:p>
                      <a:pPr algn="l"/>
                      <a:r>
                        <a:rPr lang="en-IN" sz="2400">
                          <a:latin typeface="Times New Roman" pitchFamily="18" charset="0"/>
                          <a:cs typeface="Times New Roman" pitchFamily="18" charset="0"/>
                        </a:rPr>
                        <a:t>RAM, ROM, Cache</a:t>
                      </a:r>
                    </a:p>
                  </a:txBody>
                  <a:tcPr anchor="ctr"/>
                </a:tc>
                <a:tc>
                  <a:txBody>
                    <a:bodyPr/>
                    <a:lstStyle/>
                    <a:p>
                      <a:pPr algn="l"/>
                      <a:r>
                        <a:rPr lang="en-IN" sz="2400">
                          <a:latin typeface="Times New Roman" pitchFamily="18" charset="0"/>
                          <a:cs typeface="Times New Roman" pitchFamily="18" charset="0"/>
                        </a:rPr>
                        <a:t>Directly accessed by the CPU</a:t>
                      </a:r>
                    </a:p>
                  </a:txBody>
                  <a:tcPr anchor="ctr"/>
                </a:tc>
                <a:extLst>
                  <a:ext uri="{0D108BD9-81ED-4DB2-BD59-A6C34878D82A}">
                    <a16:rowId xmlns:a16="http://schemas.microsoft.com/office/drawing/2014/main" val="10001"/>
                  </a:ext>
                </a:extLst>
              </a:tr>
              <a:tr h="886264">
                <a:tc>
                  <a:txBody>
                    <a:bodyPr/>
                    <a:lstStyle/>
                    <a:p>
                      <a:pPr algn="l">
                        <a:buFont typeface="Arial" pitchFamily="34" charset="0"/>
                        <a:buNone/>
                      </a:pPr>
                      <a:r>
                        <a:rPr lang="en-IN" sz="2400" dirty="0">
                          <a:latin typeface="Times New Roman" pitchFamily="18" charset="0"/>
                          <a:cs typeface="Times New Roman" pitchFamily="18" charset="0"/>
                        </a:rPr>
                        <a:t>Secondary Memory</a:t>
                      </a:r>
                    </a:p>
                  </a:txBody>
                  <a:tcPr anchor="ctr"/>
                </a:tc>
                <a:tc>
                  <a:txBody>
                    <a:bodyPr/>
                    <a:lstStyle/>
                    <a:p>
                      <a:pPr algn="l"/>
                      <a:r>
                        <a:rPr lang="en-IN" sz="2400">
                          <a:latin typeface="Times New Roman" pitchFamily="18" charset="0"/>
                          <a:cs typeface="Times New Roman" pitchFamily="18" charset="0"/>
                        </a:rPr>
                        <a:t>SD Cards, Flash Drives</a:t>
                      </a:r>
                    </a:p>
                  </a:txBody>
                  <a:tcPr anchor="ctr"/>
                </a:tc>
                <a:tc>
                  <a:txBody>
                    <a:bodyPr/>
                    <a:lstStyle/>
                    <a:p>
                      <a:pPr algn="l"/>
                      <a:r>
                        <a:rPr lang="en-IN" sz="2400" dirty="0">
                          <a:latin typeface="Times New Roman" pitchFamily="18" charset="0"/>
                          <a:cs typeface="Times New Roman" pitchFamily="18" charset="0"/>
                        </a:rPr>
                        <a:t>Used for long-term or external storage</a:t>
                      </a:r>
                    </a:p>
                  </a:txBody>
                  <a:tcPr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IN" b="1" dirty="0">
                <a:solidFill>
                  <a:srgbClr val="FF0000"/>
                </a:solidFill>
              </a:rPr>
              <a:t>Data</a:t>
            </a:r>
          </a:p>
          <a:p>
            <a:r>
              <a:rPr lang="en-IN" dirty="0"/>
              <a:t>The actual information being used or processed.</a:t>
            </a:r>
          </a:p>
          <a:p>
            <a:r>
              <a:rPr lang="en-IN" dirty="0"/>
              <a:t>Examples:</a:t>
            </a:r>
          </a:p>
          <a:p>
            <a:pPr lvl="1">
              <a:buFont typeface="Wingdings" pitchFamily="2" charset="2"/>
              <a:buChar char="v"/>
            </a:pPr>
            <a:r>
              <a:rPr lang="en-IN" dirty="0"/>
              <a:t>Numbers typed by the user</a:t>
            </a:r>
          </a:p>
          <a:p>
            <a:pPr lvl="1">
              <a:buFont typeface="Wingdings" pitchFamily="2" charset="2"/>
              <a:buChar char="v"/>
            </a:pPr>
            <a:r>
              <a:rPr lang="en-IN" dirty="0"/>
              <a:t>Sensor readings in an embedded system</a:t>
            </a:r>
          </a:p>
          <a:p>
            <a:pPr lvl="1">
              <a:buFont typeface="Wingdings" pitchFamily="2" charset="2"/>
              <a:buChar char="v"/>
            </a:pPr>
            <a:r>
              <a:rPr lang="en-IN" dirty="0"/>
              <a:t>Results of calculations</a:t>
            </a:r>
          </a:p>
          <a:p>
            <a:r>
              <a:rPr lang="en-IN" b="1" dirty="0">
                <a:solidFill>
                  <a:srgbClr val="FF0000"/>
                </a:solidFill>
              </a:rPr>
              <a:t>2. Instructions</a:t>
            </a:r>
          </a:p>
          <a:p>
            <a:r>
              <a:rPr lang="en-IN" dirty="0"/>
              <a:t>Commands or program code that tells the CPU what to do.</a:t>
            </a:r>
          </a:p>
          <a:p>
            <a:r>
              <a:rPr lang="en-IN" dirty="0"/>
              <a:t>Examples:</a:t>
            </a:r>
          </a:p>
          <a:p>
            <a:pPr lvl="1">
              <a:buFont typeface="Wingdings" pitchFamily="2" charset="2"/>
              <a:buChar char="v"/>
            </a:pPr>
            <a:r>
              <a:rPr lang="en-IN" dirty="0"/>
              <a:t>Add two numbers</a:t>
            </a:r>
          </a:p>
          <a:p>
            <a:pPr lvl="1">
              <a:buFont typeface="Wingdings" pitchFamily="2" charset="2"/>
              <a:buChar char="v"/>
            </a:pPr>
            <a:r>
              <a:rPr lang="en-IN" dirty="0"/>
              <a:t>Display a message</a:t>
            </a:r>
          </a:p>
          <a:p>
            <a:pPr lvl="1">
              <a:buFont typeface="Wingdings" pitchFamily="2" charset="2"/>
              <a:buChar char="v"/>
            </a:pPr>
            <a:r>
              <a:rPr lang="en-IN" dirty="0"/>
              <a:t>Store a value</a:t>
            </a:r>
          </a:p>
          <a:p>
            <a:endParaRPr lang="en-I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RAM- ROM</a:t>
            </a:r>
            <a:endParaRPr lang="en-IN" dirty="0"/>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RAM (Random Access Memory) is a temporary storage for data actively being used by the computer, while ROM (Read-Only Memory) stores permanent data, like the computer's firmware, that is not frequently changed. </a:t>
            </a:r>
          </a:p>
        </p:txBody>
      </p:sp>
      <p:pic>
        <p:nvPicPr>
          <p:cNvPr id="1026" name="Picture 2" descr="C:\Users\omkar\Desktop\download.jpg"/>
          <p:cNvPicPr>
            <a:picLocks noChangeAspect="1" noChangeArrowheads="1"/>
          </p:cNvPicPr>
          <p:nvPr/>
        </p:nvPicPr>
        <p:blipFill>
          <a:blip r:embed="rId2"/>
          <a:srcRect/>
          <a:stretch>
            <a:fillRect/>
          </a:stretch>
        </p:blipFill>
        <p:spPr bwMode="auto">
          <a:xfrm>
            <a:off x="457200" y="3505200"/>
            <a:ext cx="3925496" cy="2840037"/>
          </a:xfrm>
          <a:prstGeom prst="rect">
            <a:avLst/>
          </a:prstGeom>
          <a:noFill/>
        </p:spPr>
      </p:pic>
      <p:pic>
        <p:nvPicPr>
          <p:cNvPr id="1027" name="Picture 3" descr="C:\Users\omkar\Desktop\download.jpg"/>
          <p:cNvPicPr>
            <a:picLocks noChangeAspect="1" noChangeArrowheads="1"/>
          </p:cNvPicPr>
          <p:nvPr/>
        </p:nvPicPr>
        <p:blipFill>
          <a:blip r:embed="rId3"/>
          <a:srcRect/>
          <a:stretch>
            <a:fillRect/>
          </a:stretch>
        </p:blipFill>
        <p:spPr bwMode="auto">
          <a:xfrm>
            <a:off x="4800600" y="3886200"/>
            <a:ext cx="3962400" cy="2514600"/>
          </a:xfrm>
          <a:prstGeom prst="rect">
            <a:avLst/>
          </a:prstGeom>
          <a:noFill/>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1"/>
            <a:ext cx="8001000" cy="5135564"/>
          </a:xfrm>
        </p:spPr>
        <p:txBody>
          <a:bodyPr>
            <a:normAutofit fontScale="85000" lnSpcReduction="20000"/>
          </a:bodyPr>
          <a:lstStyle/>
          <a:p>
            <a:r>
              <a:rPr lang="en-IN" b="1" dirty="0"/>
              <a:t>Data</a:t>
            </a:r>
          </a:p>
          <a:p>
            <a:r>
              <a:rPr lang="en-IN" dirty="0"/>
              <a:t>The actual information being used or processed.</a:t>
            </a:r>
          </a:p>
          <a:p>
            <a:r>
              <a:rPr lang="en-IN" dirty="0"/>
              <a:t>Examples:</a:t>
            </a:r>
          </a:p>
          <a:p>
            <a:pPr lvl="1">
              <a:buFont typeface="Wingdings" pitchFamily="2" charset="2"/>
              <a:buChar char="v"/>
            </a:pPr>
            <a:r>
              <a:rPr lang="en-IN" dirty="0"/>
              <a:t>Numbers typed by the user</a:t>
            </a:r>
          </a:p>
          <a:p>
            <a:pPr lvl="1">
              <a:buFont typeface="Wingdings" pitchFamily="2" charset="2"/>
              <a:buChar char="v"/>
            </a:pPr>
            <a:r>
              <a:rPr lang="en-IN" dirty="0"/>
              <a:t>Sensor readings in an embedded system</a:t>
            </a:r>
          </a:p>
          <a:p>
            <a:pPr lvl="1">
              <a:buFont typeface="Wingdings" pitchFamily="2" charset="2"/>
              <a:buChar char="v"/>
            </a:pPr>
            <a:r>
              <a:rPr lang="en-IN" dirty="0"/>
              <a:t>Results of calculations</a:t>
            </a:r>
          </a:p>
          <a:p>
            <a:r>
              <a:rPr lang="en-IN" b="1" dirty="0"/>
              <a:t>2. Instructions</a:t>
            </a:r>
          </a:p>
          <a:p>
            <a:r>
              <a:rPr lang="en-IN" dirty="0"/>
              <a:t>Commands or program code that tells the CPU what to do.</a:t>
            </a:r>
          </a:p>
          <a:p>
            <a:r>
              <a:rPr lang="en-IN" dirty="0"/>
              <a:t>Examples:</a:t>
            </a:r>
          </a:p>
          <a:p>
            <a:pPr lvl="1">
              <a:buFont typeface="Wingdings" pitchFamily="2" charset="2"/>
              <a:buChar char="v"/>
            </a:pPr>
            <a:r>
              <a:rPr lang="en-IN" dirty="0"/>
              <a:t>Add two numbers</a:t>
            </a:r>
          </a:p>
          <a:p>
            <a:pPr lvl="1">
              <a:buFont typeface="Wingdings" pitchFamily="2" charset="2"/>
              <a:buChar char="v"/>
            </a:pPr>
            <a:r>
              <a:rPr lang="en-IN" dirty="0"/>
              <a:t>Display a message</a:t>
            </a:r>
          </a:p>
          <a:p>
            <a:pPr lvl="1">
              <a:buFont typeface="Wingdings" pitchFamily="2" charset="2"/>
              <a:buChar char="v"/>
            </a:pPr>
            <a:r>
              <a:rPr lang="en-IN" dirty="0"/>
              <a:t>Store a value</a:t>
            </a:r>
          </a:p>
          <a:p>
            <a:endParaRPr lang="en-I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solidFill>
                  <a:srgbClr val="FF0000"/>
                </a:solidFill>
                <a:latin typeface="Times New Roman" pitchFamily="18" charset="0"/>
                <a:cs typeface="Times New Roman" pitchFamily="18" charset="0"/>
              </a:rPr>
              <a:t>Sensors</a:t>
            </a:r>
          </a:p>
        </p:txBody>
      </p:sp>
      <p:sp>
        <p:nvSpPr>
          <p:cNvPr id="3" name="Content Placeholder 2"/>
          <p:cNvSpPr>
            <a:spLocks noGrp="1"/>
          </p:cNvSpPr>
          <p:nvPr>
            <p:ph idx="1"/>
          </p:nvPr>
        </p:nvSpPr>
        <p:spPr>
          <a:xfrm>
            <a:off x="457200" y="1371601"/>
            <a:ext cx="5334000" cy="4754564"/>
          </a:xfrm>
        </p:spPr>
        <p:txBody>
          <a:bodyPr>
            <a:normAutofit/>
          </a:bodyPr>
          <a:lstStyle/>
          <a:p>
            <a:r>
              <a:rPr lang="en-IN" sz="2400" dirty="0">
                <a:latin typeface="Times New Roman" pitchFamily="18" charset="0"/>
                <a:cs typeface="Times New Roman" pitchFamily="18" charset="0"/>
              </a:rPr>
              <a:t>A </a:t>
            </a:r>
            <a:r>
              <a:rPr lang="en-IN" sz="2400" b="1" dirty="0">
                <a:latin typeface="Times New Roman" pitchFamily="18" charset="0"/>
                <a:cs typeface="Times New Roman" pitchFamily="18" charset="0"/>
              </a:rPr>
              <a:t>sensor</a:t>
            </a:r>
            <a:r>
              <a:rPr lang="en-IN" sz="2400" dirty="0">
                <a:latin typeface="Times New Roman" pitchFamily="18" charset="0"/>
                <a:cs typeface="Times New Roman" pitchFamily="18" charset="0"/>
              </a:rPr>
              <a:t> is a device that </a:t>
            </a:r>
            <a:r>
              <a:rPr lang="en-IN" sz="2400" b="1" dirty="0">
                <a:latin typeface="Times New Roman" pitchFamily="18" charset="0"/>
                <a:cs typeface="Times New Roman" pitchFamily="18" charset="0"/>
              </a:rPr>
              <a:t>detects and measures</a:t>
            </a:r>
            <a:r>
              <a:rPr lang="en-IN" sz="2400" dirty="0">
                <a:latin typeface="Times New Roman" pitchFamily="18" charset="0"/>
                <a:cs typeface="Times New Roman" pitchFamily="18" charset="0"/>
              </a:rPr>
              <a:t> physical or environmental changes (such as temperature, motion, or light) and </a:t>
            </a:r>
            <a:r>
              <a:rPr lang="en-IN" sz="2400" b="1" dirty="0">
                <a:latin typeface="Times New Roman" pitchFamily="18" charset="0"/>
                <a:cs typeface="Times New Roman" pitchFamily="18" charset="0"/>
              </a:rPr>
              <a:t>converts them into electrical signals</a:t>
            </a:r>
            <a:r>
              <a:rPr lang="en-IN" sz="2400" dirty="0">
                <a:latin typeface="Times New Roman" pitchFamily="18" charset="0"/>
                <a:cs typeface="Times New Roman" pitchFamily="18" charset="0"/>
              </a:rPr>
              <a:t> for processing in embedded systems.</a:t>
            </a:r>
          </a:p>
        </p:txBody>
      </p:sp>
      <p:pic>
        <p:nvPicPr>
          <p:cNvPr id="2050" name="Picture 2" descr="C:\Users\omkar\Desktop\download.jpg"/>
          <p:cNvPicPr>
            <a:picLocks noChangeAspect="1" noChangeArrowheads="1"/>
          </p:cNvPicPr>
          <p:nvPr/>
        </p:nvPicPr>
        <p:blipFill>
          <a:blip r:embed="rId2"/>
          <a:srcRect/>
          <a:stretch>
            <a:fillRect/>
          </a:stretch>
        </p:blipFill>
        <p:spPr bwMode="auto">
          <a:xfrm>
            <a:off x="5791200" y="1981200"/>
            <a:ext cx="2756477" cy="3810000"/>
          </a:xfrm>
          <a:prstGeom prst="rect">
            <a:avLst/>
          </a:prstGeom>
          <a:noFill/>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001000" cy="944561"/>
          </a:xfrm>
        </p:spPr>
        <p:txBody>
          <a:bodyPr>
            <a:normAutofit/>
          </a:bodyPr>
          <a:lstStyle/>
          <a:p>
            <a:r>
              <a:rPr lang="en-IN" sz="2800" b="1" dirty="0">
                <a:latin typeface="Times New Roman" pitchFamily="18" charset="0"/>
                <a:cs typeface="Times New Roman" pitchFamily="18" charset="0"/>
              </a:rPr>
              <a:t>APPLICATIONS OF SENSORS</a:t>
            </a:r>
            <a:endParaRPr lang="en-IN"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5"/>
          </a:xfrm>
        </p:spPr>
        <p:txBody>
          <a:bodyPr>
            <a:noAutofit/>
          </a:bodyPr>
          <a:lstStyle/>
          <a:p>
            <a:pPr>
              <a:buNone/>
            </a:pPr>
            <a:r>
              <a:rPr lang="en-IN" sz="2400" b="1" dirty="0">
                <a:latin typeface="Times New Roman" pitchFamily="18" charset="0"/>
                <a:cs typeface="Times New Roman" pitchFamily="18" charset="0"/>
              </a:rPr>
              <a:t>1. </a:t>
            </a:r>
            <a:r>
              <a:rPr lang="en-IN" sz="2400" b="1" dirty="0">
                <a:solidFill>
                  <a:srgbClr val="FF0000"/>
                </a:solidFill>
                <a:latin typeface="Times New Roman" pitchFamily="18" charset="0"/>
                <a:cs typeface="Times New Roman" pitchFamily="18" charset="0"/>
              </a:rPr>
              <a:t>Medical and Healthcare</a:t>
            </a:r>
          </a:p>
          <a:p>
            <a:r>
              <a:rPr lang="en-IN" sz="2400" dirty="0">
                <a:latin typeface="Times New Roman" pitchFamily="18" charset="0"/>
                <a:cs typeface="Times New Roman" pitchFamily="18" charset="0"/>
              </a:rPr>
              <a:t>Heart rate monitors</a:t>
            </a:r>
          </a:p>
          <a:p>
            <a:r>
              <a:rPr lang="en-IN" sz="2400" dirty="0">
                <a:latin typeface="Times New Roman" pitchFamily="18" charset="0"/>
                <a:cs typeface="Times New Roman" pitchFamily="18" charset="0"/>
              </a:rPr>
              <a:t>Blood pressure sensors</a:t>
            </a:r>
          </a:p>
          <a:p>
            <a:r>
              <a:rPr lang="en-IN" sz="2400" dirty="0">
                <a:latin typeface="Times New Roman" pitchFamily="18" charset="0"/>
                <a:cs typeface="Times New Roman" pitchFamily="18" charset="0"/>
              </a:rPr>
              <a:t>Glucose monitoring</a:t>
            </a:r>
          </a:p>
          <a:p>
            <a:r>
              <a:rPr lang="en-IN" sz="2400" dirty="0">
                <a:latin typeface="Times New Roman" pitchFamily="18" charset="0"/>
                <a:cs typeface="Times New Roman" pitchFamily="18" charset="0"/>
              </a:rPr>
              <a:t>Body temperature sensors</a:t>
            </a:r>
          </a:p>
          <a:p>
            <a:r>
              <a:rPr lang="en-IN" sz="2400" dirty="0">
                <a:latin typeface="Times New Roman" pitchFamily="18" charset="0"/>
                <a:cs typeface="Times New Roman" pitchFamily="18" charset="0"/>
              </a:rPr>
              <a:t>Oxygen level (SpO2) sensors</a:t>
            </a:r>
          </a:p>
          <a:p>
            <a:pPr>
              <a:buNone/>
            </a:pPr>
            <a:r>
              <a:rPr lang="en-IN" sz="2400" b="1" dirty="0">
                <a:latin typeface="Times New Roman" pitchFamily="18" charset="0"/>
                <a:cs typeface="Times New Roman" pitchFamily="18" charset="0"/>
              </a:rPr>
              <a:t>2. </a:t>
            </a:r>
            <a:r>
              <a:rPr lang="en-IN" sz="2400" b="1" dirty="0">
                <a:solidFill>
                  <a:srgbClr val="FF0000"/>
                </a:solidFill>
                <a:latin typeface="Times New Roman" pitchFamily="18" charset="0"/>
                <a:cs typeface="Times New Roman" pitchFamily="18" charset="0"/>
              </a:rPr>
              <a:t>Industrial Automation</a:t>
            </a:r>
          </a:p>
          <a:p>
            <a:r>
              <a:rPr lang="en-IN" sz="2400" dirty="0">
                <a:latin typeface="Times New Roman" pitchFamily="18" charset="0"/>
                <a:cs typeface="Times New Roman" pitchFamily="18" charset="0"/>
              </a:rPr>
              <a:t>Temperature sensors in machines</a:t>
            </a:r>
          </a:p>
          <a:p>
            <a:r>
              <a:rPr lang="en-IN" sz="2400" dirty="0">
                <a:latin typeface="Times New Roman" pitchFamily="18" charset="0"/>
                <a:cs typeface="Times New Roman" pitchFamily="18" charset="0"/>
              </a:rPr>
              <a:t>Proximity sensors in robotics</a:t>
            </a:r>
          </a:p>
          <a:p>
            <a:r>
              <a:rPr lang="en-IN" sz="2400" dirty="0">
                <a:latin typeface="Times New Roman" pitchFamily="18" charset="0"/>
                <a:cs typeface="Times New Roman" pitchFamily="18" charset="0"/>
              </a:rPr>
              <a:t>Pressure and flow sensors in pipelines</a:t>
            </a:r>
          </a:p>
          <a:p>
            <a:r>
              <a:rPr lang="en-IN" sz="2400" dirty="0">
                <a:latin typeface="Times New Roman" pitchFamily="18" charset="0"/>
                <a:cs typeface="Times New Roman" pitchFamily="18" charset="0"/>
              </a:rPr>
              <a:t>Gas and smoke detectors</a:t>
            </a:r>
          </a:p>
          <a:p>
            <a:r>
              <a:rPr lang="en-IN" sz="2400" dirty="0">
                <a:latin typeface="Times New Roman" pitchFamily="18" charset="0"/>
                <a:cs typeface="Times New Roman" pitchFamily="18" charset="0"/>
              </a:rPr>
              <a:t>Vibration and strain sensors</a:t>
            </a:r>
          </a:p>
          <a:p>
            <a:endParaRPr lang="en-IN" sz="2400" dirty="0">
              <a:latin typeface="Times New Roman" pitchFamily="18" charset="0"/>
              <a:cs typeface="Times New Roman" pitchFamily="18" charset="0"/>
            </a:endParaRPr>
          </a:p>
        </p:txBody>
      </p:sp>
      <p:pic>
        <p:nvPicPr>
          <p:cNvPr id="3074" name="Picture 2" descr="C:\Users\omkar\Desktop\download.jpg"/>
          <p:cNvPicPr>
            <a:picLocks noChangeAspect="1" noChangeArrowheads="1"/>
          </p:cNvPicPr>
          <p:nvPr/>
        </p:nvPicPr>
        <p:blipFill>
          <a:blip r:embed="rId2"/>
          <a:srcRect/>
          <a:stretch>
            <a:fillRect/>
          </a:stretch>
        </p:blipFill>
        <p:spPr bwMode="auto">
          <a:xfrm>
            <a:off x="4953000" y="1295400"/>
            <a:ext cx="2143125" cy="2143125"/>
          </a:xfrm>
          <a:prstGeom prst="rect">
            <a:avLst/>
          </a:prstGeom>
          <a:noFill/>
        </p:spPr>
      </p:pic>
      <p:pic>
        <p:nvPicPr>
          <p:cNvPr id="3075" name="Picture 3" descr="C:\Users\omkar\Desktop\images.jpg"/>
          <p:cNvPicPr>
            <a:picLocks noChangeAspect="1" noChangeArrowheads="1"/>
          </p:cNvPicPr>
          <p:nvPr/>
        </p:nvPicPr>
        <p:blipFill>
          <a:blip r:embed="rId3"/>
          <a:srcRect/>
          <a:stretch>
            <a:fillRect/>
          </a:stretch>
        </p:blipFill>
        <p:spPr bwMode="auto">
          <a:xfrm>
            <a:off x="5562600" y="3657600"/>
            <a:ext cx="3086100" cy="2133600"/>
          </a:xfrm>
          <a:prstGeom prst="rect">
            <a:avLst/>
          </a:prstGeom>
          <a:noFill/>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1"/>
            <a:ext cx="5715000" cy="5364164"/>
          </a:xfrm>
        </p:spPr>
        <p:txBody>
          <a:bodyPr>
            <a:normAutofit/>
          </a:bodyPr>
          <a:lstStyle/>
          <a:p>
            <a:pPr>
              <a:buNone/>
            </a:pPr>
            <a:r>
              <a:rPr lang="en-IN" sz="2400" b="1" dirty="0">
                <a:latin typeface="Times New Roman" pitchFamily="18" charset="0"/>
                <a:cs typeface="Times New Roman" pitchFamily="18" charset="0"/>
              </a:rPr>
              <a:t>3. Automobiles and Transportation</a:t>
            </a:r>
          </a:p>
          <a:p>
            <a:r>
              <a:rPr lang="en-IN" sz="2400" dirty="0">
                <a:latin typeface="Times New Roman" pitchFamily="18" charset="0"/>
                <a:cs typeface="Times New Roman" pitchFamily="18" charset="0"/>
              </a:rPr>
              <a:t>Parking sensors (ultrasonic)</a:t>
            </a:r>
          </a:p>
          <a:p>
            <a:r>
              <a:rPr lang="en-IN" sz="2400" dirty="0">
                <a:latin typeface="Times New Roman" pitchFamily="18" charset="0"/>
                <a:cs typeface="Times New Roman" pitchFamily="18" charset="0"/>
              </a:rPr>
              <a:t>Airbag sensors (accelerometers)</a:t>
            </a:r>
          </a:p>
          <a:p>
            <a:r>
              <a:rPr lang="en-IN" sz="2400" dirty="0">
                <a:latin typeface="Times New Roman" pitchFamily="18" charset="0"/>
                <a:cs typeface="Times New Roman" pitchFamily="18" charset="0"/>
              </a:rPr>
              <a:t>Fuel level sensors</a:t>
            </a:r>
          </a:p>
          <a:p>
            <a:r>
              <a:rPr lang="en-IN" sz="2400" dirty="0">
                <a:latin typeface="Times New Roman" pitchFamily="18" charset="0"/>
                <a:cs typeface="Times New Roman" pitchFamily="18" charset="0"/>
              </a:rPr>
              <a:t>Tyre pressure monitoring</a:t>
            </a:r>
          </a:p>
          <a:p>
            <a:r>
              <a:rPr lang="en-IN" sz="2400" dirty="0">
                <a:latin typeface="Times New Roman" pitchFamily="18" charset="0"/>
                <a:cs typeface="Times New Roman" pitchFamily="18" charset="0"/>
              </a:rPr>
              <a:t>Engine temperature sensors</a:t>
            </a:r>
          </a:p>
          <a:p>
            <a:pPr>
              <a:buNone/>
            </a:pPr>
            <a:r>
              <a:rPr lang="en-IN" sz="2400" b="1" dirty="0">
                <a:latin typeface="Times New Roman" pitchFamily="18" charset="0"/>
                <a:cs typeface="Times New Roman" pitchFamily="18" charset="0"/>
              </a:rPr>
              <a:t>4. Consumer Electronics</a:t>
            </a:r>
          </a:p>
          <a:p>
            <a:r>
              <a:rPr lang="en-IN" sz="2400" dirty="0" err="1">
                <a:latin typeface="Times New Roman" pitchFamily="18" charset="0"/>
                <a:cs typeface="Times New Roman" pitchFamily="18" charset="0"/>
              </a:rPr>
              <a:t>Smartphones</a:t>
            </a:r>
            <a:r>
              <a:rPr lang="en-IN" sz="2400" dirty="0">
                <a:latin typeface="Times New Roman" pitchFamily="18" charset="0"/>
                <a:cs typeface="Times New Roman" pitchFamily="18" charset="0"/>
              </a:rPr>
              <a:t>: touch sensors, accelerometers, gyroscope</a:t>
            </a:r>
          </a:p>
          <a:p>
            <a:r>
              <a:rPr lang="en-IN" sz="2400" dirty="0">
                <a:latin typeface="Times New Roman" pitchFamily="18" charset="0"/>
                <a:cs typeface="Times New Roman" pitchFamily="18" charset="0"/>
              </a:rPr>
              <a:t>Smart watches: fitness tracking sensors</a:t>
            </a:r>
          </a:p>
          <a:p>
            <a:r>
              <a:rPr lang="en-IN" sz="2400" dirty="0">
                <a:latin typeface="Times New Roman" pitchFamily="18" charset="0"/>
                <a:cs typeface="Times New Roman" pitchFamily="18" charset="0"/>
              </a:rPr>
              <a:t>Home appliances: temperature and humidity sensors in ACs and refrigerators</a:t>
            </a:r>
          </a:p>
          <a:p>
            <a:endParaRPr lang="en-IN" sz="2400" dirty="0">
              <a:latin typeface="Times New Roman" pitchFamily="18" charset="0"/>
              <a:cs typeface="Times New Roman" pitchFamily="18" charset="0"/>
            </a:endParaRPr>
          </a:p>
        </p:txBody>
      </p:sp>
      <p:pic>
        <p:nvPicPr>
          <p:cNvPr id="4099" name="Picture 3" descr="C:\Users\omkar\Desktop\images.jpg"/>
          <p:cNvPicPr>
            <a:picLocks noChangeAspect="1" noChangeArrowheads="1"/>
          </p:cNvPicPr>
          <p:nvPr/>
        </p:nvPicPr>
        <p:blipFill>
          <a:blip r:embed="rId2"/>
          <a:srcRect/>
          <a:stretch>
            <a:fillRect/>
          </a:stretch>
        </p:blipFill>
        <p:spPr bwMode="auto">
          <a:xfrm>
            <a:off x="5486400" y="1676400"/>
            <a:ext cx="3028950" cy="2438400"/>
          </a:xfrm>
          <a:prstGeom prst="rect">
            <a:avLst/>
          </a:prstGeom>
          <a:noFill/>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1"/>
            <a:ext cx="6019800" cy="5211764"/>
          </a:xfrm>
        </p:spPr>
        <p:txBody>
          <a:bodyPr>
            <a:normAutofit fontScale="77500" lnSpcReduction="20000"/>
          </a:bodyPr>
          <a:lstStyle/>
          <a:p>
            <a:pPr>
              <a:buNone/>
            </a:pPr>
            <a:r>
              <a:rPr lang="en-IN" b="1" dirty="0"/>
              <a:t>5. Environmental Monitoring</a:t>
            </a:r>
          </a:p>
          <a:p>
            <a:r>
              <a:rPr lang="en-IN" dirty="0"/>
              <a:t>Weather stations: </a:t>
            </a:r>
          </a:p>
          <a:p>
            <a:pPr>
              <a:buNone/>
            </a:pPr>
            <a:r>
              <a:rPr lang="en-IN" dirty="0"/>
              <a:t>	humidity, temperature, </a:t>
            </a:r>
          </a:p>
          <a:p>
            <a:r>
              <a:rPr lang="en-IN" dirty="0"/>
              <a:t>wind sensors</a:t>
            </a:r>
          </a:p>
          <a:p>
            <a:r>
              <a:rPr lang="en-IN" dirty="0"/>
              <a:t>Air and water quality sensors</a:t>
            </a:r>
          </a:p>
          <a:p>
            <a:r>
              <a:rPr lang="en-IN" dirty="0"/>
              <a:t>Soil moisture sensors in agriculture</a:t>
            </a:r>
          </a:p>
          <a:p>
            <a:r>
              <a:rPr lang="en-IN" dirty="0"/>
              <a:t>Radiation sensors</a:t>
            </a:r>
          </a:p>
          <a:p>
            <a:pPr>
              <a:buNone/>
            </a:pPr>
            <a:r>
              <a:rPr lang="en-IN" b="1" dirty="0"/>
              <a:t>6. Smart Homes / </a:t>
            </a:r>
            <a:r>
              <a:rPr lang="en-IN" b="1" dirty="0" err="1"/>
              <a:t>IoT</a:t>
            </a:r>
            <a:endParaRPr lang="en-IN" b="1" dirty="0"/>
          </a:p>
          <a:p>
            <a:r>
              <a:rPr lang="en-IN" dirty="0"/>
              <a:t>Motion sensors for security</a:t>
            </a:r>
          </a:p>
          <a:p>
            <a:r>
              <a:rPr lang="en-IN" dirty="0"/>
              <a:t>Light sensors for smart lighting</a:t>
            </a:r>
          </a:p>
          <a:p>
            <a:r>
              <a:rPr lang="en-IN" dirty="0"/>
              <a:t>Smoke and gas leak detectors</a:t>
            </a:r>
          </a:p>
          <a:p>
            <a:r>
              <a:rPr lang="en-IN" dirty="0"/>
              <a:t>Voice-activated assistants (sound sensors)</a:t>
            </a:r>
          </a:p>
          <a:p>
            <a:pPr>
              <a:buNone/>
            </a:pPr>
            <a:endParaRPr lang="en-IN" dirty="0"/>
          </a:p>
          <a:p>
            <a:endParaRPr lang="en-IN" dirty="0"/>
          </a:p>
        </p:txBody>
      </p:sp>
      <p:pic>
        <p:nvPicPr>
          <p:cNvPr id="5122" name="Picture 2" descr="C:\Users\omkar\Desktop\download.jpg"/>
          <p:cNvPicPr>
            <a:picLocks noChangeAspect="1" noChangeArrowheads="1"/>
          </p:cNvPicPr>
          <p:nvPr/>
        </p:nvPicPr>
        <p:blipFill>
          <a:blip r:embed="rId2"/>
          <a:srcRect/>
          <a:stretch>
            <a:fillRect/>
          </a:stretch>
        </p:blipFill>
        <p:spPr bwMode="auto">
          <a:xfrm>
            <a:off x="5715000" y="1676400"/>
            <a:ext cx="2857500" cy="25908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371600"/>
            <a:ext cx="8229600" cy="5029199"/>
          </a:xfrm>
        </p:spPr>
        <p:txBody>
          <a:bodyPr>
            <a:normAutofit fontScale="70000" lnSpcReduction="20000"/>
          </a:bodyPr>
          <a:lstStyle/>
          <a:p>
            <a:endParaRPr lang="en-IN" dirty="0"/>
          </a:p>
          <a:p>
            <a:r>
              <a:rPr lang="en-IN" dirty="0"/>
              <a:t>In 1960, </a:t>
            </a:r>
            <a:r>
              <a:rPr lang="en-IN" dirty="0" err="1"/>
              <a:t>embdded</a:t>
            </a:r>
            <a:r>
              <a:rPr lang="en-IN" dirty="0"/>
              <a:t> system was </a:t>
            </a:r>
            <a:r>
              <a:rPr lang="en-IN" dirty="0">
                <a:solidFill>
                  <a:srgbClr val="FF0000"/>
                </a:solidFill>
              </a:rPr>
              <a:t>first used for developing Apollo Guidance System by Charles Stark Draper at MIT.</a:t>
            </a:r>
          </a:p>
          <a:p>
            <a:r>
              <a:rPr lang="en-IN" dirty="0"/>
              <a:t>In 1965, </a:t>
            </a:r>
            <a:r>
              <a:rPr lang="en-IN" dirty="0" err="1"/>
              <a:t>Autonetics</a:t>
            </a:r>
            <a:r>
              <a:rPr lang="en-IN" dirty="0"/>
              <a:t>, developed the D-17B, the computer used in the Minuteman missile guidance system.</a:t>
            </a:r>
          </a:p>
          <a:p>
            <a:r>
              <a:rPr lang="en-IN" dirty="0"/>
              <a:t>In 1968, the first embedded system for a vehicle was released.</a:t>
            </a:r>
          </a:p>
          <a:p>
            <a:r>
              <a:rPr lang="en-IN" dirty="0"/>
              <a:t>Texas Instruments developed the first microcontroller in 1971.</a:t>
            </a:r>
          </a:p>
          <a:p>
            <a:r>
              <a:rPr lang="en-IN" dirty="0"/>
              <a:t>In 1987, the first embedded OS, </a:t>
            </a:r>
            <a:r>
              <a:rPr lang="en-IN" dirty="0" err="1"/>
              <a:t>VxWorks</a:t>
            </a:r>
            <a:r>
              <a:rPr lang="en-IN" dirty="0"/>
              <a:t>, was released by Wind River.</a:t>
            </a:r>
          </a:p>
          <a:p>
            <a:r>
              <a:rPr lang="en-IN" dirty="0"/>
              <a:t>Microsoft’s Windows embedded CE in 1996.</a:t>
            </a:r>
          </a:p>
          <a:p>
            <a:r>
              <a:rPr lang="en-IN" dirty="0"/>
              <a:t>By the late 1990s, the first embedded Linux system appeared.</a:t>
            </a:r>
          </a:p>
          <a:p>
            <a:r>
              <a:rPr lang="en-IN" dirty="0"/>
              <a:t>The embedded market reach $140 billion in 2013.</a:t>
            </a:r>
          </a:p>
          <a:p>
            <a:r>
              <a:rPr lang="en-IN" dirty="0"/>
              <a:t>Analysts are projecting an Embedded market larger than $40 billion by 2030.</a:t>
            </a:r>
          </a:p>
          <a:p>
            <a:endParaRPr lang="en-IN" dirty="0"/>
          </a:p>
        </p:txBody>
      </p:sp>
      <p:sp>
        <p:nvSpPr>
          <p:cNvPr id="7" name="Title 6"/>
          <p:cNvSpPr>
            <a:spLocks noGrp="1"/>
          </p:cNvSpPr>
          <p:nvPr>
            <p:ph type="title"/>
          </p:nvPr>
        </p:nvSpPr>
        <p:spPr>
          <a:xfrm>
            <a:off x="457200" y="457199"/>
            <a:ext cx="6934200" cy="960439"/>
          </a:xfrm>
        </p:spPr>
        <p:style>
          <a:lnRef idx="1">
            <a:schemeClr val="accent4"/>
          </a:lnRef>
          <a:fillRef idx="2">
            <a:schemeClr val="accent4"/>
          </a:fillRef>
          <a:effectRef idx="1">
            <a:schemeClr val="accent4"/>
          </a:effectRef>
          <a:fontRef idx="minor">
            <a:schemeClr val="dk1"/>
          </a:fontRef>
        </p:style>
        <p:txBody>
          <a:bodyPr>
            <a:normAutofit fontScale="90000"/>
          </a:bodyPr>
          <a:lstStyle/>
          <a:p>
            <a:br>
              <a:rPr lang="en-IN" b="1" dirty="0"/>
            </a:br>
            <a:r>
              <a:rPr lang="en-IN" b="1" dirty="0"/>
              <a:t>History of Embedded system</a:t>
            </a:r>
            <a:br>
              <a:rPr lang="en-IN" b="1" dirty="0"/>
            </a:br>
            <a:endParaRPr lang="en-I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1"/>
            <a:ext cx="5181600" cy="5592764"/>
          </a:xfrm>
        </p:spPr>
        <p:txBody>
          <a:bodyPr>
            <a:normAutofit fontScale="92500" lnSpcReduction="20000"/>
          </a:bodyPr>
          <a:lstStyle/>
          <a:p>
            <a:pPr>
              <a:buNone/>
            </a:pPr>
            <a:r>
              <a:rPr lang="en-IN" b="1" dirty="0"/>
              <a:t>7. Aerospace and Defence</a:t>
            </a:r>
          </a:p>
          <a:p>
            <a:r>
              <a:rPr lang="en-IN" dirty="0"/>
              <a:t>Altitude sensors</a:t>
            </a:r>
          </a:p>
          <a:p>
            <a:r>
              <a:rPr lang="en-IN" dirty="0"/>
              <a:t>Speed and pressure sensors in aircraft</a:t>
            </a:r>
          </a:p>
          <a:p>
            <a:r>
              <a:rPr lang="en-IN" dirty="0"/>
              <a:t>Missile guidance (inertial sensors)</a:t>
            </a:r>
          </a:p>
          <a:p>
            <a:r>
              <a:rPr lang="en-IN" dirty="0"/>
              <a:t>Radar and sonar systems</a:t>
            </a:r>
          </a:p>
          <a:p>
            <a:pPr>
              <a:buNone/>
            </a:pPr>
            <a:r>
              <a:rPr lang="en-IN" b="1" dirty="0"/>
              <a:t> 8. Agriculture</a:t>
            </a:r>
          </a:p>
          <a:p>
            <a:r>
              <a:rPr lang="en-IN" dirty="0"/>
              <a:t>Soil pH and moisture sensors</a:t>
            </a:r>
          </a:p>
          <a:p>
            <a:r>
              <a:rPr lang="en-IN" dirty="0"/>
              <a:t>Climate monitoring sensors</a:t>
            </a:r>
          </a:p>
          <a:p>
            <a:r>
              <a:rPr lang="en-IN" dirty="0"/>
              <a:t>Crop health sensors using drones</a:t>
            </a:r>
          </a:p>
        </p:txBody>
      </p:sp>
      <p:pic>
        <p:nvPicPr>
          <p:cNvPr id="6146" name="Picture 2" descr="C:\Users\omkar\Desktop\images.jpg"/>
          <p:cNvPicPr>
            <a:picLocks noChangeAspect="1" noChangeArrowheads="1"/>
          </p:cNvPicPr>
          <p:nvPr/>
        </p:nvPicPr>
        <p:blipFill>
          <a:blip r:embed="rId2"/>
          <a:srcRect/>
          <a:stretch>
            <a:fillRect/>
          </a:stretch>
        </p:blipFill>
        <p:spPr bwMode="auto">
          <a:xfrm>
            <a:off x="5334000" y="1752600"/>
            <a:ext cx="3370834" cy="2243137"/>
          </a:xfrm>
          <a:prstGeom prst="rect">
            <a:avLst/>
          </a:prstGeom>
          <a:noFill/>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6096000" cy="715961"/>
          </a:xfrm>
        </p:spPr>
        <p:style>
          <a:lnRef idx="2">
            <a:schemeClr val="accent1"/>
          </a:lnRef>
          <a:fillRef idx="1">
            <a:schemeClr val="lt1"/>
          </a:fillRef>
          <a:effectRef idx="0">
            <a:schemeClr val="accent1"/>
          </a:effectRef>
          <a:fontRef idx="minor">
            <a:schemeClr val="dk1"/>
          </a:fontRef>
        </p:style>
        <p:txBody>
          <a:bodyPr>
            <a:normAutofit/>
          </a:bodyPr>
          <a:lstStyle/>
          <a:p>
            <a:r>
              <a:rPr lang="en-IN" sz="2400" b="1" dirty="0">
                <a:solidFill>
                  <a:srgbClr val="FF0000"/>
                </a:solidFill>
                <a:latin typeface="Times New Roman" pitchFamily="18" charset="0"/>
                <a:cs typeface="Times New Roman" pitchFamily="18" charset="0"/>
              </a:rPr>
              <a:t>ACTUATORS </a:t>
            </a:r>
          </a:p>
        </p:txBody>
      </p:sp>
      <p:sp>
        <p:nvSpPr>
          <p:cNvPr id="3" name="Content Placeholder 2"/>
          <p:cNvSpPr>
            <a:spLocks noGrp="1"/>
          </p:cNvSpPr>
          <p:nvPr>
            <p:ph idx="1"/>
          </p:nvPr>
        </p:nvSpPr>
        <p:spPr>
          <a:xfrm>
            <a:off x="381000" y="1219200"/>
            <a:ext cx="8229600" cy="5181600"/>
          </a:xfrm>
        </p:spPr>
        <p:txBody>
          <a:bodyPr>
            <a:normAutofit/>
          </a:bodyPr>
          <a:lstStyle/>
          <a:p>
            <a:r>
              <a:rPr lang="en-IN" sz="2400" dirty="0">
                <a:latin typeface="Times New Roman" pitchFamily="18" charset="0"/>
                <a:cs typeface="Times New Roman" pitchFamily="18" charset="0"/>
              </a:rPr>
              <a:t>An actuator is a device that converts a signal (electrical, pneumatic, hydraulic, etc.) into mechanical motion or force. </a:t>
            </a:r>
          </a:p>
          <a:p>
            <a:r>
              <a:rPr lang="en-IN" sz="2400" dirty="0">
                <a:latin typeface="Times New Roman" pitchFamily="18" charset="0"/>
                <a:cs typeface="Times New Roman" pitchFamily="18" charset="0"/>
              </a:rPr>
              <a:t>It's essentially a component that makes things move or exert force in response to a control signal.  </a:t>
            </a:r>
          </a:p>
          <a:p>
            <a:r>
              <a:rPr lang="en-IN" sz="2400" dirty="0">
                <a:latin typeface="Times New Roman" pitchFamily="18" charset="0"/>
                <a:cs typeface="Times New Roman" pitchFamily="18" charset="0"/>
              </a:rPr>
              <a:t>An actuator is a device that converts a signal (electrical, pneumatic, hydraulic, etc.) into mechanical motion or force. </a:t>
            </a:r>
          </a:p>
          <a:p>
            <a:r>
              <a:rPr lang="en-IN" sz="2400" dirty="0">
                <a:latin typeface="Times New Roman" pitchFamily="18" charset="0"/>
                <a:cs typeface="Times New Roman" pitchFamily="18" charset="0"/>
              </a:rPr>
              <a:t>It's essentially a component that makes things move or exert force in response to a control signal. </a:t>
            </a:r>
          </a:p>
        </p:txBody>
      </p:sp>
      <p:pic>
        <p:nvPicPr>
          <p:cNvPr id="7170" name="Picture 2" descr="C:\Users\omkar\Desktop\download.png"/>
          <p:cNvPicPr>
            <a:picLocks noChangeAspect="1" noChangeArrowheads="1"/>
          </p:cNvPicPr>
          <p:nvPr/>
        </p:nvPicPr>
        <p:blipFill>
          <a:blip r:embed="rId2"/>
          <a:srcRect/>
          <a:stretch>
            <a:fillRect/>
          </a:stretch>
        </p:blipFill>
        <p:spPr bwMode="auto">
          <a:xfrm>
            <a:off x="1905000" y="4724400"/>
            <a:ext cx="5410200" cy="1623198"/>
          </a:xfrm>
          <a:prstGeom prst="rect">
            <a:avLst/>
          </a:prstGeom>
          <a:noFill/>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199"/>
            <a:ext cx="7010400" cy="960439"/>
          </a:xfrm>
        </p:spPr>
        <p:txBody>
          <a:bodyPr>
            <a:normAutofit/>
          </a:bodyPr>
          <a:lstStyle/>
          <a:p>
            <a:r>
              <a:rPr lang="en-IN" sz="2800" dirty="0">
                <a:solidFill>
                  <a:srgbClr val="C00000"/>
                </a:solidFill>
                <a:latin typeface="Times New Roman" pitchFamily="18" charset="0"/>
                <a:cs typeface="Times New Roman" pitchFamily="18" charset="0"/>
              </a:rPr>
              <a:t>COMMUNICATION INTERFACING </a:t>
            </a:r>
          </a:p>
        </p:txBody>
      </p:sp>
      <p:sp>
        <p:nvSpPr>
          <p:cNvPr id="3" name="Content Placeholder 2"/>
          <p:cNvSpPr>
            <a:spLocks noGrp="1"/>
          </p:cNvSpPr>
          <p:nvPr>
            <p:ph idx="1"/>
          </p:nvPr>
        </p:nvSpPr>
        <p:spPr/>
        <p:txBody>
          <a:bodyPr/>
          <a:lstStyle/>
          <a:p>
            <a:r>
              <a:rPr lang="en-IN" b="1" dirty="0"/>
              <a:t>Definition:</a:t>
            </a:r>
            <a:br>
              <a:rPr lang="en-IN" dirty="0"/>
            </a:br>
            <a:r>
              <a:rPr lang="en-IN" dirty="0"/>
              <a:t>Communication interfacing in embedded systems refers to the method by which an </a:t>
            </a:r>
            <a:r>
              <a:rPr lang="en-IN" dirty="0">
                <a:solidFill>
                  <a:srgbClr val="0070C0"/>
                </a:solidFill>
              </a:rPr>
              <a:t>embedded device exchanges data with other systems, devices, sensors, or peripherals. </a:t>
            </a:r>
          </a:p>
          <a:p>
            <a:r>
              <a:rPr lang="en-IN" dirty="0"/>
              <a:t>This is achieved through </a:t>
            </a:r>
            <a:r>
              <a:rPr lang="en-IN" dirty="0">
                <a:solidFill>
                  <a:srgbClr val="0070C0"/>
                </a:solidFill>
              </a:rPr>
              <a:t>various hardware and software interfaces, enabling efficient data transfer.</a:t>
            </a:r>
          </a:p>
          <a:p>
            <a:endParaRPr lang="en-I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Types of Communication</a:t>
            </a:r>
            <a:br>
              <a:rPr lang="en-IN" b="1" dirty="0"/>
            </a:br>
            <a:r>
              <a:rPr lang="en-IN" b="1" dirty="0"/>
              <a:t> Interfaces</a:t>
            </a:r>
            <a:endParaRPr lang="en-IN" dirty="0"/>
          </a:p>
        </p:txBody>
      </p:sp>
      <p:sp>
        <p:nvSpPr>
          <p:cNvPr id="3" name="Content Placeholder 2"/>
          <p:cNvSpPr>
            <a:spLocks noGrp="1"/>
          </p:cNvSpPr>
          <p:nvPr>
            <p:ph idx="1"/>
          </p:nvPr>
        </p:nvSpPr>
        <p:spPr/>
        <p:txBody>
          <a:bodyPr/>
          <a:lstStyle/>
          <a:p>
            <a:r>
              <a:rPr lang="en-IN" b="1" dirty="0">
                <a:latin typeface="Times New Roman" pitchFamily="18" charset="0"/>
                <a:cs typeface="Times New Roman" pitchFamily="18" charset="0"/>
              </a:rPr>
              <a:t>1. Serial Communication Interfaces</a:t>
            </a:r>
          </a:p>
          <a:p>
            <a:r>
              <a:rPr lang="en-IN" b="1" dirty="0"/>
              <a:t>2. Parallel Communication Interfaces</a:t>
            </a:r>
          </a:p>
          <a:p>
            <a:r>
              <a:rPr lang="en-IN" b="1" dirty="0"/>
              <a:t>3. Wireless Communication Interfaces</a:t>
            </a:r>
          </a:p>
          <a:p>
            <a:r>
              <a:rPr lang="en-IN" b="1" dirty="0"/>
              <a:t>4. USB (Universal Serial Bus)</a:t>
            </a:r>
          </a:p>
          <a:p>
            <a:r>
              <a:rPr lang="en-IN" b="1" dirty="0"/>
              <a:t>5. CAN (Controller Area Network)</a:t>
            </a:r>
          </a:p>
          <a:p>
            <a:r>
              <a:rPr lang="en-IN" b="1" dirty="0"/>
              <a:t>6. Ethernet</a:t>
            </a:r>
          </a:p>
          <a:p>
            <a:endParaRPr lang="en-IN"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6781800" cy="563561"/>
          </a:xfrm>
        </p:spPr>
        <p:txBody>
          <a:bodyPr>
            <a:noAutofit/>
          </a:bodyPr>
          <a:lstStyle/>
          <a:p>
            <a:r>
              <a:rPr lang="en-IN" sz="2800" b="1" dirty="0"/>
              <a:t>Types of Communication Interfaces</a:t>
            </a:r>
            <a:endParaRPr lang="en-IN" sz="2800" dirty="0"/>
          </a:p>
        </p:txBody>
      </p:sp>
      <p:sp>
        <p:nvSpPr>
          <p:cNvPr id="3" name="Content Placeholder 2"/>
          <p:cNvSpPr>
            <a:spLocks noGrp="1"/>
          </p:cNvSpPr>
          <p:nvPr>
            <p:ph idx="1"/>
          </p:nvPr>
        </p:nvSpPr>
        <p:spPr>
          <a:xfrm>
            <a:off x="457200" y="838201"/>
            <a:ext cx="4876800" cy="4648199"/>
          </a:xfrm>
        </p:spPr>
        <p:txBody>
          <a:bodyPr>
            <a:noAutofit/>
          </a:bodyPr>
          <a:lstStyle/>
          <a:p>
            <a:pPr>
              <a:buNone/>
            </a:pPr>
            <a:r>
              <a:rPr lang="en-IN" sz="2000" b="1" dirty="0">
                <a:latin typeface="Times New Roman" pitchFamily="18" charset="0"/>
                <a:cs typeface="Times New Roman" pitchFamily="18" charset="0"/>
              </a:rPr>
              <a:t>1. Serial Communication Interfaces</a:t>
            </a:r>
          </a:p>
          <a:p>
            <a:pPr>
              <a:buNone/>
            </a:pPr>
            <a:r>
              <a:rPr lang="en-IN" sz="2000" dirty="0">
                <a:latin typeface="Times New Roman" pitchFamily="18" charset="0"/>
                <a:cs typeface="Times New Roman" pitchFamily="18" charset="0"/>
              </a:rPr>
              <a:t>Transmit data bit-by-bit over a single channel.</a:t>
            </a:r>
          </a:p>
          <a:p>
            <a:r>
              <a:rPr lang="en-IN" sz="2000" b="1" dirty="0">
                <a:latin typeface="Times New Roman" pitchFamily="18" charset="0"/>
                <a:cs typeface="Times New Roman" pitchFamily="18" charset="0"/>
              </a:rPr>
              <a:t>Common types:</a:t>
            </a:r>
            <a:endParaRPr lang="en-IN" sz="2000" dirty="0">
              <a:latin typeface="Times New Roman" pitchFamily="18" charset="0"/>
              <a:cs typeface="Times New Roman" pitchFamily="18" charset="0"/>
            </a:endParaRPr>
          </a:p>
          <a:p>
            <a:pPr lvl="1">
              <a:buFont typeface="Wingdings" pitchFamily="2" charset="2"/>
              <a:buChar char="Ø"/>
            </a:pPr>
            <a:r>
              <a:rPr lang="en-IN" sz="2000" b="1" dirty="0">
                <a:latin typeface="Times New Roman" pitchFamily="18" charset="0"/>
                <a:cs typeface="Times New Roman" pitchFamily="18" charset="0"/>
              </a:rPr>
              <a:t>UART (Universal Asynchronous Receiver/Transmitter):</a:t>
            </a:r>
            <a:r>
              <a:rPr lang="en-IN" sz="2000" dirty="0">
                <a:latin typeface="Times New Roman" pitchFamily="18" charset="0"/>
                <a:cs typeface="Times New Roman" pitchFamily="18" charset="0"/>
              </a:rPr>
              <a:t> Simple, asynchronous; used in serial ports.</a:t>
            </a:r>
          </a:p>
          <a:p>
            <a:pPr lvl="1">
              <a:buFont typeface="Wingdings" pitchFamily="2" charset="2"/>
              <a:buChar char="Ø"/>
            </a:pPr>
            <a:r>
              <a:rPr lang="en-IN" sz="2000" b="1" dirty="0">
                <a:latin typeface="Times New Roman" pitchFamily="18" charset="0"/>
                <a:cs typeface="Times New Roman" pitchFamily="18" charset="0"/>
              </a:rPr>
              <a:t>USART (Universal Synchronous/Asynchronous Receiver/Transmitter):</a:t>
            </a:r>
            <a:r>
              <a:rPr lang="en-IN" sz="2000" dirty="0">
                <a:latin typeface="Times New Roman" pitchFamily="18" charset="0"/>
                <a:cs typeface="Times New Roman" pitchFamily="18" charset="0"/>
              </a:rPr>
              <a:t> Supports synchronous and asynchronous modes.</a:t>
            </a:r>
          </a:p>
          <a:p>
            <a:pPr lvl="1">
              <a:buFont typeface="Wingdings" pitchFamily="2" charset="2"/>
              <a:buChar char="Ø"/>
            </a:pPr>
            <a:r>
              <a:rPr lang="en-IN" sz="2000" b="1" dirty="0">
                <a:latin typeface="Times New Roman" pitchFamily="18" charset="0"/>
                <a:cs typeface="Times New Roman" pitchFamily="18" charset="0"/>
              </a:rPr>
              <a:t>SPI (Serial Peripheral Interface):</a:t>
            </a:r>
            <a:r>
              <a:rPr lang="en-IN" sz="2000" dirty="0">
                <a:latin typeface="Times New Roman" pitchFamily="18" charset="0"/>
                <a:cs typeface="Times New Roman" pitchFamily="18" charset="0"/>
              </a:rPr>
              <a:t> Full-duplex; used for short-distance, high-speed communication.</a:t>
            </a:r>
          </a:p>
          <a:p>
            <a:endParaRPr lang="en-IN" sz="2000" dirty="0">
              <a:latin typeface="Times New Roman" pitchFamily="18" charset="0"/>
              <a:cs typeface="Times New Roman" pitchFamily="18" charset="0"/>
            </a:endParaRPr>
          </a:p>
        </p:txBody>
      </p:sp>
      <p:pic>
        <p:nvPicPr>
          <p:cNvPr id="4" name="Picture 2" descr="C:\Users\omkar\Desktop\images.png"/>
          <p:cNvPicPr>
            <a:picLocks noChangeAspect="1" noChangeArrowheads="1"/>
          </p:cNvPicPr>
          <p:nvPr/>
        </p:nvPicPr>
        <p:blipFill>
          <a:blip r:embed="rId2"/>
          <a:srcRect/>
          <a:stretch>
            <a:fillRect/>
          </a:stretch>
        </p:blipFill>
        <p:spPr bwMode="auto">
          <a:xfrm>
            <a:off x="5105400" y="1524000"/>
            <a:ext cx="3724003" cy="3352800"/>
          </a:xfrm>
          <a:prstGeom prst="rect">
            <a:avLst/>
          </a:prstGeom>
          <a:noFill/>
        </p:spPr>
      </p:pic>
      <p:sp>
        <p:nvSpPr>
          <p:cNvPr id="5" name="TextBox 4"/>
          <p:cNvSpPr txBox="1"/>
          <p:nvPr/>
        </p:nvSpPr>
        <p:spPr>
          <a:xfrm>
            <a:off x="1219201" y="5486400"/>
            <a:ext cx="7391400" cy="984885"/>
          </a:xfrm>
          <a:prstGeom prst="rect">
            <a:avLst/>
          </a:prstGeom>
          <a:noFill/>
        </p:spPr>
        <p:txBody>
          <a:bodyPr wrap="square" rtlCol="0">
            <a:spAutoFit/>
          </a:bodyPr>
          <a:lstStyle/>
          <a:p>
            <a:pPr marL="0" lvl="1"/>
            <a:r>
              <a:rPr lang="en-IN" sz="2000" b="1" dirty="0">
                <a:latin typeface="Times New Roman" pitchFamily="18" charset="0"/>
                <a:cs typeface="Times New Roman" pitchFamily="18" charset="0"/>
              </a:rPr>
              <a:t>I2C (Inter-Integrated Circuit):</a:t>
            </a:r>
            <a:r>
              <a:rPr lang="en-IN" sz="2000" dirty="0">
                <a:latin typeface="Times New Roman" pitchFamily="18" charset="0"/>
                <a:cs typeface="Times New Roman" pitchFamily="18" charset="0"/>
              </a:rPr>
              <a:t> Two-wire interface; supports multiple masters/slaves.</a:t>
            </a:r>
          </a:p>
          <a:p>
            <a:endParaRPr lang="en-I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omkar\Desktop\download.jpg"/>
          <p:cNvPicPr>
            <a:picLocks noChangeAspect="1" noChangeArrowheads="1"/>
          </p:cNvPicPr>
          <p:nvPr/>
        </p:nvPicPr>
        <p:blipFill>
          <a:blip r:embed="rId2"/>
          <a:srcRect/>
          <a:stretch>
            <a:fillRect/>
          </a:stretch>
        </p:blipFill>
        <p:spPr bwMode="auto">
          <a:xfrm>
            <a:off x="304800" y="1524000"/>
            <a:ext cx="3306762" cy="3306762"/>
          </a:xfrm>
          <a:prstGeom prst="rect">
            <a:avLst/>
          </a:prstGeom>
          <a:noFill/>
        </p:spPr>
      </p:pic>
      <p:pic>
        <p:nvPicPr>
          <p:cNvPr id="8195" name="Picture 3" descr="C:\Users\omkar\Desktop\download.jpg"/>
          <p:cNvPicPr>
            <a:picLocks noChangeAspect="1" noChangeArrowheads="1"/>
          </p:cNvPicPr>
          <p:nvPr/>
        </p:nvPicPr>
        <p:blipFill>
          <a:blip r:embed="rId3"/>
          <a:srcRect/>
          <a:stretch>
            <a:fillRect/>
          </a:stretch>
        </p:blipFill>
        <p:spPr bwMode="auto">
          <a:xfrm>
            <a:off x="4191000" y="1643063"/>
            <a:ext cx="3976687" cy="4681537"/>
          </a:xfrm>
          <a:prstGeom prst="rect">
            <a:avLst/>
          </a:prstGeom>
          <a:noFill/>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1"/>
            <a:ext cx="4038600" cy="5105400"/>
          </a:xfrm>
        </p:spPr>
        <p:txBody>
          <a:bodyPr>
            <a:normAutofit fontScale="85000" lnSpcReduction="20000"/>
          </a:bodyPr>
          <a:lstStyle/>
          <a:p>
            <a:r>
              <a:rPr lang="en-IN" b="1" dirty="0"/>
              <a:t>2. Parallel Communication Interfaces</a:t>
            </a:r>
          </a:p>
          <a:p>
            <a:r>
              <a:rPr lang="en-IN" dirty="0"/>
              <a:t>Transmit multiple bits simultaneously over multiple wires.</a:t>
            </a:r>
          </a:p>
          <a:p>
            <a:r>
              <a:rPr lang="en-IN" b="1" dirty="0"/>
              <a:t>Used in:</a:t>
            </a:r>
            <a:r>
              <a:rPr lang="en-IN" dirty="0"/>
              <a:t> Older systems like printers, LCDs, memory devices.</a:t>
            </a:r>
          </a:p>
          <a:p>
            <a:r>
              <a:rPr lang="en-IN" dirty="0"/>
              <a:t>Faster but more hardware-intensive compared to serial communication.</a:t>
            </a:r>
          </a:p>
          <a:p>
            <a:endParaRPr lang="en-IN" dirty="0"/>
          </a:p>
        </p:txBody>
      </p:sp>
      <p:pic>
        <p:nvPicPr>
          <p:cNvPr id="9219" name="Picture 3" descr="C:\Users\omkar\Desktop\images.jpg"/>
          <p:cNvPicPr>
            <a:picLocks noChangeAspect="1" noChangeArrowheads="1"/>
          </p:cNvPicPr>
          <p:nvPr/>
        </p:nvPicPr>
        <p:blipFill>
          <a:blip r:embed="rId2"/>
          <a:srcRect/>
          <a:stretch>
            <a:fillRect/>
          </a:stretch>
        </p:blipFill>
        <p:spPr bwMode="auto">
          <a:xfrm>
            <a:off x="5029200" y="2133600"/>
            <a:ext cx="3738504" cy="3657600"/>
          </a:xfrm>
          <a:prstGeom prst="rect">
            <a:avLst/>
          </a:prstGeom>
          <a:noFill/>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1"/>
            <a:ext cx="5486400" cy="5440364"/>
          </a:xfrm>
        </p:spPr>
        <p:txBody>
          <a:bodyPr>
            <a:normAutofit fontScale="92500" lnSpcReduction="10000"/>
          </a:bodyPr>
          <a:lstStyle/>
          <a:p>
            <a:r>
              <a:rPr lang="en-IN" b="1" dirty="0"/>
              <a:t>3. Wireless Communication Interfaces</a:t>
            </a:r>
          </a:p>
          <a:p>
            <a:r>
              <a:rPr lang="en-IN" dirty="0"/>
              <a:t>Enable communication without physical connections.</a:t>
            </a:r>
          </a:p>
          <a:p>
            <a:r>
              <a:rPr lang="en-IN" b="1" dirty="0"/>
              <a:t>Examples:</a:t>
            </a:r>
            <a:endParaRPr lang="en-IN" dirty="0"/>
          </a:p>
          <a:p>
            <a:pPr lvl="1">
              <a:buFont typeface="Wingdings" pitchFamily="2" charset="2"/>
              <a:buChar char="Ø"/>
            </a:pPr>
            <a:r>
              <a:rPr lang="en-IN" sz="2600" b="1" dirty="0"/>
              <a:t>Bluetooth</a:t>
            </a:r>
            <a:r>
              <a:rPr lang="en-IN" sz="2600" dirty="0"/>
              <a:t> – Short-range device connectivity.</a:t>
            </a:r>
          </a:p>
          <a:p>
            <a:pPr lvl="1">
              <a:buFont typeface="Wingdings" pitchFamily="2" charset="2"/>
              <a:buChar char="Ø"/>
            </a:pPr>
            <a:r>
              <a:rPr lang="en-IN" sz="2600" b="1" dirty="0"/>
              <a:t>Wi-Fi</a:t>
            </a:r>
            <a:r>
              <a:rPr lang="en-IN" sz="2600" dirty="0"/>
              <a:t> – Internet connectivity and networking.</a:t>
            </a:r>
          </a:p>
          <a:p>
            <a:pPr lvl="1">
              <a:buFont typeface="Wingdings" pitchFamily="2" charset="2"/>
              <a:buChar char="Ø"/>
            </a:pPr>
            <a:r>
              <a:rPr lang="en-IN" sz="2600" b="1" dirty="0" err="1"/>
              <a:t>Zigbee</a:t>
            </a:r>
            <a:r>
              <a:rPr lang="en-IN" sz="2600" b="1" dirty="0"/>
              <a:t> / </a:t>
            </a:r>
            <a:r>
              <a:rPr lang="en-IN" sz="2600" b="1" dirty="0" err="1"/>
              <a:t>LoRa</a:t>
            </a:r>
            <a:r>
              <a:rPr lang="en-IN" sz="2600" b="1" dirty="0"/>
              <a:t> / RF modules</a:t>
            </a:r>
            <a:r>
              <a:rPr lang="en-IN" sz="2600" dirty="0"/>
              <a:t> – Low-power </a:t>
            </a:r>
            <a:r>
              <a:rPr lang="en-IN" sz="2600" dirty="0" err="1"/>
              <a:t>IoT</a:t>
            </a:r>
            <a:r>
              <a:rPr lang="en-IN" sz="2600" dirty="0"/>
              <a:t> communication.</a:t>
            </a:r>
          </a:p>
          <a:p>
            <a:pPr lvl="1">
              <a:buFont typeface="Wingdings" pitchFamily="2" charset="2"/>
              <a:buChar char="Ø"/>
            </a:pPr>
            <a:r>
              <a:rPr lang="en-IN" sz="2600" b="1" dirty="0"/>
              <a:t>Infrared (IR)</a:t>
            </a:r>
            <a:r>
              <a:rPr lang="en-IN" sz="2600" dirty="0"/>
              <a:t> – Short-range, line-of-sight communication.</a:t>
            </a:r>
          </a:p>
          <a:p>
            <a:endParaRPr lang="en-IN" dirty="0"/>
          </a:p>
        </p:txBody>
      </p:sp>
      <p:pic>
        <p:nvPicPr>
          <p:cNvPr id="10242" name="Picture 2" descr="C:\Users\omkar\Desktop\download.jpg"/>
          <p:cNvPicPr>
            <a:picLocks noChangeAspect="1" noChangeArrowheads="1"/>
          </p:cNvPicPr>
          <p:nvPr/>
        </p:nvPicPr>
        <p:blipFill>
          <a:blip r:embed="rId2"/>
          <a:srcRect/>
          <a:stretch>
            <a:fillRect/>
          </a:stretch>
        </p:blipFill>
        <p:spPr bwMode="auto">
          <a:xfrm>
            <a:off x="5867400" y="1905000"/>
            <a:ext cx="2705100" cy="2743200"/>
          </a:xfrm>
          <a:prstGeom prst="rect">
            <a:avLst/>
          </a:prstGeom>
          <a:noFill/>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43400" y="1828800"/>
            <a:ext cx="4343400" cy="2362199"/>
          </a:xfrm>
        </p:spPr>
        <p:txBody>
          <a:bodyPr>
            <a:normAutofit fontScale="92500" lnSpcReduction="10000"/>
          </a:bodyPr>
          <a:lstStyle/>
          <a:p>
            <a:r>
              <a:rPr lang="en-IN" sz="2400" b="1" dirty="0">
                <a:latin typeface="Times New Roman" pitchFamily="18" charset="0"/>
                <a:cs typeface="Times New Roman" pitchFamily="18" charset="0"/>
              </a:rPr>
              <a:t>4. USB (Universal Serial Bus)</a:t>
            </a:r>
          </a:p>
          <a:p>
            <a:r>
              <a:rPr lang="en-IN" sz="2400" dirty="0">
                <a:latin typeface="Times New Roman" pitchFamily="18" charset="0"/>
                <a:cs typeface="Times New Roman" pitchFamily="18" charset="0"/>
              </a:rPr>
              <a:t>Widely used for communication between embedded systems and computers or peripherals.</a:t>
            </a:r>
          </a:p>
          <a:p>
            <a:r>
              <a:rPr lang="en-IN" sz="2400" dirty="0">
                <a:latin typeface="Times New Roman" pitchFamily="18" charset="0"/>
                <a:cs typeface="Times New Roman" pitchFamily="18" charset="0"/>
              </a:rPr>
              <a:t>Plug-and-play, hot-swappable, supports different data transfer speeds.</a:t>
            </a:r>
          </a:p>
          <a:p>
            <a:endParaRPr lang="en-IN" sz="2400" dirty="0">
              <a:latin typeface="Times New Roman" pitchFamily="18" charset="0"/>
              <a:cs typeface="Times New Roman" pitchFamily="18" charset="0"/>
            </a:endParaRPr>
          </a:p>
        </p:txBody>
      </p:sp>
      <p:pic>
        <p:nvPicPr>
          <p:cNvPr id="11266" name="Picture 2" descr="C:\Users\omkar\Desktop\download.jpg"/>
          <p:cNvPicPr>
            <a:picLocks noChangeAspect="1" noChangeArrowheads="1"/>
          </p:cNvPicPr>
          <p:nvPr/>
        </p:nvPicPr>
        <p:blipFill>
          <a:blip r:embed="rId2"/>
          <a:srcRect/>
          <a:stretch>
            <a:fillRect/>
          </a:stretch>
        </p:blipFill>
        <p:spPr bwMode="auto">
          <a:xfrm>
            <a:off x="5105400" y="4419600"/>
            <a:ext cx="3028950" cy="1514475"/>
          </a:xfrm>
          <a:prstGeom prst="rect">
            <a:avLst/>
          </a:prstGeom>
          <a:noFill/>
        </p:spPr>
      </p:pic>
      <p:pic>
        <p:nvPicPr>
          <p:cNvPr id="11267" name="Picture 3" descr="C:\Users\omkar\Desktop\images.jpg"/>
          <p:cNvPicPr>
            <a:picLocks noChangeAspect="1" noChangeArrowheads="1"/>
          </p:cNvPicPr>
          <p:nvPr/>
        </p:nvPicPr>
        <p:blipFill>
          <a:blip r:embed="rId3"/>
          <a:srcRect/>
          <a:stretch>
            <a:fillRect/>
          </a:stretch>
        </p:blipFill>
        <p:spPr bwMode="auto">
          <a:xfrm>
            <a:off x="762000" y="533400"/>
            <a:ext cx="3505200" cy="5562600"/>
          </a:xfrm>
          <a:prstGeom prst="rect">
            <a:avLst/>
          </a:prstGeom>
          <a:noFill/>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7467600" cy="1752599"/>
          </a:xfrm>
        </p:spPr>
        <p:txBody>
          <a:bodyPr>
            <a:normAutofit fontScale="70000" lnSpcReduction="20000"/>
          </a:bodyPr>
          <a:lstStyle/>
          <a:p>
            <a:r>
              <a:rPr lang="en-IN" b="1" dirty="0"/>
              <a:t>5. CAN (Controller Area Network)</a:t>
            </a:r>
          </a:p>
          <a:p>
            <a:r>
              <a:rPr lang="en-IN" dirty="0"/>
              <a:t>Used in automotive and industrial applications.</a:t>
            </a:r>
          </a:p>
          <a:p>
            <a:r>
              <a:rPr lang="en-IN" dirty="0"/>
              <a:t>Enables microcontrollers to communicate without a host computer.</a:t>
            </a:r>
          </a:p>
          <a:p>
            <a:r>
              <a:rPr lang="en-IN" dirty="0"/>
              <a:t>Robust, real-time, multi-master communication.</a:t>
            </a:r>
          </a:p>
          <a:p>
            <a:endParaRPr lang="en-IN" dirty="0"/>
          </a:p>
        </p:txBody>
      </p:sp>
      <p:pic>
        <p:nvPicPr>
          <p:cNvPr id="12290" name="Picture 2" descr="C:\Users\omkar\Desktop\download.jpg"/>
          <p:cNvPicPr>
            <a:picLocks noChangeAspect="1" noChangeArrowheads="1"/>
          </p:cNvPicPr>
          <p:nvPr/>
        </p:nvPicPr>
        <p:blipFill>
          <a:blip r:embed="rId2"/>
          <a:srcRect/>
          <a:stretch>
            <a:fillRect/>
          </a:stretch>
        </p:blipFill>
        <p:spPr bwMode="auto">
          <a:xfrm>
            <a:off x="1981200" y="2819400"/>
            <a:ext cx="5678146" cy="3179762"/>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199"/>
            <a:ext cx="7391400" cy="960439"/>
          </a:xfrm>
        </p:spPr>
        <p:txBody>
          <a:bodyPr>
            <a:normAutofit fontScale="90000"/>
          </a:bodyPr>
          <a:lstStyle/>
          <a:p>
            <a:br>
              <a:rPr lang="en-IN" b="1" dirty="0"/>
            </a:br>
            <a:r>
              <a:rPr lang="en-IN" sz="4000" b="1" dirty="0"/>
              <a:t>Characteristics of an Embedded System</a:t>
            </a:r>
            <a:br>
              <a:rPr lang="en-IN" b="1" dirty="0"/>
            </a:br>
            <a:endParaRPr lang="en-IN" dirty="0"/>
          </a:p>
        </p:txBody>
      </p:sp>
      <p:sp>
        <p:nvSpPr>
          <p:cNvPr id="3" name="Content Placeholder 2"/>
          <p:cNvSpPr>
            <a:spLocks noGrp="1"/>
          </p:cNvSpPr>
          <p:nvPr>
            <p:ph idx="1"/>
          </p:nvPr>
        </p:nvSpPr>
        <p:spPr/>
        <p:txBody>
          <a:bodyPr/>
          <a:lstStyle/>
          <a:p>
            <a:endParaRPr lang="en-IN" dirty="0"/>
          </a:p>
        </p:txBody>
      </p:sp>
      <p:pic>
        <p:nvPicPr>
          <p:cNvPr id="1028" name="Picture 4" descr="C:\Users\omkar\Desktop\download.jpg"/>
          <p:cNvPicPr>
            <a:picLocks noChangeAspect="1" noChangeArrowheads="1"/>
          </p:cNvPicPr>
          <p:nvPr/>
        </p:nvPicPr>
        <p:blipFill>
          <a:blip r:embed="rId2"/>
          <a:srcRect/>
          <a:stretch>
            <a:fillRect/>
          </a:stretch>
        </p:blipFill>
        <p:spPr bwMode="auto">
          <a:xfrm>
            <a:off x="762000" y="1752600"/>
            <a:ext cx="7344295" cy="4114800"/>
          </a:xfrm>
          <a:prstGeom prst="rect">
            <a:avLst/>
          </a:prstGeom>
          <a:noFill/>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09600"/>
            <a:ext cx="6477000" cy="1904999"/>
          </a:xfrm>
        </p:spPr>
        <p:txBody>
          <a:bodyPr>
            <a:normAutofit fontScale="85000" lnSpcReduction="20000"/>
          </a:bodyPr>
          <a:lstStyle/>
          <a:p>
            <a:r>
              <a:rPr lang="en-IN" b="1" dirty="0"/>
              <a:t>6. Ethernet</a:t>
            </a:r>
          </a:p>
          <a:p>
            <a:r>
              <a:rPr lang="en-IN" dirty="0"/>
              <a:t>Wired network interface for high-speed data communication.</a:t>
            </a:r>
          </a:p>
          <a:p>
            <a:r>
              <a:rPr lang="en-IN" dirty="0"/>
              <a:t>Used in embedded systems requiring internet or LAN access.</a:t>
            </a:r>
          </a:p>
          <a:p>
            <a:endParaRPr lang="en-IN" dirty="0"/>
          </a:p>
        </p:txBody>
      </p:sp>
      <p:pic>
        <p:nvPicPr>
          <p:cNvPr id="13314" name="Picture 2" descr="C:\Users\omkar\Desktop\download.jpg"/>
          <p:cNvPicPr>
            <a:picLocks noChangeAspect="1" noChangeArrowheads="1"/>
          </p:cNvPicPr>
          <p:nvPr/>
        </p:nvPicPr>
        <p:blipFill>
          <a:blip r:embed="rId2"/>
          <a:srcRect/>
          <a:stretch>
            <a:fillRect/>
          </a:stretch>
        </p:blipFill>
        <p:spPr bwMode="auto">
          <a:xfrm>
            <a:off x="609600" y="2667000"/>
            <a:ext cx="4222490" cy="2809875"/>
          </a:xfrm>
          <a:prstGeom prst="rect">
            <a:avLst/>
          </a:prstGeom>
          <a:noFill/>
        </p:spPr>
      </p:pic>
      <p:pic>
        <p:nvPicPr>
          <p:cNvPr id="13315" name="Picture 3" descr="C:\Users\omkar\Desktop\images.jpg"/>
          <p:cNvPicPr>
            <a:picLocks noChangeAspect="1" noChangeArrowheads="1"/>
          </p:cNvPicPr>
          <p:nvPr/>
        </p:nvPicPr>
        <p:blipFill>
          <a:blip r:embed="rId3"/>
          <a:srcRect/>
          <a:stretch>
            <a:fillRect/>
          </a:stretch>
        </p:blipFill>
        <p:spPr bwMode="auto">
          <a:xfrm>
            <a:off x="4800600" y="2590800"/>
            <a:ext cx="3778770" cy="2971800"/>
          </a:xfrm>
          <a:prstGeom prst="rect">
            <a:avLst/>
          </a:prstGeom>
          <a:noFill/>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Embedded firmware</a:t>
            </a:r>
          </a:p>
        </p:txBody>
      </p:sp>
      <p:pic>
        <p:nvPicPr>
          <p:cNvPr id="14338" name="Picture 2" descr="C:\Users\omkar\Desktop\download.png"/>
          <p:cNvPicPr>
            <a:picLocks noChangeAspect="1" noChangeArrowheads="1"/>
          </p:cNvPicPr>
          <p:nvPr/>
        </p:nvPicPr>
        <p:blipFill>
          <a:blip r:embed="rId2"/>
          <a:srcRect/>
          <a:stretch>
            <a:fillRect/>
          </a:stretch>
        </p:blipFill>
        <p:spPr bwMode="auto">
          <a:xfrm>
            <a:off x="785813" y="2135188"/>
            <a:ext cx="7520164" cy="3046412"/>
          </a:xfrm>
          <a:prstGeom prst="rect">
            <a:avLst/>
          </a:prstGeom>
          <a:noFill/>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6096000" cy="685800"/>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IN" dirty="0"/>
              <a:t>Embedded firmware</a:t>
            </a:r>
          </a:p>
        </p:txBody>
      </p:sp>
      <p:sp>
        <p:nvSpPr>
          <p:cNvPr id="3" name="Content Placeholder 2"/>
          <p:cNvSpPr>
            <a:spLocks noGrp="1"/>
          </p:cNvSpPr>
          <p:nvPr>
            <p:ph idx="1"/>
          </p:nvPr>
        </p:nvSpPr>
        <p:spPr/>
        <p:txBody>
          <a:bodyPr>
            <a:normAutofit/>
          </a:bodyPr>
          <a:lstStyle/>
          <a:p>
            <a:r>
              <a:rPr lang="en-IN" sz="2400" b="1" dirty="0">
                <a:solidFill>
                  <a:srgbClr val="FF0000"/>
                </a:solidFill>
                <a:latin typeface="Times New Roman" pitchFamily="18" charset="0"/>
                <a:cs typeface="Times New Roman" pitchFamily="18" charset="0"/>
              </a:rPr>
              <a:t>Definition:</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Embedded firmware is a specialized software programmed into non-volatile memory (such as ROM, Flash, or EEPROM) of embedded systems. </a:t>
            </a:r>
          </a:p>
          <a:p>
            <a:r>
              <a:rPr lang="en-IN" sz="2400" dirty="0">
                <a:latin typeface="Times New Roman" pitchFamily="18" charset="0"/>
                <a:cs typeface="Times New Roman" pitchFamily="18" charset="0"/>
              </a:rPr>
              <a:t>It provides low-level control for the device’s specific hardware and allows the system to function as intended.</a:t>
            </a:r>
          </a:p>
          <a:p>
            <a:endParaRPr lang="en-IN" sz="2400" dirty="0">
              <a:latin typeface="Times New Roman" pitchFamily="18" charset="0"/>
              <a:cs typeface="Times New Roman" pitchFamily="18"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6019800" cy="563561"/>
          </a:xfrm>
        </p:spPr>
        <p:txBody>
          <a:bodyPr>
            <a:normAutofit/>
          </a:bodyPr>
          <a:lstStyle/>
          <a:p>
            <a:r>
              <a:rPr lang="en-IN" sz="2800" b="1" dirty="0"/>
              <a:t>Components of Embedded Firmware</a:t>
            </a:r>
            <a:endParaRPr lang="en-IN" sz="2800" dirty="0"/>
          </a:p>
        </p:txBody>
      </p:sp>
      <p:sp>
        <p:nvSpPr>
          <p:cNvPr id="3" name="Content Placeholder 2"/>
          <p:cNvSpPr>
            <a:spLocks noGrp="1"/>
          </p:cNvSpPr>
          <p:nvPr>
            <p:ph idx="1"/>
          </p:nvPr>
        </p:nvSpPr>
        <p:spPr>
          <a:xfrm>
            <a:off x="457200" y="1295400"/>
            <a:ext cx="8077200" cy="5029199"/>
          </a:xfrm>
        </p:spPr>
        <p:txBody>
          <a:bodyPr>
            <a:noAutofit/>
          </a:bodyPr>
          <a:lstStyle/>
          <a:p>
            <a:r>
              <a:rPr lang="en-IN" sz="2400" b="1" dirty="0" err="1">
                <a:solidFill>
                  <a:srgbClr val="FF0000"/>
                </a:solidFill>
                <a:latin typeface="Times New Roman" pitchFamily="18" charset="0"/>
                <a:cs typeface="Times New Roman" pitchFamily="18" charset="0"/>
              </a:rPr>
              <a:t>Bootloader</a:t>
            </a:r>
            <a:r>
              <a:rPr lang="en-IN" sz="2400" b="1" dirty="0">
                <a:solidFill>
                  <a:srgbClr val="FF0000"/>
                </a:solidFill>
                <a:latin typeface="Times New Roman" pitchFamily="18" charset="0"/>
                <a:cs typeface="Times New Roman" pitchFamily="18" charset="0"/>
              </a:rPr>
              <a:t>:</a:t>
            </a:r>
          </a:p>
          <a:p>
            <a:pPr>
              <a:buNone/>
            </a:pPr>
            <a:endParaRPr lang="en-IN" sz="2400" b="1" dirty="0">
              <a:solidFill>
                <a:srgbClr val="FF0000"/>
              </a:solidFill>
              <a:latin typeface="Times New Roman" pitchFamily="18" charset="0"/>
              <a:cs typeface="Times New Roman" pitchFamily="18" charset="0"/>
            </a:endParaRPr>
          </a:p>
          <a:p>
            <a:r>
              <a:rPr lang="en-IN" sz="2400" dirty="0">
                <a:latin typeface="Times New Roman" pitchFamily="18" charset="0"/>
                <a:cs typeface="Times New Roman" pitchFamily="18" charset="0"/>
              </a:rPr>
              <a:t>specialized </a:t>
            </a:r>
            <a:r>
              <a:rPr lang="en-IN" sz="2400" dirty="0">
                <a:solidFill>
                  <a:srgbClr val="FF0000"/>
                </a:solidFill>
                <a:latin typeface="Times New Roman" pitchFamily="18" charset="0"/>
                <a:cs typeface="Times New Roman" pitchFamily="18" charset="0"/>
              </a:rPr>
              <a:t>software that controls the hardware of embedded systems</a:t>
            </a:r>
          </a:p>
          <a:p>
            <a:pPr lvl="1">
              <a:buFont typeface="Wingdings" pitchFamily="2" charset="2"/>
              <a:buChar char="v"/>
            </a:pPr>
            <a:r>
              <a:rPr lang="en-IN" sz="2400" dirty="0">
                <a:latin typeface="Times New Roman" pitchFamily="18" charset="0"/>
                <a:cs typeface="Times New Roman" pitchFamily="18" charset="0"/>
              </a:rPr>
              <a:t>Initializes hardware and loads the main application.</a:t>
            </a:r>
          </a:p>
          <a:p>
            <a:pPr lvl="1">
              <a:buFont typeface="Wingdings" pitchFamily="2" charset="2"/>
              <a:buChar char="v"/>
            </a:pPr>
            <a:r>
              <a:rPr lang="en-IN" sz="2400" dirty="0">
                <a:latin typeface="Times New Roman" pitchFamily="18" charset="0"/>
                <a:cs typeface="Times New Roman" pitchFamily="18" charset="0"/>
              </a:rPr>
              <a:t>Supports firmware updates.</a:t>
            </a:r>
          </a:p>
          <a:p>
            <a:pPr lvl="1">
              <a:buNone/>
            </a:pPr>
            <a:endParaRPr lang="en-IN" sz="2400" dirty="0">
              <a:latin typeface="Times New Roman" pitchFamily="18" charset="0"/>
              <a:cs typeface="Times New Roman" pitchFamily="18"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IN" sz="2400" b="1" dirty="0">
                <a:solidFill>
                  <a:srgbClr val="FF0000"/>
                </a:solidFill>
                <a:latin typeface="Times New Roman" pitchFamily="18" charset="0"/>
                <a:cs typeface="Times New Roman" pitchFamily="18" charset="0"/>
              </a:rPr>
              <a:t>Device Drivers:</a:t>
            </a:r>
            <a:endParaRPr lang="en-IN" sz="2400" dirty="0">
              <a:solidFill>
                <a:srgbClr val="FF0000"/>
              </a:solidFill>
              <a:latin typeface="Times New Roman" pitchFamily="18" charset="0"/>
              <a:cs typeface="Times New Roman" pitchFamily="18" charset="0"/>
            </a:endParaRPr>
          </a:p>
          <a:p>
            <a:pPr lvl="1">
              <a:buFont typeface="Wingdings" pitchFamily="2" charset="2"/>
              <a:buChar char="v"/>
            </a:pPr>
            <a:r>
              <a:rPr lang="en-IN" sz="2400" dirty="0">
                <a:latin typeface="Times New Roman" pitchFamily="18" charset="0"/>
                <a:cs typeface="Times New Roman" pitchFamily="18" charset="0"/>
              </a:rPr>
              <a:t>Interface code between hardware peripherals and application software.</a:t>
            </a:r>
          </a:p>
          <a:p>
            <a:pPr lvl="1">
              <a:buFont typeface="Wingdings" pitchFamily="2" charset="2"/>
              <a:buChar char="v"/>
            </a:pPr>
            <a:r>
              <a:rPr lang="en-IN" sz="2400" dirty="0">
                <a:latin typeface="Times New Roman" pitchFamily="18" charset="0"/>
                <a:cs typeface="Times New Roman" pitchFamily="18" charset="0"/>
              </a:rPr>
              <a:t>Examples: </a:t>
            </a:r>
            <a:r>
              <a:rPr lang="en-IN" sz="2400" dirty="0">
                <a:solidFill>
                  <a:srgbClr val="FF0000"/>
                </a:solidFill>
                <a:latin typeface="Times New Roman" pitchFamily="18" charset="0"/>
                <a:cs typeface="Times New Roman" pitchFamily="18" charset="0"/>
              </a:rPr>
              <a:t>UART, SPI, GPIO drivers</a:t>
            </a:r>
            <a:r>
              <a:rPr lang="en-IN" sz="2400" dirty="0">
                <a:latin typeface="Times New Roman" pitchFamily="18" charset="0"/>
                <a:cs typeface="Times New Roman" pitchFamily="18" charset="0"/>
              </a:rPr>
              <a:t>.</a:t>
            </a:r>
          </a:p>
          <a:p>
            <a:pPr lvl="1">
              <a:buNone/>
            </a:pPr>
            <a:endParaRPr lang="en-IN" sz="2400" dirty="0">
              <a:latin typeface="Times New Roman" pitchFamily="18" charset="0"/>
              <a:cs typeface="Times New Roman" pitchFamily="18" charset="0"/>
            </a:endParaRPr>
          </a:p>
          <a:p>
            <a:pPr lvl="1">
              <a:buFont typeface="Wingdings" pitchFamily="2" charset="2"/>
              <a:buChar char="v"/>
            </a:pPr>
            <a:r>
              <a:rPr lang="en-IN" sz="2400" dirty="0">
                <a:solidFill>
                  <a:srgbClr val="FF0000"/>
                </a:solidFill>
              </a:rPr>
              <a:t>UART - </a:t>
            </a:r>
            <a:r>
              <a:rPr lang="en-IN" sz="2400" dirty="0"/>
              <a:t>Universal Asynchronous Receiver/Transmitter</a:t>
            </a:r>
          </a:p>
          <a:p>
            <a:pPr lvl="1">
              <a:buFont typeface="Wingdings" pitchFamily="2" charset="2"/>
              <a:buChar char="v"/>
            </a:pPr>
            <a:r>
              <a:rPr lang="en-IN" sz="2400" dirty="0">
                <a:solidFill>
                  <a:srgbClr val="FF0000"/>
                </a:solidFill>
                <a:latin typeface="Times New Roman" pitchFamily="18" charset="0"/>
                <a:cs typeface="Times New Roman" pitchFamily="18" charset="0"/>
              </a:rPr>
              <a:t>SPI - </a:t>
            </a:r>
            <a:r>
              <a:rPr lang="en-IN" sz="2400" dirty="0"/>
              <a:t>serial communication protocols used in embedded 	       systems for short-distance,</a:t>
            </a:r>
          </a:p>
          <a:p>
            <a:pPr lvl="1">
              <a:buFont typeface="Wingdings" pitchFamily="2" charset="2"/>
              <a:buChar char="v"/>
            </a:pPr>
            <a:r>
              <a:rPr lang="en-IN" sz="2400" dirty="0"/>
              <a:t> </a:t>
            </a:r>
            <a:r>
              <a:rPr lang="en-IN" sz="2400" dirty="0">
                <a:solidFill>
                  <a:srgbClr val="FF0000"/>
                </a:solidFill>
                <a:latin typeface="Times New Roman" pitchFamily="18" charset="0"/>
                <a:cs typeface="Times New Roman" pitchFamily="18" charset="0"/>
              </a:rPr>
              <a:t>GPIO - </a:t>
            </a:r>
            <a:r>
              <a:rPr lang="en-IN" sz="2400" dirty="0"/>
              <a:t>communicate to the CPU the ON/OFF signals    	             received from switches, or the digital readings       	              received from sensors.</a:t>
            </a:r>
            <a:endParaRPr lang="en-IN" sz="2400" dirty="0">
              <a:latin typeface="Times New Roman" pitchFamily="18" charset="0"/>
              <a:cs typeface="Times New Roman" pitchFamily="18" charset="0"/>
            </a:endParaRPr>
          </a:p>
          <a:p>
            <a:endParaRPr lang="en-IN"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IN" sz="2400" b="1" dirty="0">
                <a:latin typeface="Times New Roman" pitchFamily="18" charset="0"/>
                <a:cs typeface="Times New Roman" pitchFamily="18" charset="0"/>
              </a:rPr>
              <a:t>Real-Time Operating System (RTOS) [optional]:</a:t>
            </a:r>
            <a:endParaRPr lang="en-IN" sz="2400" dirty="0">
              <a:latin typeface="Times New Roman" pitchFamily="18" charset="0"/>
              <a:cs typeface="Times New Roman" pitchFamily="18" charset="0"/>
            </a:endParaRPr>
          </a:p>
          <a:p>
            <a:pPr lvl="1">
              <a:buFont typeface="Wingdings" pitchFamily="2" charset="2"/>
              <a:buChar char="v"/>
            </a:pPr>
            <a:r>
              <a:rPr lang="en-IN" sz="2400" dirty="0">
                <a:latin typeface="Times New Roman" pitchFamily="18" charset="0"/>
                <a:cs typeface="Times New Roman" pitchFamily="18" charset="0"/>
              </a:rPr>
              <a:t>Manages task scheduling, inter-task communication, and timing.</a:t>
            </a:r>
          </a:p>
          <a:p>
            <a:pPr lvl="1">
              <a:buFont typeface="Wingdings" pitchFamily="2" charset="2"/>
              <a:buChar char="v"/>
            </a:pPr>
            <a:r>
              <a:rPr lang="en-IN" sz="2400" dirty="0">
                <a:latin typeface="Times New Roman" pitchFamily="18" charset="0"/>
                <a:cs typeface="Times New Roman" pitchFamily="18" charset="0"/>
              </a:rPr>
              <a:t>Used when multitasking is required.</a:t>
            </a:r>
          </a:p>
          <a:p>
            <a:r>
              <a:rPr lang="en-IN" sz="2400" b="1" dirty="0">
                <a:latin typeface="Times New Roman" pitchFamily="18" charset="0"/>
                <a:cs typeface="Times New Roman" pitchFamily="18" charset="0"/>
              </a:rPr>
              <a:t>Middleware:</a:t>
            </a:r>
            <a:endParaRPr lang="en-IN" sz="2400" dirty="0">
              <a:latin typeface="Times New Roman" pitchFamily="18" charset="0"/>
              <a:cs typeface="Times New Roman" pitchFamily="18" charset="0"/>
            </a:endParaRPr>
          </a:p>
          <a:p>
            <a:pPr lvl="1">
              <a:buFont typeface="Wingdings" pitchFamily="2" charset="2"/>
              <a:buChar char="v"/>
            </a:pPr>
            <a:r>
              <a:rPr lang="en-IN" sz="2400" dirty="0">
                <a:latin typeface="Times New Roman" pitchFamily="18" charset="0"/>
                <a:cs typeface="Times New Roman" pitchFamily="18" charset="0"/>
              </a:rPr>
              <a:t>Software libraries</a:t>
            </a:r>
          </a:p>
          <a:p>
            <a:pPr lvl="1">
              <a:buNone/>
            </a:pPr>
            <a:r>
              <a:rPr lang="en-IN" sz="2400" dirty="0">
                <a:latin typeface="Times New Roman" pitchFamily="18" charset="0"/>
                <a:cs typeface="Times New Roman" pitchFamily="18" charset="0"/>
              </a:rPr>
              <a:t> (e.g., </a:t>
            </a:r>
            <a:r>
              <a:rPr lang="en-IN" sz="2400" dirty="0"/>
              <a:t>Transmission Control Protocol (</a:t>
            </a:r>
            <a:r>
              <a:rPr lang="en-IN" sz="2400" dirty="0">
                <a:latin typeface="Times New Roman" pitchFamily="18" charset="0"/>
                <a:cs typeface="Times New Roman" pitchFamily="18" charset="0"/>
              </a:rPr>
              <a:t>TCP)/ Integrated Circuit (IP stack), file system, USB stack).</a:t>
            </a:r>
            <a:r>
              <a:rPr lang="en-IN" sz="2400" dirty="0"/>
              <a:t> </a:t>
            </a:r>
          </a:p>
          <a:p>
            <a:pPr lvl="1">
              <a:buNone/>
            </a:pPr>
            <a:r>
              <a:rPr lang="en-IN" sz="2400" dirty="0">
                <a:latin typeface="Times New Roman" pitchFamily="18" charset="0"/>
                <a:cs typeface="Times New Roman" pitchFamily="18" charset="0"/>
              </a:rPr>
              <a:t>A set of </a:t>
            </a:r>
            <a:r>
              <a:rPr lang="en-IN" sz="2400" dirty="0">
                <a:solidFill>
                  <a:srgbClr val="00B0F0"/>
                </a:solidFill>
                <a:latin typeface="Times New Roman" pitchFamily="18" charset="0"/>
                <a:cs typeface="Times New Roman" pitchFamily="18" charset="0"/>
              </a:rPr>
              <a:t>communication protocols </a:t>
            </a:r>
            <a:r>
              <a:rPr lang="en-IN" sz="2400" dirty="0">
                <a:latin typeface="Times New Roman" pitchFamily="18" charset="0"/>
                <a:cs typeface="Times New Roman" pitchFamily="18" charset="0"/>
              </a:rPr>
              <a:t>that govern how devices </a:t>
            </a:r>
            <a:r>
              <a:rPr lang="en-IN" sz="2400" dirty="0">
                <a:solidFill>
                  <a:srgbClr val="00B0F0"/>
                </a:solidFill>
                <a:latin typeface="Times New Roman" pitchFamily="18" charset="0"/>
                <a:cs typeface="Times New Roman" pitchFamily="18" charset="0"/>
              </a:rPr>
              <a:t>exchange data </a:t>
            </a:r>
            <a:r>
              <a:rPr lang="en-IN" sz="2400" dirty="0">
                <a:latin typeface="Times New Roman" pitchFamily="18" charset="0"/>
                <a:cs typeface="Times New Roman" pitchFamily="18" charset="0"/>
              </a:rPr>
              <a:t>over the internet.</a:t>
            </a:r>
          </a:p>
          <a:p>
            <a:r>
              <a:rPr lang="en-IN" sz="2400" b="1" dirty="0">
                <a:latin typeface="Times New Roman" pitchFamily="18" charset="0"/>
                <a:cs typeface="Times New Roman" pitchFamily="18" charset="0"/>
              </a:rPr>
              <a:t>Application Code:</a:t>
            </a:r>
            <a:endParaRPr lang="en-IN" sz="2400" dirty="0">
              <a:latin typeface="Times New Roman" pitchFamily="18" charset="0"/>
              <a:cs typeface="Times New Roman" pitchFamily="18" charset="0"/>
            </a:endParaRPr>
          </a:p>
          <a:p>
            <a:pPr lvl="1">
              <a:buFont typeface="Wingdings" pitchFamily="2" charset="2"/>
              <a:buChar char="v"/>
            </a:pPr>
            <a:r>
              <a:rPr lang="en-IN" sz="2400" dirty="0">
                <a:latin typeface="Times New Roman" pitchFamily="18" charset="0"/>
                <a:cs typeface="Times New Roman" pitchFamily="18" charset="0"/>
              </a:rPr>
              <a:t>Implements the specific functionality or logic of the embedded device.</a:t>
            </a:r>
          </a:p>
          <a:p>
            <a:endParaRPr lang="en-IN"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6553200" cy="838200"/>
          </a:xfrm>
        </p:spPr>
        <p:style>
          <a:lnRef idx="1">
            <a:schemeClr val="accent2"/>
          </a:lnRef>
          <a:fillRef idx="3">
            <a:schemeClr val="accent2"/>
          </a:fillRef>
          <a:effectRef idx="2">
            <a:schemeClr val="accent2"/>
          </a:effectRef>
          <a:fontRef idx="minor">
            <a:schemeClr val="lt1"/>
          </a:fontRef>
        </p:style>
        <p:txBody>
          <a:bodyPr>
            <a:noAutofit/>
          </a:bodyPr>
          <a:lstStyle/>
          <a:p>
            <a:r>
              <a:rPr lang="en-IN" sz="3200" dirty="0"/>
              <a:t>Important characteristics of an </a:t>
            </a:r>
            <a:br>
              <a:rPr lang="en-IN" sz="3200" dirty="0"/>
            </a:br>
            <a:r>
              <a:rPr lang="en-IN" sz="3200" dirty="0"/>
              <a:t>embedded system</a:t>
            </a:r>
          </a:p>
        </p:txBody>
      </p:sp>
      <p:sp>
        <p:nvSpPr>
          <p:cNvPr id="3" name="Content Placeholder 2"/>
          <p:cNvSpPr>
            <a:spLocks noGrp="1"/>
          </p:cNvSpPr>
          <p:nvPr>
            <p:ph idx="1"/>
          </p:nvPr>
        </p:nvSpPr>
        <p:spPr>
          <a:xfrm>
            <a:off x="457200" y="1371601"/>
            <a:ext cx="8229600" cy="5029200"/>
          </a:xfrm>
        </p:spPr>
        <p:txBody>
          <a:bodyPr>
            <a:normAutofit fontScale="85000" lnSpcReduction="10000"/>
          </a:bodyPr>
          <a:lstStyle/>
          <a:p>
            <a:r>
              <a:rPr lang="en-IN" dirty="0"/>
              <a:t>Requires real time performance</a:t>
            </a:r>
          </a:p>
          <a:p>
            <a:r>
              <a:rPr lang="en-IN" dirty="0"/>
              <a:t>It should have high availability and reliability.</a:t>
            </a:r>
          </a:p>
          <a:p>
            <a:r>
              <a:rPr lang="en-IN" dirty="0"/>
              <a:t>Developed around a real-time operating system</a:t>
            </a:r>
          </a:p>
          <a:p>
            <a:r>
              <a:rPr lang="en-IN" dirty="0"/>
              <a:t>Usually, have easy and a diskless operation, ROM boot</a:t>
            </a:r>
          </a:p>
          <a:p>
            <a:r>
              <a:rPr lang="en-IN" dirty="0"/>
              <a:t>Designed for one specific task</a:t>
            </a:r>
          </a:p>
          <a:p>
            <a:r>
              <a:rPr lang="en-IN" dirty="0"/>
              <a:t>It must be connected with peripherals to connect input and output devices.</a:t>
            </a:r>
          </a:p>
          <a:p>
            <a:r>
              <a:rPr lang="en-IN" dirty="0"/>
              <a:t>Offers high reliability and stability</a:t>
            </a:r>
          </a:p>
          <a:p>
            <a:r>
              <a:rPr lang="en-IN" dirty="0"/>
              <a:t>Needed minimal user interface</a:t>
            </a:r>
          </a:p>
          <a:p>
            <a:r>
              <a:rPr lang="en-IN" dirty="0"/>
              <a:t>Limited memory, low cost, fewer power consumptions</a:t>
            </a:r>
          </a:p>
          <a:p>
            <a:r>
              <a:rPr lang="en-IN" dirty="0"/>
              <a:t>It does not need any </a:t>
            </a:r>
            <a:r>
              <a:rPr lang="en-IN" dirty="0">
                <a:hlinkClick r:id="rId2"/>
              </a:rPr>
              <a:t>secondary memory</a:t>
            </a:r>
            <a:r>
              <a:rPr lang="en-IN" dirty="0"/>
              <a:t> in computer.</a:t>
            </a:r>
          </a:p>
          <a:p>
            <a:endParaRPr lang="en-IN" dirty="0"/>
          </a:p>
        </p:txBody>
      </p:sp>
    </p:spTree>
  </p:cSld>
  <p:clrMapOvr>
    <a:masterClrMapping/>
  </p:clrMapOvr>
</p:sld>
</file>

<file path=ppt/theme/theme1.xml><?xml version="1.0" encoding="utf-8"?>
<a:theme xmlns:a="http://schemas.openxmlformats.org/drawingml/2006/main" name="IOT UNITI V">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5689</TotalTime>
  <Words>5030</Words>
  <Application>Microsoft Office PowerPoint</Application>
  <PresentationFormat>On-screen Show (4:3)</PresentationFormat>
  <Paragraphs>632</Paragraphs>
  <Slides>85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85</vt:i4>
      </vt:variant>
    </vt:vector>
  </HeadingPairs>
  <TitlesOfParts>
    <vt:vector size="91" baseType="lpstr">
      <vt:lpstr>Arial</vt:lpstr>
      <vt:lpstr>Calibri</vt:lpstr>
      <vt:lpstr>Cambria</vt:lpstr>
      <vt:lpstr>Times New Roman</vt:lpstr>
      <vt:lpstr>Wingdings</vt:lpstr>
      <vt:lpstr>IOT UNITI V</vt:lpstr>
      <vt:lpstr>Introduction </vt:lpstr>
      <vt:lpstr> UNIT-1  </vt:lpstr>
      <vt:lpstr>Contents</vt:lpstr>
      <vt:lpstr> What is an Embedded System? </vt:lpstr>
      <vt:lpstr>Microcontroller Or Microprocessor</vt:lpstr>
      <vt:lpstr>PowerPoint Presentation</vt:lpstr>
      <vt:lpstr> History of Embedded system </vt:lpstr>
      <vt:lpstr> Characteristics of an Embedded System </vt:lpstr>
      <vt:lpstr>Important characteristics of an  embedded system</vt:lpstr>
      <vt:lpstr> Important Terminologies Used In Embedded System </vt:lpstr>
      <vt:lpstr>PowerPoint Presentation</vt:lpstr>
      <vt:lpstr>Types of Embedded Systems</vt:lpstr>
      <vt:lpstr> Stand-alone systems/ Network systems  / Mobile systems  </vt:lpstr>
      <vt:lpstr>   2.Based on the Performance of the    Microcontroller </vt:lpstr>
      <vt:lpstr> 8-bit (8051)</vt:lpstr>
      <vt:lpstr> 3.Medium Scale System </vt:lpstr>
      <vt:lpstr> 4.Sophisticated Systems </vt:lpstr>
      <vt:lpstr>Major applications of embedded systems</vt:lpstr>
      <vt:lpstr> Applications of Embedded Systems </vt:lpstr>
      <vt:lpstr> Automotive Industry </vt:lpstr>
      <vt:lpstr>Home Appliances</vt:lpstr>
      <vt:lpstr>  Healthcare  </vt:lpstr>
      <vt:lpstr>Industrial Automation</vt:lpstr>
      <vt:lpstr>Automotive Embedded Systems.</vt:lpstr>
      <vt:lpstr> Automotive Industry </vt:lpstr>
      <vt:lpstr>Automotive Industry</vt:lpstr>
      <vt:lpstr> Applications of Embedded Systems </vt:lpstr>
      <vt:lpstr> General Applications of  Embedded Systems. </vt:lpstr>
      <vt:lpstr> General Applications of  Embedded Systems.. </vt:lpstr>
      <vt:lpstr> General Applications of  Embedded Systems-... </vt:lpstr>
      <vt:lpstr>Purpose of embedded systems</vt:lpstr>
      <vt:lpstr> Purpose Of Embedded System </vt:lpstr>
      <vt:lpstr> Classification Of Embedded Systems </vt:lpstr>
      <vt:lpstr> Classification Of Embedded Systems</vt:lpstr>
      <vt:lpstr>Classification Of Embedded Systems</vt:lpstr>
      <vt:lpstr>Classification Of Embedded Systems</vt:lpstr>
      <vt:lpstr>Classification Of Embedded Systems</vt:lpstr>
      <vt:lpstr>2.Based on complexity</vt:lpstr>
      <vt:lpstr>Classification Of Embedded Systems</vt:lpstr>
      <vt:lpstr>Classification Of Embedded Systems</vt:lpstr>
      <vt:lpstr>Classification Of Embedded Systems</vt:lpstr>
      <vt:lpstr>Classification Of Embedded Systems</vt:lpstr>
      <vt:lpstr>Classification Of Embedded Systems</vt:lpstr>
      <vt:lpstr>Purpose Of Embedded Systems</vt:lpstr>
      <vt:lpstr>Purpose Of Embedded Systems</vt:lpstr>
      <vt:lpstr>Purpose Of Embedded Systems</vt:lpstr>
      <vt:lpstr>Purpose Of Embedded Systems</vt:lpstr>
      <vt:lpstr>Purpose Of Embedded Systems</vt:lpstr>
      <vt:lpstr>Purpose Of Embedded Systems</vt:lpstr>
      <vt:lpstr>Purpose Of Embedded Systems</vt:lpstr>
      <vt:lpstr>Purpose Of Embedded Systems</vt:lpstr>
      <vt:lpstr>The Typical Embedded System</vt:lpstr>
      <vt:lpstr>  The Typical Embedded System </vt:lpstr>
      <vt:lpstr>Microprocessor (MPU)</vt:lpstr>
      <vt:lpstr>Microcontroller (MCU)</vt:lpstr>
      <vt:lpstr>Digital Signal Processor (DSP)</vt:lpstr>
      <vt:lpstr>PowerPoint Presentation</vt:lpstr>
      <vt:lpstr>PowerPoint Presentation</vt:lpstr>
      <vt:lpstr>Application Specific Integrated Circuits  (ASICs)</vt:lpstr>
      <vt:lpstr>Programmable Logic Devices (PLDs)</vt:lpstr>
      <vt:lpstr>Commercial off-the-shelf Components (COTS)</vt:lpstr>
      <vt:lpstr>Memory</vt:lpstr>
      <vt:lpstr>PowerPoint Presentation</vt:lpstr>
      <vt:lpstr>RAM- ROM</vt:lpstr>
      <vt:lpstr>PowerPoint Presentation</vt:lpstr>
      <vt:lpstr>Sensors</vt:lpstr>
      <vt:lpstr>APPLICATIONS OF SENSORS</vt:lpstr>
      <vt:lpstr>PowerPoint Presentation</vt:lpstr>
      <vt:lpstr>PowerPoint Presentation</vt:lpstr>
      <vt:lpstr>PowerPoint Presentation</vt:lpstr>
      <vt:lpstr>ACTUATORS </vt:lpstr>
      <vt:lpstr>COMMUNICATION INTERFACING </vt:lpstr>
      <vt:lpstr>Types of Communication  Interfaces</vt:lpstr>
      <vt:lpstr>Types of Communication Interfaces</vt:lpstr>
      <vt:lpstr>PowerPoint Presentation</vt:lpstr>
      <vt:lpstr>PowerPoint Presentation</vt:lpstr>
      <vt:lpstr>PowerPoint Presentation</vt:lpstr>
      <vt:lpstr>PowerPoint Presentation</vt:lpstr>
      <vt:lpstr>PowerPoint Presentation</vt:lpstr>
      <vt:lpstr>PowerPoint Presentation</vt:lpstr>
      <vt:lpstr>Embedded firmware</vt:lpstr>
      <vt:lpstr>Embedded firmware</vt:lpstr>
      <vt:lpstr>Components of Embedded Firmware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omkar</dc:creator>
  <cp:lastModifiedBy>PAVAN KUMAR</cp:lastModifiedBy>
  <cp:revision>30</cp:revision>
  <dcterms:created xsi:type="dcterms:W3CDTF">2006-08-16T00:00:00Z</dcterms:created>
  <dcterms:modified xsi:type="dcterms:W3CDTF">2025-08-28T16:49:09Z</dcterms:modified>
</cp:coreProperties>
</file>