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4" r:id="rId1"/>
  </p:sldMasterIdLst>
  <p:notesMasterIdLst>
    <p:notesMasterId r:id="rId12"/>
  </p:notesMasterIdLst>
  <p:sldIdLst>
    <p:sldId id="440" r:id="rId2"/>
    <p:sldId id="368" r:id="rId3"/>
    <p:sldId id="258" r:id="rId4"/>
    <p:sldId id="354" r:id="rId5"/>
    <p:sldId id="275" r:id="rId6"/>
    <p:sldId id="291" r:id="rId7"/>
    <p:sldId id="292" r:id="rId8"/>
    <p:sldId id="437" r:id="rId9"/>
    <p:sldId id="435" r:id="rId10"/>
    <p:sldId id="43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ravada, Lalitha Priya" initials="SLP" lastIdx="1" clrIdx="0">
    <p:extLst>
      <p:ext uri="{19B8F6BF-5375-455C-9EA6-DF929625EA0E}">
        <p15:presenceInfo xmlns:p15="http://schemas.microsoft.com/office/powerpoint/2012/main" userId="S::lalitha-priya.satravada@capgemini.com::427baa77-1be4-40d9-9574-a83762f9f1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snapToGrid="0">
      <p:cViewPr varScale="1">
        <p:scale>
          <a:sx n="62" d="100"/>
          <a:sy n="62" d="100"/>
        </p:scale>
        <p:origin x="404" y="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5D9E-692D-461F-B14B-760FF2CB9D58}" type="datetimeFigureOut">
              <a:rPr lang="en-IN" smtClean="0"/>
              <a:pPr/>
              <a:t>15-04-2022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9E1C-6B11-45CB-B9D7-0E7FEC416F9D}" type="slidenum">
              <a:rPr lang="en-IN" smtClean="0"/>
              <a:pPr/>
              <a:t>‹#›</a:t>
            </a:fld>
            <a:endParaRPr lang="en-IN"/>
          </a:p>
        </p:txBody>
      </p:sp>
    </p:spTree>
    <p:extLst>
      <p:ext uri="{BB962C8B-B14F-4D97-AF65-F5344CB8AC3E}">
        <p14:creationId xmlns:p14="http://schemas.microsoft.com/office/powerpoint/2010/main" val="197848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pPr/>
              <a:t>3</a:t>
            </a:fld>
            <a:endParaRPr lang="en-IN" dirty="0"/>
          </a:p>
        </p:txBody>
      </p:sp>
    </p:spTree>
    <p:extLst>
      <p:ext uri="{BB962C8B-B14F-4D97-AF65-F5344CB8AC3E}">
        <p14:creationId xmlns:p14="http://schemas.microsoft.com/office/powerpoint/2010/main" val="381233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543C-261D-4A0E-9DBD-CC925351FC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39D8C5-81CB-4FE3-A36C-767273F66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9344A8-24C0-48DB-81B8-FFC201E20048}"/>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5" name="Footer Placeholder 4">
            <a:extLst>
              <a:ext uri="{FF2B5EF4-FFF2-40B4-BE49-F238E27FC236}">
                <a16:creationId xmlns:a16="http://schemas.microsoft.com/office/drawing/2014/main" id="{00A8C77E-3895-47D0-AEB6-B45EAA30D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EB730-BBC7-43E4-BECB-206606A7D179}"/>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01280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D3F-0897-4FD9-AA52-A3446AC3D5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F82EC8-8462-4D3C-9354-8D2AFED01A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A61405-99EF-40E6-8232-CD1C2A2FFDD4}"/>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5" name="Footer Placeholder 4">
            <a:extLst>
              <a:ext uri="{FF2B5EF4-FFF2-40B4-BE49-F238E27FC236}">
                <a16:creationId xmlns:a16="http://schemas.microsoft.com/office/drawing/2014/main" id="{1DD043A9-7B3E-4A02-91F6-31A98AB73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B1AC6-481D-4230-9A90-2D1E22E392B8}"/>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73917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230B8-24C2-4106-B4F2-3DD1825F6D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9C011E-2CD8-40E4-A5EA-8C48D9774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4A4838-49B9-42C3-91C7-38699269F2DE}"/>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5" name="Footer Placeholder 4">
            <a:extLst>
              <a:ext uri="{FF2B5EF4-FFF2-40B4-BE49-F238E27FC236}">
                <a16:creationId xmlns:a16="http://schemas.microsoft.com/office/drawing/2014/main" id="{DE5DBFC3-8A34-4592-8E73-692232794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F1EF-818C-42B0-AE19-B9FB5335EB9B}"/>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23227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D9B2-4985-43DE-94BB-B85E9D8536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7C2D65-D9D0-438F-96D9-E1854498E3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B47EA-D4E7-4DCD-B4A7-007AA10B5BDB}"/>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5" name="Footer Placeholder 4">
            <a:extLst>
              <a:ext uri="{FF2B5EF4-FFF2-40B4-BE49-F238E27FC236}">
                <a16:creationId xmlns:a16="http://schemas.microsoft.com/office/drawing/2014/main" id="{E80568EB-ABFD-414C-AFE9-DAFAF93D6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D8750-8A9F-4015-B9B9-B9D557DEDCB2}"/>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418112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2908-FA18-4FB4-999B-F0CD4181D0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437B06-898E-41BC-8D33-08E968233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310A0-E49C-4A75-901C-EB6E9C56832C}"/>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5" name="Footer Placeholder 4">
            <a:extLst>
              <a:ext uri="{FF2B5EF4-FFF2-40B4-BE49-F238E27FC236}">
                <a16:creationId xmlns:a16="http://schemas.microsoft.com/office/drawing/2014/main" id="{44ED74C5-20E6-4077-82E4-4ED8FE36A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F3342-520D-4D8D-A47B-680456738002}"/>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98963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ED7F-7F9F-4458-B61E-4559B3F374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77D27F-D7EB-4F57-8CE7-41446E59C9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E7042F-5884-4C6B-BF8D-7331E9A738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C5E09E-D5FD-4683-871F-D8506D6EAB42}"/>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6" name="Footer Placeholder 5">
            <a:extLst>
              <a:ext uri="{FF2B5EF4-FFF2-40B4-BE49-F238E27FC236}">
                <a16:creationId xmlns:a16="http://schemas.microsoft.com/office/drawing/2014/main" id="{E37AF465-6C1E-4120-BF5A-19DE0133E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94EB4-069A-4B00-AD4B-2DBAD7CFDB50}"/>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54611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140C-D6A7-4813-BAF0-3D62224972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8C90F2-C7CF-4185-87E1-1776191AB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2EB61B-AB4D-4C56-990D-71BFE86D59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89C3C0-4ACA-4E60-9E95-A310B16CE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E673D0-9B63-48B1-8A64-BB8AE01139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C3560E-60BE-4010-890A-9D39247FAA74}"/>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8" name="Footer Placeholder 7">
            <a:extLst>
              <a:ext uri="{FF2B5EF4-FFF2-40B4-BE49-F238E27FC236}">
                <a16:creationId xmlns:a16="http://schemas.microsoft.com/office/drawing/2014/main" id="{42E29FAD-B983-4F26-A2AD-2EC245036E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F91379-95AF-4BD9-9442-894D57956B54}"/>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87985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B506-9091-4E41-AEA4-1D31F709F4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799538-756D-4DBA-B596-B725EF38678A}"/>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4" name="Footer Placeholder 3">
            <a:extLst>
              <a:ext uri="{FF2B5EF4-FFF2-40B4-BE49-F238E27FC236}">
                <a16:creationId xmlns:a16="http://schemas.microsoft.com/office/drawing/2014/main" id="{F406219A-2FA8-44E6-BA6A-C8766C04B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41B07B-E55A-4F5F-A538-F8843F034A0E}"/>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33979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42AAB-9553-45C6-B63A-1A7796B75650}"/>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3" name="Footer Placeholder 2">
            <a:extLst>
              <a:ext uri="{FF2B5EF4-FFF2-40B4-BE49-F238E27FC236}">
                <a16:creationId xmlns:a16="http://schemas.microsoft.com/office/drawing/2014/main" id="{A026F205-F6A1-4C6E-9B0F-BA603B55FF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68850A-F9C0-43BF-8E6E-EA435AD42F47}"/>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71590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DD0E-2C52-4279-85B1-EFDF2D88C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BA8022-453B-42C9-B21F-0669ACDAC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2D9F45-6689-4FE5-BE3F-7F8ED18E6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E4D65-DC86-4FA0-839A-7660E2AC8326}"/>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6" name="Footer Placeholder 5">
            <a:extLst>
              <a:ext uri="{FF2B5EF4-FFF2-40B4-BE49-F238E27FC236}">
                <a16:creationId xmlns:a16="http://schemas.microsoft.com/office/drawing/2014/main" id="{7CEA2AF9-89FB-4BBD-B1F6-13C9E24E8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997F4-6139-45C7-B514-CE0321E11662}"/>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61979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3650-6766-480C-8BAA-1639D58AF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6C3547-96C0-4D6D-80C3-9A0DB390A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CBDD7A-FD83-4B17-B935-48BD395E8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480269-838B-4C33-87FD-C4FD9BCC50EF}"/>
              </a:ext>
            </a:extLst>
          </p:cNvPr>
          <p:cNvSpPr>
            <a:spLocks noGrp="1"/>
          </p:cNvSpPr>
          <p:nvPr>
            <p:ph type="dt" sz="half" idx="10"/>
          </p:nvPr>
        </p:nvSpPr>
        <p:spPr/>
        <p:txBody>
          <a:bodyPr/>
          <a:lstStyle/>
          <a:p>
            <a:fld id="{62469B1F-AF70-46E9-9B6A-AAED6CD8AA21}" type="datetimeFigureOut">
              <a:rPr lang="en-US" smtClean="0"/>
              <a:pPr/>
              <a:t>4/15/2022</a:t>
            </a:fld>
            <a:endParaRPr lang="en-US"/>
          </a:p>
        </p:txBody>
      </p:sp>
      <p:sp>
        <p:nvSpPr>
          <p:cNvPr id="6" name="Footer Placeholder 5">
            <a:extLst>
              <a:ext uri="{FF2B5EF4-FFF2-40B4-BE49-F238E27FC236}">
                <a16:creationId xmlns:a16="http://schemas.microsoft.com/office/drawing/2014/main" id="{3BFDAFA7-3607-4AE3-A452-B1A96E32D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12011-37DB-47E4-AE45-B5803FD4431B}"/>
              </a:ext>
            </a:extLst>
          </p:cNvPr>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57369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E9B69-B329-4F9D-A360-269E7F0FC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F826C5-10A1-4599-BC30-253582A200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7F929-BF6A-4949-BF71-396849623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69B1F-AF70-46E9-9B6A-AAED6CD8AA21}" type="datetimeFigureOut">
              <a:rPr lang="en-US" smtClean="0"/>
              <a:pPr/>
              <a:t>4/15/2022</a:t>
            </a:fld>
            <a:endParaRPr lang="en-US"/>
          </a:p>
        </p:txBody>
      </p:sp>
      <p:sp>
        <p:nvSpPr>
          <p:cNvPr id="5" name="Footer Placeholder 4">
            <a:extLst>
              <a:ext uri="{FF2B5EF4-FFF2-40B4-BE49-F238E27FC236}">
                <a16:creationId xmlns:a16="http://schemas.microsoft.com/office/drawing/2014/main" id="{89AE4ABA-22E3-4CE0-8682-07D06A2ED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115FC3-D33A-495D-9E47-10224AD220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70E17-90EC-457A-8FF7-F9657C4FD578}" type="slidenum">
              <a:rPr lang="en-US" smtClean="0"/>
              <a:pPr/>
              <a:t>‹#›</a:t>
            </a:fld>
            <a:endParaRPr lang="en-US"/>
          </a:p>
        </p:txBody>
      </p:sp>
    </p:spTree>
    <p:extLst>
      <p:ext uri="{BB962C8B-B14F-4D97-AF65-F5344CB8AC3E}">
        <p14:creationId xmlns:p14="http://schemas.microsoft.com/office/powerpoint/2010/main" val="51019543"/>
      </p:ext>
    </p:extLst>
  </p:cSld>
  <p:clrMap bg1="lt1" tx1="dk1" bg2="lt2" tx2="dk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69A722-C65B-4A17-9DED-534D94ED6508}"/>
              </a:ext>
            </a:extLst>
          </p:cNvPr>
          <p:cNvSpPr txBox="1">
            <a:spLocks/>
          </p:cNvSpPr>
          <p:nvPr/>
        </p:nvSpPr>
        <p:spPr>
          <a:xfrm>
            <a:off x="668267" y="768626"/>
            <a:ext cx="10905059" cy="3952817"/>
          </a:xfrm>
          <a:prstGeom prst="rect">
            <a:avLst/>
          </a:prstGeom>
          <a:effectLst>
            <a:outerShdw blurRad="50800" dist="38100" dir="2700000" algn="tl" rotWithShape="0">
              <a:prstClr val="black">
                <a:alpha val="40000"/>
              </a:prstClr>
            </a:outerShdw>
          </a:effectLst>
        </p:spPr>
        <p:txBody>
          <a:bodyPr lIns="91440" tIns="45720" rIns="91440" bIns="4572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FACIAL EMOTION DETECTION USING CONVOLUTIONAL NEURAL NETWORKS BY COMPUTING IMAGE EDGES</a:t>
            </a:r>
            <a:br>
              <a:rPr lang="en-US" sz="3200" b="1" dirty="0">
                <a:latin typeface="Times New Roman" panose="02020603050405020304" pitchFamily="18" charset="0"/>
                <a:cs typeface="Times New Roman" panose="02020603050405020304" pitchFamily="18" charset="0"/>
              </a:rPr>
            </a:br>
            <a:endParaRPr lang="en-US" sz="3200" dirty="0">
              <a:solidFill>
                <a:prstClr val="black"/>
              </a:solidFill>
            </a:endParaRPr>
          </a:p>
        </p:txBody>
      </p:sp>
      <p:sp>
        <p:nvSpPr>
          <p:cNvPr id="8" name="TextBox 7">
            <a:extLst>
              <a:ext uri="{FF2B5EF4-FFF2-40B4-BE49-F238E27FC236}">
                <a16:creationId xmlns:a16="http://schemas.microsoft.com/office/drawing/2014/main" id="{B0F4DDA3-E79E-40F1-8C56-9A4A47DC38AB}"/>
              </a:ext>
            </a:extLst>
          </p:cNvPr>
          <p:cNvSpPr txBox="1"/>
          <p:nvPr/>
        </p:nvSpPr>
        <p:spPr>
          <a:xfrm>
            <a:off x="872836" y="4422372"/>
            <a:ext cx="5752407" cy="14824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b="1" dirty="0">
                <a:solidFill>
                  <a:srgbClr val="C00000"/>
                </a:solidFill>
                <a:latin typeface="Times New Roman"/>
                <a:ea typeface="+mn-lt"/>
                <a:cs typeface="Times New Roman"/>
              </a:rPr>
              <a:t>Under the guidance of</a:t>
            </a:r>
            <a:r>
              <a:rPr lang="en-US" dirty="0">
                <a:latin typeface="Times New Roman" panose="02020603050405020304" pitchFamily="18" charset="0"/>
                <a:ea typeface="Times New Roman" panose="02020603050405020304" pitchFamily="18" charset="0"/>
              </a:rPr>
              <a:t> </a:t>
            </a:r>
          </a:p>
          <a:p>
            <a:pPr>
              <a:spcBef>
                <a:spcPts val="1000"/>
              </a:spcBef>
            </a:pPr>
            <a:r>
              <a:rPr lang="en-US" sz="1600" dirty="0">
                <a:latin typeface="Times New Roman" panose="02020603050405020304" pitchFamily="18" charset="0"/>
                <a:ea typeface="Times New Roman" panose="02020603050405020304" pitchFamily="18" charset="0"/>
              </a:rPr>
              <a:t>Mr. V. Siva Prasad, </a:t>
            </a:r>
            <a:r>
              <a:rPr lang="en-US" sz="1100" dirty="0" err="1">
                <a:latin typeface="Times New Roman" panose="02020603050405020304" pitchFamily="18" charset="0"/>
                <a:ea typeface="Times New Roman" panose="02020603050405020304" pitchFamily="18" charset="0"/>
              </a:rPr>
              <a:t>M.Tech</a:t>
            </a:r>
            <a:br>
              <a:rPr lang="en-US" sz="1600" dirty="0">
                <a:latin typeface="Times New Roman" panose="02020603050405020304" pitchFamily="18" charset="0"/>
                <a:ea typeface="Times New Roman" panose="02020603050405020304" pitchFamily="18" charset="0"/>
              </a:rPr>
            </a:br>
            <a:r>
              <a:rPr lang="en-US" sz="1600" dirty="0">
                <a:latin typeface="Times New Roman" panose="02020603050405020304" pitchFamily="18" charset="0"/>
                <a:ea typeface="Times New Roman" panose="02020603050405020304" pitchFamily="18" charset="0"/>
              </a:rPr>
              <a:t>Assistant Professor,</a:t>
            </a:r>
            <a:br>
              <a:rPr lang="en-US" sz="1600" dirty="0">
                <a:latin typeface="Times New Roman" panose="02020603050405020304" pitchFamily="18" charset="0"/>
                <a:ea typeface="Times New Roman" panose="02020603050405020304" pitchFamily="18" charset="0"/>
              </a:rPr>
            </a:br>
            <a:r>
              <a:rPr lang="en-US" sz="1600" dirty="0">
                <a:latin typeface="Times New Roman" panose="02020603050405020304" pitchFamily="18" charset="0"/>
                <a:ea typeface="Times New Roman" panose="02020603050405020304" pitchFamily="18" charset="0"/>
              </a:rPr>
              <a:t>Department of CSE,</a:t>
            </a:r>
            <a:br>
              <a:rPr lang="en-US" sz="1600" dirty="0">
                <a:latin typeface="Times New Roman" panose="02020603050405020304" pitchFamily="18" charset="0"/>
                <a:ea typeface="Times New Roman" panose="02020603050405020304" pitchFamily="18" charset="0"/>
              </a:rPr>
            </a:br>
            <a:r>
              <a:rPr lang="en-US" sz="1600" dirty="0" err="1">
                <a:latin typeface="Times New Roman" panose="02020603050405020304" pitchFamily="18" charset="0"/>
                <a:ea typeface="Times New Roman" panose="02020603050405020304" pitchFamily="18" charset="0"/>
              </a:rPr>
              <a:t>Sree</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Vidyanikethan</a:t>
            </a:r>
            <a:r>
              <a:rPr lang="en-US" sz="1600" dirty="0">
                <a:latin typeface="Times New Roman" panose="02020603050405020304" pitchFamily="18" charset="0"/>
                <a:ea typeface="Times New Roman" panose="02020603050405020304" pitchFamily="18" charset="0"/>
              </a:rPr>
              <a:t> Engineering College, </a:t>
            </a:r>
            <a:r>
              <a:rPr lang="en-US" sz="1600" dirty="0" err="1">
                <a:latin typeface="Times New Roman" panose="02020603050405020304" pitchFamily="18" charset="0"/>
                <a:ea typeface="Times New Roman" panose="02020603050405020304" pitchFamily="18" charset="0"/>
              </a:rPr>
              <a:t>Tirupati</a:t>
            </a:r>
            <a:endParaRPr lang="en-US" sz="1600" b="1" dirty="0">
              <a:solidFill>
                <a:srgbClr val="C00000"/>
              </a:solidFill>
              <a:latin typeface="Times New Roman"/>
              <a:ea typeface="+mn-lt"/>
              <a:cs typeface="Times New Roman"/>
            </a:endParaRPr>
          </a:p>
        </p:txBody>
      </p:sp>
      <p:sp>
        <p:nvSpPr>
          <p:cNvPr id="6" name="TextBox 5">
            <a:extLst>
              <a:ext uri="{FF2B5EF4-FFF2-40B4-BE49-F238E27FC236}">
                <a16:creationId xmlns:a16="http://schemas.microsoft.com/office/drawing/2014/main" id="{659615A1-5174-4E59-8D2F-5162DC8819AB}"/>
              </a:ext>
            </a:extLst>
          </p:cNvPr>
          <p:cNvSpPr txBox="1"/>
          <p:nvPr/>
        </p:nvSpPr>
        <p:spPr>
          <a:xfrm>
            <a:off x="7290262" y="4321023"/>
            <a:ext cx="7918050" cy="3744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300"/>
              </a:spcBef>
            </a:pPr>
            <a:r>
              <a:rPr lang="en-US" b="1" dirty="0">
                <a:solidFill>
                  <a:srgbClr val="C00000"/>
                </a:solidFill>
                <a:latin typeface="Times New Roman"/>
                <a:ea typeface="+mn-lt"/>
                <a:cs typeface="Times New Roman"/>
              </a:rPr>
              <a:t>By</a:t>
            </a:r>
            <a:endParaRPr lang="en-US" sz="1600" b="1" dirty="0">
              <a:solidFill>
                <a:srgbClr val="000000"/>
              </a:solidFill>
              <a:latin typeface="Times New Roman"/>
              <a:ea typeface="+mn-lt"/>
              <a:cs typeface="Times New Roman"/>
            </a:endParaRPr>
          </a:p>
          <a:p>
            <a:pPr>
              <a:spcBef>
                <a:spcPts val="300"/>
              </a:spcBef>
            </a:pPr>
            <a:r>
              <a:rPr lang="en-US" sz="1600" dirty="0">
                <a:latin typeface="Times New Roman" panose="02020603050405020304" pitchFamily="18" charset="0"/>
                <a:ea typeface="Times New Roman" panose="02020603050405020304" pitchFamily="18" charset="0"/>
              </a:rPr>
              <a:t>S HEMA (18121A05K8)</a:t>
            </a:r>
            <a:br>
              <a:rPr lang="en-US" sz="1600" dirty="0">
                <a:latin typeface="Times New Roman" panose="02020603050405020304" pitchFamily="18" charset="0"/>
                <a:ea typeface="Times New Roman" panose="02020603050405020304" pitchFamily="18" charset="0"/>
              </a:rPr>
            </a:br>
            <a:r>
              <a:rPr lang="en-US" sz="1600" dirty="0">
                <a:latin typeface="Times New Roman" panose="02020603050405020304" pitchFamily="18" charset="0"/>
                <a:ea typeface="Times New Roman" panose="02020603050405020304" pitchFamily="18" charset="0"/>
              </a:rPr>
              <a:t>S HEMANTH(18121A05K9)</a:t>
            </a:r>
            <a:br>
              <a:rPr lang="en-US" sz="1600" dirty="0">
                <a:latin typeface="Times New Roman" panose="02020603050405020304" pitchFamily="18" charset="0"/>
                <a:ea typeface="Times New Roman" panose="02020603050405020304" pitchFamily="18" charset="0"/>
              </a:rPr>
            </a:br>
            <a:r>
              <a:rPr lang="en-US" sz="1600" dirty="0">
                <a:latin typeface="Times New Roman" panose="02020603050405020304" pitchFamily="18" charset="0"/>
                <a:ea typeface="Times New Roman" panose="02020603050405020304" pitchFamily="18" charset="0"/>
              </a:rPr>
              <a:t>S MADHURI (18121A05L3)</a:t>
            </a:r>
            <a:br>
              <a:rPr lang="en-US" sz="1600" dirty="0">
                <a:latin typeface="Times New Roman" panose="02020603050405020304" pitchFamily="18" charset="0"/>
                <a:ea typeface="Times New Roman" panose="02020603050405020304" pitchFamily="18" charset="0"/>
              </a:rPr>
            </a:br>
            <a:r>
              <a:rPr lang="en-US" sz="1600" dirty="0">
                <a:latin typeface="Times New Roman" panose="02020603050405020304" pitchFamily="18" charset="0"/>
                <a:ea typeface="Times New Roman" panose="02020603050405020304" pitchFamily="18" charset="0"/>
              </a:rPr>
              <a:t>S RAKESH (18121A05L5</a:t>
            </a:r>
            <a:r>
              <a:rPr lang="en-US" dirty="0">
                <a:latin typeface="Times New Roman" panose="02020603050405020304" pitchFamily="18" charset="0"/>
                <a:ea typeface="Times New Roman" panose="02020603050405020304" pitchFamily="18" charset="0"/>
              </a:rPr>
              <a:t>)</a:t>
            </a:r>
          </a:p>
          <a:p>
            <a:pPr>
              <a:spcBef>
                <a:spcPts val="300"/>
              </a:spcBef>
            </a:pPr>
            <a:r>
              <a:rPr lang="en-IN" sz="1600" dirty="0">
                <a:latin typeface="Times New Roman" panose="02020603050405020304" pitchFamily="18" charset="0"/>
                <a:ea typeface="Times New Roman" panose="02020603050405020304" pitchFamily="18" charset="0"/>
              </a:rPr>
              <a:t>S BHARATH REDDY(18121A05L6)</a:t>
            </a:r>
            <a:br>
              <a:rPr lang="en-IN" sz="1600" dirty="0">
                <a:latin typeface="Times New Roman" panose="02020603050405020304" pitchFamily="18" charset="0"/>
                <a:ea typeface="Times New Roman" panose="02020603050405020304" pitchFamily="18" charset="0"/>
              </a:rPr>
            </a:br>
            <a:endParaRPr lang="en-IN" sz="1600" dirty="0"/>
          </a:p>
          <a:p>
            <a:pPr>
              <a:spcBef>
                <a:spcPts val="300"/>
              </a:spcBef>
            </a:pPr>
            <a:endParaRPr lang="en-US" sz="1600" b="1" dirty="0">
              <a:solidFill>
                <a:prstClr val="black"/>
              </a:solidFill>
              <a:latin typeface="Times New Roman"/>
              <a:ea typeface="+mn-lt"/>
              <a:cs typeface="Times New Roman"/>
            </a:endParaRPr>
          </a:p>
          <a:p>
            <a:pPr>
              <a:spcBef>
                <a:spcPts val="300"/>
              </a:spcBef>
            </a:pPr>
            <a:r>
              <a:rPr lang="en-US" sz="1600" b="1" dirty="0">
                <a:solidFill>
                  <a:prstClr val="black"/>
                </a:solidFill>
                <a:latin typeface="Times New Roman"/>
                <a:ea typeface="+mn-lt"/>
                <a:cs typeface="Times New Roman"/>
              </a:rPr>
              <a:t> </a:t>
            </a:r>
          </a:p>
          <a:p>
            <a:pPr>
              <a:spcBef>
                <a:spcPts val="300"/>
              </a:spcBef>
            </a:pPr>
            <a:r>
              <a:rPr lang="en-US" sz="1600" b="1" dirty="0">
                <a:solidFill>
                  <a:prstClr val="black"/>
                </a:solidFill>
                <a:latin typeface="Times New Roman"/>
                <a:ea typeface="+mn-lt"/>
                <a:cs typeface="Times New Roman"/>
              </a:rPr>
              <a:t> </a:t>
            </a:r>
          </a:p>
          <a:p>
            <a:pPr>
              <a:spcBef>
                <a:spcPts val="300"/>
              </a:spcBef>
            </a:pPr>
            <a:endParaRPr lang="en-US" sz="1600" b="1" dirty="0">
              <a:solidFill>
                <a:prstClr val="black"/>
              </a:solidFill>
              <a:latin typeface="Times New Roman"/>
              <a:ea typeface="+mn-lt"/>
              <a:cs typeface="Times New Roman"/>
            </a:endParaRPr>
          </a:p>
          <a:p>
            <a:pPr>
              <a:spcBef>
                <a:spcPts val="1000"/>
              </a:spcBef>
            </a:pPr>
            <a:endParaRPr lang="en-US" sz="1600" b="1" dirty="0">
              <a:solidFill>
                <a:prstClr val="black"/>
              </a:solidFill>
              <a:latin typeface="Times New Roman"/>
              <a:cs typeface="Times New Roman"/>
            </a:endParaRPr>
          </a:p>
          <a:p>
            <a:endParaRPr lang="en-US" b="1" dirty="0">
              <a:solidFill>
                <a:prstClr val="black"/>
              </a:solidFill>
              <a:latin typeface="Times New Roman"/>
              <a:cs typeface="Times New Roman"/>
            </a:endParaRPr>
          </a:p>
        </p:txBody>
      </p:sp>
      <p:sp>
        <p:nvSpPr>
          <p:cNvPr id="9" name="Rectangle 8">
            <a:extLst>
              <a:ext uri="{FF2B5EF4-FFF2-40B4-BE49-F238E27FC236}">
                <a16:creationId xmlns:a16="http://schemas.microsoft.com/office/drawing/2014/main" id="{7CFA4B64-624B-4BF1-845B-C1A0CF221E58}"/>
              </a:ext>
            </a:extLst>
          </p:cNvPr>
          <p:cNvSpPr/>
          <p:nvPr/>
        </p:nvSpPr>
        <p:spPr>
          <a:xfrm>
            <a:off x="1914663" y="3629735"/>
            <a:ext cx="8832981" cy="429413"/>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defRPr/>
            </a:pPr>
            <a:r>
              <a:rPr lang="en-US" sz="2000" dirty="0">
                <a:solidFill>
                  <a:srgbClr val="FF0000"/>
                </a:solidFill>
                <a:latin typeface="Times New Roman" panose="02020603050405020304" pitchFamily="18" charset="0"/>
                <a:ea typeface="Times New Roman" panose="02020603050405020304" pitchFamily="18" charset="0"/>
              </a:rPr>
              <a:t>DEPARTMENT</a:t>
            </a:r>
            <a:r>
              <a:rPr lang="en-US" sz="2000" spc="-15"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OF</a:t>
            </a:r>
            <a:r>
              <a:rPr lang="en-US" sz="2000" spc="-20"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COMPUTER</a:t>
            </a:r>
            <a:r>
              <a:rPr lang="en-US" sz="2000" spc="-20"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SCIENCE</a:t>
            </a:r>
            <a:r>
              <a:rPr lang="en-US" sz="2000" spc="-35"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AND</a:t>
            </a:r>
            <a:r>
              <a:rPr lang="en-US" sz="2000" spc="-10"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ENGINEERING</a:t>
            </a:r>
          </a:p>
        </p:txBody>
      </p:sp>
      <p:pic>
        <p:nvPicPr>
          <p:cNvPr id="10" name="Picture 9" descr="SVEC Logo">
            <a:extLst>
              <a:ext uri="{FF2B5EF4-FFF2-40B4-BE49-F238E27FC236}">
                <a16:creationId xmlns:a16="http://schemas.microsoft.com/office/drawing/2014/main" id="{35F4EA1B-843F-4543-ABC7-CBA94A8DA942}"/>
              </a:ext>
            </a:extLst>
          </p:cNvPr>
          <p:cNvPicPr/>
          <p:nvPr/>
        </p:nvPicPr>
        <p:blipFill>
          <a:blip r:embed="rId2" cstate="print"/>
          <a:srcRect/>
          <a:stretch>
            <a:fillRect/>
          </a:stretch>
        </p:blipFill>
        <p:spPr bwMode="auto">
          <a:xfrm>
            <a:off x="4296593" y="2143724"/>
            <a:ext cx="3648405" cy="1224136"/>
          </a:xfrm>
          <a:prstGeom prst="rect">
            <a:avLst/>
          </a:prstGeom>
          <a:noFill/>
          <a:ln w="9525">
            <a:noFill/>
            <a:miter lim="800000"/>
            <a:headEnd/>
            <a:tailEnd/>
          </a:ln>
        </p:spPr>
      </p:pic>
    </p:spTree>
    <p:extLst>
      <p:ext uri="{BB962C8B-B14F-4D97-AF65-F5344CB8AC3E}">
        <p14:creationId xmlns:p14="http://schemas.microsoft.com/office/powerpoint/2010/main" val="2676110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3764482" y="2772985"/>
            <a:ext cx="4003723" cy="817503"/>
          </a:xfrm>
        </p:spPr>
        <p:txBody>
          <a:bodyPr>
            <a:normAutofit/>
          </a:bodyPr>
          <a:lstStyle/>
          <a:p>
            <a:pPr>
              <a:buNone/>
            </a:pPr>
            <a:r>
              <a:rPr lang="en-US" sz="4800" b="1" dirty="0">
                <a:solidFill>
                  <a:schemeClr val="accent5"/>
                </a:solidFill>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1782" y="310534"/>
            <a:ext cx="7022910" cy="1325563"/>
          </a:xfrm>
        </p:spPr>
        <p:txBody>
          <a:bodyPr>
            <a:normAutofit/>
          </a:bodyPr>
          <a:lstStyle/>
          <a:p>
            <a:pPr algn="ctr"/>
            <a:r>
              <a:rPr lang="en-US" sz="3600" b="1" dirty="0">
                <a:solidFill>
                  <a:schemeClr val="accent5"/>
                </a:solidFill>
                <a:latin typeface="Times New Roman" panose="02020603050405020304" pitchFamily="18" charset="0"/>
                <a:cs typeface="Times New Roman" panose="02020603050405020304" pitchFamily="18" charset="0"/>
              </a:rPr>
              <a:t>INDEX</a:t>
            </a:r>
            <a:endParaRPr lang="en-IN" sz="36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A21787-CF98-4957-AAFE-6C03DF5834C6}"/>
              </a:ext>
            </a:extLst>
          </p:cNvPr>
          <p:cNvSpPr>
            <a:spLocks noGrp="1"/>
          </p:cNvSpPr>
          <p:nvPr>
            <p:ph sz="half" idx="1"/>
          </p:nvPr>
        </p:nvSpPr>
        <p:spPr>
          <a:xfrm>
            <a:off x="1095291" y="1266949"/>
            <a:ext cx="5328310" cy="4792280"/>
          </a:xfrm>
        </p:spPr>
        <p:txBody>
          <a:bodyPr>
            <a:normAutofit/>
          </a:bodyPr>
          <a:lstStyle/>
          <a:p>
            <a:r>
              <a:rPr lang="en-US" sz="2800" dirty="0">
                <a:latin typeface="Times New Roman" panose="02020603050405020304" pitchFamily="18" charset="0"/>
                <a:cs typeface="Times New Roman" panose="02020603050405020304" pitchFamily="18" charset="0"/>
              </a:rPr>
              <a:t>Abstract</a:t>
            </a:r>
          </a:p>
          <a:p>
            <a:r>
              <a:rPr lang="en-US" sz="2800"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Objective</a:t>
            </a:r>
          </a:p>
          <a:p>
            <a:r>
              <a:rPr lang="en-US" sz="2800" dirty="0">
                <a:latin typeface="Times New Roman" panose="02020603050405020304" pitchFamily="18" charset="0"/>
                <a:cs typeface="Times New Roman" panose="02020603050405020304" pitchFamily="18" charset="0"/>
              </a:rPr>
              <a:t>Hardware and Software Requirements</a:t>
            </a:r>
          </a:p>
          <a:p>
            <a:r>
              <a:rPr lang="en-US" sz="2800" dirty="0">
                <a:latin typeface="Times New Roman" panose="02020603050405020304" pitchFamily="18" charset="0"/>
                <a:cs typeface="Times New Roman" panose="02020603050405020304" pitchFamily="18" charset="0"/>
              </a:rPr>
              <a:t>References</a:t>
            </a:r>
          </a:p>
          <a:p>
            <a:pPr>
              <a:buNone/>
            </a:pPr>
            <a:endParaRPr lang="en-US" sz="2800" dirty="0">
              <a:latin typeface="Times New Roman" panose="02020603050405020304" pitchFamily="18" charset="0"/>
              <a:cs typeface="Times New Roman" panose="02020603050405020304" pitchFamily="18" charset="0"/>
            </a:endParaRPr>
          </a:p>
          <a:p>
            <a:pPr>
              <a:buNone/>
            </a:pPr>
            <a:endParaRPr lang="en-US" dirty="0"/>
          </a:p>
        </p:txBody>
      </p:sp>
    </p:spTree>
    <p:extLst>
      <p:ext uri="{BB962C8B-B14F-4D97-AF65-F5344CB8AC3E}">
        <p14:creationId xmlns:p14="http://schemas.microsoft.com/office/powerpoint/2010/main" val="148995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614" y="139890"/>
            <a:ext cx="3316405" cy="573206"/>
          </a:xfrm>
        </p:spPr>
        <p:txBody>
          <a:bodyPr>
            <a:normAutofit fontScale="90000"/>
          </a:bodyPr>
          <a:lstStyle/>
          <a:p>
            <a:pPr algn="ctr"/>
            <a:r>
              <a:rPr lang="en-US" sz="3600" b="1" dirty="0">
                <a:solidFill>
                  <a:schemeClr val="accent5"/>
                </a:solidFill>
                <a:latin typeface="Times New Roman" panose="02020603050405020304" pitchFamily="18" charset="0"/>
                <a:cs typeface="Times New Roman" panose="02020603050405020304" pitchFamily="18" charset="0"/>
              </a:rPr>
              <a:t>ABSTRACT</a:t>
            </a:r>
            <a:endParaRPr lang="en-US" sz="3600" dirty="0">
              <a:solidFill>
                <a:schemeClr val="accent5"/>
              </a:solidFill>
              <a:latin typeface="Times New Roman" panose="02020603050405020304" pitchFamily="18" charset="0"/>
              <a:cs typeface="Times New Roman" panose="02020603050405020304" pitchFamily="18" charset="0"/>
            </a:endParaRPr>
          </a:p>
        </p:txBody>
      </p:sp>
      <p:sp>
        <p:nvSpPr>
          <p:cNvPr id="4" name="Rectangle 3"/>
          <p:cNvSpPr/>
          <p:nvPr/>
        </p:nvSpPr>
        <p:spPr>
          <a:xfrm>
            <a:off x="729465" y="713096"/>
            <a:ext cx="10900881" cy="5632311"/>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Human emotion recognition plays an important role in the interpersonal relationship. </a:t>
            </a:r>
            <a:r>
              <a:rPr lang="en-IN" sz="2000" dirty="0">
                <a:effectLst/>
                <a:latin typeface="Times New Roman" panose="02020603050405020304" pitchFamily="18" charset="0"/>
                <a:ea typeface="Times New Roman" panose="02020603050405020304" pitchFamily="18" charset="0"/>
              </a:rPr>
              <a:t>Emotion detection from image is one of the most powerful and challenging research task in social communication. </a:t>
            </a:r>
            <a:r>
              <a:rPr lang="en-US" sz="2000" dirty="0">
                <a:effectLst/>
                <a:latin typeface="Times New Roman" panose="02020603050405020304" pitchFamily="18" charset="0"/>
                <a:ea typeface="Times New Roman" panose="02020603050405020304" pitchFamily="18" charset="0"/>
              </a:rPr>
              <a:t>The automatic recognition of emotions has been an active research topic from early eras. Therefore, there are several advances made in this field. Hence extracting and understanding of emotion has a high importance of the interaction between human and machine communication. When it comes to image processing, deep learning (DL)-based emotion recognition outperforms classical methods. This paper proposes a face expression identification approach based on a convolutional neural network (CNN) and image edge detection to avoid the complex process of explicit feature extraction in traditional facial expression recognition. The edge of each layer of the image is retrieved in the convolution process after the facial expression image is </a:t>
            </a:r>
            <a:r>
              <a:rPr lang="en-US" sz="2000" dirty="0" err="1">
                <a:effectLst/>
                <a:latin typeface="Times New Roman" panose="02020603050405020304" pitchFamily="18" charset="0"/>
                <a:ea typeface="Times New Roman" panose="02020603050405020304" pitchFamily="18" charset="0"/>
              </a:rPr>
              <a:t>normalised</a:t>
            </a:r>
            <a:r>
              <a:rPr lang="en-US" sz="2000" dirty="0">
                <a:effectLst/>
                <a:latin typeface="Times New Roman" panose="02020603050405020304" pitchFamily="18" charset="0"/>
                <a:ea typeface="Times New Roman" panose="02020603050405020304" pitchFamily="18" charset="0"/>
              </a:rPr>
              <a:t>. The maximum pooling method is then used to reduce the dimensionality of the extracted implicit features. Finally, a </a:t>
            </a:r>
            <a:r>
              <a:rPr lang="en-US" sz="2000" dirty="0" err="1">
                <a:effectLst/>
                <a:latin typeface="Times New Roman" panose="02020603050405020304" pitchFamily="18" charset="0"/>
                <a:ea typeface="Times New Roman" panose="02020603050405020304" pitchFamily="18" charset="0"/>
              </a:rPr>
              <a:t>Softmax</a:t>
            </a:r>
            <a:r>
              <a:rPr lang="en-US" sz="2000" dirty="0">
                <a:effectLst/>
                <a:latin typeface="Times New Roman" panose="02020603050405020304" pitchFamily="18" charset="0"/>
                <a:ea typeface="Times New Roman" panose="02020603050405020304" pitchFamily="18" charset="0"/>
              </a:rPr>
              <a:t> classifier is used to classify and </a:t>
            </a:r>
            <a:r>
              <a:rPr lang="en-US" sz="2000" dirty="0" err="1">
                <a:effectLst/>
                <a:latin typeface="Times New Roman" panose="02020603050405020304" pitchFamily="18" charset="0"/>
                <a:ea typeface="Times New Roman" panose="02020603050405020304" pitchFamily="18" charset="0"/>
              </a:rPr>
              <a:t>recognise</a:t>
            </a:r>
            <a:r>
              <a:rPr lang="en-US" sz="2000" dirty="0">
                <a:effectLst/>
                <a:latin typeface="Times New Roman" panose="02020603050405020304" pitchFamily="18" charset="0"/>
                <a:ea typeface="Times New Roman" panose="02020603050405020304" pitchFamily="18" charset="0"/>
              </a:rPr>
              <a:t> the expression of the test sample image.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867" y="175690"/>
            <a:ext cx="3911221" cy="662782"/>
          </a:xfrm>
        </p:spPr>
        <p:txBody>
          <a:bodyPr>
            <a:normAutofit/>
          </a:bodyPr>
          <a:lstStyle/>
          <a:p>
            <a:r>
              <a:rPr lang="en-IN" sz="3600" b="1" dirty="0">
                <a:solidFill>
                  <a:schemeClr val="accent5"/>
                </a:solidFill>
                <a:latin typeface="Times New Roman" panose="02020603050405020304" pitchFamily="18" charset="0"/>
                <a:cs typeface="Times New Roman" panose="02020603050405020304" pitchFamily="18" charset="0"/>
              </a:rPr>
              <a:t>INTRODUCTION</a:t>
            </a:r>
            <a:endParaRPr lang="en-IN" sz="28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0073" y="838472"/>
            <a:ext cx="10746769" cy="5306834"/>
          </a:xfrm>
        </p:spPr>
        <p:txBody>
          <a:bodyPr>
            <a:noAutofit/>
          </a:bodyPr>
          <a:lstStyle/>
          <a:p>
            <a:pPr algn="just">
              <a:lnSpc>
                <a:spcPct val="100000"/>
              </a:lnSpc>
            </a:pPr>
            <a:r>
              <a:rPr lang="en-IN" sz="2000" dirty="0">
                <a:effectLst/>
                <a:latin typeface="Times New Roman" panose="02020603050405020304" pitchFamily="18" charset="0"/>
                <a:ea typeface="Times New Roman" panose="02020603050405020304" pitchFamily="18" charset="0"/>
              </a:rPr>
              <a:t>Emotion is a mental state associated with the nervous system associated with feelings, perceptions, behavioural reactions, and a degree of gratification or displeasure . </a:t>
            </a:r>
          </a:p>
          <a:p>
            <a:pPr algn="just">
              <a:lnSpc>
                <a:spcPct val="100000"/>
              </a:lnSpc>
            </a:pPr>
            <a:r>
              <a:rPr lang="en-IN" sz="2000" dirty="0">
                <a:effectLst/>
                <a:latin typeface="Times New Roman" panose="02020603050405020304" pitchFamily="18" charset="0"/>
                <a:ea typeface="Times New Roman" panose="02020603050405020304" pitchFamily="18" charset="0"/>
              </a:rPr>
              <a:t>One of the current application of artificial intelligence (AI) using neural networks is the recognition of faces in images and videos for various applications. </a:t>
            </a:r>
          </a:p>
          <a:p>
            <a:pPr algn="just">
              <a:lnSpc>
                <a:spcPct val="100000"/>
              </a:lnSpc>
            </a:pPr>
            <a:r>
              <a:rPr lang="en-IN" sz="2000" dirty="0">
                <a:effectLst/>
                <a:latin typeface="Times New Roman" panose="02020603050405020304" pitchFamily="18" charset="0"/>
                <a:ea typeface="Times New Roman" panose="02020603050405020304" pitchFamily="18" charset="0"/>
              </a:rPr>
              <a:t>This paper presents a method for identifying seven emotions such as anger, disgust, neutral, fear, happy, sad, and surprise using facial images. Previous research used deep-learning technology to create models of facial expressions based on emotions to identify emotions. </a:t>
            </a:r>
          </a:p>
          <a:p>
            <a:pPr algn="just">
              <a:lnSpc>
                <a:spcPct val="100000"/>
              </a:lnSpc>
            </a:pPr>
            <a:r>
              <a:rPr lang="en-US" sz="2000" dirty="0">
                <a:latin typeface="Times New Roman" panose="02020603050405020304" pitchFamily="18" charset="0"/>
                <a:ea typeface="Times New Roman" panose="02020603050405020304" pitchFamily="18" charset="0"/>
              </a:rPr>
              <a:t>A rapid R-CNN (Faster Regions with Convolutional Neural Network Features) facial expression identification approach is presented to sidestep the complicated procedure of explicit feature extraction and low-level data manipulation in traditional facial expression detection. </a:t>
            </a:r>
          </a:p>
          <a:p>
            <a:pPr algn="just">
              <a:lnSpc>
                <a:spcPct val="100000"/>
              </a:lnSpc>
            </a:pPr>
            <a:r>
              <a:rPr lang="en-US" sz="2000" dirty="0">
                <a:latin typeface="Times New Roman" panose="02020603050405020304" pitchFamily="18" charset="0"/>
                <a:ea typeface="Times New Roman" panose="02020603050405020304" pitchFamily="18" charset="0"/>
              </a:rPr>
              <a:t>The convolution core of FRR-CNN (A Feature Redundancy Reduced Convolutional Neural Network), unlike classic CNN, diverges due to greater discriminant differences between feature maps at the same level, resulting in less duplicated features and a more compact picture representation. </a:t>
            </a:r>
          </a:p>
          <a:p>
            <a:pPr algn="just">
              <a:lnSpc>
                <a:spcPct val="100000"/>
              </a:lnSpc>
            </a:pPr>
            <a:r>
              <a:rPr lang="en-US" sz="2000" dirty="0">
                <a:latin typeface="Times New Roman" panose="02020603050405020304" pitchFamily="18" charset="0"/>
                <a:ea typeface="Times New Roman" panose="02020603050405020304" pitchFamily="18" charset="0"/>
              </a:rPr>
              <a:t>The maximum pooling method is utilized in this paper to reduce the dimension of the retrieved implicit features, which reduces the convolutional neural network model's training time.</a:t>
            </a:r>
            <a:endParaRPr lang="en-IN" sz="2000" dirty="0">
              <a:latin typeface="Times New Roman" panose="02020603050405020304" pitchFamily="18" charset="0"/>
              <a:ea typeface="Times New Roman" panose="02020603050405020304" pitchFamily="18" charset="0"/>
            </a:endParaRPr>
          </a:p>
          <a:p>
            <a:pPr algn="just">
              <a:lnSpc>
                <a:spcPct val="100000"/>
              </a:lnSpc>
            </a:pPr>
            <a:endParaRPr lang="en-US" sz="2000" dirty="0">
              <a:latin typeface="Times New Roman" panose="02020603050405020304" pitchFamily="18" charset="0"/>
              <a:ea typeface="Times New Roman" panose="02020603050405020304" pitchFamily="18" charset="0"/>
            </a:endParaRPr>
          </a:p>
          <a:p>
            <a:pPr algn="just">
              <a:lnSpc>
                <a:spcPct val="150000"/>
              </a:lnSpc>
            </a:pPr>
            <a:endParaRPr lang="en-IN" sz="20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26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8353" y="439243"/>
            <a:ext cx="6175433" cy="1081815"/>
          </a:xfrm>
        </p:spPr>
        <p:txBody>
          <a:bodyPr>
            <a:normAutofit/>
          </a:bodyPr>
          <a:lstStyle/>
          <a:p>
            <a:pPr algn="ctr"/>
            <a:r>
              <a:rPr lang="en-US" altLang="en-US" sz="3600" b="1" dirty="0">
                <a:solidFill>
                  <a:schemeClr val="accent5"/>
                </a:solidFill>
                <a:latin typeface="Times New Roman" panose="02020603050405020304" pitchFamily="18" charset="0"/>
                <a:cs typeface="Times New Roman" panose="02020603050405020304" pitchFamily="18" charset="0"/>
              </a:rPr>
              <a:t>PROBLEM</a:t>
            </a:r>
            <a:r>
              <a:rPr lang="en-US" altLang="en-US" sz="3600" b="1" dirty="0">
                <a:latin typeface="Times New Roman" panose="02020603050405020304" pitchFamily="18" charset="0"/>
                <a:cs typeface="Times New Roman" panose="02020603050405020304" pitchFamily="18" charset="0"/>
              </a:rPr>
              <a:t> </a:t>
            </a:r>
            <a:r>
              <a:rPr lang="en-US" altLang="en-US" sz="3600" b="1" dirty="0">
                <a:solidFill>
                  <a:schemeClr val="accent5"/>
                </a:solidFill>
                <a:latin typeface="Times New Roman" panose="02020603050405020304" pitchFamily="18" charset="0"/>
                <a:cs typeface="Times New Roman" panose="02020603050405020304" pitchFamily="18" charset="0"/>
              </a:rPr>
              <a:t>STATEMENT</a:t>
            </a:r>
            <a:br>
              <a:rPr lang="en-US" altLang="en-US" sz="3600" b="1" dirty="0">
                <a:latin typeface="Times New Roman" panose="02020603050405020304" pitchFamily="18" charset="0"/>
                <a:cs typeface="Times New Roman" panose="02020603050405020304" pitchFamily="18" charset="0"/>
              </a:rPr>
            </a:b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18602" y="1669106"/>
            <a:ext cx="11354936" cy="3667836"/>
          </a:xfrm>
        </p:spPr>
        <p:txBody>
          <a:bodyPr>
            <a:normAutofit fontScale="85000" lnSpcReduction="20000"/>
          </a:bodyPr>
          <a:lstStyle/>
          <a:p>
            <a:pPr algn="just">
              <a:lnSpc>
                <a:spcPct val="150000"/>
              </a:lnSpc>
            </a:pPr>
            <a:r>
              <a:rPr lang="en-US" dirty="0">
                <a:effectLst/>
                <a:latin typeface="Times New Roman" panose="02020603050405020304" pitchFamily="18" charset="0"/>
                <a:ea typeface="Times New Roman" panose="02020603050405020304" pitchFamily="18" charset="0"/>
              </a:rPr>
              <a:t>The problem statements in this model are having robust and automated face detection, analysis of the captured image and its meaningful analysis by facial expressions, creating data sets for test and training. A model design is proposed which is capable of recognizing up-to seven emotions which are considered universal among all walks of cultures. Mainly being </a:t>
            </a:r>
            <a:r>
              <a:rPr lang="en-IN" dirty="0">
                <a:effectLst/>
                <a:latin typeface="Times New Roman" panose="02020603050405020304" pitchFamily="18" charset="0"/>
                <a:ea typeface="Times New Roman" panose="02020603050405020304" pitchFamily="18" charset="0"/>
              </a:rPr>
              <a:t>anger, disgust, neutral, fear, happy, sad, and lastly surprise</a:t>
            </a:r>
            <a:r>
              <a:rPr lang="en-US" dirty="0">
                <a:effectLst/>
                <a:latin typeface="Times New Roman" panose="02020603050405020304" pitchFamily="18" charset="0"/>
                <a:ea typeface="Times New Roman" panose="02020603050405020304" pitchFamily="18" charset="0"/>
              </a:rPr>
              <a:t>. The system should be able to understand a face and its characteristics and then make a weighted assumption of the facial emotions of a person. </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6182" y="500063"/>
            <a:ext cx="5562600" cy="659998"/>
          </a:xfrm>
        </p:spPr>
        <p:txBody>
          <a:bodyPr>
            <a:normAutofit/>
          </a:bodyPr>
          <a:lstStyle/>
          <a:p>
            <a:pPr algn="ctr"/>
            <a:r>
              <a:rPr lang="en-IN" sz="3600" b="1" dirty="0">
                <a:solidFill>
                  <a:schemeClr val="accent5"/>
                </a:solidFill>
                <a:latin typeface="Times New Roman" panose="02020603050405020304" pitchFamily="18" charset="0"/>
                <a:cs typeface="Times New Roman" panose="02020603050405020304" pitchFamily="18" charset="0"/>
              </a:rPr>
              <a:t>OBJECTIVE</a:t>
            </a:r>
          </a:p>
        </p:txBody>
      </p:sp>
      <p:sp>
        <p:nvSpPr>
          <p:cNvPr id="5" name="Content Placeholder 2"/>
          <p:cNvSpPr txBox="1">
            <a:spLocks/>
          </p:cNvSpPr>
          <p:nvPr/>
        </p:nvSpPr>
        <p:spPr>
          <a:xfrm>
            <a:off x="801384" y="1479479"/>
            <a:ext cx="10572108" cy="32055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Font typeface="Wingdings" panose="05000000000000000000" pitchFamily="2" charset="2"/>
              <a:buChar char="§"/>
            </a:pPr>
            <a:r>
              <a:rPr lang="en-IN" sz="2000" dirty="0">
                <a:solidFill>
                  <a:schemeClr val="tx1"/>
                </a:solidFill>
                <a:effectLst/>
                <a:latin typeface="Times New Roman" panose="02020603050405020304" pitchFamily="18" charset="0"/>
                <a:ea typeface="Times New Roman" panose="02020603050405020304" pitchFamily="18" charset="0"/>
              </a:rPr>
              <a:t>The proposed model  uses the deep learning (DL) open library “</a:t>
            </a:r>
            <a:r>
              <a:rPr lang="en-IN" sz="2000" dirty="0" err="1">
                <a:solidFill>
                  <a:schemeClr val="tx1"/>
                </a:solidFill>
                <a:effectLst/>
                <a:latin typeface="Times New Roman" panose="02020603050405020304" pitchFamily="18" charset="0"/>
                <a:ea typeface="Times New Roman" panose="02020603050405020304" pitchFamily="18" charset="0"/>
              </a:rPr>
              <a:t>Keras</a:t>
            </a:r>
            <a:r>
              <a:rPr lang="en-IN" sz="2000" dirty="0">
                <a:solidFill>
                  <a:schemeClr val="tx1"/>
                </a:solidFill>
                <a:effectLst/>
                <a:latin typeface="Times New Roman" panose="02020603050405020304" pitchFamily="18" charset="0"/>
                <a:ea typeface="Times New Roman" panose="02020603050405020304" pitchFamily="18" charset="0"/>
              </a:rPr>
              <a:t>” provided by Google for facial emotion detection, by applying robust CNN to image recognition. </a:t>
            </a:r>
          </a:p>
          <a:p>
            <a:pPr algn="just">
              <a:lnSpc>
                <a:spcPct val="150000"/>
              </a:lnSpc>
              <a:buFont typeface="Wingdings" panose="05000000000000000000" pitchFamily="2" charset="2"/>
              <a:buChar char="§"/>
            </a:pPr>
            <a:r>
              <a:rPr lang="en-IN" sz="2000" dirty="0">
                <a:solidFill>
                  <a:schemeClr val="tx1"/>
                </a:solidFill>
                <a:effectLst/>
                <a:latin typeface="Times New Roman" panose="02020603050405020304" pitchFamily="18" charset="0"/>
                <a:ea typeface="Times New Roman" panose="02020603050405020304" pitchFamily="18" charset="0"/>
              </a:rPr>
              <a:t>It detects expressions and image edges by means of an emotion model created by a CNN using deep learning. </a:t>
            </a:r>
          </a:p>
          <a:p>
            <a:pPr algn="just">
              <a:lnSpc>
                <a:spcPct val="150000"/>
              </a:lnSpc>
              <a:buFont typeface="Wingdings" panose="05000000000000000000" pitchFamily="2" charset="2"/>
              <a:buChar char="§"/>
            </a:pPr>
            <a:r>
              <a:rPr lang="en-IN" sz="2000" dirty="0">
                <a:solidFill>
                  <a:schemeClr val="tx1"/>
                </a:solidFill>
                <a:effectLst/>
                <a:latin typeface="Times New Roman" panose="02020603050405020304" pitchFamily="18" charset="0"/>
                <a:ea typeface="Times New Roman" panose="02020603050405020304" pitchFamily="18" charset="0"/>
              </a:rPr>
              <a:t>Emotion detection is implemented using </a:t>
            </a:r>
            <a:r>
              <a:rPr lang="en-IN" sz="2000" dirty="0" err="1">
                <a:solidFill>
                  <a:schemeClr val="tx1"/>
                </a:solidFill>
                <a:effectLst/>
                <a:latin typeface="Times New Roman" panose="02020603050405020304" pitchFamily="18" charset="0"/>
                <a:ea typeface="Times New Roman" panose="02020603050405020304" pitchFamily="18" charset="0"/>
              </a:rPr>
              <a:t>keras</a:t>
            </a:r>
            <a:r>
              <a:rPr lang="en-IN" sz="2000" dirty="0">
                <a:solidFill>
                  <a:schemeClr val="tx1"/>
                </a:solidFill>
                <a:effectLst/>
                <a:latin typeface="Times New Roman" panose="02020603050405020304" pitchFamily="18" charset="0"/>
                <a:ea typeface="Times New Roman" panose="02020603050405020304" pitchFamily="18" charset="0"/>
              </a:rPr>
              <a:t> with the proposed network. The networks are program on top of </a:t>
            </a:r>
            <a:r>
              <a:rPr lang="en-IN" sz="2000" dirty="0" err="1">
                <a:solidFill>
                  <a:schemeClr val="tx1"/>
                </a:solidFill>
                <a:effectLst/>
                <a:latin typeface="Times New Roman" panose="02020603050405020304" pitchFamily="18" charset="0"/>
                <a:ea typeface="Times New Roman" panose="02020603050405020304" pitchFamily="18" charset="0"/>
              </a:rPr>
              <a:t>keras</a:t>
            </a:r>
            <a:r>
              <a:rPr lang="en-IN" sz="2000" dirty="0">
                <a:solidFill>
                  <a:schemeClr val="tx1"/>
                </a:solidFill>
                <a:effectLst/>
                <a:latin typeface="Times New Roman" panose="02020603050405020304" pitchFamily="18" charset="0"/>
                <a:ea typeface="Times New Roman" panose="02020603050405020304" pitchFamily="18" charset="0"/>
              </a:rPr>
              <a:t>, operating on Python, using the </a:t>
            </a:r>
            <a:r>
              <a:rPr lang="en-IN" sz="2000" dirty="0" err="1">
                <a:solidFill>
                  <a:schemeClr val="tx1"/>
                </a:solidFill>
                <a:effectLst/>
                <a:latin typeface="Times New Roman" panose="02020603050405020304" pitchFamily="18" charset="0"/>
                <a:ea typeface="Times New Roman" panose="02020603050405020304" pitchFamily="18" charset="0"/>
              </a:rPr>
              <a:t>keras</a:t>
            </a:r>
            <a:r>
              <a:rPr lang="en-IN" sz="2000" dirty="0">
                <a:solidFill>
                  <a:schemeClr val="tx1"/>
                </a:solidFill>
                <a:effectLst/>
                <a:latin typeface="Times New Roman" panose="02020603050405020304" pitchFamily="18" charset="0"/>
                <a:ea typeface="Times New Roman" panose="02020603050405020304" pitchFamily="18" charset="0"/>
              </a:rPr>
              <a:t> learn library.</a:t>
            </a:r>
          </a:p>
          <a:p>
            <a:pPr marL="0" lv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9818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6697" y="479683"/>
            <a:ext cx="6279315" cy="789559"/>
          </a:xfrm>
        </p:spPr>
        <p:txBody>
          <a:bodyPr>
            <a:normAutofit/>
          </a:bodyPr>
          <a:lstStyle/>
          <a:p>
            <a:pPr algn="ctr"/>
            <a:r>
              <a:rPr lang="en-IN" sz="3600" b="1" dirty="0">
                <a:solidFill>
                  <a:schemeClr val="accent5"/>
                </a:solidFill>
                <a:latin typeface="Times New Roman" panose="02020603050405020304" pitchFamily="18" charset="0"/>
                <a:cs typeface="Times New Roman" panose="02020603050405020304" pitchFamily="18" charset="0"/>
              </a:rPr>
              <a:t>OBJECTIVE</a:t>
            </a:r>
          </a:p>
        </p:txBody>
      </p:sp>
      <p:sp>
        <p:nvSpPr>
          <p:cNvPr id="5" name="Content Placeholder 2"/>
          <p:cNvSpPr txBox="1">
            <a:spLocks/>
          </p:cNvSpPr>
          <p:nvPr/>
        </p:nvSpPr>
        <p:spPr>
          <a:xfrm>
            <a:off x="273778" y="1269242"/>
            <a:ext cx="11354936" cy="36678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None/>
            </a:pPr>
            <a:r>
              <a:rPr lang="en-IN" dirty="0"/>
              <a:t>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FCC206-9766-4EFF-BF8B-A99105FD3E36}"/>
              </a:ext>
            </a:extLst>
          </p:cNvPr>
          <p:cNvPicPr/>
          <p:nvPr/>
        </p:nvPicPr>
        <p:blipFill>
          <a:blip r:embed="rId2"/>
          <a:srcRect/>
          <a:stretch>
            <a:fillRect/>
          </a:stretch>
        </p:blipFill>
        <p:spPr>
          <a:xfrm>
            <a:off x="3622582" y="1269242"/>
            <a:ext cx="4946836" cy="4432915"/>
          </a:xfrm>
          <a:prstGeom prst="rect">
            <a:avLst/>
          </a:prstGeom>
        </p:spPr>
      </p:pic>
      <p:sp>
        <p:nvSpPr>
          <p:cNvPr id="6" name="TextBox 5">
            <a:extLst>
              <a:ext uri="{FF2B5EF4-FFF2-40B4-BE49-F238E27FC236}">
                <a16:creationId xmlns:a16="http://schemas.microsoft.com/office/drawing/2014/main" id="{EE1DA811-6EE3-4444-AF40-B9A0CF13AB7D}"/>
              </a:ext>
            </a:extLst>
          </p:cNvPr>
          <p:cNvSpPr txBox="1"/>
          <p:nvPr/>
        </p:nvSpPr>
        <p:spPr>
          <a:xfrm>
            <a:off x="3278300" y="5920243"/>
            <a:ext cx="6097712" cy="458074"/>
          </a:xfrm>
          <a:prstGeom prst="rect">
            <a:avLst/>
          </a:prstGeom>
          <a:noFill/>
        </p:spPr>
        <p:txBody>
          <a:bodyPr wrap="square">
            <a:spAutoFit/>
          </a:bodyPr>
          <a:lstStyle/>
          <a:p>
            <a:pPr algn="ctr">
              <a:lnSpc>
                <a:spcPct val="150000"/>
              </a:lnSpc>
            </a:pPr>
            <a:r>
              <a:rPr lang="en-IN" sz="1800" dirty="0">
                <a:effectLst/>
                <a:latin typeface="Times New Roman" panose="02020603050405020304" pitchFamily="18" charset="0"/>
                <a:ea typeface="Calibri" panose="020F0502020204030204" pitchFamily="34" charset="0"/>
              </a:rPr>
              <a:t>Fig. 3: (a) Image, (b) Proportion of emotions.</a:t>
            </a:r>
            <a:endParaRPr lang="en-IN" sz="1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74049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965771"/>
            <a:ext cx="10927900" cy="5300106"/>
          </a:xfrm>
          <a:solidFill>
            <a:schemeClr val="bg1"/>
          </a:solidFill>
        </p:spPr>
        <p:txBody>
          <a:bodyPr>
            <a:normAutofit/>
          </a:bodyPr>
          <a:lstStyle/>
          <a:p>
            <a:pPr marL="0" indent="0">
              <a:buNone/>
            </a:pPr>
            <a:r>
              <a:rPr lang="en-US" sz="2400" b="1" dirty="0">
                <a:solidFill>
                  <a:srgbClr val="00B0F0"/>
                </a:solidFill>
                <a:latin typeface="Times New Roman" pitchFamily="18" charset="0"/>
                <a:cs typeface="Times New Roman" pitchFamily="18" charset="0"/>
              </a:rPr>
              <a:t>HARDWARE SPECIFICATIONS:</a:t>
            </a:r>
            <a:endParaRPr lang="en-IN" sz="2400" dirty="0">
              <a:solidFill>
                <a:srgbClr val="00B0F0"/>
              </a:solidFill>
              <a:latin typeface="Times New Roman" pitchFamily="18" charset="0"/>
              <a:cs typeface="Times New Roman" pitchFamily="18" charset="0"/>
            </a:endParaRPr>
          </a:p>
          <a:p>
            <a:pPr lvl="0"/>
            <a:r>
              <a:rPr lang="en-IN" sz="2400" dirty="0">
                <a:latin typeface="Times New Roman" pitchFamily="18" charset="0"/>
                <a:cs typeface="Times New Roman" pitchFamily="18" charset="0"/>
              </a:rPr>
              <a:t>Processor            	            :  I5/Intel Processor</a:t>
            </a:r>
            <a:endParaRPr lang="en-US" sz="2400" dirty="0">
              <a:latin typeface="Times New Roman" pitchFamily="18" charset="0"/>
              <a:cs typeface="Times New Roman" pitchFamily="18" charset="0"/>
            </a:endParaRPr>
          </a:p>
          <a:p>
            <a:pPr lvl="0"/>
            <a:r>
              <a:rPr lang="en-IN" sz="2400" dirty="0">
                <a:latin typeface="Times New Roman" pitchFamily="18" charset="0"/>
                <a:cs typeface="Times New Roman" pitchFamily="18" charset="0"/>
              </a:rPr>
              <a:t>RAM                                    :  8GB (min)</a:t>
            </a: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Hard Disk                             :  128 GB</a:t>
            </a:r>
          </a:p>
          <a:p>
            <a:pPr marL="0" lvl="0" indent="0">
              <a:buNone/>
            </a:pPr>
            <a:endParaRPr lang="en-US" sz="2400" dirty="0">
              <a:latin typeface="Times New Roman" pitchFamily="18" charset="0"/>
              <a:cs typeface="Times New Roman" pitchFamily="18" charset="0"/>
            </a:endParaRPr>
          </a:p>
          <a:p>
            <a:pPr lvl="0">
              <a:buNone/>
            </a:pPr>
            <a:r>
              <a:rPr lang="en-US" sz="2400" b="1" dirty="0">
                <a:solidFill>
                  <a:srgbClr val="00B0F0"/>
                </a:solidFill>
                <a:latin typeface="Times New Roman" pitchFamily="18" charset="0"/>
                <a:cs typeface="Times New Roman" pitchFamily="18" charset="0"/>
              </a:rPr>
              <a:t>SOFTWARE SPECIFICATIONS:</a:t>
            </a:r>
            <a:endParaRPr lang="en-US" sz="2400" dirty="0">
              <a:solidFill>
                <a:srgbClr val="00B0F0"/>
              </a:solidFill>
              <a:latin typeface="Times New Roman" pitchFamily="18" charset="0"/>
              <a:cs typeface="Times New Roman" pitchFamily="18" charset="0"/>
            </a:endParaRPr>
          </a:p>
          <a:p>
            <a:pPr lvl="0"/>
            <a:r>
              <a:rPr lang="en-US" sz="2400" dirty="0"/>
              <a:t>Operating System             	:   Windows 10</a:t>
            </a:r>
          </a:p>
          <a:p>
            <a:pPr lvl="0"/>
            <a:r>
              <a:rPr lang="en-US" sz="2400" dirty="0"/>
              <a:t>Server-side Script             	:   Python 3.6</a:t>
            </a:r>
          </a:p>
          <a:p>
            <a:pPr lvl="0"/>
            <a:r>
              <a:rPr lang="en-US" sz="2400" dirty="0"/>
              <a:t>IDE				:   </a:t>
            </a:r>
            <a:r>
              <a:rPr lang="en-US" sz="2400" dirty="0" err="1"/>
              <a:t>Jupyter</a:t>
            </a:r>
            <a:r>
              <a:rPr lang="en-US" sz="2400" dirty="0"/>
              <a:t> notebook</a:t>
            </a:r>
          </a:p>
          <a:p>
            <a:pPr lvl="0"/>
            <a:r>
              <a:rPr lang="en-US" sz="2400" dirty="0"/>
              <a:t>Libraries Used                         :  </a:t>
            </a:r>
            <a:r>
              <a:rPr lang="en-US" sz="2400" dirty="0" err="1"/>
              <a:t>Numpy</a:t>
            </a:r>
            <a:r>
              <a:rPr lang="en-US" sz="2400" dirty="0"/>
              <a:t>, IO, OS, Flask, </a:t>
            </a:r>
            <a:r>
              <a:rPr lang="en-US" sz="2400" dirty="0" err="1"/>
              <a:t>keras</a:t>
            </a:r>
            <a:r>
              <a:rPr lang="en-US" sz="2400" dirty="0"/>
              <a:t>, pandas,</a:t>
            </a:r>
          </a:p>
          <a:p>
            <a:pPr marL="0" lvl="0" indent="0">
              <a:buNone/>
            </a:pPr>
            <a:r>
              <a:rPr lang="en-US" sz="2400" dirty="0"/>
              <a:t>		 	                 FER(Face Emotion </a:t>
            </a:r>
            <a:r>
              <a:rPr lang="en-US" sz="2400" dirty="0" err="1"/>
              <a:t>Recogniser</a:t>
            </a:r>
            <a:r>
              <a:rPr lang="en-US" sz="2400" dirty="0"/>
              <a:t>)</a:t>
            </a:r>
          </a:p>
          <a:p>
            <a:endParaRPr lang="en-US" sz="2400" dirty="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471" y="329428"/>
            <a:ext cx="9404723" cy="1400530"/>
          </a:xfrm>
        </p:spPr>
        <p:txBody>
          <a:bodyPr>
            <a:normAutofit/>
          </a:bodyPr>
          <a:lstStyle/>
          <a:p>
            <a:pPr algn="ctr"/>
            <a:r>
              <a:rPr lang="en-US" sz="3600" b="1" dirty="0">
                <a:solidFill>
                  <a:schemeClr val="accent5"/>
                </a:solidFill>
                <a:latin typeface="Times New Roman" pitchFamily="18" charset="0"/>
                <a:cs typeface="Times New Roman" pitchFamily="18" charset="0"/>
              </a:rPr>
              <a:t>REFERENCES</a:t>
            </a:r>
          </a:p>
        </p:txBody>
      </p:sp>
      <p:sp>
        <p:nvSpPr>
          <p:cNvPr id="3" name="Content Placeholder 2"/>
          <p:cNvSpPr>
            <a:spLocks noGrp="1"/>
          </p:cNvSpPr>
          <p:nvPr>
            <p:ph idx="1"/>
          </p:nvPr>
        </p:nvSpPr>
        <p:spPr>
          <a:xfrm>
            <a:off x="564317" y="1636607"/>
            <a:ext cx="11235033" cy="3880773"/>
          </a:xfrm>
        </p:spPr>
        <p:txBody>
          <a:bodyPr>
            <a:normAutofit fontScale="70000" lnSpcReduction="20000"/>
          </a:bodyPr>
          <a:lstStyle/>
          <a:p>
            <a:pPr algn="just">
              <a:lnSpc>
                <a:spcPct val="150000"/>
              </a:lnSpc>
            </a:pPr>
            <a:r>
              <a:rPr lang="en-US" dirty="0">
                <a:effectLst/>
                <a:latin typeface="Times New Roman" panose="02020603050405020304" pitchFamily="18" charset="0"/>
                <a:ea typeface="Times New Roman" panose="02020603050405020304" pitchFamily="18" charset="0"/>
              </a:rPr>
              <a:t>H. Zhang, A. </a:t>
            </a:r>
            <a:r>
              <a:rPr lang="en-US" dirty="0" err="1">
                <a:effectLst/>
                <a:latin typeface="Times New Roman" panose="02020603050405020304" pitchFamily="18" charset="0"/>
                <a:ea typeface="Times New Roman" panose="02020603050405020304" pitchFamily="18" charset="0"/>
              </a:rPr>
              <a:t>Jolfaei</a:t>
            </a:r>
            <a:r>
              <a:rPr lang="en-US" dirty="0">
                <a:effectLst/>
                <a:latin typeface="Times New Roman" panose="02020603050405020304" pitchFamily="18" charset="0"/>
                <a:ea typeface="Times New Roman" panose="02020603050405020304" pitchFamily="18" charset="0"/>
              </a:rPr>
              <a:t> and M. </a:t>
            </a:r>
            <a:r>
              <a:rPr lang="en-US" dirty="0" err="1">
                <a:effectLst/>
                <a:latin typeface="Times New Roman" panose="02020603050405020304" pitchFamily="18" charset="0"/>
                <a:ea typeface="Times New Roman" panose="02020603050405020304" pitchFamily="18" charset="0"/>
              </a:rPr>
              <a:t>Alazab</a:t>
            </a:r>
            <a:r>
              <a:rPr lang="en-US" dirty="0">
                <a:effectLst/>
                <a:latin typeface="Times New Roman" panose="02020603050405020304" pitchFamily="18" charset="0"/>
                <a:ea typeface="Times New Roman" panose="02020603050405020304" pitchFamily="18" charset="0"/>
              </a:rPr>
              <a:t>, "A Face Emotion Recognition Method Using Convolutional Neural Network and Image Edge Computing," in IEEE Access, vol. 7, pp. 159081-159089, 2019, </a:t>
            </a:r>
            <a:r>
              <a:rPr lang="en-US" dirty="0" err="1">
                <a:effectLst/>
                <a:latin typeface="Times New Roman" panose="02020603050405020304" pitchFamily="18" charset="0"/>
                <a:ea typeface="Times New Roman" panose="02020603050405020304" pitchFamily="18" charset="0"/>
              </a:rPr>
              <a:t>doi</a:t>
            </a:r>
            <a:r>
              <a:rPr lang="en-US" dirty="0">
                <a:effectLst/>
                <a:latin typeface="Times New Roman" panose="02020603050405020304" pitchFamily="18" charset="0"/>
                <a:ea typeface="Times New Roman" panose="02020603050405020304" pitchFamily="18" charset="0"/>
              </a:rPr>
              <a:t>: 10.1109/ACCESS.2019.2949741.</a:t>
            </a:r>
          </a:p>
          <a:p>
            <a:pPr algn="just">
              <a:lnSpc>
                <a:spcPct val="150000"/>
              </a:lnSpc>
            </a:pPr>
            <a:r>
              <a:rPr lang="en-US" dirty="0">
                <a:effectLst/>
                <a:latin typeface="Times New Roman" panose="02020603050405020304" pitchFamily="18" charset="0"/>
                <a:ea typeface="Times New Roman" panose="02020603050405020304" pitchFamily="18" charset="0"/>
              </a:rPr>
              <a:t>R. M. Mehmood, R. Du, and H. J. Lee, ‘‘Optimal feature selection and deep learning ensembles method for emotion recognition from human brain EEG sensors,’’ IEEE Access, vol. 5, pp. 14797–14806, 2017.</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T. Song, W. Zheng, C. Lu, Y. </a:t>
            </a:r>
            <a:r>
              <a:rPr lang="en-US" dirty="0" err="1">
                <a:effectLst/>
                <a:latin typeface="Times New Roman" panose="02020603050405020304" pitchFamily="18" charset="0"/>
                <a:ea typeface="Times New Roman" panose="02020603050405020304" pitchFamily="18" charset="0"/>
              </a:rPr>
              <a:t>Zong</a:t>
            </a:r>
            <a:r>
              <a:rPr lang="en-US" dirty="0">
                <a:effectLst/>
                <a:latin typeface="Times New Roman" panose="02020603050405020304" pitchFamily="18" charset="0"/>
                <a:ea typeface="Times New Roman" panose="02020603050405020304" pitchFamily="18" charset="0"/>
              </a:rPr>
              <a:t>, X. Zhang, and Z. Cui, ‘‘MPED: A multi-modal physiological emotion database for discrete emotion recognition,’’ IEEE Access, vol. 7, pp. 12177–12191, 2019.</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5792</TotalTime>
  <Words>922</Words>
  <Application>Microsoft Office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Times New Roman</vt:lpstr>
      <vt:lpstr>Wingdings</vt:lpstr>
      <vt:lpstr>Wingdings 3</vt:lpstr>
      <vt:lpstr>Office Theme</vt:lpstr>
      <vt:lpstr>PowerPoint Presentation</vt:lpstr>
      <vt:lpstr>INDEX</vt:lpstr>
      <vt:lpstr>ABSTRACT</vt:lpstr>
      <vt:lpstr>INTRODUCTION</vt:lpstr>
      <vt:lpstr>PROBLEM STATEMENT </vt:lpstr>
      <vt:lpstr>OBJECTIVE</vt:lpstr>
      <vt:lpstr>OBJECTIVE</vt:lpstr>
      <vt:lpstr>PowerPoint Presentation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Seelam Bharath Reddy</cp:lastModifiedBy>
  <cp:revision>447</cp:revision>
  <dcterms:created xsi:type="dcterms:W3CDTF">2020-06-29T09:16:21Z</dcterms:created>
  <dcterms:modified xsi:type="dcterms:W3CDTF">2022-04-15T06:49:04Z</dcterms:modified>
</cp:coreProperties>
</file>