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notesMasterIdLst>
    <p:notesMasterId r:id="rId42"/>
  </p:notesMasterIdLst>
  <p:sldIdLst>
    <p:sldId id="440" r:id="rId2"/>
    <p:sldId id="368" r:id="rId3"/>
    <p:sldId id="258" r:id="rId4"/>
    <p:sldId id="354" r:id="rId5"/>
    <p:sldId id="474" r:id="rId6"/>
    <p:sldId id="275" r:id="rId7"/>
    <p:sldId id="476" r:id="rId8"/>
    <p:sldId id="291" r:id="rId9"/>
    <p:sldId id="475" r:id="rId10"/>
    <p:sldId id="437" r:id="rId11"/>
    <p:sldId id="445" r:id="rId12"/>
    <p:sldId id="473" r:id="rId13"/>
    <p:sldId id="446" r:id="rId14"/>
    <p:sldId id="448" r:id="rId15"/>
    <p:sldId id="449" r:id="rId16"/>
    <p:sldId id="452" r:id="rId17"/>
    <p:sldId id="457" r:id="rId18"/>
    <p:sldId id="479" r:id="rId19"/>
    <p:sldId id="480" r:id="rId20"/>
    <p:sldId id="481" r:id="rId21"/>
    <p:sldId id="482" r:id="rId22"/>
    <p:sldId id="478" r:id="rId23"/>
    <p:sldId id="477" r:id="rId24"/>
    <p:sldId id="458" r:id="rId25"/>
    <p:sldId id="459" r:id="rId26"/>
    <p:sldId id="460" r:id="rId27"/>
    <p:sldId id="461" r:id="rId28"/>
    <p:sldId id="462" r:id="rId29"/>
    <p:sldId id="463" r:id="rId30"/>
    <p:sldId id="464" r:id="rId31"/>
    <p:sldId id="466" r:id="rId32"/>
    <p:sldId id="467" r:id="rId33"/>
    <p:sldId id="468" r:id="rId34"/>
    <p:sldId id="465" r:id="rId35"/>
    <p:sldId id="469" r:id="rId36"/>
    <p:sldId id="470" r:id="rId37"/>
    <p:sldId id="471" r:id="rId38"/>
    <p:sldId id="472" r:id="rId39"/>
    <p:sldId id="435" r:id="rId40"/>
    <p:sldId id="43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194E0B-8FBA-4223-90B1-F44A07FE25F9}">
          <p14:sldIdLst>
            <p14:sldId id="440"/>
            <p14:sldId id="368"/>
            <p14:sldId id="258"/>
            <p14:sldId id="354"/>
            <p14:sldId id="474"/>
            <p14:sldId id="275"/>
            <p14:sldId id="476"/>
            <p14:sldId id="291"/>
            <p14:sldId id="475"/>
          </p14:sldIdLst>
        </p14:section>
        <p14:section name="Untitled Section" id="{B9B342EB-BD0E-4E75-A77F-61AED690E5A0}">
          <p14:sldIdLst>
            <p14:sldId id="437"/>
            <p14:sldId id="445"/>
            <p14:sldId id="473"/>
            <p14:sldId id="446"/>
            <p14:sldId id="448"/>
            <p14:sldId id="449"/>
            <p14:sldId id="452"/>
            <p14:sldId id="457"/>
            <p14:sldId id="479"/>
            <p14:sldId id="480"/>
            <p14:sldId id="481"/>
            <p14:sldId id="482"/>
            <p14:sldId id="478"/>
            <p14:sldId id="477"/>
            <p14:sldId id="458"/>
            <p14:sldId id="459"/>
            <p14:sldId id="460"/>
            <p14:sldId id="461"/>
            <p14:sldId id="462"/>
            <p14:sldId id="463"/>
            <p14:sldId id="464"/>
            <p14:sldId id="466"/>
            <p14:sldId id="467"/>
            <p14:sldId id="468"/>
            <p14:sldId id="465"/>
            <p14:sldId id="469"/>
            <p14:sldId id="470"/>
            <p14:sldId id="471"/>
            <p14:sldId id="472"/>
            <p14:sldId id="435"/>
            <p14:sldId id="43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ravada, Lalitha Priya" initials="SLP" lastIdx="1" clrIdx="0">
    <p:extLst>
      <p:ext uri="{19B8F6BF-5375-455C-9EA6-DF929625EA0E}">
        <p15:presenceInfo xmlns:p15="http://schemas.microsoft.com/office/powerpoint/2012/main" userId="S::lalitha-priya.satravada@capgemini.com::427baa77-1be4-40d9-9574-a83762f9f1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444" autoAdjust="0"/>
  </p:normalViewPr>
  <p:slideViewPr>
    <p:cSldViewPr snapToGrid="0">
      <p:cViewPr varScale="1">
        <p:scale>
          <a:sx n="62" d="100"/>
          <a:sy n="62" d="100"/>
        </p:scale>
        <p:origin x="404" y="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pPr/>
              <a:t>15-04-2022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pPr/>
              <a:t>‹#›</a:t>
            </a:fld>
            <a:endParaRPr lang="en-IN"/>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pPr/>
              <a:t>3</a:t>
            </a:fld>
            <a:endParaRPr lang="en-IN" dirty="0"/>
          </a:p>
        </p:txBody>
      </p:sp>
    </p:spTree>
    <p:extLst>
      <p:ext uri="{BB962C8B-B14F-4D97-AF65-F5344CB8AC3E}">
        <p14:creationId xmlns:p14="http://schemas.microsoft.com/office/powerpoint/2010/main" val="381233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543C-261D-4A0E-9DBD-CC925351FC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39D8C5-81CB-4FE3-A36C-767273F66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9344A8-24C0-48DB-81B8-FFC201E20048}"/>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00A8C77E-3895-47D0-AEB6-B45EAA30D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EB730-BBC7-43E4-BECB-206606A7D179}"/>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01280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D3F-0897-4FD9-AA52-A3446AC3D5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F82EC8-8462-4D3C-9354-8D2AFED01A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61405-99EF-40E6-8232-CD1C2A2FFDD4}"/>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1DD043A9-7B3E-4A02-91F6-31A98AB73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B1AC6-481D-4230-9A90-2D1E22E392B8}"/>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7391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230B8-24C2-4106-B4F2-3DD1825F6D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9C011E-2CD8-40E4-A5EA-8C48D9774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A4838-49B9-42C3-91C7-38699269F2DE}"/>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DE5DBFC3-8A34-4592-8E73-692232794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F1EF-818C-42B0-AE19-B9FB5335EB9B}"/>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23227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D9B2-4985-43DE-94BB-B85E9D853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7C2D65-D9D0-438F-96D9-E1854498E3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B47EA-D4E7-4DCD-B4A7-007AA10B5BDB}"/>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E80568EB-ABFD-414C-AFE9-DAFAF93D6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D8750-8A9F-4015-B9B9-B9D557DEDCB2}"/>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18112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2908-FA18-4FB4-999B-F0CD4181D0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437B06-898E-41BC-8D33-08E968233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310A0-E49C-4A75-901C-EB6E9C56832C}"/>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44ED74C5-20E6-4077-82E4-4ED8FE36A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F3342-520D-4D8D-A47B-680456738002}"/>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98963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ED7F-7F9F-4458-B61E-4559B3F374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77D27F-D7EB-4F57-8CE7-41446E59C9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E7042F-5884-4C6B-BF8D-7331E9A738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C5E09E-D5FD-4683-871F-D8506D6EAB42}"/>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6" name="Footer Placeholder 5">
            <a:extLst>
              <a:ext uri="{FF2B5EF4-FFF2-40B4-BE49-F238E27FC236}">
                <a16:creationId xmlns:a16="http://schemas.microsoft.com/office/drawing/2014/main" id="{E37AF465-6C1E-4120-BF5A-19DE0133E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94EB4-069A-4B00-AD4B-2DBAD7CFDB50}"/>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54611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140C-D6A7-4813-BAF0-3D62224972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8C90F2-C7CF-4185-87E1-1776191AB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2EB61B-AB4D-4C56-990D-71BFE86D59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89C3C0-4ACA-4E60-9E95-A310B16CE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E673D0-9B63-48B1-8A64-BB8AE01139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C3560E-60BE-4010-890A-9D39247FAA74}"/>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8" name="Footer Placeholder 7">
            <a:extLst>
              <a:ext uri="{FF2B5EF4-FFF2-40B4-BE49-F238E27FC236}">
                <a16:creationId xmlns:a16="http://schemas.microsoft.com/office/drawing/2014/main" id="{42E29FAD-B983-4F26-A2AD-2EC245036E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F91379-95AF-4BD9-9442-894D57956B54}"/>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87985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B506-9091-4E41-AEA4-1D31F709F4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799538-756D-4DBA-B596-B725EF38678A}"/>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4" name="Footer Placeholder 3">
            <a:extLst>
              <a:ext uri="{FF2B5EF4-FFF2-40B4-BE49-F238E27FC236}">
                <a16:creationId xmlns:a16="http://schemas.microsoft.com/office/drawing/2014/main" id="{F406219A-2FA8-44E6-BA6A-C8766C04B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41B07B-E55A-4F5F-A538-F8843F034A0E}"/>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33979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42AAB-9553-45C6-B63A-1A7796B75650}"/>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3" name="Footer Placeholder 2">
            <a:extLst>
              <a:ext uri="{FF2B5EF4-FFF2-40B4-BE49-F238E27FC236}">
                <a16:creationId xmlns:a16="http://schemas.microsoft.com/office/drawing/2014/main" id="{A026F205-F6A1-4C6E-9B0F-BA603B55FF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68850A-F9C0-43BF-8E6E-EA435AD42F47}"/>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71590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DD0E-2C52-4279-85B1-EFDF2D88C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BA8022-453B-42C9-B21F-0669ACDAC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2D9F45-6689-4FE5-BE3F-7F8ED18E6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E4D65-DC86-4FA0-839A-7660E2AC8326}"/>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6" name="Footer Placeholder 5">
            <a:extLst>
              <a:ext uri="{FF2B5EF4-FFF2-40B4-BE49-F238E27FC236}">
                <a16:creationId xmlns:a16="http://schemas.microsoft.com/office/drawing/2014/main" id="{7CEA2AF9-89FB-4BBD-B1F6-13C9E24E8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997F4-6139-45C7-B514-CE0321E11662}"/>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61979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3650-6766-480C-8BAA-1639D58AF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6C3547-96C0-4D6D-80C3-9A0DB390A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CBDD7A-FD83-4B17-B935-48BD395E8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480269-838B-4C33-87FD-C4FD9BCC50EF}"/>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6" name="Footer Placeholder 5">
            <a:extLst>
              <a:ext uri="{FF2B5EF4-FFF2-40B4-BE49-F238E27FC236}">
                <a16:creationId xmlns:a16="http://schemas.microsoft.com/office/drawing/2014/main" id="{3BFDAFA7-3607-4AE3-A452-B1A96E32D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12011-37DB-47E4-AE45-B5803FD4431B}"/>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57369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E9B69-B329-4F9D-A360-269E7F0FC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F826C5-10A1-4599-BC30-253582A200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7F929-BF6A-4949-BF71-396849623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89AE4ABA-22E3-4CE0-8682-07D06A2ED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115FC3-D33A-495D-9E47-10224AD22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51019543"/>
      </p:ext>
    </p:extLst>
  </p:cSld>
  <p:clrMap bg1="lt1" tx1="dk1" bg2="lt2" tx2="dk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ieeexplore.ieee.org/stamp/stamp.jsp?tp=&amp;arnumber=888420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69A722-C65B-4A17-9DED-534D94ED6508}"/>
              </a:ext>
            </a:extLst>
          </p:cNvPr>
          <p:cNvSpPr txBox="1">
            <a:spLocks/>
          </p:cNvSpPr>
          <p:nvPr/>
        </p:nvSpPr>
        <p:spPr>
          <a:xfrm>
            <a:off x="668267" y="768626"/>
            <a:ext cx="10905059" cy="3952817"/>
          </a:xfrm>
          <a:prstGeom prst="rect">
            <a:avLst/>
          </a:prstGeom>
          <a:effectLst>
            <a:outerShdw blurRad="50800" dist="38100" dir="2700000" algn="tl" rotWithShape="0">
              <a:prstClr val="black">
                <a:alpha val="40000"/>
              </a:prstClr>
            </a:outerShdw>
          </a:effectLst>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Times New Roman" panose="02020603050405020304" pitchFamily="18" charset="0"/>
                <a:cs typeface="Times New Roman" panose="02020603050405020304" pitchFamily="18" charset="0"/>
              </a:rPr>
              <a:t>FACIAL EMOTION DETECTION USING CONVOLUTIONAL NEURAL NETWORKS BY </a:t>
            </a:r>
            <a:r>
              <a:rPr lang="en-US" sz="2400" b="1" dirty="0">
                <a:latin typeface="Times New Roman" panose="02020603050405020304" pitchFamily="18" charset="0"/>
                <a:cs typeface="Times New Roman" panose="02020603050405020304" pitchFamily="18" charset="0"/>
              </a:rPr>
              <a:t>COMPUTING IMAGE EDGES</a:t>
            </a:r>
            <a:br>
              <a:rPr lang="en-US" sz="3200" b="1" dirty="0">
                <a:latin typeface="Times New Roman" panose="02020603050405020304" pitchFamily="18" charset="0"/>
                <a:cs typeface="Times New Roman" panose="02020603050405020304" pitchFamily="18" charset="0"/>
              </a:rPr>
            </a:br>
            <a:endParaRPr lang="en-US" sz="3200" dirty="0">
              <a:solidFill>
                <a:prstClr val="black"/>
              </a:solidFill>
            </a:endParaRPr>
          </a:p>
        </p:txBody>
      </p:sp>
      <p:sp>
        <p:nvSpPr>
          <p:cNvPr id="8" name="TextBox 7">
            <a:extLst>
              <a:ext uri="{FF2B5EF4-FFF2-40B4-BE49-F238E27FC236}">
                <a16:creationId xmlns:a16="http://schemas.microsoft.com/office/drawing/2014/main" id="{B0F4DDA3-E79E-40F1-8C56-9A4A47DC38AB}"/>
              </a:ext>
            </a:extLst>
          </p:cNvPr>
          <p:cNvSpPr txBox="1"/>
          <p:nvPr/>
        </p:nvSpPr>
        <p:spPr>
          <a:xfrm>
            <a:off x="872836" y="4422372"/>
            <a:ext cx="5752407" cy="1482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dirty="0">
                <a:solidFill>
                  <a:srgbClr val="C00000"/>
                </a:solidFill>
                <a:latin typeface="Times New Roman"/>
                <a:ea typeface="+mn-lt"/>
                <a:cs typeface="Times New Roman"/>
              </a:rPr>
              <a:t>Under the guidance of</a:t>
            </a:r>
            <a:r>
              <a:rPr lang="en-US" dirty="0">
                <a:latin typeface="Times New Roman" panose="02020603050405020304" pitchFamily="18" charset="0"/>
                <a:ea typeface="Times New Roman" panose="02020603050405020304" pitchFamily="18" charset="0"/>
              </a:rPr>
              <a:t> </a:t>
            </a:r>
          </a:p>
          <a:p>
            <a:pPr>
              <a:spcBef>
                <a:spcPts val="1000"/>
              </a:spcBef>
            </a:pPr>
            <a:r>
              <a:rPr lang="en-US" sz="1600" dirty="0">
                <a:latin typeface="Times New Roman" panose="02020603050405020304" pitchFamily="18" charset="0"/>
                <a:ea typeface="Times New Roman" panose="02020603050405020304" pitchFamily="18" charset="0"/>
              </a:rPr>
              <a:t>Mr. V. Siva Prasad, </a:t>
            </a:r>
            <a:r>
              <a:rPr lang="en-US" sz="1100" dirty="0" err="1">
                <a:latin typeface="Times New Roman" panose="02020603050405020304" pitchFamily="18" charset="0"/>
                <a:ea typeface="Times New Roman" panose="02020603050405020304" pitchFamily="18" charset="0"/>
              </a:rPr>
              <a:t>M.Tech</a:t>
            </a:r>
            <a:br>
              <a:rPr lang="en-US" sz="1600" dirty="0">
                <a:latin typeface="Times New Roman" panose="02020603050405020304" pitchFamily="18" charset="0"/>
                <a:ea typeface="Times New Roman" panose="02020603050405020304" pitchFamily="18" charset="0"/>
              </a:rPr>
            </a:br>
            <a:r>
              <a:rPr lang="en-US" sz="1600" dirty="0">
                <a:latin typeface="Times New Roman" panose="02020603050405020304" pitchFamily="18" charset="0"/>
                <a:ea typeface="Times New Roman" panose="02020603050405020304" pitchFamily="18" charset="0"/>
              </a:rPr>
              <a:t>Assistant Professor,</a:t>
            </a:r>
            <a:br>
              <a:rPr lang="en-US" sz="1600" dirty="0">
                <a:latin typeface="Times New Roman" panose="02020603050405020304" pitchFamily="18" charset="0"/>
                <a:ea typeface="Times New Roman" panose="02020603050405020304" pitchFamily="18" charset="0"/>
              </a:rPr>
            </a:br>
            <a:r>
              <a:rPr lang="en-US" sz="1600" dirty="0">
                <a:latin typeface="Times New Roman" panose="02020603050405020304" pitchFamily="18" charset="0"/>
                <a:ea typeface="Times New Roman" panose="02020603050405020304" pitchFamily="18" charset="0"/>
              </a:rPr>
              <a:t>Department of CSE,</a:t>
            </a:r>
            <a:br>
              <a:rPr lang="en-US" sz="1600" dirty="0">
                <a:latin typeface="Times New Roman" panose="02020603050405020304" pitchFamily="18" charset="0"/>
                <a:ea typeface="Times New Roman" panose="02020603050405020304" pitchFamily="18" charset="0"/>
              </a:rPr>
            </a:br>
            <a:r>
              <a:rPr lang="en-US" sz="1600" dirty="0" err="1">
                <a:latin typeface="Times New Roman" panose="02020603050405020304" pitchFamily="18" charset="0"/>
                <a:ea typeface="Times New Roman" panose="02020603050405020304" pitchFamily="18" charset="0"/>
              </a:rPr>
              <a:t>Sree</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Vidyanikethan</a:t>
            </a:r>
            <a:r>
              <a:rPr lang="en-US" sz="1600" dirty="0">
                <a:latin typeface="Times New Roman" panose="02020603050405020304" pitchFamily="18" charset="0"/>
                <a:ea typeface="Times New Roman" panose="02020603050405020304" pitchFamily="18" charset="0"/>
              </a:rPr>
              <a:t> Engineering College, </a:t>
            </a:r>
            <a:r>
              <a:rPr lang="en-US" sz="1600" dirty="0" err="1">
                <a:latin typeface="Times New Roman" panose="02020603050405020304" pitchFamily="18" charset="0"/>
                <a:ea typeface="Times New Roman" panose="02020603050405020304" pitchFamily="18" charset="0"/>
              </a:rPr>
              <a:t>Tirupati</a:t>
            </a:r>
            <a:endParaRPr lang="en-US" sz="1600" b="1" dirty="0">
              <a:solidFill>
                <a:srgbClr val="C00000"/>
              </a:solidFill>
              <a:latin typeface="Times New Roman"/>
              <a:ea typeface="+mn-lt"/>
              <a:cs typeface="Times New Roman"/>
            </a:endParaRPr>
          </a:p>
        </p:txBody>
      </p:sp>
      <p:sp>
        <p:nvSpPr>
          <p:cNvPr id="6" name="TextBox 5">
            <a:extLst>
              <a:ext uri="{FF2B5EF4-FFF2-40B4-BE49-F238E27FC236}">
                <a16:creationId xmlns:a16="http://schemas.microsoft.com/office/drawing/2014/main" id="{659615A1-5174-4E59-8D2F-5162DC8819AB}"/>
              </a:ext>
            </a:extLst>
          </p:cNvPr>
          <p:cNvSpPr txBox="1"/>
          <p:nvPr/>
        </p:nvSpPr>
        <p:spPr>
          <a:xfrm>
            <a:off x="7290262" y="4321023"/>
            <a:ext cx="7918050" cy="3744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300"/>
              </a:spcBef>
            </a:pPr>
            <a:r>
              <a:rPr lang="en-US" b="1" dirty="0">
                <a:solidFill>
                  <a:srgbClr val="C00000"/>
                </a:solidFill>
                <a:latin typeface="Times New Roman"/>
                <a:ea typeface="+mn-lt"/>
                <a:cs typeface="Times New Roman"/>
              </a:rPr>
              <a:t>By</a:t>
            </a:r>
            <a:endParaRPr lang="en-US" sz="1600" b="1" dirty="0">
              <a:solidFill>
                <a:srgbClr val="000000"/>
              </a:solidFill>
              <a:latin typeface="Times New Roman"/>
              <a:ea typeface="+mn-lt"/>
              <a:cs typeface="Times New Roman"/>
            </a:endParaRPr>
          </a:p>
          <a:p>
            <a:pPr>
              <a:spcBef>
                <a:spcPts val="300"/>
              </a:spcBef>
            </a:pPr>
            <a:r>
              <a:rPr lang="en-US" sz="1600" dirty="0">
                <a:latin typeface="Times New Roman" panose="02020603050405020304" pitchFamily="18" charset="0"/>
                <a:ea typeface="Times New Roman" panose="02020603050405020304" pitchFamily="18" charset="0"/>
              </a:rPr>
              <a:t>S HEMA (18121A05K8)</a:t>
            </a:r>
            <a:br>
              <a:rPr lang="en-US" sz="1600" dirty="0">
                <a:latin typeface="Times New Roman" panose="02020603050405020304" pitchFamily="18" charset="0"/>
                <a:ea typeface="Times New Roman" panose="02020603050405020304" pitchFamily="18" charset="0"/>
              </a:rPr>
            </a:br>
            <a:r>
              <a:rPr lang="en-US" sz="1600" dirty="0">
                <a:latin typeface="Times New Roman" panose="02020603050405020304" pitchFamily="18" charset="0"/>
                <a:ea typeface="Times New Roman" panose="02020603050405020304" pitchFamily="18" charset="0"/>
              </a:rPr>
              <a:t>S HEMANTH(18121A05K9)</a:t>
            </a:r>
            <a:br>
              <a:rPr lang="en-US" sz="1600" dirty="0">
                <a:latin typeface="Times New Roman" panose="02020603050405020304" pitchFamily="18" charset="0"/>
                <a:ea typeface="Times New Roman" panose="02020603050405020304" pitchFamily="18" charset="0"/>
              </a:rPr>
            </a:br>
            <a:r>
              <a:rPr lang="en-US" sz="1600" dirty="0">
                <a:latin typeface="Times New Roman" panose="02020603050405020304" pitchFamily="18" charset="0"/>
                <a:ea typeface="Times New Roman" panose="02020603050405020304" pitchFamily="18" charset="0"/>
              </a:rPr>
              <a:t>S MADHURI (18121A05L3)</a:t>
            </a:r>
            <a:br>
              <a:rPr lang="en-US" sz="1600" dirty="0">
                <a:latin typeface="Times New Roman" panose="02020603050405020304" pitchFamily="18" charset="0"/>
                <a:ea typeface="Times New Roman" panose="02020603050405020304" pitchFamily="18" charset="0"/>
              </a:rPr>
            </a:br>
            <a:r>
              <a:rPr lang="en-US" sz="1600" dirty="0">
                <a:latin typeface="Times New Roman" panose="02020603050405020304" pitchFamily="18" charset="0"/>
                <a:ea typeface="Times New Roman" panose="02020603050405020304" pitchFamily="18" charset="0"/>
              </a:rPr>
              <a:t>S RAKESH (18121A05L5</a:t>
            </a:r>
            <a:r>
              <a:rPr lang="en-US" dirty="0">
                <a:latin typeface="Times New Roman" panose="02020603050405020304" pitchFamily="18" charset="0"/>
                <a:ea typeface="Times New Roman" panose="02020603050405020304" pitchFamily="18" charset="0"/>
              </a:rPr>
              <a:t>)</a:t>
            </a:r>
          </a:p>
          <a:p>
            <a:pPr>
              <a:spcBef>
                <a:spcPts val="300"/>
              </a:spcBef>
            </a:pPr>
            <a:r>
              <a:rPr lang="en-IN" sz="1600" dirty="0">
                <a:latin typeface="Times New Roman" panose="02020603050405020304" pitchFamily="18" charset="0"/>
                <a:ea typeface="Times New Roman" panose="02020603050405020304" pitchFamily="18" charset="0"/>
              </a:rPr>
              <a:t>S BHARATH REDDY(18121A05L6)</a:t>
            </a:r>
            <a:br>
              <a:rPr lang="en-IN" sz="1600" dirty="0">
                <a:latin typeface="Times New Roman" panose="02020603050405020304" pitchFamily="18" charset="0"/>
                <a:ea typeface="Times New Roman" panose="02020603050405020304" pitchFamily="18" charset="0"/>
              </a:rPr>
            </a:br>
            <a:endParaRPr lang="en-IN" sz="1600" dirty="0"/>
          </a:p>
          <a:p>
            <a:pPr>
              <a:spcBef>
                <a:spcPts val="300"/>
              </a:spcBef>
            </a:pPr>
            <a:endParaRPr lang="en-US" sz="1600" b="1" dirty="0">
              <a:solidFill>
                <a:prstClr val="black"/>
              </a:solidFill>
              <a:latin typeface="Times New Roman"/>
              <a:ea typeface="+mn-lt"/>
              <a:cs typeface="Times New Roman"/>
            </a:endParaRPr>
          </a:p>
          <a:p>
            <a:pPr>
              <a:spcBef>
                <a:spcPts val="300"/>
              </a:spcBef>
            </a:pPr>
            <a:r>
              <a:rPr lang="en-US" sz="1600" b="1" dirty="0">
                <a:solidFill>
                  <a:prstClr val="black"/>
                </a:solidFill>
                <a:latin typeface="Times New Roman"/>
                <a:ea typeface="+mn-lt"/>
                <a:cs typeface="Times New Roman"/>
              </a:rPr>
              <a:t> </a:t>
            </a:r>
          </a:p>
          <a:p>
            <a:pPr>
              <a:spcBef>
                <a:spcPts val="300"/>
              </a:spcBef>
            </a:pPr>
            <a:r>
              <a:rPr lang="en-US" sz="1600" b="1" dirty="0">
                <a:solidFill>
                  <a:prstClr val="black"/>
                </a:solidFill>
                <a:latin typeface="Times New Roman"/>
                <a:ea typeface="+mn-lt"/>
                <a:cs typeface="Times New Roman"/>
              </a:rPr>
              <a:t> </a:t>
            </a:r>
          </a:p>
          <a:p>
            <a:pPr>
              <a:spcBef>
                <a:spcPts val="300"/>
              </a:spcBef>
            </a:pPr>
            <a:endParaRPr lang="en-US" sz="1600" b="1" dirty="0">
              <a:solidFill>
                <a:prstClr val="black"/>
              </a:solidFill>
              <a:latin typeface="Times New Roman"/>
              <a:ea typeface="+mn-lt"/>
              <a:cs typeface="Times New Roman"/>
            </a:endParaRPr>
          </a:p>
          <a:p>
            <a:pPr>
              <a:spcBef>
                <a:spcPts val="1000"/>
              </a:spcBef>
            </a:pPr>
            <a:endParaRPr lang="en-US" sz="1600" b="1" dirty="0">
              <a:solidFill>
                <a:prstClr val="black"/>
              </a:solidFill>
              <a:latin typeface="Times New Roman"/>
              <a:cs typeface="Times New Roman"/>
            </a:endParaRPr>
          </a:p>
          <a:p>
            <a:endParaRPr lang="en-US" b="1" dirty="0">
              <a:solidFill>
                <a:prstClr val="black"/>
              </a:solidFill>
              <a:latin typeface="Times New Roman"/>
              <a:cs typeface="Times New Roman"/>
            </a:endParaRPr>
          </a:p>
        </p:txBody>
      </p:sp>
      <p:sp>
        <p:nvSpPr>
          <p:cNvPr id="9" name="Rectangle 8">
            <a:extLst>
              <a:ext uri="{FF2B5EF4-FFF2-40B4-BE49-F238E27FC236}">
                <a16:creationId xmlns:a16="http://schemas.microsoft.com/office/drawing/2014/main" id="{7CFA4B64-624B-4BF1-845B-C1A0CF221E58}"/>
              </a:ext>
            </a:extLst>
          </p:cNvPr>
          <p:cNvSpPr/>
          <p:nvPr/>
        </p:nvSpPr>
        <p:spPr>
          <a:xfrm>
            <a:off x="1914663" y="3629735"/>
            <a:ext cx="8832981" cy="429413"/>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r>
              <a:rPr lang="en-US" sz="2000" dirty="0">
                <a:solidFill>
                  <a:srgbClr val="FF0000"/>
                </a:solidFill>
                <a:latin typeface="Times New Roman" panose="02020603050405020304" pitchFamily="18" charset="0"/>
                <a:ea typeface="Times New Roman" panose="02020603050405020304" pitchFamily="18" charset="0"/>
              </a:rPr>
              <a:t>DEPARTMENT</a:t>
            </a:r>
            <a:r>
              <a:rPr lang="en-US" sz="2000" spc="-15"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OF</a:t>
            </a:r>
            <a:r>
              <a:rPr lang="en-US" sz="2000" spc="-20"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COMPUTER</a:t>
            </a:r>
            <a:r>
              <a:rPr lang="en-US" sz="2000" spc="-20"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SCIENCE</a:t>
            </a:r>
            <a:r>
              <a:rPr lang="en-US" sz="2000" spc="-35"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AND</a:t>
            </a:r>
            <a:r>
              <a:rPr lang="en-US" sz="2000" spc="-10"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ENGINEERING</a:t>
            </a:r>
          </a:p>
        </p:txBody>
      </p:sp>
      <p:pic>
        <p:nvPicPr>
          <p:cNvPr id="10" name="Picture 9" descr="SVEC Logo">
            <a:extLst>
              <a:ext uri="{FF2B5EF4-FFF2-40B4-BE49-F238E27FC236}">
                <a16:creationId xmlns:a16="http://schemas.microsoft.com/office/drawing/2014/main" id="{35F4EA1B-843F-4543-ABC7-CBA94A8DA942}"/>
              </a:ext>
            </a:extLst>
          </p:cNvPr>
          <p:cNvPicPr/>
          <p:nvPr/>
        </p:nvPicPr>
        <p:blipFill>
          <a:blip r:embed="rId2" cstate="print"/>
          <a:srcRect/>
          <a:stretch>
            <a:fillRect/>
          </a:stretch>
        </p:blipFill>
        <p:spPr bwMode="auto">
          <a:xfrm>
            <a:off x="4296593" y="2143724"/>
            <a:ext cx="3648405" cy="1224136"/>
          </a:xfrm>
          <a:prstGeom prst="rect">
            <a:avLst/>
          </a:prstGeom>
          <a:noFill/>
          <a:ln w="9525">
            <a:noFill/>
            <a:miter lim="800000"/>
            <a:headEnd/>
            <a:tailEnd/>
          </a:ln>
        </p:spPr>
      </p:pic>
    </p:spTree>
    <p:extLst>
      <p:ext uri="{BB962C8B-B14F-4D97-AF65-F5344CB8AC3E}">
        <p14:creationId xmlns:p14="http://schemas.microsoft.com/office/powerpoint/2010/main" val="267611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a:t>                       </a:t>
            </a:r>
            <a:r>
              <a:rPr lang="en-US" sz="2400" b="1">
                <a:solidFill>
                  <a:schemeClr val="accent1"/>
                </a:solidFill>
                <a:latin typeface="Times New Roman" panose="02020603050405020304" pitchFamily="18" charset="0"/>
                <a:cs typeface="Times New Roman" panose="02020603050405020304" pitchFamily="18" charset="0"/>
              </a:rPr>
              <a:t>SYSTEM SPECIFICATIONS</a:t>
            </a:r>
            <a:br>
              <a:rPr lang="en-IN"/>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HARDWARE SPECIFICATIONS:</a:t>
            </a:r>
            <a:endParaRPr lang="en-IN" sz="2200" b="1" dirty="0">
              <a:solidFill>
                <a:schemeClr val="accent1"/>
              </a:solidFill>
              <a:latin typeface="Times New Roman" panose="02020603050405020304" pitchFamily="18" charset="0"/>
              <a:cs typeface="Times New Roman" panose="02020603050405020304" pitchFamily="18" charset="0"/>
            </a:endParaRPr>
          </a:p>
          <a:p>
            <a:pPr lvl="0"/>
            <a:r>
              <a:rPr lang="en-IN" sz="2200" dirty="0">
                <a:latin typeface="Times New Roman" panose="02020603050405020304" pitchFamily="18" charset="0"/>
                <a:cs typeface="Times New Roman" panose="02020603050405020304" pitchFamily="18" charset="0"/>
              </a:rPr>
              <a:t>Processor           	      :  I5/Intel Processor</a:t>
            </a:r>
            <a:endParaRPr lang="en-US" sz="2200" dirty="0">
              <a:latin typeface="Times New Roman" panose="02020603050405020304" pitchFamily="18" charset="0"/>
              <a:cs typeface="Times New Roman" panose="02020603050405020304" pitchFamily="18" charset="0"/>
            </a:endParaRPr>
          </a:p>
          <a:p>
            <a:pPr lvl="0"/>
            <a:r>
              <a:rPr lang="en-IN" sz="2200" dirty="0">
                <a:latin typeface="Times New Roman" panose="02020603050405020304" pitchFamily="18" charset="0"/>
                <a:cs typeface="Times New Roman" panose="02020603050405020304" pitchFamily="18" charset="0"/>
              </a:rPr>
              <a:t>RAM                                    :  8GB (min)</a:t>
            </a:r>
            <a:endParaRPr lang="en-US" sz="2200" dirty="0">
              <a:latin typeface="Times New Roman" panose="02020603050405020304" pitchFamily="18" charset="0"/>
              <a:cs typeface="Times New Roman" panose="02020603050405020304" pitchFamily="18" charset="0"/>
            </a:endParaRPr>
          </a:p>
          <a:p>
            <a:pPr lvl="0"/>
            <a:r>
              <a:rPr lang="en-US" sz="2200" dirty="0">
                <a:latin typeface="Times New Roman" panose="02020603050405020304" pitchFamily="18" charset="0"/>
                <a:cs typeface="Times New Roman" panose="02020603050405020304" pitchFamily="18" charset="0"/>
              </a:rPr>
              <a:t>Hard Disk                             :  128 GB</a:t>
            </a:r>
          </a:p>
          <a:p>
            <a:pPr lvl="0"/>
            <a:endParaRPr lang="en-US" sz="2400" dirty="0">
              <a:latin typeface="Times New Roman" panose="02020603050405020304" pitchFamily="18" charset="0"/>
              <a:cs typeface="Times New Roman" panose="02020603050405020304" pitchFamily="18" charset="0"/>
            </a:endParaRPr>
          </a:p>
          <a:p>
            <a:pPr marL="0" lvl="0" indent="0">
              <a:buNone/>
            </a:pPr>
            <a:r>
              <a:rPr lang="en-US" sz="2200" b="1" dirty="0">
                <a:solidFill>
                  <a:schemeClr val="accent1"/>
                </a:solidFill>
                <a:latin typeface="Times New Roman" panose="02020603050405020304" pitchFamily="18" charset="0"/>
                <a:cs typeface="Times New Roman" panose="02020603050405020304" pitchFamily="18" charset="0"/>
              </a:rPr>
              <a:t>SOFTWARE SPECIFICATIONS:</a:t>
            </a:r>
          </a:p>
          <a:p>
            <a:pPr lvl="0"/>
            <a:r>
              <a:rPr lang="en-US" sz="2200" dirty="0">
                <a:latin typeface="Times New Roman" panose="02020603050405020304" pitchFamily="18" charset="0"/>
                <a:cs typeface="Times New Roman" panose="02020603050405020304" pitchFamily="18" charset="0"/>
              </a:rPr>
              <a:t>Operating System                 :  Windows 10</a:t>
            </a:r>
          </a:p>
          <a:p>
            <a:pPr lvl="0"/>
            <a:r>
              <a:rPr lang="en-US" sz="2200" dirty="0">
                <a:latin typeface="Times New Roman" panose="02020603050405020304" pitchFamily="18" charset="0"/>
                <a:cs typeface="Times New Roman" panose="02020603050405020304" pitchFamily="18" charset="0"/>
              </a:rPr>
              <a:t>Server-side Script                 :  Python 3.6</a:t>
            </a:r>
          </a:p>
          <a:p>
            <a:pPr lvl="0"/>
            <a:r>
              <a:rPr lang="en-US" sz="2200" dirty="0">
                <a:latin typeface="Times New Roman" panose="02020603050405020304" pitchFamily="18" charset="0"/>
                <a:cs typeface="Times New Roman" panose="02020603050405020304" pitchFamily="18" charset="0"/>
              </a:rPr>
              <a:t>IDE			      :  </a:t>
            </a:r>
            <a:r>
              <a:rPr lang="en-US" sz="2200" dirty="0" err="1">
                <a:latin typeface="Times New Roman" panose="02020603050405020304" pitchFamily="18" charset="0"/>
                <a:cs typeface="Times New Roman" panose="02020603050405020304" pitchFamily="18" charset="0"/>
              </a:rPr>
              <a:t>Jupyter</a:t>
            </a:r>
            <a:r>
              <a:rPr lang="en-US" sz="2200" dirty="0">
                <a:latin typeface="Times New Roman" panose="02020603050405020304" pitchFamily="18" charset="0"/>
                <a:cs typeface="Times New Roman" panose="02020603050405020304" pitchFamily="18" charset="0"/>
              </a:rPr>
              <a:t> notebook / Google </a:t>
            </a:r>
            <a:r>
              <a:rPr lang="en-US" sz="2200" dirty="0" err="1">
                <a:latin typeface="Times New Roman" panose="02020603050405020304" pitchFamily="18" charset="0"/>
                <a:cs typeface="Times New Roman" panose="02020603050405020304" pitchFamily="18" charset="0"/>
              </a:rPr>
              <a:t>Colab</a:t>
            </a:r>
            <a:endParaRPr lang="en-US" sz="2200" dirty="0">
              <a:latin typeface="Times New Roman" panose="02020603050405020304" pitchFamily="18" charset="0"/>
              <a:cs typeface="Times New Roman" panose="02020603050405020304" pitchFamily="18" charset="0"/>
            </a:endParaRPr>
          </a:p>
          <a:p>
            <a:pPr lvl="0"/>
            <a:r>
              <a:rPr lang="en-US" sz="2200" dirty="0">
                <a:latin typeface="Times New Roman" panose="02020603050405020304" pitchFamily="18" charset="0"/>
                <a:cs typeface="Times New Roman" panose="02020603050405020304" pitchFamily="18" charset="0"/>
              </a:rPr>
              <a:t>Libraries Used                      :  </a:t>
            </a:r>
            <a:r>
              <a:rPr lang="en-US" sz="2200" dirty="0" err="1">
                <a:latin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cs typeface="Times New Roman" panose="02020603050405020304" pitchFamily="18" charset="0"/>
              </a:rPr>
              <a:t>, IO, OS, Flask, </a:t>
            </a: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pandas,</a:t>
            </a:r>
          </a:p>
          <a:p>
            <a:pPr marL="0" lvl="0" indent="0">
              <a:buNone/>
            </a:pPr>
            <a:r>
              <a:rPr lang="en-US" sz="2200" dirty="0">
                <a:latin typeface="Times New Roman" panose="02020603050405020304" pitchFamily="18" charset="0"/>
                <a:cs typeface="Times New Roman" panose="02020603050405020304" pitchFamily="18" charset="0"/>
              </a:rPr>
              <a:t>		 	                  FER(Face Emotion </a:t>
            </a:r>
            <a:r>
              <a:rPr lang="en-US" sz="2200" dirty="0" err="1">
                <a:latin typeface="Times New Roman" panose="02020603050405020304" pitchFamily="18" charset="0"/>
                <a:cs typeface="Times New Roman" panose="02020603050405020304" pitchFamily="18" charset="0"/>
              </a:rPr>
              <a:t>Recogniser</a:t>
            </a:r>
            <a:r>
              <a:rPr lang="en-US" sz="2200" dirty="0">
                <a:latin typeface="Times New Roman" panose="02020603050405020304" pitchFamily="18" charset="0"/>
                <a:cs typeface="Times New Roman" panose="02020603050405020304" pitchFamily="18" charset="0"/>
              </a:rPr>
              <a:t>)</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solidFill>
                  <a:schemeClr val="accent1"/>
                </a:solidFill>
                <a:latin typeface="Times New Roman" panose="02020603050405020304" pitchFamily="18" charset="0"/>
                <a:cs typeface="Times New Roman" panose="02020603050405020304" pitchFamily="18" charset="0"/>
              </a:rPr>
              <a:t>                                           EXISTING SYSTEM</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7" name="Rectangle 6"/>
          <p:cNvSpPr/>
          <p:nvPr/>
        </p:nvSpPr>
        <p:spPr>
          <a:xfrm>
            <a:off x="983673" y="1620981"/>
            <a:ext cx="10224653" cy="4662815"/>
          </a:xfrm>
          <a:prstGeom prst="rect">
            <a:avLst/>
          </a:prstGeom>
        </p:spPr>
        <p:txBody>
          <a:bodyPr wrap="square">
            <a:spAutoFit/>
          </a:bodyPr>
          <a:lstStyle/>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The research of expression recognition in computer field  mainly focuses on the feature extraction and           feature classification. There are many methods of feature extraction. </a:t>
            </a:r>
          </a:p>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According to the type of data input, the existing methods of feature extraction can be divided into two categories: one is based on static images and the other is based on a dynamic sequence.</a:t>
            </a:r>
          </a:p>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Feature extraction methods based on static images include Gabor wavelet transform,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wavelet transform, Local Binary Pattern (LBP), and Active Appearance Models (AAM). </a:t>
            </a:r>
          </a:p>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Generally speaking, the dimension of feature is large before and after the completion of feature, and thus the dimension reduction is usually carried out. </a:t>
            </a:r>
          </a:p>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Commonly used methods of facial expression classification are Hidden Markov Model (HMM), Support Vector Machine (SVM),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and Artificial Neural Networks (ANN).</a:t>
            </a:r>
          </a:p>
          <a:p>
            <a:pPr>
              <a:lnSpc>
                <a:spcPct val="150000"/>
              </a:lnSpc>
              <a:buFont typeface="Arial" pitchFamily="34" charset="0"/>
              <a:buChar char="•"/>
            </a:pPr>
            <a:endParaRPr lang="en-IN" dirty="0"/>
          </a:p>
        </p:txBody>
      </p:sp>
    </p:spTree>
    <p:extLst>
      <p:ext uri="{BB962C8B-B14F-4D97-AF65-F5344CB8AC3E}">
        <p14:creationId xmlns:p14="http://schemas.microsoft.com/office/powerpoint/2010/main" val="1599675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solidFill>
                  <a:schemeClr val="accent1"/>
                </a:solidFill>
                <a:latin typeface="Times New Roman" panose="02020603050405020304" pitchFamily="18" charset="0"/>
                <a:cs typeface="Times New Roman" panose="02020603050405020304" pitchFamily="18" charset="0"/>
              </a:rPr>
              <a:t>                                           EXISTING SYSTEM</a:t>
            </a:r>
            <a:endParaRPr lang="en-IN" sz="2400" b="1" dirty="0">
              <a:solidFill>
                <a:schemeClr val="accent1"/>
              </a:solidFill>
              <a:latin typeface="Times New Roman" panose="02020603050405020304" pitchFamily="18" charset="0"/>
              <a:cs typeface="Times New Roman" panose="02020603050405020304" pitchFamily="18" charset="0"/>
            </a:endParaRPr>
          </a:p>
        </p:txBody>
      </p:sp>
      <p:pic>
        <p:nvPicPr>
          <p:cNvPr id="4" name="Content Placeholder 3" descr="https://ars.els-cdn.com/content/image/1-s2.0-S1319157818303379-gr1.jpg"/>
          <p:cNvPicPr>
            <a:picLocks noGrp="1"/>
          </p:cNvPicPr>
          <p:nvPr>
            <p:ph idx="1"/>
          </p:nvPr>
        </p:nvPicPr>
        <p:blipFill>
          <a:blip r:embed="rId2" cstate="print"/>
          <a:srcRect/>
          <a:stretch>
            <a:fillRect/>
          </a:stretch>
        </p:blipFill>
        <p:spPr bwMode="auto">
          <a:xfrm>
            <a:off x="2604655" y="2535382"/>
            <a:ext cx="6456218" cy="3726873"/>
          </a:xfrm>
          <a:prstGeom prst="rect">
            <a:avLst/>
          </a:prstGeom>
          <a:noFill/>
          <a:ln w="9525">
            <a:noFill/>
            <a:miter lim="800000"/>
            <a:headEnd/>
            <a:tailEnd/>
          </a:ln>
        </p:spPr>
      </p:pic>
      <p:sp>
        <p:nvSpPr>
          <p:cNvPr id="5" name="Rectangle 4"/>
          <p:cNvSpPr/>
          <p:nvPr/>
        </p:nvSpPr>
        <p:spPr>
          <a:xfrm>
            <a:off x="922421" y="1690688"/>
            <a:ext cx="10603832" cy="878895"/>
          </a:xfrm>
          <a:prstGeom prst="rect">
            <a:avLst/>
          </a:prstGeom>
        </p:spPr>
        <p:txBody>
          <a:bodyPr wrap="square">
            <a:spAutoFit/>
          </a:bodyPr>
          <a:lstStyle/>
          <a:p>
            <a:pPr>
              <a:lnSpc>
                <a:spcPct val="150000"/>
              </a:lnSpc>
            </a:pPr>
            <a:r>
              <a:rPr lang="en-US" dirty="0">
                <a:latin typeface="Times New Roman" panose="02020603050405020304" pitchFamily="18" charset="0"/>
                <a:ea typeface="Times New Roman" panose="02020603050405020304" pitchFamily="18" charset="0"/>
              </a:rPr>
              <a:t>The traditional method for emotion detection includes three steps. They are preprocessing, feature extraction and classification</a:t>
            </a:r>
            <a:endParaRPr lang="en-IN" dirty="0"/>
          </a:p>
        </p:txBody>
      </p:sp>
    </p:spTree>
    <p:extLst>
      <p:ext uri="{BB962C8B-B14F-4D97-AF65-F5344CB8AC3E}">
        <p14:creationId xmlns:p14="http://schemas.microsoft.com/office/powerpoint/2010/main" val="159967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solidFill>
                  <a:schemeClr val="accent1"/>
                </a:solidFill>
                <a:latin typeface="Times New Roman" panose="02020603050405020304" pitchFamily="18" charset="0"/>
                <a:cs typeface="Times New Roman" panose="02020603050405020304" pitchFamily="18" charset="0"/>
              </a:rPr>
              <a:t>6.1 Preprocessing:</a:t>
            </a:r>
            <a:endParaRPr lang="en-IN" sz="28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65564"/>
            <a:ext cx="10515600" cy="4611399"/>
          </a:xfrm>
        </p:spPr>
        <p:txBody>
          <a:bodyPr>
            <a:normAutofit/>
          </a:bodyPr>
          <a:lstStyle/>
          <a:p>
            <a:pPr algn="just">
              <a:lnSpc>
                <a:spcPct val="150000"/>
              </a:lnSpc>
            </a:pPr>
            <a:r>
              <a:rPr lang="en-IN" sz="1800" dirty="0">
                <a:latin typeface="Times New Roman" panose="02020603050405020304" pitchFamily="18" charset="0"/>
                <a:cs typeface="Times New Roman" panose="02020603050405020304" pitchFamily="18" charset="0"/>
              </a:rPr>
              <a:t>Image </a:t>
            </a:r>
            <a:r>
              <a:rPr lang="en-IN" sz="1800" dirty="0" err="1">
                <a:latin typeface="Times New Roman" panose="02020603050405020304" pitchFamily="18" charset="0"/>
                <a:cs typeface="Times New Roman" panose="02020603050405020304" pitchFamily="18" charset="0"/>
              </a:rPr>
              <a:t>preprocessing</a:t>
            </a:r>
            <a:r>
              <a:rPr lang="en-IN" sz="1800" dirty="0">
                <a:latin typeface="Times New Roman" panose="02020603050405020304" pitchFamily="18" charset="0"/>
                <a:cs typeface="Times New Roman" panose="02020603050405020304" pitchFamily="18" charset="0"/>
              </a:rPr>
              <a:t> includes different types of processes such as image clarity and scaling, contrast adjustment, and additional enhancement process to improve the expression frames.</a:t>
            </a:r>
          </a:p>
          <a:p>
            <a:pPr algn="just">
              <a:lnSpc>
                <a:spcPct val="150000"/>
              </a:lnSpc>
            </a:pPr>
            <a:r>
              <a:rPr lang="en-IN" sz="1800" dirty="0">
                <a:latin typeface="Times New Roman" panose="02020603050405020304" pitchFamily="18" charset="0"/>
                <a:cs typeface="Times New Roman" panose="02020603050405020304" pitchFamily="18" charset="0"/>
              </a:rPr>
              <a:t>The cropping and scaling processes were performed on the face image in which the nose of the face is taken as midpoint and the other important facial components are included physically. </a:t>
            </a:r>
          </a:p>
          <a:p>
            <a:pPr algn="just">
              <a:lnSpc>
                <a:spcPct val="150000"/>
              </a:lnSpc>
            </a:pPr>
            <a:r>
              <a:rPr lang="en-IN" sz="1800" dirty="0">
                <a:latin typeface="Times New Roman" panose="02020603050405020304" pitchFamily="18" charset="0"/>
                <a:cs typeface="Times New Roman" panose="02020603050405020304" pitchFamily="18" charset="0"/>
              </a:rPr>
              <a:t>The </a:t>
            </a:r>
            <a:r>
              <a:rPr lang="en-IN" sz="1800" u="sng" dirty="0">
                <a:latin typeface="Times New Roman" panose="02020603050405020304" pitchFamily="18" charset="0"/>
                <a:cs typeface="Times New Roman" panose="02020603050405020304" pitchFamily="18" charset="0"/>
              </a:rPr>
              <a:t>Gaussian filter</a:t>
            </a:r>
            <a:r>
              <a:rPr lang="en-IN" sz="1800" dirty="0">
                <a:latin typeface="Times New Roman" panose="02020603050405020304" pitchFamily="18" charset="0"/>
                <a:cs typeface="Times New Roman" panose="02020603050405020304" pitchFamily="18" charset="0"/>
              </a:rPr>
              <a:t> is used for resizing the input images which provides the smoothness to the image.</a:t>
            </a:r>
          </a:p>
          <a:p>
            <a:pPr algn="just">
              <a:lnSpc>
                <a:spcPct val="150000"/>
              </a:lnSpc>
            </a:pPr>
            <a:r>
              <a:rPr lang="en-IN" sz="1800" dirty="0">
                <a:latin typeface="Times New Roman" panose="02020603050405020304" pitchFamily="18" charset="0"/>
                <a:cs typeface="Times New Roman" panose="02020603050405020304" pitchFamily="18" charset="0"/>
              </a:rPr>
              <a:t>Normalization is the </a:t>
            </a:r>
            <a:r>
              <a:rPr lang="en-IN" sz="1800" dirty="0" err="1">
                <a:latin typeface="Times New Roman" panose="02020603050405020304" pitchFamily="18" charset="0"/>
                <a:cs typeface="Times New Roman" panose="02020603050405020304" pitchFamily="18" charset="0"/>
              </a:rPr>
              <a:t>preprocessing</a:t>
            </a:r>
            <a:r>
              <a:rPr lang="en-IN" sz="1800" dirty="0">
                <a:latin typeface="Times New Roman" panose="02020603050405020304" pitchFamily="18" charset="0"/>
                <a:cs typeface="Times New Roman" panose="02020603050405020304" pitchFamily="18" charset="0"/>
              </a:rPr>
              <a:t> method which can be designed for reduction of illumination and variations of the face images with the </a:t>
            </a:r>
            <a:r>
              <a:rPr lang="en-IN" sz="1800" u="sng" dirty="0">
                <a:latin typeface="Times New Roman" panose="02020603050405020304" pitchFamily="18" charset="0"/>
                <a:cs typeface="Times New Roman" panose="02020603050405020304" pitchFamily="18" charset="0"/>
              </a:rPr>
              <a:t>median filter</a:t>
            </a:r>
            <a:r>
              <a:rPr lang="en-IN" sz="1800" dirty="0">
                <a:latin typeface="Times New Roman" panose="02020603050405020304" pitchFamily="18" charset="0"/>
                <a:cs typeface="Times New Roman" panose="02020603050405020304" pitchFamily="18" charset="0"/>
              </a:rPr>
              <a:t> and to achieve an improved face image. </a:t>
            </a:r>
          </a:p>
          <a:p>
            <a:pPr algn="just">
              <a:lnSpc>
                <a:spcPct val="150000"/>
              </a:lnSpc>
            </a:pPr>
            <a:r>
              <a:rPr lang="en-IN" sz="1800" dirty="0">
                <a:latin typeface="Times New Roman" panose="02020603050405020304" pitchFamily="18" charset="0"/>
                <a:cs typeface="Times New Roman" panose="02020603050405020304" pitchFamily="18" charset="0"/>
              </a:rPr>
              <a:t>It is also used for the extraction of eye positions which make more robust to personality differences for the FER(Facial Emotion Recognition) system and it provides more clarity to the input images.</a:t>
            </a:r>
          </a:p>
        </p:txBody>
      </p:sp>
    </p:spTree>
    <p:extLst>
      <p:ext uri="{BB962C8B-B14F-4D97-AF65-F5344CB8AC3E}">
        <p14:creationId xmlns:p14="http://schemas.microsoft.com/office/powerpoint/2010/main" val="416077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solidFill>
                  <a:schemeClr val="accent1"/>
                </a:solidFill>
                <a:latin typeface="Times New Roman" panose="02020603050405020304" pitchFamily="18" charset="0"/>
                <a:cs typeface="Times New Roman" panose="02020603050405020304" pitchFamily="18" charset="0"/>
              </a:rPr>
              <a:t>6.2 Feature extraction:</a:t>
            </a:r>
            <a:endParaRPr lang="en-IN" sz="2400" b="1" dirty="0"/>
          </a:p>
        </p:txBody>
      </p:sp>
      <p:sp>
        <p:nvSpPr>
          <p:cNvPr id="3" name="Content Placeholder 2"/>
          <p:cNvSpPr>
            <a:spLocks noGrp="1"/>
          </p:cNvSpPr>
          <p:nvPr>
            <p:ph idx="1"/>
          </p:nvPr>
        </p:nvSpPr>
        <p:spPr>
          <a:xfrm>
            <a:off x="838200" y="1551709"/>
            <a:ext cx="10515600" cy="4625254"/>
          </a:xfrm>
        </p:spPr>
        <p:txBody>
          <a:bodyPr>
            <a:noAutofit/>
          </a:bodyPr>
          <a:lstStyle/>
          <a:p>
            <a:pPr algn="just">
              <a:lnSpc>
                <a:spcPct val="150000"/>
              </a:lnSpc>
            </a:pPr>
            <a:r>
              <a:rPr lang="en-IN" sz="1800" dirty="0">
                <a:latin typeface="Times New Roman" pitchFamily="18" charset="0"/>
                <a:cs typeface="Times New Roman" pitchFamily="18" charset="0"/>
              </a:rPr>
              <a:t>Feature extraction process is the next stage of FER system. Feature extraction is finding and depicting of positive features of concern within an image for further processing. </a:t>
            </a:r>
          </a:p>
          <a:p>
            <a:pPr algn="just">
              <a:lnSpc>
                <a:spcPct val="150000"/>
              </a:lnSpc>
            </a:pPr>
            <a:r>
              <a:rPr lang="en-IN" sz="1800" dirty="0">
                <a:latin typeface="Times New Roman" pitchFamily="18" charset="0"/>
                <a:cs typeface="Times New Roman" pitchFamily="18" charset="0"/>
              </a:rPr>
              <a:t>In </a:t>
            </a:r>
            <a:r>
              <a:rPr lang="en-IN" sz="1800" u="sng" dirty="0">
                <a:latin typeface="Times New Roman" pitchFamily="18" charset="0"/>
                <a:cs typeface="Times New Roman" pitchFamily="18" charset="0"/>
              </a:rPr>
              <a:t>image processing</a:t>
            </a:r>
            <a:r>
              <a:rPr lang="en-IN" sz="1800" dirty="0">
                <a:latin typeface="Times New Roman" pitchFamily="18" charset="0"/>
                <a:cs typeface="Times New Roman" pitchFamily="18" charset="0"/>
              </a:rPr>
              <a:t> </a:t>
            </a:r>
            <a:r>
              <a:rPr lang="en-IN" sz="1800" u="sng" dirty="0">
                <a:latin typeface="Times New Roman" pitchFamily="18" charset="0"/>
                <a:cs typeface="Times New Roman" pitchFamily="18" charset="0"/>
              </a:rPr>
              <a:t>computer vision</a:t>
            </a:r>
            <a:r>
              <a:rPr lang="en-IN" sz="1800" dirty="0">
                <a:latin typeface="Times New Roman" pitchFamily="18" charset="0"/>
                <a:cs typeface="Times New Roman" pitchFamily="18" charset="0"/>
              </a:rPr>
              <a:t> feature extraction is a significant stage, whereas it spots the move from graphic to implicit data depiction. </a:t>
            </a:r>
          </a:p>
          <a:p>
            <a:pPr algn="just">
              <a:lnSpc>
                <a:spcPct val="150000"/>
              </a:lnSpc>
            </a:pPr>
            <a:r>
              <a:rPr lang="en-IN" sz="1800" dirty="0">
                <a:latin typeface="Times New Roman" pitchFamily="18" charset="0"/>
                <a:cs typeface="Times New Roman" pitchFamily="18" charset="0"/>
              </a:rPr>
              <a:t>Then these data depiction can be used as an input to the classification. </a:t>
            </a:r>
          </a:p>
          <a:p>
            <a:pPr algn="just">
              <a:lnSpc>
                <a:spcPct val="150000"/>
              </a:lnSpc>
            </a:pPr>
            <a:r>
              <a:rPr lang="en-IN" sz="1800" dirty="0">
                <a:latin typeface="Times New Roman" pitchFamily="18" charset="0"/>
                <a:cs typeface="Times New Roman" pitchFamily="18" charset="0"/>
              </a:rPr>
              <a:t>The feature extraction methods are categorized into five types such as texture feature-based method, edge based method, global and local feature-based method, geometric feature-based method and patch-based method. </a:t>
            </a:r>
          </a:p>
          <a:p>
            <a:pPr algn="just">
              <a:lnSpc>
                <a:spcPct val="150000"/>
              </a:lnSpc>
            </a:pPr>
            <a:r>
              <a:rPr lang="en-IN" sz="1800" dirty="0">
                <a:latin typeface="Times New Roman" pitchFamily="18" charset="0"/>
                <a:cs typeface="Times New Roman" pitchFamily="18" charset="0"/>
              </a:rPr>
              <a:t>The traditional methods are mostly based on texture feature and global and local features. </a:t>
            </a:r>
          </a:p>
        </p:txBody>
      </p:sp>
    </p:spTree>
    <p:extLst>
      <p:ext uri="{BB962C8B-B14F-4D97-AF65-F5344CB8AC3E}">
        <p14:creationId xmlns:p14="http://schemas.microsoft.com/office/powerpoint/2010/main" val="426198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solidFill>
                  <a:schemeClr val="accent1"/>
                </a:solidFill>
                <a:latin typeface="Times New Roman" panose="02020603050405020304" pitchFamily="18" charset="0"/>
                <a:cs typeface="Times New Roman" panose="02020603050405020304" pitchFamily="18" charset="0"/>
              </a:rPr>
              <a:t>6.2 Feature extraction: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4000"/>
            <a:ext cx="10515600" cy="4652963"/>
          </a:xfrm>
        </p:spPr>
        <p:txBody>
          <a:bodyPr>
            <a:noAutofit/>
          </a:bodyPr>
          <a:lstStyle/>
          <a:p>
            <a:pPr>
              <a:lnSpc>
                <a:spcPct val="150000"/>
              </a:lnSpc>
            </a:pPr>
            <a:r>
              <a:rPr lang="en-US" sz="1800" dirty="0">
                <a:latin typeface="Times New Roman" pitchFamily="18" charset="0"/>
                <a:cs typeface="Times New Roman" pitchFamily="18" charset="0"/>
              </a:rPr>
              <a:t>An </a:t>
            </a:r>
            <a:r>
              <a:rPr lang="en-US" sz="1800" b="1" dirty="0">
                <a:latin typeface="Times New Roman" pitchFamily="18" charset="0"/>
                <a:cs typeface="Times New Roman" pitchFamily="18" charset="0"/>
              </a:rPr>
              <a:t>image texture</a:t>
            </a:r>
            <a:r>
              <a:rPr lang="en-US" sz="1800" dirty="0">
                <a:latin typeface="Times New Roman" pitchFamily="18" charset="0"/>
                <a:cs typeface="Times New Roman" pitchFamily="18" charset="0"/>
              </a:rPr>
              <a:t> is a set of metrics calculated in image processing designed to quantify the perceived texture of an image.</a:t>
            </a:r>
          </a:p>
          <a:p>
            <a:pPr>
              <a:lnSpc>
                <a:spcPct val="150000"/>
              </a:lnSpc>
            </a:pPr>
            <a:r>
              <a:rPr lang="en-US" sz="1800" dirty="0">
                <a:latin typeface="Times New Roman" pitchFamily="18" charset="0"/>
                <a:cs typeface="Times New Roman" pitchFamily="18" charset="0"/>
              </a:rPr>
              <a:t>Some of the filters used for texture synthesis are as follows.</a:t>
            </a:r>
            <a:endParaRPr lang="en-IN" sz="1800" dirty="0">
              <a:latin typeface="Times New Roman" panose="02020603050405020304" pitchFamily="18" charset="0"/>
              <a:cs typeface="Times New Roman" panose="02020603050405020304" pitchFamily="18" charset="0"/>
            </a:endParaRPr>
          </a:p>
          <a:p>
            <a:pPr lvl="1" algn="just">
              <a:lnSpc>
                <a:spcPct val="150000"/>
              </a:lnSpc>
            </a:pPr>
            <a:r>
              <a:rPr lang="en-US" sz="1800" b="1" dirty="0">
                <a:latin typeface="Times New Roman" pitchFamily="18" charset="0"/>
                <a:cs typeface="Times New Roman" pitchFamily="18" charset="0"/>
              </a:rPr>
              <a:t>Gabor Filter: </a:t>
            </a:r>
            <a:r>
              <a:rPr lang="en-US" sz="1800" dirty="0">
                <a:latin typeface="Times New Roman" pitchFamily="18" charset="0"/>
                <a:cs typeface="Times New Roman" pitchFamily="18" charset="0"/>
              </a:rPr>
              <a:t>It analyzes whether there is any specific frequency content in the image in specific directions in a localized region around the point or region of analysis.</a:t>
            </a:r>
            <a:endParaRPr lang="en-US" sz="1800" b="1" dirty="0">
              <a:latin typeface="Times New Roman" pitchFamily="18" charset="0"/>
              <a:cs typeface="Times New Roman" pitchFamily="18" charset="0"/>
            </a:endParaRPr>
          </a:p>
          <a:p>
            <a:pPr lvl="1" algn="just">
              <a:lnSpc>
                <a:spcPct val="150000"/>
              </a:lnSpc>
            </a:pPr>
            <a:r>
              <a:rPr lang="en-US" sz="1800" b="1" dirty="0">
                <a:latin typeface="Times New Roman" pitchFamily="18" charset="0"/>
                <a:cs typeface="Times New Roman" pitchFamily="18" charset="0"/>
              </a:rPr>
              <a:t>Local Binary Pattern :  </a:t>
            </a:r>
            <a:r>
              <a:rPr lang="en-US" sz="1800" dirty="0">
                <a:latin typeface="Times New Roman" pitchFamily="18" charset="0"/>
                <a:cs typeface="Times New Roman" pitchFamily="18" charset="0"/>
              </a:rPr>
              <a:t>It </a:t>
            </a:r>
            <a:r>
              <a:rPr lang="en-IN" sz="1800" dirty="0">
                <a:latin typeface="Times New Roman" pitchFamily="18" charset="0"/>
                <a:cs typeface="Times New Roman" pitchFamily="18" charset="0"/>
              </a:rPr>
              <a:t>is a simple yet very efficient texture operator which labels the pixels of an image by </a:t>
            </a:r>
            <a:r>
              <a:rPr lang="en-IN" sz="1800" dirty="0" err="1">
                <a:latin typeface="Times New Roman" pitchFamily="18" charset="0"/>
                <a:cs typeface="Times New Roman" pitchFamily="18" charset="0"/>
              </a:rPr>
              <a:t>thresholding</a:t>
            </a:r>
            <a:r>
              <a:rPr lang="en-IN" sz="1800" dirty="0">
                <a:latin typeface="Times New Roman" pitchFamily="18" charset="0"/>
                <a:cs typeface="Times New Roman" pitchFamily="18" charset="0"/>
              </a:rPr>
              <a:t> the neighbourhood of each pixel and considers the result as a binary number.</a:t>
            </a:r>
            <a:endParaRPr lang="en-US" sz="1800" dirty="0">
              <a:latin typeface="Times New Roman" pitchFamily="18" charset="0"/>
              <a:cs typeface="Times New Roman" pitchFamily="18" charset="0"/>
            </a:endParaRPr>
          </a:p>
          <a:p>
            <a:pPr lvl="1" algn="just">
              <a:lnSpc>
                <a:spcPct val="150000"/>
              </a:lnSpc>
            </a:pPr>
            <a:r>
              <a:rPr lang="en-US" sz="1800" b="1" dirty="0">
                <a:latin typeface="Times New Roman" pitchFamily="18" charset="0"/>
                <a:cs typeface="Times New Roman" pitchFamily="18" charset="0"/>
              </a:rPr>
              <a:t>Principal Component Analysis: </a:t>
            </a:r>
            <a:r>
              <a:rPr lang="en-US" sz="1800" dirty="0">
                <a:latin typeface="Times New Roman" pitchFamily="18" charset="0"/>
                <a:cs typeface="Times New Roman" pitchFamily="18" charset="0"/>
              </a:rPr>
              <a:t>It is based on global and local features. It</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summarize the information content in large data tables by means of a smaller set that can be more easily visualized and analyzed.</a:t>
            </a:r>
            <a:endParaRPr lang="en-US"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3388203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063" y="341062"/>
            <a:ext cx="10515600" cy="1325563"/>
          </a:xfrm>
        </p:spPr>
        <p:txBody>
          <a:bodyPr>
            <a:normAutofit/>
          </a:bodyPr>
          <a:lstStyle/>
          <a:p>
            <a:r>
              <a:rPr lang="en-IN" sz="2400" b="1">
                <a:solidFill>
                  <a:schemeClr val="accent1"/>
                </a:solidFill>
                <a:latin typeface="Times New Roman" panose="02020603050405020304" pitchFamily="18" charset="0"/>
                <a:cs typeface="Times New Roman" panose="02020603050405020304" pitchFamily="18" charset="0"/>
              </a:rPr>
              <a:t>6.3 Classification:</a:t>
            </a:r>
            <a:endParaRPr lang="en-IN" sz="2400" b="1" dirty="0">
              <a:solidFill>
                <a:schemeClr val="accent1"/>
              </a:solidFill>
            </a:endParaRPr>
          </a:p>
        </p:txBody>
      </p:sp>
      <p:sp>
        <p:nvSpPr>
          <p:cNvPr id="3" name="Content Placeholder 2"/>
          <p:cNvSpPr>
            <a:spLocks noGrp="1"/>
          </p:cNvSpPr>
          <p:nvPr>
            <p:ph idx="1"/>
          </p:nvPr>
        </p:nvSpPr>
        <p:spPr>
          <a:xfrm>
            <a:off x="838200" y="1537855"/>
            <a:ext cx="10515600" cy="4639108"/>
          </a:xfrm>
        </p:spPr>
        <p:txBody>
          <a:bodyPr>
            <a:normAutofit/>
          </a:bodyPr>
          <a:lstStyle/>
          <a:p>
            <a:pPr algn="just">
              <a:lnSpc>
                <a:spcPct val="150000"/>
              </a:lnSpc>
            </a:pPr>
            <a:r>
              <a:rPr lang="en-IN" sz="1800" dirty="0">
                <a:latin typeface="Times New Roman" panose="02020603050405020304" pitchFamily="18" charset="0"/>
                <a:cs typeface="Times New Roman" panose="02020603050405020304" pitchFamily="18" charset="0"/>
              </a:rPr>
              <a:t>Classification is the final stage of FER system in which the classifier categorizes the expression such as smile, sad, surprise, anger, fear, disgust and neutral. Some of the methods are:</a:t>
            </a:r>
          </a:p>
          <a:p>
            <a:pPr lvl="1" algn="just">
              <a:lnSpc>
                <a:spcPct val="150000"/>
              </a:lnSpc>
            </a:pPr>
            <a:r>
              <a:rPr lang="en-US" sz="1800" b="1" dirty="0">
                <a:latin typeface="Times New Roman" pitchFamily="18" charset="0"/>
                <a:cs typeface="Times New Roman" pitchFamily="18" charset="0"/>
              </a:rPr>
              <a:t>Support Vector Machine (SVM):</a:t>
            </a:r>
            <a:r>
              <a:rPr lang="en-US" sz="1800" dirty="0">
                <a:latin typeface="Times New Roman" pitchFamily="18" charset="0"/>
                <a:cs typeface="Times New Roman" pitchFamily="18" charset="0"/>
              </a:rPr>
              <a:t> </a:t>
            </a:r>
            <a:r>
              <a:rPr lang="en-IN" sz="1800" dirty="0">
                <a:latin typeface="Times New Roman" pitchFamily="18" charset="0"/>
                <a:cs typeface="Times New Roman" pitchFamily="18" charset="0"/>
              </a:rPr>
              <a:t>It constructs a </a:t>
            </a:r>
            <a:r>
              <a:rPr lang="en-IN" sz="1800" dirty="0" err="1">
                <a:latin typeface="Times New Roman" pitchFamily="18" charset="0"/>
                <a:cs typeface="Times New Roman" pitchFamily="18" charset="0"/>
              </a:rPr>
              <a:t>hyperplane</a:t>
            </a:r>
            <a:r>
              <a:rPr lang="en-IN" sz="1800" dirty="0">
                <a:latin typeface="Times New Roman" pitchFamily="18" charset="0"/>
                <a:cs typeface="Times New Roman" pitchFamily="18" charset="0"/>
              </a:rPr>
              <a:t> in multidimensional space to separate different classes. The core idea of SVM is to find a maximum marginal </a:t>
            </a:r>
            <a:r>
              <a:rPr lang="en-IN" sz="1800" dirty="0" err="1">
                <a:latin typeface="Times New Roman" pitchFamily="18" charset="0"/>
                <a:cs typeface="Times New Roman" pitchFamily="18" charset="0"/>
              </a:rPr>
              <a:t>hyperplane</a:t>
            </a:r>
            <a:r>
              <a:rPr lang="en-IN" sz="1800" dirty="0">
                <a:latin typeface="Times New Roman" pitchFamily="18" charset="0"/>
                <a:cs typeface="Times New Roman" pitchFamily="18" charset="0"/>
              </a:rPr>
              <a:t>(MMH) that best divides the dataset into classes.  Emotion classification can be done in two ways</a:t>
            </a:r>
          </a:p>
          <a:p>
            <a:pPr lvl="2" algn="just">
              <a:lnSpc>
                <a:spcPct val="150000"/>
              </a:lnSpc>
            </a:pPr>
            <a:r>
              <a:rPr lang="en-US" sz="1800" dirty="0">
                <a:latin typeface="Times New Roman" pitchFamily="18" charset="0"/>
                <a:cs typeface="Times New Roman" pitchFamily="18" charset="0"/>
              </a:rPr>
              <a:t>One against one</a:t>
            </a:r>
          </a:p>
          <a:p>
            <a:pPr lvl="2" algn="just">
              <a:lnSpc>
                <a:spcPct val="150000"/>
              </a:lnSpc>
            </a:pPr>
            <a:r>
              <a:rPr lang="en-US" sz="1800" dirty="0">
                <a:latin typeface="Times New Roman" pitchFamily="18" charset="0"/>
                <a:cs typeface="Times New Roman" pitchFamily="18" charset="0"/>
              </a:rPr>
              <a:t>One against all</a:t>
            </a:r>
          </a:p>
          <a:p>
            <a:pPr lvl="1" algn="just">
              <a:lnSpc>
                <a:spcPct val="150000"/>
              </a:lnSpc>
            </a:pPr>
            <a:r>
              <a:rPr lang="en-US" sz="1800" b="1" dirty="0">
                <a:latin typeface="Times New Roman" pitchFamily="18" charset="0"/>
                <a:cs typeface="Times New Roman" pitchFamily="18" charset="0"/>
              </a:rPr>
              <a:t>Hidden Markov Models(HMM):</a:t>
            </a:r>
            <a:r>
              <a:rPr lang="en-US" sz="1800" dirty="0">
                <a:latin typeface="Times New Roman" pitchFamily="18" charset="0"/>
                <a:cs typeface="Times New Roman" pitchFamily="18" charset="0"/>
              </a:rPr>
              <a:t> The image is divided into blocks. Each block consists of two dimensional feature vector which is used for classifying the block. Finally the class with maximum posteriori probability is considered.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93232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19"/>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SOFTWARE REQIREMENT SPECIFICATION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2618" y="969818"/>
            <a:ext cx="10841182" cy="5207145"/>
          </a:xfrm>
        </p:spPr>
        <p:txBody>
          <a:bodyPr>
            <a:noAutofit/>
          </a:bodyPr>
          <a:lstStyle/>
          <a:p>
            <a:pPr lvl="1">
              <a:lnSpc>
                <a:spcPct val="150000"/>
              </a:lnSpc>
              <a:buNone/>
            </a:pPr>
            <a:r>
              <a:rPr lang="en-US" b="1" dirty="0">
                <a:latin typeface="Times New Roman" pitchFamily="18" charset="0"/>
                <a:cs typeface="Times New Roman" pitchFamily="18" charset="0"/>
              </a:rPr>
              <a:t>Introduction</a:t>
            </a:r>
          </a:p>
          <a:p>
            <a:pPr lvl="1">
              <a:lnSpc>
                <a:spcPct val="150000"/>
              </a:lnSpc>
              <a:buNone/>
            </a:pPr>
            <a:r>
              <a:rPr lang="en-US" sz="1800" b="1" dirty="0">
                <a:latin typeface="Times New Roman" pitchFamily="18" charset="0"/>
                <a:cs typeface="Times New Roman" pitchFamily="18" charset="0"/>
              </a:rPr>
              <a:t>Purpose:</a:t>
            </a:r>
            <a:endParaRPr lang="en-IN" sz="1800" b="1" dirty="0">
              <a:latin typeface="Times New Roman" pitchFamily="18" charset="0"/>
              <a:cs typeface="Times New Roman" pitchFamily="18" charset="0"/>
            </a:endParaRPr>
          </a:p>
          <a:p>
            <a:pPr lvl="1" algn="just">
              <a:lnSpc>
                <a:spcPct val="150000"/>
              </a:lnSpc>
              <a:buNone/>
            </a:pPr>
            <a:r>
              <a:rPr lang="en-US" sz="1800" dirty="0">
                <a:latin typeface="Times New Roman" pitchFamily="18" charset="0"/>
                <a:cs typeface="Times New Roman" pitchFamily="18" charset="0"/>
              </a:rPr>
              <a:t>	The purpose of this document is to present a detailed description of the Facial emotion recognition using </a:t>
            </a:r>
            <a:r>
              <a:rPr lang="en-US" sz="1800" dirty="0" err="1">
                <a:latin typeface="Times New Roman" pitchFamily="18" charset="0"/>
                <a:cs typeface="Times New Roman" pitchFamily="18" charset="0"/>
              </a:rPr>
              <a:t>Convolutional</a:t>
            </a:r>
            <a:r>
              <a:rPr lang="en-US" sz="1800" dirty="0">
                <a:latin typeface="Times New Roman" pitchFamily="18" charset="0"/>
                <a:cs typeface="Times New Roman" pitchFamily="18" charset="0"/>
              </a:rPr>
              <a:t> Neural Networks. In this project a new approach is described which classifies the expressions with the help of image edge computing. Besides classifying facial emotions, this model requires lesser training time with more accuracy and robustness unlike traditional methods that uses feature extraction.</a:t>
            </a:r>
            <a:endParaRPr lang="en-IN" sz="1800" dirty="0">
              <a:latin typeface="Times New Roman" pitchFamily="18" charset="0"/>
              <a:cs typeface="Times New Roman" pitchFamily="18" charset="0"/>
            </a:endParaRPr>
          </a:p>
          <a:p>
            <a:pPr lvl="1" algn="just">
              <a:lnSpc>
                <a:spcPct val="150000"/>
              </a:lnSpc>
              <a:buNone/>
            </a:pPr>
            <a:r>
              <a:rPr lang="en-US" sz="1800" b="1" dirty="0">
                <a:latin typeface="Times New Roman" pitchFamily="18" charset="0"/>
                <a:cs typeface="Times New Roman" pitchFamily="18" charset="0"/>
              </a:rPr>
              <a:t>Scope of the Project:</a:t>
            </a:r>
            <a:endParaRPr lang="en-IN" sz="1800" b="1" dirty="0">
              <a:latin typeface="Times New Roman" pitchFamily="18" charset="0"/>
              <a:cs typeface="Times New Roman" pitchFamily="18" charset="0"/>
            </a:endParaRPr>
          </a:p>
          <a:p>
            <a:pPr lvl="1" algn="just">
              <a:lnSpc>
                <a:spcPct val="150000"/>
              </a:lnSpc>
              <a:buNone/>
            </a:pPr>
            <a:r>
              <a:rPr lang="en-IN"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model designed will be used for recognizing seven types of facial expressions that are considered as universal among all walks of cultures. They are anger, disgust, neutral, fear, happy, sad, and lastly surprise. Facial expression recognition systems run with an objective of understanding and analyzing the true perceptions of people with the help of their expressions.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0593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19"/>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SOFTWARE REQIREMENT SPECIFICATION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2618" y="969818"/>
            <a:ext cx="10841182" cy="5207145"/>
          </a:xfrm>
        </p:spPr>
        <p:txBody>
          <a:bodyPr>
            <a:noAutofit/>
          </a:bodyPr>
          <a:lstStyle/>
          <a:p>
            <a:pPr algn="just">
              <a:lnSpc>
                <a:spcPct val="150000"/>
              </a:lnSpc>
              <a:buNone/>
            </a:pPr>
            <a:r>
              <a:rPr lang="en-US" sz="2400" b="1" dirty="0">
                <a:latin typeface="Times New Roman" pitchFamily="18" charset="0"/>
                <a:cs typeface="Times New Roman" pitchFamily="18" charset="0"/>
              </a:rPr>
              <a:t>General description</a:t>
            </a:r>
            <a:endParaRPr lang="en-IN" sz="2400" b="1" dirty="0">
              <a:latin typeface="Times New Roman" pitchFamily="18" charset="0"/>
              <a:cs typeface="Times New Roman" pitchFamily="18" charset="0"/>
            </a:endParaRPr>
          </a:p>
          <a:p>
            <a:pPr algn="just">
              <a:lnSpc>
                <a:spcPct val="150000"/>
              </a:lnSpc>
              <a:buNone/>
            </a:pPr>
            <a:r>
              <a:rPr lang="en-IN"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main theme of the project is to detect and classify the emotions of a person. Facial expression emotion recognition is an intuitive reflection of a person’s mental state, which contains rich emotional information, and is one of the most important forms of interpersonal communication. In this project a model is build to which facial images are given as input. The file name and its path of these images are taken by the source code to access the images in that address. This is done using a Webpage in which user upload the image. Once the execution is completed the bar charts are displayed as output that describes the classification of emotions.</a:t>
            </a:r>
          </a:p>
          <a:p>
            <a:pPr algn="just">
              <a:lnSpc>
                <a:spcPct val="150000"/>
              </a:lnSpc>
              <a:buNone/>
            </a:pPr>
            <a:r>
              <a:rPr lang="en-US" sz="2400" b="1" dirty="0">
                <a:latin typeface="Times New Roman" pitchFamily="18" charset="0"/>
                <a:cs typeface="Times New Roman" pitchFamily="18" charset="0"/>
              </a:rPr>
              <a:t>Functional Requirements</a:t>
            </a:r>
            <a:endParaRPr lang="en-IN" sz="2400" b="1" dirty="0">
              <a:latin typeface="Times New Roman" pitchFamily="18" charset="0"/>
              <a:cs typeface="Times New Roman" pitchFamily="18" charset="0"/>
            </a:endParaRPr>
          </a:p>
          <a:p>
            <a:pPr lvl="1" algn="just">
              <a:lnSpc>
                <a:spcPct val="150000"/>
              </a:lnSpc>
            </a:pPr>
            <a:r>
              <a:rPr lang="en-US" sz="1800" b="1" dirty="0" err="1">
                <a:latin typeface="Times New Roman" pitchFamily="18" charset="0"/>
                <a:cs typeface="Times New Roman" pitchFamily="18" charset="0"/>
              </a:rPr>
              <a:t>Jupyter</a:t>
            </a:r>
            <a:r>
              <a:rPr lang="en-US" sz="1800" b="1" dirty="0">
                <a:latin typeface="Times New Roman" pitchFamily="18" charset="0"/>
                <a:cs typeface="Times New Roman" pitchFamily="18" charset="0"/>
              </a:rPr>
              <a:t> Notebook</a:t>
            </a:r>
            <a:r>
              <a:rPr lang="en-IN"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source code for this model needs to be executed in either </a:t>
            </a:r>
            <a:r>
              <a:rPr lang="en-US" sz="1800" dirty="0" err="1">
                <a:latin typeface="Times New Roman" pitchFamily="18" charset="0"/>
                <a:cs typeface="Times New Roman" pitchFamily="18" charset="0"/>
              </a:rPr>
              <a:t>Jupyter</a:t>
            </a:r>
            <a:r>
              <a:rPr lang="en-US" sz="1800" dirty="0">
                <a:latin typeface="Times New Roman" pitchFamily="18" charset="0"/>
                <a:cs typeface="Times New Roman" pitchFamily="18" charset="0"/>
              </a:rPr>
              <a:t> Notebook or Google </a:t>
            </a:r>
            <a:r>
              <a:rPr lang="en-US" sz="1800" dirty="0" err="1">
                <a:latin typeface="Times New Roman" pitchFamily="18" charset="0"/>
                <a:cs typeface="Times New Roman" pitchFamily="18" charset="0"/>
              </a:rPr>
              <a:t>Colab</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Jupyter</a:t>
            </a:r>
            <a:r>
              <a:rPr lang="en-US" sz="1800" dirty="0">
                <a:latin typeface="Times New Roman" pitchFamily="18" charset="0"/>
                <a:cs typeface="Times New Roman" pitchFamily="18" charset="0"/>
              </a:rPr>
              <a:t> Notebook provides a simple platform for executing python programs. It also provides various tools that can help to import the python files from local disk and execute them whenever necessary.</a:t>
            </a:r>
            <a:endParaRPr lang="en-IN" sz="1800" dirty="0">
              <a:latin typeface="Times New Roman" pitchFamily="18" charset="0"/>
              <a:cs typeface="Times New Roman" pitchFamily="18" charset="0"/>
            </a:endParaRPr>
          </a:p>
          <a:p>
            <a:pPr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0593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19"/>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SOFTWARE REQIREMENT SPECIFICATION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2618" y="969818"/>
            <a:ext cx="10841182" cy="5207145"/>
          </a:xfrm>
        </p:spPr>
        <p:txBody>
          <a:bodyPr>
            <a:noAutofit/>
          </a:bodyPr>
          <a:lstStyle/>
          <a:p>
            <a:pPr lvl="1">
              <a:lnSpc>
                <a:spcPct val="150000"/>
              </a:lnSpc>
            </a:pPr>
            <a:r>
              <a:rPr lang="en-US" sz="1800" b="1" dirty="0">
                <a:latin typeface="Times New Roman" pitchFamily="18" charset="0"/>
                <a:cs typeface="Times New Roman" pitchFamily="18" charset="0"/>
              </a:rPr>
              <a:t>Google </a:t>
            </a:r>
            <a:r>
              <a:rPr lang="en-US" sz="1800" b="1" dirty="0" err="1">
                <a:latin typeface="Times New Roman" pitchFamily="18" charset="0"/>
                <a:cs typeface="Times New Roman" pitchFamily="18" charset="0"/>
              </a:rPr>
              <a:t>Colab</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It is a  product  from  Google  Research.  </a:t>
            </a:r>
            <a:r>
              <a:rPr lang="en-US" sz="1800" dirty="0" err="1">
                <a:latin typeface="Times New Roman" pitchFamily="18" charset="0"/>
                <a:cs typeface="Times New Roman" pitchFamily="18" charset="0"/>
              </a:rPr>
              <a:t>Colab</a:t>
            </a:r>
            <a:r>
              <a:rPr lang="en-US" sz="1800" dirty="0">
                <a:latin typeface="Times New Roman" pitchFamily="18" charset="0"/>
                <a:cs typeface="Times New Roman" pitchFamily="18" charset="0"/>
              </a:rPr>
              <a:t> allows anybody to write and execute arbitrary python code through the browser, and is especially well suited to machine learning, data analysis and education. The main advantage of Google </a:t>
            </a:r>
            <a:r>
              <a:rPr lang="en-US" sz="1800" dirty="0" err="1">
                <a:latin typeface="Times New Roman" pitchFamily="18" charset="0"/>
                <a:cs typeface="Times New Roman" pitchFamily="18" charset="0"/>
              </a:rPr>
              <a:t>Colab</a:t>
            </a:r>
            <a:r>
              <a:rPr lang="en-US" sz="1800" dirty="0">
                <a:latin typeface="Times New Roman" pitchFamily="18" charset="0"/>
                <a:cs typeface="Times New Roman" pitchFamily="18" charset="0"/>
              </a:rPr>
              <a:t> is that it provides free GPU (Graphics Processing Unit) and some other additional tools.</a:t>
            </a:r>
            <a:endParaRPr lang="en-IN" sz="1800" dirty="0">
              <a:latin typeface="Times New Roman" pitchFamily="18" charset="0"/>
              <a:cs typeface="Times New Roman" pitchFamily="18" charset="0"/>
            </a:endParaRPr>
          </a:p>
          <a:p>
            <a:pPr lvl="1">
              <a:lnSpc>
                <a:spcPct val="150000"/>
              </a:lnSpc>
            </a:pPr>
            <a:r>
              <a:rPr lang="en-US" sz="1800" b="1" dirty="0">
                <a:latin typeface="Times New Roman" pitchFamily="18" charset="0"/>
                <a:cs typeface="Times New Roman" pitchFamily="18" charset="0"/>
              </a:rPr>
              <a:t>Python Programming language</a:t>
            </a:r>
            <a:r>
              <a:rPr lang="en-IN" sz="1800" b="1" dirty="0">
                <a:latin typeface="Times New Roman" pitchFamily="18" charset="0"/>
                <a:cs typeface="Times New Roman" pitchFamily="18" charset="0"/>
              </a:rPr>
              <a:t>:</a:t>
            </a:r>
            <a:r>
              <a:rPr lang="en-IN" sz="1800" dirty="0">
                <a:latin typeface="Times New Roman" pitchFamily="18" charset="0"/>
                <a:cs typeface="Times New Roman" pitchFamily="18" charset="0"/>
              </a:rPr>
              <a:t> </a:t>
            </a:r>
            <a:r>
              <a:rPr lang="en-US" sz="1800" dirty="0">
                <a:latin typeface="Times New Roman" pitchFamily="18" charset="0"/>
                <a:cs typeface="Times New Roman" pitchFamily="18" charset="0"/>
              </a:rPr>
              <a:t>We use python to design the model that works on </a:t>
            </a:r>
            <a:r>
              <a:rPr lang="en-US" sz="1800" dirty="0" err="1">
                <a:latin typeface="Times New Roman" pitchFamily="18" charset="0"/>
                <a:cs typeface="Times New Roman" pitchFamily="18" charset="0"/>
              </a:rPr>
              <a:t>Convolutional</a:t>
            </a:r>
            <a:r>
              <a:rPr lang="en-US" sz="1800" dirty="0">
                <a:latin typeface="Times New Roman" pitchFamily="18" charset="0"/>
                <a:cs typeface="Times New Roman" pitchFamily="18" charset="0"/>
              </a:rPr>
              <a:t> Neural Networks. This program consists of various python libraries like “</a:t>
            </a:r>
            <a:r>
              <a:rPr lang="en-US" sz="1800" dirty="0" err="1">
                <a:latin typeface="Times New Roman" pitchFamily="18" charset="0"/>
                <a:cs typeface="Times New Roman" pitchFamily="18" charset="0"/>
              </a:rPr>
              <a:t>Keras</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matplotlib</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tensorflow</a:t>
            </a:r>
            <a:r>
              <a:rPr lang="en-US" sz="1800" dirty="0">
                <a:latin typeface="Times New Roman" pitchFamily="18" charset="0"/>
                <a:cs typeface="Times New Roman" pitchFamily="18" charset="0"/>
              </a:rPr>
              <a:t>” etc,.</a:t>
            </a:r>
            <a:endParaRPr lang="en-IN" sz="1800" dirty="0">
              <a:latin typeface="Times New Roman" pitchFamily="18" charset="0"/>
              <a:cs typeface="Times New Roman" pitchFamily="18" charset="0"/>
            </a:endParaRPr>
          </a:p>
          <a:p>
            <a:pPr lvl="1">
              <a:lnSpc>
                <a:spcPct val="150000"/>
              </a:lnSpc>
            </a:pPr>
            <a:r>
              <a:rPr lang="en-US" sz="1800" b="1" dirty="0">
                <a:latin typeface="Times New Roman" pitchFamily="18" charset="0"/>
                <a:cs typeface="Times New Roman" pitchFamily="18" charset="0"/>
              </a:rPr>
              <a:t>Webpage</a:t>
            </a:r>
            <a:r>
              <a:rPr lang="en-IN" sz="1800" b="1" dirty="0">
                <a:latin typeface="Times New Roman" pitchFamily="18" charset="0"/>
                <a:cs typeface="Times New Roman" pitchFamily="18" charset="0"/>
              </a:rPr>
              <a:t>:</a:t>
            </a:r>
            <a:r>
              <a:rPr lang="en-IN" sz="1800" dirty="0">
                <a:latin typeface="Times New Roman" pitchFamily="18" charset="0"/>
                <a:cs typeface="Times New Roman" pitchFamily="18" charset="0"/>
              </a:rPr>
              <a:t> </a:t>
            </a:r>
            <a:r>
              <a:rPr lang="en-US" sz="1800" dirty="0">
                <a:latin typeface="Times New Roman" pitchFamily="18" charset="0"/>
                <a:cs typeface="Times New Roman" pitchFamily="18" charset="0"/>
              </a:rPr>
              <a:t>This is where the images are uploaded and taken as input. The webpage consists of an “Upload” button through which the images are stored into the database. The uploaded image is analyzed and facial expressions present in it are classified and displayed as a bar chart.</a:t>
            </a:r>
          </a:p>
          <a:p>
            <a:pPr lvl="1">
              <a:lnSpc>
                <a:spcPct val="150000"/>
              </a:lnSpc>
            </a:pPr>
            <a:r>
              <a:rPr lang="en-US" sz="1800" b="1" dirty="0">
                <a:latin typeface="Times New Roman" pitchFamily="18" charset="0"/>
                <a:cs typeface="Times New Roman" pitchFamily="18" charset="0"/>
              </a:rPr>
              <a:t>Database</a:t>
            </a:r>
            <a:r>
              <a:rPr lang="en-IN" sz="1800" dirty="0">
                <a:latin typeface="Times New Roman" pitchFamily="18" charset="0"/>
                <a:cs typeface="Times New Roman" pitchFamily="18" charset="0"/>
              </a:rPr>
              <a:t>: </a:t>
            </a:r>
            <a:r>
              <a:rPr lang="en-US" sz="1800" dirty="0">
                <a:latin typeface="Times New Roman" pitchFamily="18" charset="0"/>
                <a:cs typeface="Times New Roman" pitchFamily="18" charset="0"/>
              </a:rPr>
              <a:t>To store the image data some of the local disk memory is provided. The webpage is linked to this database. So the images uploaded in the webpage are directly sent to this database for storing.</a:t>
            </a:r>
            <a:endParaRPr lang="en-IN" sz="1800" dirty="0">
              <a:latin typeface="Times New Roman" pitchFamily="18" charset="0"/>
              <a:cs typeface="Times New Roman" pitchFamily="18" charset="0"/>
            </a:endParaRPr>
          </a:p>
          <a:p>
            <a:pPr lvl="1">
              <a:lnSpc>
                <a:spcPct val="150000"/>
              </a:lnSpc>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0593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1782" y="310534"/>
            <a:ext cx="7022910" cy="1325563"/>
          </a:xfrm>
        </p:spPr>
        <p:txBody>
          <a:bodyPr>
            <a:normAutofit/>
          </a:bodyPr>
          <a:lstStyle/>
          <a:p>
            <a:pPr algn="ctr"/>
            <a:r>
              <a:rPr lang="en-US" sz="3600" b="1">
                <a:solidFill>
                  <a:schemeClr val="accent5"/>
                </a:solidFill>
                <a:latin typeface="Times New Roman" panose="02020603050405020304" pitchFamily="18" charset="0"/>
                <a:cs typeface="Times New Roman" panose="02020603050405020304" pitchFamily="18" charset="0"/>
              </a:rPr>
              <a:t>INDEX</a:t>
            </a:r>
            <a:endParaRPr lang="en-IN"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A21787-CF98-4957-AAFE-6C03DF5834C6}"/>
              </a:ext>
            </a:extLst>
          </p:cNvPr>
          <p:cNvSpPr>
            <a:spLocks noGrp="1"/>
          </p:cNvSpPr>
          <p:nvPr>
            <p:ph sz="half" idx="1"/>
          </p:nvPr>
        </p:nvSpPr>
        <p:spPr>
          <a:xfrm>
            <a:off x="1095291" y="1266949"/>
            <a:ext cx="5328310" cy="4792280"/>
          </a:xfrm>
        </p:spPr>
        <p:txBody>
          <a:bodyPr>
            <a:normAutofit/>
          </a:bodyPr>
          <a:lstStyle/>
          <a:p>
            <a:r>
              <a:rPr lang="en-US" sz="2000">
                <a:latin typeface="Times New Roman" panose="02020603050405020304" pitchFamily="18" charset="0"/>
                <a:cs typeface="Times New Roman" panose="02020603050405020304" pitchFamily="18" charset="0"/>
              </a:rPr>
              <a:t>Abstract</a:t>
            </a:r>
          </a:p>
          <a:p>
            <a:r>
              <a:rPr lang="en-US" sz="2000">
                <a:latin typeface="Times New Roman" panose="02020603050405020304" pitchFamily="18" charset="0"/>
                <a:cs typeface="Times New Roman" panose="02020603050405020304" pitchFamily="18" charset="0"/>
              </a:rPr>
              <a:t>Introduction</a:t>
            </a:r>
          </a:p>
          <a:p>
            <a:r>
              <a:rPr lang="en-US" sz="2000">
                <a:latin typeface="Times New Roman" panose="02020603050405020304" pitchFamily="18" charset="0"/>
                <a:cs typeface="Times New Roman" panose="02020603050405020304" pitchFamily="18" charset="0"/>
              </a:rPr>
              <a:t>Problem Statement</a:t>
            </a:r>
          </a:p>
          <a:p>
            <a:r>
              <a:rPr lang="en-US" sz="2000">
                <a:latin typeface="Times New Roman" panose="02020603050405020304" pitchFamily="18" charset="0"/>
                <a:cs typeface="Times New Roman" panose="02020603050405020304" pitchFamily="18" charset="0"/>
              </a:rPr>
              <a:t>Objective</a:t>
            </a:r>
          </a:p>
          <a:p>
            <a:r>
              <a:rPr lang="en-US" sz="2000">
                <a:latin typeface="Times New Roman" panose="02020603050405020304" pitchFamily="18" charset="0"/>
                <a:cs typeface="Times New Roman" panose="02020603050405020304" pitchFamily="18" charset="0"/>
              </a:rPr>
              <a:t>Hardware and Software Requirements</a:t>
            </a:r>
          </a:p>
          <a:p>
            <a:r>
              <a:rPr lang="en-US" sz="2000">
                <a:latin typeface="Times New Roman" panose="02020603050405020304" pitchFamily="18" charset="0"/>
                <a:cs typeface="Times New Roman" panose="02020603050405020304" pitchFamily="18" charset="0"/>
              </a:rPr>
              <a:t>Existing System</a:t>
            </a:r>
          </a:p>
          <a:p>
            <a:r>
              <a:rPr lang="en-US" sz="2000">
                <a:latin typeface="Times New Roman" panose="02020603050405020304" pitchFamily="18" charset="0"/>
                <a:cs typeface="Times New Roman" panose="02020603050405020304" pitchFamily="18" charset="0"/>
              </a:rPr>
              <a:t>Software Requirement Specification</a:t>
            </a:r>
          </a:p>
          <a:p>
            <a:r>
              <a:rPr lang="en-US" sz="2000">
                <a:latin typeface="Times New Roman" panose="02020603050405020304" pitchFamily="18" charset="0"/>
                <a:cs typeface="Times New Roman" panose="02020603050405020304" pitchFamily="18" charset="0"/>
              </a:rPr>
              <a:t>Proposed System</a:t>
            </a:r>
          </a:p>
          <a:p>
            <a:r>
              <a:rPr lang="en-US" sz="2000">
                <a:latin typeface="Times New Roman" panose="02020603050405020304" pitchFamily="18" charset="0"/>
                <a:cs typeface="Times New Roman" panose="02020603050405020304" pitchFamily="18" charset="0"/>
              </a:rPr>
              <a:t>Approach </a:t>
            </a:r>
          </a:p>
          <a:p>
            <a:r>
              <a:rPr lang="en-US" sz="2000">
                <a:latin typeface="Times New Roman" panose="02020603050405020304" pitchFamily="18" charset="0"/>
                <a:cs typeface="Times New Roman" panose="02020603050405020304" pitchFamily="18" charset="0"/>
              </a:rPr>
              <a:t>UML Diagrams</a:t>
            </a:r>
          </a:p>
          <a:p>
            <a:r>
              <a:rPr lang="en-US" sz="2000">
                <a:latin typeface="Times New Roman" panose="02020603050405020304" pitchFamily="18" charset="0"/>
                <a:cs typeface="Times New Roman" panose="02020603050405020304" pitchFamily="18" charset="0"/>
              </a:rPr>
              <a:t>References</a:t>
            </a:r>
          </a:p>
          <a:p>
            <a:pPr>
              <a:buNone/>
            </a:pPr>
            <a:endParaRPr lang="en-US" sz="2800">
              <a:latin typeface="Times New Roman" panose="02020603050405020304" pitchFamily="18" charset="0"/>
              <a:cs typeface="Times New Roman" panose="02020603050405020304" pitchFamily="18" charset="0"/>
            </a:endParaRPr>
          </a:p>
          <a:p>
            <a:pPr>
              <a:buNone/>
            </a:pPr>
            <a:endParaRPr lang="en-US" dirty="0"/>
          </a:p>
        </p:txBody>
      </p:sp>
    </p:spTree>
    <p:extLst>
      <p:ext uri="{BB962C8B-B14F-4D97-AF65-F5344CB8AC3E}">
        <p14:creationId xmlns:p14="http://schemas.microsoft.com/office/powerpoint/2010/main" val="148995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19"/>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SOFTWARE REQIREMENT SPECIFICATION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2618" y="969818"/>
            <a:ext cx="10841182" cy="5207145"/>
          </a:xfrm>
        </p:spPr>
        <p:txBody>
          <a:bodyPr>
            <a:noAutofit/>
          </a:bodyPr>
          <a:lstStyle/>
          <a:p>
            <a:pPr lvl="1">
              <a:lnSpc>
                <a:spcPct val="150000"/>
              </a:lnSpc>
              <a:buNone/>
            </a:pPr>
            <a:r>
              <a:rPr lang="en-US" b="1" dirty="0">
                <a:latin typeface="Times New Roman" pitchFamily="18" charset="0"/>
                <a:cs typeface="Times New Roman" pitchFamily="18" charset="0"/>
              </a:rPr>
              <a:t>Nonfunctional requirements</a:t>
            </a:r>
            <a:endParaRPr lang="en-IN" dirty="0">
              <a:latin typeface="Times New Roman" pitchFamily="18" charset="0"/>
              <a:cs typeface="Times New Roman" pitchFamily="18" charset="0"/>
            </a:endParaRPr>
          </a:p>
          <a:p>
            <a:pPr lvl="1">
              <a:lnSpc>
                <a:spcPct val="150000"/>
              </a:lnSpc>
            </a:pPr>
            <a:r>
              <a:rPr lang="en-US" sz="1800" b="1" dirty="0">
                <a:latin typeface="Times New Roman" pitchFamily="18" charset="0"/>
                <a:cs typeface="Times New Roman" pitchFamily="18" charset="0"/>
              </a:rPr>
              <a:t>Usability</a:t>
            </a:r>
            <a:r>
              <a:rPr lang="en-IN" sz="1800" b="1" dirty="0">
                <a:latin typeface="Times New Roman" pitchFamily="18" charset="0"/>
                <a:cs typeface="Times New Roman" pitchFamily="18" charset="0"/>
              </a:rPr>
              <a:t>:</a:t>
            </a:r>
            <a:r>
              <a:rPr lang="en-IN" sz="1800" dirty="0">
                <a:latin typeface="Times New Roman" pitchFamily="18" charset="0"/>
                <a:cs typeface="Times New Roman" pitchFamily="18" charset="0"/>
              </a:rPr>
              <a:t> </a:t>
            </a:r>
            <a:r>
              <a:rPr lang="en-US" sz="1800" dirty="0">
                <a:latin typeface="Times New Roman" pitchFamily="18" charset="0"/>
                <a:cs typeface="Times New Roman" pitchFamily="18" charset="0"/>
              </a:rPr>
              <a:t>This model can be used by anyone through the designed webpage. The page is very simple to use for anyone who knows a little English vocabulary. The user does not need to understand any of the concepts in the source code. They just need to upload their facial images to know the weighted comparison of different expressions present in their faces.</a:t>
            </a:r>
            <a:endParaRPr lang="en-IN" sz="1800" dirty="0">
              <a:latin typeface="Times New Roman" pitchFamily="18" charset="0"/>
              <a:cs typeface="Times New Roman" pitchFamily="18" charset="0"/>
            </a:endParaRPr>
          </a:p>
          <a:p>
            <a:pPr lvl="1">
              <a:lnSpc>
                <a:spcPct val="150000"/>
              </a:lnSpc>
            </a:pPr>
            <a:r>
              <a:rPr lang="en-US" sz="1800" b="1" dirty="0">
                <a:latin typeface="Times New Roman" pitchFamily="18" charset="0"/>
                <a:cs typeface="Times New Roman" pitchFamily="18" charset="0"/>
              </a:rPr>
              <a:t>Availability:</a:t>
            </a:r>
            <a:r>
              <a:rPr lang="en-IN" sz="1800" dirty="0">
                <a:latin typeface="Times New Roman" pitchFamily="18" charset="0"/>
                <a:cs typeface="Times New Roman" pitchFamily="18" charset="0"/>
              </a:rPr>
              <a:t> </a:t>
            </a:r>
            <a:r>
              <a:rPr lang="en-US" sz="1800" dirty="0">
                <a:latin typeface="Times New Roman" pitchFamily="18" charset="0"/>
                <a:cs typeface="Times New Roman" pitchFamily="18" charset="0"/>
              </a:rPr>
              <a:t>This project can be used by anyone anytime without any constraints or restrictions. The webpage can be accessed by anybody who is willing to understand and classify various expressions present in the facial images.</a:t>
            </a:r>
            <a:endParaRPr lang="en-IN" sz="1800" dirty="0">
              <a:latin typeface="Times New Roman" pitchFamily="18" charset="0"/>
              <a:cs typeface="Times New Roman" pitchFamily="18" charset="0"/>
            </a:endParaRPr>
          </a:p>
          <a:p>
            <a:pPr lvl="1">
              <a:lnSpc>
                <a:spcPct val="150000"/>
              </a:lnSpc>
            </a:pPr>
            <a:r>
              <a:rPr lang="en-US" sz="1800" b="1" dirty="0">
                <a:latin typeface="Times New Roman" pitchFamily="18" charset="0"/>
                <a:cs typeface="Times New Roman" pitchFamily="18" charset="0"/>
              </a:rPr>
              <a:t>Reliability:</a:t>
            </a:r>
            <a:r>
              <a:rPr lang="en-IN" sz="1800" dirty="0">
                <a:latin typeface="Times New Roman" pitchFamily="18" charset="0"/>
                <a:cs typeface="Times New Roman" pitchFamily="18" charset="0"/>
              </a:rPr>
              <a:t> </a:t>
            </a:r>
            <a:r>
              <a:rPr lang="en-US" sz="1800" dirty="0">
                <a:latin typeface="Times New Roman" pitchFamily="18" charset="0"/>
                <a:cs typeface="Times New Roman" pitchFamily="18" charset="0"/>
              </a:rPr>
              <a:t>This model is quite efficient when compared to the traditional methods with less accuracy rates around 65%. The proposed model runs with an average accuracy rate of around 80%. Even training time is less when compared to other methods. The main advantage of this model lies in its performance and accuracy. </a:t>
            </a:r>
            <a:endParaRPr lang="en-IN" sz="1800" dirty="0">
              <a:latin typeface="Times New Roman" pitchFamily="18" charset="0"/>
              <a:cs typeface="Times New Roman" pitchFamily="18" charset="0"/>
            </a:endParaRPr>
          </a:p>
          <a:p>
            <a:pPr lvl="1">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05939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19"/>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SOFTWARE REQIREMENT SPECIFICATION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2618" y="969818"/>
            <a:ext cx="10841182" cy="5207145"/>
          </a:xfrm>
        </p:spPr>
        <p:txBody>
          <a:bodyPr>
            <a:noAutofit/>
          </a:bodyPr>
          <a:lstStyle/>
          <a:p>
            <a:pPr lvl="1">
              <a:lnSpc>
                <a:spcPct val="150000"/>
              </a:lnSpc>
              <a:buNone/>
            </a:pPr>
            <a:r>
              <a:rPr lang="en-US" sz="1800" b="1" dirty="0">
                <a:latin typeface="Times New Roman" pitchFamily="18" charset="0"/>
                <a:cs typeface="Times New Roman" pitchFamily="18" charset="0"/>
              </a:rPr>
              <a:t>Robustness</a:t>
            </a:r>
            <a:r>
              <a:rPr lang="en-IN" sz="1800" b="1" dirty="0">
                <a:latin typeface="Times New Roman" pitchFamily="18" charset="0"/>
                <a:cs typeface="Times New Roman" pitchFamily="18" charset="0"/>
              </a:rPr>
              <a:t>:</a:t>
            </a:r>
            <a:r>
              <a:rPr lang="en-IN" sz="1800" dirty="0">
                <a:latin typeface="Times New Roman" pitchFamily="18" charset="0"/>
                <a:cs typeface="Times New Roman" pitchFamily="18" charset="0"/>
              </a:rPr>
              <a:t> </a:t>
            </a:r>
            <a:r>
              <a:rPr lang="en-US" sz="1800" dirty="0">
                <a:latin typeface="Times New Roman" pitchFamily="18" charset="0"/>
                <a:cs typeface="Times New Roman" pitchFamily="18" charset="0"/>
              </a:rPr>
              <a:t>This model is efficient even when the facial images are fuzzy. It provides accurate results and detects faces clearly in various types of backgrounds. To increase the robustness the model is trained with the scientific mixture of two datasets </a:t>
            </a:r>
            <a:r>
              <a:rPr lang="en-US" sz="1800" dirty="0" err="1">
                <a:latin typeface="Times New Roman" pitchFamily="18" charset="0"/>
                <a:cs typeface="Times New Roman" pitchFamily="18" charset="0"/>
              </a:rPr>
              <a:t>ie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Fer</a:t>
            </a:r>
            <a:r>
              <a:rPr lang="en-US" sz="1800" dirty="0">
                <a:latin typeface="Times New Roman" pitchFamily="18" charset="0"/>
                <a:cs typeface="Times New Roman" pitchFamily="18" charset="0"/>
              </a:rPr>
              <a:t>- 2013 and LFW. And to know the standards of this model its reliability factor is compared to algorithms like FRR-CNN and R-CNN.</a:t>
            </a:r>
          </a:p>
          <a:p>
            <a:pPr lvl="1">
              <a:lnSpc>
                <a:spcPct val="150000"/>
              </a:lnSpc>
              <a:buNone/>
            </a:pPr>
            <a:r>
              <a:rPr lang="en-US" b="1" dirty="0">
                <a:latin typeface="Times New Roman" pitchFamily="18" charset="0"/>
                <a:cs typeface="Times New Roman" pitchFamily="18" charset="0"/>
              </a:rPr>
              <a:t>System specifications</a:t>
            </a:r>
            <a:endParaRPr lang="en-IN" dirty="0">
              <a:latin typeface="Times New Roman" pitchFamily="18" charset="0"/>
              <a:cs typeface="Times New Roman" pitchFamily="18" charset="0"/>
            </a:endParaRPr>
          </a:p>
          <a:p>
            <a:pPr lvl="2"/>
            <a:r>
              <a:rPr lang="en-US" sz="1800" b="1" dirty="0">
                <a:latin typeface="Times New Roman" pitchFamily="18" charset="0"/>
                <a:cs typeface="Times New Roman" pitchFamily="18" charset="0"/>
              </a:rPr>
              <a:t>Hardware specifications:</a:t>
            </a:r>
            <a:endParaRPr lang="en-IN" sz="1800" dirty="0">
              <a:latin typeface="Times New Roman" pitchFamily="18" charset="0"/>
              <a:cs typeface="Times New Roman" pitchFamily="18" charset="0"/>
            </a:endParaRPr>
          </a:p>
          <a:p>
            <a:pPr lvl="3"/>
            <a:r>
              <a:rPr lang="en-US" dirty="0">
                <a:latin typeface="Times New Roman" pitchFamily="18" charset="0"/>
                <a:cs typeface="Times New Roman" pitchFamily="18" charset="0"/>
              </a:rPr>
              <a:t>Network connectivity.</a:t>
            </a:r>
            <a:endParaRPr lang="en-IN" dirty="0">
              <a:latin typeface="Times New Roman" pitchFamily="18" charset="0"/>
              <a:cs typeface="Times New Roman" pitchFamily="18" charset="0"/>
            </a:endParaRPr>
          </a:p>
          <a:p>
            <a:pPr lvl="3"/>
            <a:r>
              <a:rPr lang="en-US" dirty="0">
                <a:latin typeface="Times New Roman" pitchFamily="18" charset="0"/>
                <a:cs typeface="Times New Roman" pitchFamily="18" charset="0"/>
              </a:rPr>
              <a:t>Minimum 4GB RAM is required.</a:t>
            </a:r>
            <a:endParaRPr lang="en-IN" dirty="0">
              <a:latin typeface="Times New Roman" pitchFamily="18" charset="0"/>
              <a:cs typeface="Times New Roman" pitchFamily="18" charset="0"/>
            </a:endParaRPr>
          </a:p>
          <a:p>
            <a:pPr lvl="3"/>
            <a:r>
              <a:rPr lang="en-US" dirty="0">
                <a:latin typeface="Times New Roman" pitchFamily="18" charset="0"/>
                <a:cs typeface="Times New Roman" pitchFamily="18" charset="0"/>
              </a:rPr>
              <a:t>i5/ Intel Processor</a:t>
            </a:r>
            <a:endParaRPr lang="en-IN" dirty="0">
              <a:latin typeface="Times New Roman" pitchFamily="18" charset="0"/>
              <a:cs typeface="Times New Roman" pitchFamily="18" charset="0"/>
            </a:endParaRPr>
          </a:p>
          <a:p>
            <a:pPr lvl="3"/>
            <a:r>
              <a:rPr lang="en-US" dirty="0">
                <a:latin typeface="Times New Roman" pitchFamily="18" charset="0"/>
                <a:cs typeface="Times New Roman" pitchFamily="18" charset="0"/>
              </a:rPr>
              <a:t>Graphic Card is required.</a:t>
            </a:r>
            <a:endParaRPr lang="en-IN" dirty="0">
              <a:latin typeface="Times New Roman" pitchFamily="18" charset="0"/>
              <a:cs typeface="Times New Roman" pitchFamily="18" charset="0"/>
            </a:endParaRPr>
          </a:p>
          <a:p>
            <a:pPr lvl="2"/>
            <a:r>
              <a:rPr lang="en-US" sz="1800" b="1" dirty="0">
                <a:latin typeface="Times New Roman" pitchFamily="18" charset="0"/>
                <a:cs typeface="Times New Roman" pitchFamily="18" charset="0"/>
              </a:rPr>
              <a:t>Software specifications:</a:t>
            </a:r>
            <a:endParaRPr lang="en-IN" sz="1800" b="1" dirty="0">
              <a:latin typeface="Times New Roman" pitchFamily="18" charset="0"/>
              <a:cs typeface="Times New Roman" pitchFamily="18" charset="0"/>
            </a:endParaRPr>
          </a:p>
          <a:p>
            <a:pPr lvl="3"/>
            <a:r>
              <a:rPr lang="en-US" dirty="0">
                <a:latin typeface="Times New Roman" pitchFamily="18" charset="0"/>
                <a:cs typeface="Times New Roman" pitchFamily="18" charset="0"/>
              </a:rPr>
              <a:t>Operating System	:	Windows 10</a:t>
            </a:r>
            <a:endParaRPr lang="en-IN" dirty="0">
              <a:latin typeface="Times New Roman" pitchFamily="18" charset="0"/>
              <a:cs typeface="Times New Roman" pitchFamily="18" charset="0"/>
            </a:endParaRPr>
          </a:p>
          <a:p>
            <a:pPr lvl="3"/>
            <a:r>
              <a:rPr lang="en-US" dirty="0">
                <a:latin typeface="Times New Roman" pitchFamily="18" charset="0"/>
                <a:cs typeface="Times New Roman" pitchFamily="18" charset="0"/>
              </a:rPr>
              <a:t>Server-side Script	:	Python 3.6</a:t>
            </a:r>
            <a:endParaRPr lang="en-IN" dirty="0">
              <a:latin typeface="Times New Roman" pitchFamily="18" charset="0"/>
              <a:cs typeface="Times New Roman" pitchFamily="18" charset="0"/>
            </a:endParaRPr>
          </a:p>
          <a:p>
            <a:pPr lvl="3"/>
            <a:r>
              <a:rPr lang="en-US" dirty="0">
                <a:latin typeface="Times New Roman" pitchFamily="18" charset="0"/>
                <a:cs typeface="Times New Roman" pitchFamily="18" charset="0"/>
              </a:rPr>
              <a:t>IDE		: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 Google </a:t>
            </a:r>
            <a:r>
              <a:rPr lang="en-US" dirty="0" err="1">
                <a:latin typeface="Times New Roman" pitchFamily="18" charset="0"/>
                <a:cs typeface="Times New Roman" pitchFamily="18" charset="0"/>
              </a:rPr>
              <a:t>Colab</a:t>
            </a:r>
            <a:endParaRPr lang="en-IN" dirty="0">
              <a:latin typeface="Times New Roman" pitchFamily="18" charset="0"/>
              <a:cs typeface="Times New Roman" pitchFamily="18" charset="0"/>
            </a:endParaRPr>
          </a:p>
          <a:p>
            <a:pPr lvl="3"/>
            <a:r>
              <a:rPr lang="en-US" dirty="0">
                <a:latin typeface="Times New Roman" pitchFamily="18" charset="0"/>
                <a:cs typeface="Times New Roman" pitchFamily="18" charset="0"/>
              </a:rPr>
              <a:t>Libraries Used	: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Flask, </a:t>
            </a:r>
            <a:r>
              <a:rPr lang="en-US" dirty="0" err="1">
                <a:latin typeface="Times New Roman" pitchFamily="18" charset="0"/>
                <a:cs typeface="Times New Roman" pitchFamily="18" charset="0"/>
              </a:rPr>
              <a:t>keras</a:t>
            </a:r>
            <a:r>
              <a:rPr lang="en-US" dirty="0">
                <a:latin typeface="Times New Roman" pitchFamily="18" charset="0"/>
                <a:cs typeface="Times New Roman" pitchFamily="18" charset="0"/>
              </a:rPr>
              <a:t>, pandas, FER(Face Emotion Recognizer)</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0593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PROPOSED SYSTEM</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7855"/>
            <a:ext cx="10515600" cy="4639108"/>
          </a:xfrm>
        </p:spPr>
        <p:txBody>
          <a:bodyPr>
            <a:normAutofit/>
          </a:bodyPr>
          <a:lstStyle/>
          <a:p>
            <a:pPr algn="just">
              <a:lnSpc>
                <a:spcPct val="150000"/>
              </a:lnSpc>
              <a:buNone/>
            </a:pPr>
            <a:r>
              <a:rPr lang="en-US" sz="1800" dirty="0">
                <a:latin typeface="Times New Roman" pitchFamily="18" charset="0"/>
                <a:cs typeface="Times New Roman" pitchFamily="18" charset="0"/>
              </a:rPr>
              <a:t>	To avoid the complex process of explicit feature extraction in traditional facial expression recognition, a facial expression recognition method based on CNN and image edge detection is proposed in this paper. The main innovations of this method are as follows:</a:t>
            </a:r>
            <a:endParaRPr lang="en-IN" sz="1800" dirty="0">
              <a:latin typeface="Times New Roman" pitchFamily="18" charset="0"/>
              <a:cs typeface="Times New Roman" pitchFamily="18" charset="0"/>
            </a:endParaRPr>
          </a:p>
          <a:p>
            <a:pPr lvl="1" algn="just">
              <a:lnSpc>
                <a:spcPct val="150000"/>
              </a:lnSpc>
            </a:pPr>
            <a:r>
              <a:rPr lang="en-US" sz="1800" dirty="0">
                <a:latin typeface="Times New Roman" pitchFamily="18" charset="0"/>
                <a:cs typeface="Times New Roman" pitchFamily="18" charset="0"/>
              </a:rPr>
              <a:t>The edge of each layer of the input image is extracted, and then the extracted edge information is superimposed on each feature image to preserve the edge structure information of the texture image.</a:t>
            </a:r>
            <a:endParaRPr lang="en-IN" sz="1800" dirty="0">
              <a:latin typeface="Times New Roman" pitchFamily="18" charset="0"/>
              <a:cs typeface="Times New Roman" pitchFamily="18" charset="0"/>
            </a:endParaRPr>
          </a:p>
          <a:p>
            <a:pPr lvl="1" algn="just">
              <a:lnSpc>
                <a:spcPct val="150000"/>
              </a:lnSpc>
            </a:pPr>
            <a:r>
              <a:rPr lang="en-US" sz="1800" dirty="0">
                <a:latin typeface="Times New Roman" pitchFamily="18" charset="0"/>
                <a:cs typeface="Times New Roman" pitchFamily="18" charset="0"/>
              </a:rPr>
              <a:t>In this paper, the maximum pooling method is used to reduce the dimension of the extracted implicit features, which shortens the training time of the </a:t>
            </a:r>
            <a:r>
              <a:rPr lang="en-US" sz="1800" dirty="0" err="1">
                <a:latin typeface="Times New Roman" pitchFamily="18" charset="0"/>
                <a:cs typeface="Times New Roman" pitchFamily="18" charset="0"/>
              </a:rPr>
              <a:t>convolutional</a:t>
            </a:r>
            <a:r>
              <a:rPr lang="en-US" sz="1800" dirty="0">
                <a:latin typeface="Times New Roman" pitchFamily="18" charset="0"/>
                <a:cs typeface="Times New Roman" pitchFamily="18" charset="0"/>
              </a:rPr>
              <a:t> neural network model.</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pPr>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939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PROPOSED SYSTEM</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85455"/>
            <a:ext cx="10515600" cy="4791508"/>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difference between the proposed system and the existing system is that the concept of image edge computing is included in this model. </a:t>
            </a:r>
          </a:p>
          <a:p>
            <a:pPr algn="just">
              <a:lnSpc>
                <a:spcPct val="150000"/>
              </a:lnSpc>
            </a:pPr>
            <a:r>
              <a:rPr lang="en-US" sz="1800" dirty="0">
                <a:latin typeface="Times New Roman" panose="02020603050405020304" pitchFamily="18" charset="0"/>
                <a:cs typeface="Times New Roman" panose="02020603050405020304" pitchFamily="18" charset="0"/>
              </a:rPr>
              <a:t>The facial emotions are detected and classified using these edge information. </a:t>
            </a:r>
          </a:p>
          <a:p>
            <a:pPr algn="just">
              <a:lnSpc>
                <a:spcPct val="150000"/>
              </a:lnSpc>
            </a:pPr>
            <a:r>
              <a:rPr lang="en-US" sz="1800" dirty="0">
                <a:latin typeface="Times New Roman" panose="02020603050405020304" pitchFamily="18" charset="0"/>
                <a:cs typeface="Times New Roman" panose="02020603050405020304" pitchFamily="18" charset="0"/>
              </a:rPr>
              <a:t>Firstly, we locate the face in the image and cut out the face image.</a:t>
            </a:r>
          </a:p>
          <a:p>
            <a:pPr algn="just">
              <a:lnSpc>
                <a:spcPct val="150000"/>
              </a:lnSpc>
            </a:pPr>
            <a:r>
              <a:rPr lang="en-US" sz="1800" dirty="0">
                <a:latin typeface="Times New Roman" panose="02020603050405020304" pitchFamily="18" charset="0"/>
                <a:cs typeface="Times New Roman" panose="02020603050405020304" pitchFamily="18" charset="0"/>
              </a:rPr>
              <a:t>Then, we normalize the face image to a specific size. </a:t>
            </a:r>
          </a:p>
          <a:p>
            <a:pPr algn="just">
              <a:lnSpc>
                <a:spcPct val="150000"/>
              </a:lnSpc>
            </a:pPr>
            <a:r>
              <a:rPr lang="en-US" sz="1800" dirty="0">
                <a:latin typeface="Times New Roman" panose="02020603050405020304" pitchFamily="18" charset="0"/>
                <a:cs typeface="Times New Roman" panose="02020603050405020304" pitchFamily="18" charset="0"/>
              </a:rPr>
              <a:t>Next, we equalize the histogram of the image to reduce the influence of illumination and other factors.</a:t>
            </a:r>
          </a:p>
          <a:p>
            <a:pPr algn="just">
              <a:lnSpc>
                <a:spcPct val="150000"/>
              </a:lnSpc>
            </a:pPr>
            <a:r>
              <a:rPr lang="en-US" sz="1800" dirty="0">
                <a:latin typeface="Times New Roman" panose="02020603050405020304" pitchFamily="18" charset="0"/>
                <a:cs typeface="Times New Roman" panose="02020603050405020304" pitchFamily="18" charset="0"/>
              </a:rPr>
              <a:t>Finally, we extract the edge of each layer of the image in the convolution process.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939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905" y="421273"/>
            <a:ext cx="10515600" cy="1325563"/>
          </a:xfrm>
        </p:spPr>
        <p:txBody>
          <a:bodyPr>
            <a:normAutofit/>
          </a:bodyPr>
          <a:lstStyle/>
          <a:p>
            <a:pPr lvl="0"/>
            <a:r>
              <a:rPr lang="en-US" sz="2400" b="1">
                <a:solidFill>
                  <a:schemeClr val="accent1"/>
                </a:solidFill>
                <a:latin typeface="Times New Roman" panose="02020603050405020304" pitchFamily="18" charset="0"/>
                <a:cs typeface="Times New Roman" panose="02020603050405020304" pitchFamily="18" charset="0"/>
              </a:rPr>
              <a:t>A. FACE DETECTION AND LOCATION: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4000"/>
            <a:ext cx="10515600" cy="4652963"/>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paper uses a </a:t>
            </a:r>
            <a:r>
              <a:rPr lang="en-US" sz="1800" dirty="0" err="1">
                <a:latin typeface="Times New Roman" panose="02020603050405020304" pitchFamily="18" charset="0"/>
                <a:cs typeface="Times New Roman" panose="02020603050405020304" pitchFamily="18" charset="0"/>
              </a:rPr>
              <a:t>Haar</a:t>
            </a:r>
            <a:r>
              <a:rPr lang="en-US" sz="1800" dirty="0">
                <a:latin typeface="Times New Roman" panose="02020603050405020304" pitchFamily="18" charset="0"/>
                <a:cs typeface="Times New Roman" panose="02020603050405020304" pitchFamily="18" charset="0"/>
              </a:rPr>
              <a:t> classifier for human detection. </a:t>
            </a:r>
          </a:p>
          <a:p>
            <a:pPr algn="just">
              <a:lnSpc>
                <a:spcPct val="150000"/>
              </a:lnSpc>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Haar</a:t>
            </a:r>
            <a:r>
              <a:rPr lang="en-US" sz="1800" dirty="0">
                <a:latin typeface="Times New Roman" panose="02020603050405020304" pitchFamily="18" charset="0"/>
                <a:cs typeface="Times New Roman" panose="02020603050405020304" pitchFamily="18" charset="0"/>
              </a:rPr>
              <a:t> classifier is trained by </a:t>
            </a:r>
            <a:r>
              <a:rPr lang="en-US" sz="1800" dirty="0" err="1">
                <a:latin typeface="Times New Roman" panose="02020603050405020304" pitchFamily="18" charset="0"/>
                <a:cs typeface="Times New Roman" panose="02020603050405020304" pitchFamily="18" charset="0"/>
              </a:rPr>
              <a:t>Haar</a:t>
            </a:r>
            <a:r>
              <a:rPr lang="en-US" sz="1800" dirty="0">
                <a:latin typeface="Times New Roman" panose="02020603050405020304" pitchFamily="18" charset="0"/>
                <a:cs typeface="Times New Roman" panose="02020603050405020304" pitchFamily="18" charset="0"/>
              </a:rPr>
              <a:t>-like small features(linear, edge, center and diagonal) and an integral graph method combined with the </a:t>
            </a:r>
            <a:r>
              <a:rPr lang="en-US" sz="1800" dirty="0" err="1">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algorithm. </a:t>
            </a:r>
          </a:p>
          <a:p>
            <a:pPr algn="just">
              <a:lnSpc>
                <a:spcPct val="150000"/>
              </a:lnSpc>
            </a:pPr>
            <a:r>
              <a:rPr lang="en-US" sz="1800" dirty="0">
                <a:latin typeface="Times New Roman" panose="02020603050405020304" pitchFamily="18" charset="0"/>
                <a:cs typeface="Times New Roman" panose="02020603050405020304" pitchFamily="18" charset="0"/>
              </a:rPr>
              <a:t>This method uses the </a:t>
            </a:r>
            <a:r>
              <a:rPr lang="en-US" sz="1800" dirty="0" err="1">
                <a:latin typeface="Times New Roman" panose="02020603050405020304" pitchFamily="18" charset="0"/>
                <a:cs typeface="Times New Roman" panose="02020603050405020304" pitchFamily="18" charset="0"/>
              </a:rPr>
              <a:t>Haar</a:t>
            </a:r>
            <a:r>
              <a:rPr lang="en-US" sz="1800" dirty="0">
                <a:latin typeface="Times New Roman" panose="02020603050405020304" pitchFamily="18" charset="0"/>
                <a:cs typeface="Times New Roman" panose="02020603050405020304" pitchFamily="18" charset="0"/>
              </a:rPr>
              <a:t>-like to extract facial features, and uses an integral graph to realize fast calculation of </a:t>
            </a:r>
            <a:r>
              <a:rPr lang="en-US" sz="1800" dirty="0" err="1">
                <a:latin typeface="Times New Roman" panose="02020603050405020304" pitchFamily="18" charset="0"/>
                <a:cs typeface="Times New Roman" panose="02020603050405020304" pitchFamily="18" charset="0"/>
              </a:rPr>
              <a:t>Haar</a:t>
            </a:r>
            <a:r>
              <a:rPr lang="en-US" sz="1800" dirty="0">
                <a:latin typeface="Times New Roman" panose="02020603050405020304" pitchFamily="18" charset="0"/>
                <a:cs typeface="Times New Roman" panose="02020603050405020304" pitchFamily="18" charset="0"/>
              </a:rPr>
              <a:t>-like features. </a:t>
            </a:r>
          </a:p>
          <a:p>
            <a:pPr algn="just">
              <a:lnSpc>
                <a:spcPct val="150000"/>
              </a:lnSpc>
            </a:pPr>
            <a:r>
              <a:rPr lang="en-US" sz="1800" dirty="0">
                <a:latin typeface="Times New Roman" panose="02020603050405020304" pitchFamily="18" charset="0"/>
                <a:cs typeface="Times New Roman" panose="02020603050405020304" pitchFamily="18" charset="0"/>
              </a:rPr>
              <a:t>However, the calculation of </a:t>
            </a:r>
            <a:r>
              <a:rPr lang="en-US" sz="1800" dirty="0" err="1">
                <a:latin typeface="Times New Roman" panose="02020603050405020304" pitchFamily="18" charset="0"/>
                <a:cs typeface="Times New Roman" panose="02020603050405020304" pitchFamily="18" charset="0"/>
              </a:rPr>
              <a:t>eigenvalues</a:t>
            </a:r>
            <a:r>
              <a:rPr lang="en-US" sz="1800" dirty="0">
                <a:latin typeface="Times New Roman" panose="02020603050405020304" pitchFamily="18" charset="0"/>
                <a:cs typeface="Times New Roman" panose="02020603050405020304" pitchFamily="18" charset="0"/>
              </a:rPr>
              <a:t> is very time-consuming.</a:t>
            </a:r>
          </a:p>
          <a:p>
            <a:pPr algn="just">
              <a:lnSpc>
                <a:spcPct val="150000"/>
              </a:lnSpc>
            </a:pPr>
            <a:r>
              <a:rPr lang="en-US" sz="1800" dirty="0">
                <a:latin typeface="Times New Roman" panose="02020603050405020304" pitchFamily="18" charset="0"/>
                <a:cs typeface="Times New Roman" panose="02020603050405020304" pitchFamily="18" charset="0"/>
              </a:rPr>
              <a:t> In order to improve the calculation speed, this paper uses the integral graph method to calculate the </a:t>
            </a:r>
            <a:r>
              <a:rPr lang="en-US" sz="1800" dirty="0" err="1">
                <a:latin typeface="Times New Roman" panose="02020603050405020304" pitchFamily="18" charset="0"/>
                <a:cs typeface="Times New Roman" panose="02020603050405020304" pitchFamily="18" charset="0"/>
              </a:rPr>
              <a:t>Haar</a:t>
            </a:r>
            <a:r>
              <a:rPr lang="en-US" sz="1800" dirty="0">
                <a:latin typeface="Times New Roman" panose="02020603050405020304" pitchFamily="18" charset="0"/>
                <a:cs typeface="Times New Roman" panose="02020603050405020304" pitchFamily="18" charset="0"/>
              </a:rPr>
              <a:t> like </a:t>
            </a:r>
            <a:r>
              <a:rPr lang="en-US" sz="1800" dirty="0" err="1">
                <a:latin typeface="Times New Roman" panose="02020603050405020304" pitchFamily="18" charset="0"/>
                <a:cs typeface="Times New Roman" panose="02020603050405020304" pitchFamily="18" charset="0"/>
              </a:rPr>
              <a:t>eigenvalues</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38793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solidFill>
                  <a:schemeClr val="accent1"/>
                </a:solidFill>
                <a:latin typeface="Times New Roman" panose="02020603050405020304" pitchFamily="18" charset="0"/>
                <a:cs typeface="Times New Roman" panose="02020603050405020304" pitchFamily="18" charset="0"/>
              </a:rPr>
              <a:t>A. FACE DETECTION AND LOCATION:</a:t>
            </a:r>
            <a:endParaRPr lang="en-IN" sz="2400" b="1" dirty="0"/>
          </a:p>
        </p:txBody>
      </p:sp>
      <p:pic>
        <p:nvPicPr>
          <p:cNvPr id="4" name="Content Placeholder 3"/>
          <p:cNvPicPr>
            <a:picLocks noGrp="1"/>
          </p:cNvPicPr>
          <p:nvPr>
            <p:ph idx="1"/>
          </p:nvPr>
        </p:nvPicPr>
        <p:blipFill>
          <a:blip r:embed="rId2" cstate="print"/>
          <a:stretch>
            <a:fillRect/>
          </a:stretch>
        </p:blipFill>
        <p:spPr>
          <a:xfrm>
            <a:off x="3390944" y="2510026"/>
            <a:ext cx="4624052" cy="898191"/>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3021134" y="3635054"/>
            <a:ext cx="5723890" cy="2606040"/>
          </a:xfrm>
          <a:prstGeom prst="rect">
            <a:avLst/>
          </a:prstGeom>
        </p:spPr>
      </p:pic>
      <p:sp>
        <p:nvSpPr>
          <p:cNvPr id="6" name="Rectangle 5"/>
          <p:cNvSpPr/>
          <p:nvPr/>
        </p:nvSpPr>
        <p:spPr>
          <a:xfrm>
            <a:off x="770021" y="1690689"/>
            <a:ext cx="10583779" cy="36933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integral graph of the coordinate A (x, y) in a graph is defined as sum of all the pixels in its upper left corner.</a:t>
            </a:r>
            <a:endParaRPr lang="en-IN" dirty="0"/>
          </a:p>
        </p:txBody>
      </p:sp>
    </p:spTree>
    <p:extLst>
      <p:ext uri="{BB962C8B-B14F-4D97-AF65-F5344CB8AC3E}">
        <p14:creationId xmlns:p14="http://schemas.microsoft.com/office/powerpoint/2010/main" val="1272222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a:solidFill>
                  <a:schemeClr val="accent1"/>
                </a:solidFill>
                <a:latin typeface="Times New Roman" panose="02020603050405020304" pitchFamily="18" charset="0"/>
                <a:cs typeface="Times New Roman" panose="02020603050405020304" pitchFamily="18" charset="0"/>
              </a:rPr>
              <a:t>A. FACE DETECTION AND LOCATION: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7537"/>
            <a:ext cx="10515600" cy="4829426"/>
          </a:xfrm>
        </p:spPr>
        <p:txBody>
          <a:bodyPr>
            <a:normAutofit/>
          </a:bodyPr>
          <a:lstStyle/>
          <a:p>
            <a:pPr algn="just">
              <a:lnSpc>
                <a:spcPct val="150000"/>
              </a:lnSpc>
            </a:pPr>
            <a:r>
              <a:rPr lang="en-GB" sz="1800" dirty="0">
                <a:latin typeface="Times New Roman" panose="02020603050405020304" pitchFamily="18" charset="0"/>
                <a:cs typeface="Times New Roman" panose="02020603050405020304" pitchFamily="18" charset="0"/>
              </a:rPr>
              <a:t>Here, ii (</a:t>
            </a:r>
            <a:r>
              <a:rPr lang="en-GB" sz="1800" dirty="0" err="1">
                <a:latin typeface="Times New Roman" panose="02020603050405020304" pitchFamily="18" charset="0"/>
                <a:cs typeface="Times New Roman" panose="02020603050405020304" pitchFamily="18" charset="0"/>
              </a:rPr>
              <a:t>x,y</a:t>
            </a:r>
            <a:r>
              <a:rPr lang="en-GB" sz="1800" dirty="0">
                <a:latin typeface="Times New Roman" panose="02020603050405020304" pitchFamily="18" charset="0"/>
                <a:cs typeface="Times New Roman" panose="02020603050405020304" pitchFamily="18" charset="0"/>
              </a:rPr>
              <a:t>) represents the integral image. </a:t>
            </a:r>
            <a:r>
              <a:rPr lang="en-GB" sz="1800" dirty="0" err="1">
                <a:latin typeface="Times New Roman" panose="02020603050405020304" pitchFamily="18" charset="0"/>
                <a:cs typeface="Times New Roman" panose="02020603050405020304" pitchFamily="18" charset="0"/>
              </a:rPr>
              <a:t>i</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x`,y</a:t>
            </a:r>
            <a:r>
              <a:rPr lang="en-GB" sz="1800" dirty="0">
                <a:latin typeface="Times New Roman" panose="02020603050405020304" pitchFamily="18" charset="0"/>
                <a:cs typeface="Times New Roman" panose="02020603050405020304" pitchFamily="18" charset="0"/>
              </a:rPr>
              <a:t>`) represents the original image; for gray image, here represents the gray value and for </a:t>
            </a:r>
            <a:r>
              <a:rPr lang="en-GB" sz="1800" dirty="0" err="1">
                <a:latin typeface="Times New Roman" panose="02020603050405020304" pitchFamily="18" charset="0"/>
                <a:cs typeface="Times New Roman" panose="02020603050405020304" pitchFamily="18" charset="0"/>
              </a:rPr>
              <a:t>color</a:t>
            </a:r>
            <a:r>
              <a:rPr lang="en-GB" sz="1800" dirty="0">
                <a:latin typeface="Times New Roman" panose="02020603050405020304" pitchFamily="18" charset="0"/>
                <a:cs typeface="Times New Roman" panose="02020603050405020304" pitchFamily="18" charset="0"/>
              </a:rPr>
              <a:t> image, here represents the </a:t>
            </a:r>
            <a:r>
              <a:rPr lang="en-GB" sz="1800" dirty="0" err="1">
                <a:latin typeface="Times New Roman" panose="02020603050405020304" pitchFamily="18" charset="0"/>
                <a:cs typeface="Times New Roman" panose="02020603050405020304" pitchFamily="18" charset="0"/>
              </a:rPr>
              <a:t>color</a:t>
            </a:r>
            <a:r>
              <a:rPr lang="en-GB" sz="1800" dirty="0">
                <a:latin typeface="Times New Roman" panose="02020603050405020304" pitchFamily="18" charset="0"/>
                <a:cs typeface="Times New Roman" panose="02020603050405020304" pitchFamily="18" charset="0"/>
              </a:rPr>
              <a:t> value. The pixel value of an area can be calculated by using the integral graph of the end points of the area, as shown in above image. The pixel value of region D can be calculated by</a:t>
            </a:r>
          </a:p>
          <a:p>
            <a:pPr algn="just">
              <a:lnSpc>
                <a:spcPct val="150000"/>
              </a:lnSpc>
            </a:pPr>
            <a:endParaRPr lang="en-GB" sz="1800" dirty="0">
              <a:latin typeface="Times New Roman" panose="02020603050405020304" pitchFamily="18" charset="0"/>
              <a:cs typeface="Times New Roman" panose="02020603050405020304" pitchFamily="18" charset="0"/>
            </a:endParaRPr>
          </a:p>
          <a:p>
            <a:pPr marL="0" indent="0">
              <a:lnSpc>
                <a:spcPct val="150000"/>
              </a:lnSpc>
              <a:buNone/>
            </a:pPr>
            <a:r>
              <a:rPr lang="en-GB" sz="1800" dirty="0"/>
              <a:t>   </a:t>
            </a:r>
            <a:r>
              <a:rPr lang="en-GB" sz="1800" dirty="0">
                <a:latin typeface="Times New Roman" panose="02020603050405020304" pitchFamily="18" charset="0"/>
                <a:cs typeface="Times New Roman" panose="02020603050405020304" pitchFamily="18" charset="0"/>
              </a:rPr>
              <a:t>where  ii (1) represents the pixel value of region  A,  ii (2) represents the pixel  value  of   region A + B, ii (3) represents the pixel value of region  A + C, ii (4) represents the pixel value of regions A + B + C + D. The </a:t>
            </a:r>
            <a:r>
              <a:rPr lang="en-GB" sz="1800" dirty="0" err="1">
                <a:latin typeface="Times New Roman" panose="02020603050405020304" pitchFamily="18" charset="0"/>
                <a:cs typeface="Times New Roman" panose="02020603050405020304" pitchFamily="18" charset="0"/>
              </a:rPr>
              <a:t>eigen</a:t>
            </a:r>
            <a:r>
              <a:rPr lang="en-GB" sz="1800" dirty="0">
                <a:latin typeface="Times New Roman" panose="02020603050405020304" pitchFamily="18" charset="0"/>
                <a:cs typeface="Times New Roman" panose="02020603050405020304" pitchFamily="18" charset="0"/>
              </a:rPr>
              <a:t> values of rectangular features can be calculated by integral graphs of feature endpoints. Taking the edge feature a as an example, the </a:t>
            </a:r>
            <a:r>
              <a:rPr lang="en-GB" sz="1800" dirty="0" err="1">
                <a:latin typeface="Times New Roman" panose="02020603050405020304" pitchFamily="18" charset="0"/>
                <a:cs typeface="Times New Roman" panose="02020603050405020304" pitchFamily="18" charset="0"/>
              </a:rPr>
              <a:t>eigen</a:t>
            </a:r>
            <a:r>
              <a:rPr lang="en-GB" sz="1800" dirty="0">
                <a:latin typeface="Times New Roman" panose="02020603050405020304" pitchFamily="18" charset="0"/>
                <a:cs typeface="Times New Roman" panose="02020603050405020304" pitchFamily="18" charset="0"/>
              </a:rPr>
              <a:t> value calculation can be expressed by Fig 1 (c). </a:t>
            </a:r>
          </a:p>
        </p:txBody>
      </p:sp>
      <p:pic>
        <p:nvPicPr>
          <p:cNvPr id="13" name="Picture 12"/>
          <p:cNvPicPr/>
          <p:nvPr/>
        </p:nvPicPr>
        <p:blipFill>
          <a:blip r:embed="rId2" cstate="print"/>
          <a:stretch>
            <a:fillRect/>
          </a:stretch>
        </p:blipFill>
        <p:spPr>
          <a:xfrm>
            <a:off x="3872467" y="3215073"/>
            <a:ext cx="3858369" cy="484089"/>
          </a:xfrm>
          <a:prstGeom prst="rect">
            <a:avLst/>
          </a:prstGeom>
        </p:spPr>
      </p:pic>
    </p:spTree>
    <p:extLst>
      <p:ext uri="{BB962C8B-B14F-4D97-AF65-F5344CB8AC3E}">
        <p14:creationId xmlns:p14="http://schemas.microsoft.com/office/powerpoint/2010/main" val="115501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4496"/>
          </a:xfrm>
        </p:spPr>
        <p:txBody>
          <a:bodyPr>
            <a:normAutofit/>
          </a:bodyPr>
          <a:lstStyle/>
          <a:p>
            <a:r>
              <a:rPr lang="en-IN" sz="2400" b="1">
                <a:solidFill>
                  <a:schemeClr val="accent1"/>
                </a:solidFill>
                <a:latin typeface="Times New Roman" panose="02020603050405020304" pitchFamily="18" charset="0"/>
                <a:cs typeface="Times New Roman" panose="02020603050405020304" pitchFamily="18" charset="0"/>
              </a:rPr>
              <a:t>A. FACE DETECTION AND LOCATION: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3768" y="1307432"/>
            <a:ext cx="10680032" cy="4869531"/>
          </a:xfrm>
        </p:spPr>
        <p:txBody>
          <a:bodyPr>
            <a:normAutofit/>
          </a:bodyPr>
          <a:lstStyle/>
          <a:p>
            <a:pPr marL="0" indent="0">
              <a:lnSpc>
                <a:spcPct val="150000"/>
              </a:lnSpc>
              <a:buNone/>
            </a:pPr>
            <a:r>
              <a:rPr lang="en-GB" sz="1800" dirty="0">
                <a:latin typeface="Times New Roman" panose="02020603050405020304" pitchFamily="18" charset="0"/>
                <a:cs typeface="Times New Roman" panose="02020603050405020304" pitchFamily="18" charset="0"/>
              </a:rPr>
              <a:t>The pixel values of point A and point B are: </a:t>
            </a:r>
          </a:p>
          <a:p>
            <a:pPr marL="0" indent="0">
              <a:lnSpc>
                <a:spcPct val="150000"/>
              </a:lnSpc>
              <a:buNone/>
            </a:pPr>
            <a:endParaRPr lang="en-GB" sz="1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stretch>
            <a:fillRect/>
          </a:stretch>
        </p:blipFill>
        <p:spPr>
          <a:xfrm>
            <a:off x="3426494" y="1891115"/>
            <a:ext cx="3527760" cy="929272"/>
          </a:xfrm>
          <a:prstGeom prst="rect">
            <a:avLst/>
          </a:prstGeom>
        </p:spPr>
      </p:pic>
      <p:sp>
        <p:nvSpPr>
          <p:cNvPr id="5" name="Rectangle 4"/>
          <p:cNvSpPr/>
          <p:nvPr/>
        </p:nvSpPr>
        <p:spPr>
          <a:xfrm>
            <a:off x="745958" y="2820387"/>
            <a:ext cx="10607842" cy="873572"/>
          </a:xfrm>
          <a:prstGeom prst="rect">
            <a:avLst/>
          </a:prstGeom>
        </p:spPr>
        <p:txBody>
          <a:bodyPr wrap="square">
            <a:spAutoFit/>
          </a:bodyPr>
          <a:lstStyle/>
          <a:p>
            <a:pPr algn="just">
              <a:lnSpc>
                <a:spcPct val="150000"/>
              </a:lnSpc>
              <a:spcAft>
                <a:spcPts val="0"/>
              </a:spcAft>
            </a:pPr>
            <a:r>
              <a:rPr lang="en-IN" dirty="0">
                <a:latin typeface="Times New Roman" panose="02020603050405020304" pitchFamily="18" charset="0"/>
                <a:ea typeface="Calibri" panose="020F0502020204030204" pitchFamily="34" charset="0"/>
              </a:rPr>
              <a:t>According to the definition, the eigenvalue of rectangular feature is the pixel value of region </a:t>
            </a:r>
            <a:r>
              <a:rPr lang="en-IN" i="1" dirty="0">
                <a:latin typeface="Times New Roman" panose="02020603050405020304" pitchFamily="18" charset="0"/>
                <a:ea typeface="Calibri" panose="020F0502020204030204" pitchFamily="34" charset="0"/>
              </a:rPr>
              <a:t>A </a:t>
            </a:r>
            <a:r>
              <a:rPr lang="en-IN" dirty="0">
                <a:latin typeface="Times New Roman" panose="02020603050405020304" pitchFamily="18" charset="0"/>
                <a:ea typeface="Calibri" panose="020F0502020204030204" pitchFamily="34" charset="0"/>
              </a:rPr>
              <a:t>minus the pixel value of region </a:t>
            </a:r>
            <a:r>
              <a:rPr lang="en-IN" i="1" dirty="0">
                <a:latin typeface="Times New Roman" panose="02020603050405020304" pitchFamily="18" charset="0"/>
                <a:ea typeface="Calibri" panose="020F0502020204030204" pitchFamily="34" charset="0"/>
              </a:rPr>
              <a:t>B</a:t>
            </a:r>
            <a:r>
              <a:rPr lang="en-IN" dirty="0">
                <a:latin typeface="Times New Roman" panose="02020603050405020304" pitchFamily="18" charset="0"/>
                <a:ea typeface="Calibri" panose="020F0502020204030204" pitchFamily="34" charset="0"/>
              </a:rPr>
              <a:t>. According to formula (3) and formula (4), the formula for calculating eigenvalue is as follows.</a:t>
            </a:r>
            <a:endParaRPr lang="en-IN"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cstate="print"/>
          <a:stretch>
            <a:fillRect/>
          </a:stretch>
        </p:blipFill>
        <p:spPr>
          <a:xfrm>
            <a:off x="3426494" y="3844056"/>
            <a:ext cx="4375150" cy="736600"/>
          </a:xfrm>
          <a:prstGeom prst="rect">
            <a:avLst/>
          </a:prstGeom>
        </p:spPr>
      </p:pic>
      <p:sp>
        <p:nvSpPr>
          <p:cNvPr id="7" name="Rectangle 6"/>
          <p:cNvSpPr/>
          <p:nvPr/>
        </p:nvSpPr>
        <p:spPr>
          <a:xfrm>
            <a:off x="838200" y="4757286"/>
            <a:ext cx="10515600" cy="873572"/>
          </a:xfrm>
          <a:prstGeom prst="rect">
            <a:avLst/>
          </a:prstGeom>
        </p:spPr>
        <p:txBody>
          <a:bodyPr wrap="square">
            <a:spAutoFit/>
          </a:bodyPr>
          <a:lstStyle/>
          <a:p>
            <a:pPr algn="just">
              <a:lnSpc>
                <a:spcPct val="150000"/>
              </a:lnSpc>
              <a:spcAft>
                <a:spcPts val="0"/>
              </a:spcAft>
            </a:pPr>
            <a:r>
              <a:rPr lang="en-US" dirty="0">
                <a:solidFill>
                  <a:srgbClr val="000000"/>
                </a:solidFill>
                <a:latin typeface="Times New Roman" panose="02020603050405020304" pitchFamily="18" charset="0"/>
                <a:ea typeface="Times New Roman" panose="02020603050405020304" pitchFamily="18" charset="0"/>
              </a:rPr>
              <a:t>The</a:t>
            </a:r>
            <a:r>
              <a:rPr lang="en-US" spc="-70"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extracted</a:t>
            </a:r>
            <a:r>
              <a:rPr lang="en-US" spc="-70"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Haar</a:t>
            </a:r>
            <a:r>
              <a:rPr lang="en-US" dirty="0">
                <a:solidFill>
                  <a:srgbClr val="000000"/>
                </a:solidFill>
                <a:latin typeface="Times New Roman" panose="02020603050405020304" pitchFamily="18" charset="0"/>
                <a:ea typeface="Times New Roman" panose="02020603050405020304" pitchFamily="18" charset="0"/>
              </a:rPr>
              <a:t>-like</a:t>
            </a:r>
            <a:r>
              <a:rPr lang="en-US" spc="-70"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features</a:t>
            </a:r>
            <a:r>
              <a:rPr lang="en-US" spc="-65"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are</a:t>
            </a:r>
            <a:r>
              <a:rPr lang="en-US" spc="-70"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used</a:t>
            </a:r>
            <a:r>
              <a:rPr lang="en-US" spc="-70"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to</a:t>
            </a:r>
            <a:r>
              <a:rPr lang="en-US" spc="-65"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train</a:t>
            </a:r>
            <a:r>
              <a:rPr lang="en-US" spc="-70"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the</a:t>
            </a:r>
            <a:r>
              <a:rPr lang="en-US" spc="-70" dirty="0">
                <a:solidFill>
                  <a:srgbClr val="000000"/>
                </a:solidFill>
                <a:latin typeface="Times New Roman" panose="02020603050405020304" pitchFamily="18" charset="0"/>
                <a:ea typeface="Times New Roman" panose="02020603050405020304" pitchFamily="18" charset="0"/>
              </a:rPr>
              <a:t> </a:t>
            </a:r>
            <a:r>
              <a:rPr lang="en-US" spc="-15" dirty="0">
                <a:solidFill>
                  <a:srgbClr val="000000"/>
                </a:solidFill>
                <a:latin typeface="Times New Roman" panose="02020603050405020304" pitchFamily="18" charset="0"/>
                <a:ea typeface="Times New Roman" panose="02020603050405020304" pitchFamily="18" charset="0"/>
              </a:rPr>
              <a:t>classifier, </a:t>
            </a:r>
            <a:r>
              <a:rPr lang="en-US" dirty="0">
                <a:solidFill>
                  <a:srgbClr val="000000"/>
                </a:solidFill>
                <a:latin typeface="Times New Roman" panose="02020603050405020304" pitchFamily="18" charset="0"/>
                <a:ea typeface="Times New Roman" panose="02020603050405020304" pitchFamily="18" charset="0"/>
              </a:rPr>
              <a:t>and the </a:t>
            </a:r>
            <a:r>
              <a:rPr lang="en-US" dirty="0" err="1">
                <a:solidFill>
                  <a:srgbClr val="000000"/>
                </a:solidFill>
                <a:latin typeface="Times New Roman" panose="02020603050405020304" pitchFamily="18" charset="0"/>
                <a:ea typeface="Times New Roman" panose="02020603050405020304" pitchFamily="18" charset="0"/>
              </a:rPr>
              <a:t>AdaBoost</a:t>
            </a:r>
            <a:r>
              <a:rPr lang="en-US" dirty="0">
                <a:solidFill>
                  <a:srgbClr val="000000"/>
                </a:solidFill>
                <a:latin typeface="Times New Roman" panose="02020603050405020304" pitchFamily="18" charset="0"/>
                <a:ea typeface="Times New Roman" panose="02020603050405020304" pitchFamily="18" charset="0"/>
              </a:rPr>
              <a:t> algorithm is used to train the classifier. Finally, the trained classifier is used to extract the face </a:t>
            </a:r>
            <a:r>
              <a:rPr lang="en-US" spc="-20" dirty="0">
                <a:solidFill>
                  <a:srgbClr val="000000"/>
                </a:solidFill>
                <a:latin typeface="Times New Roman" panose="02020603050405020304" pitchFamily="18" charset="0"/>
                <a:ea typeface="Times New Roman" panose="02020603050405020304" pitchFamily="18" charset="0"/>
              </a:rPr>
              <a:t>from </a:t>
            </a:r>
            <a:r>
              <a:rPr lang="en-US" dirty="0">
                <a:solidFill>
                  <a:srgbClr val="000000"/>
                </a:solidFill>
                <a:latin typeface="Times New Roman" panose="02020603050405020304" pitchFamily="18" charset="0"/>
                <a:ea typeface="Times New Roman" panose="02020603050405020304" pitchFamily="18" charset="0"/>
              </a:rPr>
              <a:t>the</a:t>
            </a:r>
            <a:r>
              <a:rPr lang="en-US" spc="-10"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image.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2154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a:solidFill>
                  <a:schemeClr val="accent1"/>
                </a:solidFill>
                <a:latin typeface="Times New Roman" panose="02020603050405020304" pitchFamily="18" charset="0"/>
                <a:cs typeface="Times New Roman" panose="02020603050405020304" pitchFamily="18" charset="0"/>
              </a:rPr>
              <a:t>B.SCALE NORMALIZATION: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1895" y="1323474"/>
            <a:ext cx="10631905" cy="4853489"/>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Because the input of the network is a fixed sized picture, the original picture should be normalized to generate a specific size picture. Through normalization, the input image is scaled to 128 * 128 size.  </a:t>
            </a:r>
            <a:r>
              <a:rPr lang="en-IN" sz="1800" dirty="0">
                <a:latin typeface="Times New Roman" panose="02020603050405020304" pitchFamily="18" charset="0"/>
                <a:cs typeface="Times New Roman" panose="02020603050405020304" pitchFamily="18" charset="0"/>
              </a:rPr>
              <a:t>Let point (</a:t>
            </a:r>
            <a:r>
              <a:rPr lang="en-IN" sz="1800" i="1" dirty="0">
                <a:latin typeface="Times New Roman" panose="02020603050405020304" pitchFamily="18" charset="0"/>
                <a:cs typeface="Times New Roman" panose="02020603050405020304" pitchFamily="18" charset="0"/>
              </a:rPr>
              <a:t>x</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y</a:t>
            </a:r>
            <a:r>
              <a:rPr lang="en-IN" sz="1800" dirty="0">
                <a:latin typeface="Times New Roman" panose="02020603050405020304" pitchFamily="18" charset="0"/>
                <a:cs typeface="Times New Roman" panose="02020603050405020304" pitchFamily="18" charset="0"/>
              </a:rPr>
              <a:t>)  in the original picture be normalized and mapped to point </a:t>
            </a:r>
            <a:r>
              <a:rPr lang="en-IN" sz="1800" i="1" dirty="0">
                <a:latin typeface="Times New Roman" panose="02020603050405020304" pitchFamily="18" charset="0"/>
                <a:cs typeface="Times New Roman" panose="02020603050405020304" pitchFamily="18" charset="0"/>
              </a:rPr>
              <a:t>(x</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y</a:t>
            </a:r>
            <a:r>
              <a:rPr lang="en-IN" sz="1800" dirty="0">
                <a:latin typeface="Times New Roman" panose="02020603050405020304" pitchFamily="18" charset="0"/>
                <a:cs typeface="Times New Roman" panose="02020603050405020304" pitchFamily="18" charset="0"/>
              </a:rPr>
              <a:t>`). The mapping is as follows:</a:t>
            </a:r>
          </a:p>
          <a:p>
            <a:pPr marL="0" indent="0">
              <a:buNone/>
            </a:pPr>
            <a:r>
              <a:rPr lang="en-IN" sz="1800" dirty="0"/>
              <a:t> </a:t>
            </a:r>
          </a:p>
        </p:txBody>
      </p:sp>
      <p:pic>
        <p:nvPicPr>
          <p:cNvPr id="4" name="Picture 3"/>
          <p:cNvPicPr/>
          <p:nvPr/>
        </p:nvPicPr>
        <p:blipFill>
          <a:blip r:embed="rId2" cstate="print"/>
          <a:stretch>
            <a:fillRect/>
          </a:stretch>
        </p:blipFill>
        <p:spPr>
          <a:xfrm>
            <a:off x="1274617" y="3934692"/>
            <a:ext cx="3422073" cy="1634835"/>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397286" y="2947659"/>
            <a:ext cx="5956300" cy="3055620"/>
          </a:xfrm>
          <a:prstGeom prst="rect">
            <a:avLst/>
          </a:prstGeom>
        </p:spPr>
      </p:pic>
    </p:spTree>
    <p:extLst>
      <p:ext uri="{BB962C8B-B14F-4D97-AF65-F5344CB8AC3E}">
        <p14:creationId xmlns:p14="http://schemas.microsoft.com/office/powerpoint/2010/main" val="1220384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a:solidFill>
                  <a:schemeClr val="accent1"/>
                </a:solidFill>
                <a:latin typeface="Times New Roman" panose="02020603050405020304" pitchFamily="18" charset="0"/>
                <a:cs typeface="Times New Roman" panose="02020603050405020304" pitchFamily="18" charset="0"/>
              </a:rPr>
              <a:t>C. </a:t>
            </a:r>
            <a:r>
              <a:rPr lang="en-US" sz="2400" b="1">
                <a:solidFill>
                  <a:schemeClr val="accent1"/>
                </a:solidFill>
                <a:latin typeface="Times New Roman" panose="02020603050405020304" pitchFamily="18" charset="0"/>
                <a:cs typeface="Times New Roman" panose="02020603050405020304" pitchFamily="18" charset="0"/>
              </a:rPr>
              <a:t>GRAY LEVEL EQUALIZATION</a:t>
            </a:r>
            <a:r>
              <a:rPr lang="en-IN" sz="2400" b="1">
                <a:solidFill>
                  <a:schemeClr val="accent1"/>
                </a:solidFill>
                <a:latin typeface="Times New Roman" panose="02020603050405020304" pitchFamily="18" charset="0"/>
                <a:cs typeface="Times New Roman" panose="02020603050405020304" pitchFamily="18" charset="0"/>
              </a:rPr>
              <a:t>:</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1709"/>
            <a:ext cx="10515600" cy="4625254"/>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Uneven distribution of light and shade, which will increase the difficulty of feature extraction. Histogram Equalization (HE) method is used to average the gray level to enhance the contrast. It can be simply done by transforming the histogram of the original graph into a uniform distribution form. </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If the gray level of the gray image is </a:t>
            </a:r>
            <a:r>
              <a:rPr lang="en-IN" sz="1800" i="1" dirty="0">
                <a:latin typeface="Times New Roman" panose="02020603050405020304" pitchFamily="18" charset="0"/>
                <a:cs typeface="Times New Roman" panose="02020603050405020304" pitchFamily="18" charset="0"/>
              </a:rPr>
              <a:t>L</a:t>
            </a:r>
            <a:r>
              <a:rPr lang="en-IN" sz="1800" dirty="0">
                <a:latin typeface="Times New Roman" panose="02020603050405020304" pitchFamily="18" charset="0"/>
                <a:cs typeface="Times New Roman" panose="02020603050405020304" pitchFamily="18" charset="0"/>
              </a:rPr>
              <a:t>, the size is </a:t>
            </a:r>
            <a:r>
              <a:rPr lang="en-IN" sz="1800" i="1" dirty="0">
                <a:latin typeface="Times New Roman" panose="02020603050405020304" pitchFamily="18" charset="0"/>
                <a:cs typeface="Times New Roman" panose="02020603050405020304" pitchFamily="18" charset="0"/>
              </a:rPr>
              <a:t>M </a:t>
            </a:r>
            <a:r>
              <a:rPr lang="en-IN" sz="1800" dirty="0">
                <a:latin typeface="Times New Roman" panose="02020603050405020304" pitchFamily="18" charset="0"/>
                <a:cs typeface="Times New Roman" panose="02020603050405020304" pitchFamily="18" charset="0"/>
              </a:rPr>
              <a:t>x </a:t>
            </a:r>
            <a:r>
              <a:rPr lang="en-IN" sz="1800" i="1" dirty="0">
                <a:latin typeface="Times New Roman" panose="02020603050405020304" pitchFamily="18" charset="0"/>
                <a:cs typeface="Times New Roman" panose="02020603050405020304" pitchFamily="18" charset="0"/>
              </a:rPr>
              <a:t>N</a:t>
            </a:r>
            <a:r>
              <a:rPr lang="en-IN" sz="1800" dirty="0">
                <a:latin typeface="Times New Roman" panose="02020603050405020304" pitchFamily="18" charset="0"/>
                <a:cs typeface="Times New Roman" panose="02020603050405020304" pitchFamily="18" charset="0"/>
              </a:rPr>
              <a:t>, and the number of pixels in the </a:t>
            </a:r>
            <a:r>
              <a:rPr lang="en-IN" sz="1800" i="1" dirty="0" err="1">
                <a:latin typeface="Times New Roman" panose="02020603050405020304" pitchFamily="18" charset="0"/>
                <a:cs typeface="Times New Roman" panose="02020603050405020304" pitchFamily="18" charset="0"/>
              </a:rPr>
              <a:t>ri</a:t>
            </a:r>
            <a:r>
              <a:rPr lang="en-IN" sz="1800" i="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gray level is E, the corresponding probability of gray level occurrence is as follows:</a:t>
            </a:r>
          </a:p>
          <a:p>
            <a:pPr>
              <a:lnSpc>
                <a:spcPct val="150000"/>
              </a:lnSpc>
            </a:pPr>
            <a:endParaRPr lang="en-IN" sz="1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stretch>
            <a:fillRect/>
          </a:stretch>
        </p:blipFill>
        <p:spPr>
          <a:xfrm>
            <a:off x="3744997" y="4001293"/>
            <a:ext cx="4013548" cy="695397"/>
          </a:xfrm>
          <a:prstGeom prst="rect">
            <a:avLst/>
          </a:prstGeom>
        </p:spPr>
      </p:pic>
      <p:sp>
        <p:nvSpPr>
          <p:cNvPr id="5" name="Rectangle 4"/>
          <p:cNvSpPr/>
          <p:nvPr/>
        </p:nvSpPr>
        <p:spPr>
          <a:xfrm>
            <a:off x="838200" y="4623594"/>
            <a:ext cx="9765631" cy="458074"/>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en-IN" dirty="0">
                <a:latin typeface="Times New Roman" panose="02020603050405020304" pitchFamily="18" charset="0"/>
                <a:ea typeface="Calibri" panose="020F0502020204030204" pitchFamily="34" charset="0"/>
              </a:rPr>
              <a:t>Subsequently, the cumulative distribution function is calculated using the following equation.</a:t>
            </a:r>
            <a:endParaRPr lang="en-IN"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cstate="print"/>
          <a:stretch>
            <a:fillRect/>
          </a:stretch>
        </p:blipFill>
        <p:spPr>
          <a:xfrm>
            <a:off x="3694197" y="5245894"/>
            <a:ext cx="4092058" cy="960942"/>
          </a:xfrm>
          <a:prstGeom prst="rect">
            <a:avLst/>
          </a:prstGeom>
        </p:spPr>
      </p:pic>
    </p:spTree>
    <p:extLst>
      <p:ext uri="{BB962C8B-B14F-4D97-AF65-F5344CB8AC3E}">
        <p14:creationId xmlns:p14="http://schemas.microsoft.com/office/powerpoint/2010/main" val="387787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614" y="139890"/>
            <a:ext cx="3316405" cy="573206"/>
          </a:xfrm>
        </p:spPr>
        <p:txBody>
          <a:bodyPr>
            <a:normAutofit/>
          </a:bodyPr>
          <a:lstStyle/>
          <a:p>
            <a:pPr algn="ctr"/>
            <a:r>
              <a:rPr lang="en-US" sz="2400" b="1">
                <a:solidFill>
                  <a:schemeClr val="accent5"/>
                </a:solidFill>
                <a:latin typeface="Times New Roman" panose="02020603050405020304" pitchFamily="18" charset="0"/>
                <a:cs typeface="Times New Roman" panose="02020603050405020304" pitchFamily="18" charset="0"/>
              </a:rPr>
              <a:t>ABSTRACT</a:t>
            </a:r>
            <a:endParaRPr lang="en-US" sz="2400" b="1" dirty="0">
              <a:solidFill>
                <a:schemeClr val="accent5"/>
              </a:solidFill>
              <a:latin typeface="Times New Roman" panose="02020603050405020304" pitchFamily="18" charset="0"/>
              <a:cs typeface="Times New Roman" panose="02020603050405020304" pitchFamily="18" charset="0"/>
            </a:endParaRPr>
          </a:p>
        </p:txBody>
      </p:sp>
      <p:sp>
        <p:nvSpPr>
          <p:cNvPr id="4" name="Rectangle 3"/>
          <p:cNvSpPr/>
          <p:nvPr/>
        </p:nvSpPr>
        <p:spPr>
          <a:xfrm>
            <a:off x="617170" y="817370"/>
            <a:ext cx="10900881" cy="585955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Human emotion recognition plays an important role in the interpersonal relationship. </a:t>
            </a:r>
            <a:r>
              <a:rPr lang="en-IN" dirty="0">
                <a:latin typeface="Times New Roman" panose="02020603050405020304" pitchFamily="18" charset="0"/>
                <a:cs typeface="Times New Roman" panose="02020603050405020304" pitchFamily="18" charset="0"/>
              </a:rPr>
              <a:t>Emotion detection from image is one of the most powerful and challenging research task in social communication. </a:t>
            </a:r>
            <a:r>
              <a:rPr lang="en-US" dirty="0">
                <a:latin typeface="Times New Roman" panose="02020603050405020304" pitchFamily="18" charset="0"/>
                <a:cs typeface="Times New Roman" panose="02020603050405020304" pitchFamily="18" charset="0"/>
              </a:rPr>
              <a:t>The automatic recognition of emotions has been an active research topic from early eras. Therefore, there are several advances made in this field. Emotions are reflected from speech, hand and gestures of the body and through facial expressions. Hence extracting and understanding of emotion has a high importance of the interaction between human and machine communication. When it comes to image processing, deep learning (DL)-based emotion recognition outperforms classical methods. This paper proposes a face expression identification approach based on a convolutional neural network (CNN) and image edge detection to avoid the complex process of explicit feature extraction in traditional facial expression recognition. The edge of each layer of the image is retrieved in the convolution process after the facial expression image is </a:t>
            </a:r>
            <a:r>
              <a:rPr lang="en-US" dirty="0" err="1">
                <a:latin typeface="Times New Roman" panose="02020603050405020304" pitchFamily="18" charset="0"/>
                <a:cs typeface="Times New Roman" panose="02020603050405020304" pitchFamily="18" charset="0"/>
              </a:rPr>
              <a:t>normalised</a:t>
            </a:r>
            <a:r>
              <a:rPr lang="en-US" dirty="0">
                <a:latin typeface="Times New Roman" panose="02020603050405020304" pitchFamily="18" charset="0"/>
                <a:cs typeface="Times New Roman" panose="02020603050405020304" pitchFamily="18" charset="0"/>
              </a:rPr>
              <a:t>. To maintain the texture picture's edge structure information, the retrieved edge information is placed on each feature image. The maximum pooling method is then used to reduce the dimensionality of the extracted implicit features. Finally, a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classifier is used to classify and </a:t>
            </a:r>
            <a:r>
              <a:rPr lang="en-US" dirty="0" err="1">
                <a:latin typeface="Times New Roman" panose="02020603050405020304" pitchFamily="18" charset="0"/>
                <a:cs typeface="Times New Roman" panose="02020603050405020304" pitchFamily="18" charset="0"/>
              </a:rPr>
              <a:t>recognise</a:t>
            </a:r>
            <a:r>
              <a:rPr lang="en-US" dirty="0">
                <a:latin typeface="Times New Roman" panose="02020603050405020304" pitchFamily="18" charset="0"/>
                <a:cs typeface="Times New Roman" panose="02020603050405020304" pitchFamily="18" charset="0"/>
              </a:rPr>
              <a:t> the expression of the test sample image.</a:t>
            </a:r>
            <a:endParaRPr lang="en-IN" dirty="0">
              <a:latin typeface="Times New Roman" panose="02020603050405020304" pitchFamily="18" charset="0"/>
              <a:cs typeface="Times New Roman" panose="02020603050405020304" pitchFamily="18" charset="0"/>
            </a:endParaRPr>
          </a:p>
          <a:p>
            <a:pPr>
              <a:lnSpc>
                <a:spcPct val="150000"/>
              </a:lnSpc>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a:solidFill>
                  <a:schemeClr val="accent1"/>
                </a:solidFill>
                <a:latin typeface="Times New Roman" panose="02020603050405020304" pitchFamily="18" charset="0"/>
                <a:cs typeface="Times New Roman" panose="02020603050405020304" pitchFamily="18" charset="0"/>
              </a:rPr>
              <a:t>C. </a:t>
            </a:r>
            <a:r>
              <a:rPr lang="en-US" sz="2400" b="1">
                <a:solidFill>
                  <a:schemeClr val="accent1"/>
                </a:solidFill>
                <a:latin typeface="Times New Roman" panose="02020603050405020304" pitchFamily="18" charset="0"/>
                <a:cs typeface="Times New Roman" panose="02020603050405020304" pitchFamily="18" charset="0"/>
              </a:rPr>
              <a:t>GRAY LEVEL EQUALIZATION</a:t>
            </a:r>
            <a:r>
              <a:rPr lang="en-IN" sz="2400" b="1">
                <a:solidFill>
                  <a:schemeClr val="accent1"/>
                </a:solidFill>
                <a:latin typeface="Times New Roman" panose="02020603050405020304" pitchFamily="18" charset="0"/>
                <a:cs typeface="Times New Roman" panose="02020603050405020304" pitchFamily="18" charset="0"/>
              </a:rPr>
              <a:t>:</a:t>
            </a:r>
            <a:endParaRPr lang="en-IN" sz="2400" dirty="0"/>
          </a:p>
        </p:txBody>
      </p:sp>
      <p:sp>
        <p:nvSpPr>
          <p:cNvPr id="3" name="Content Placeholder 2"/>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Finally, the image histogram is averaged using the following mapping relations:</a:t>
            </a:r>
          </a:p>
        </p:txBody>
      </p:sp>
      <p:pic>
        <p:nvPicPr>
          <p:cNvPr id="4" name="Picture 3"/>
          <p:cNvPicPr/>
          <p:nvPr/>
        </p:nvPicPr>
        <p:blipFill>
          <a:blip r:embed="rId2" cstate="print"/>
          <a:stretch>
            <a:fillRect/>
          </a:stretch>
        </p:blipFill>
        <p:spPr>
          <a:xfrm>
            <a:off x="3626320" y="2433464"/>
            <a:ext cx="4727971" cy="1196427"/>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2871340" y="3770861"/>
            <a:ext cx="5975350" cy="2480945"/>
          </a:xfrm>
          <a:prstGeom prst="rect">
            <a:avLst/>
          </a:prstGeom>
        </p:spPr>
      </p:pic>
    </p:spTree>
    <p:extLst>
      <p:ext uri="{BB962C8B-B14F-4D97-AF65-F5344CB8AC3E}">
        <p14:creationId xmlns:p14="http://schemas.microsoft.com/office/powerpoint/2010/main" val="1708318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a:solidFill>
                  <a:schemeClr val="accent1"/>
                </a:solidFill>
                <a:latin typeface="Times New Roman" panose="02020603050405020304" pitchFamily="18" charset="0"/>
                <a:cs typeface="Times New Roman" panose="02020603050405020304" pitchFamily="18" charset="0"/>
              </a:rPr>
              <a:t>D. IMAGE EDGE DETECTION: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3979" y="1435768"/>
            <a:ext cx="10599821" cy="4741195"/>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edge information of an image is often reflected in the area where the gradient information of the image changes dramatically. The edge of the image gives people a stronger visual sense. Kirsch edge operator is used to extract image edge information whose templates are in eight directions.</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stretch>
            <a:fillRect/>
          </a:stretch>
        </p:blipFill>
        <p:spPr>
          <a:xfrm>
            <a:off x="3640526" y="2881837"/>
            <a:ext cx="4292600" cy="3397250"/>
          </a:xfrm>
          <a:prstGeom prst="rect">
            <a:avLst/>
          </a:prstGeom>
        </p:spPr>
      </p:pic>
    </p:spTree>
    <p:extLst>
      <p:ext uri="{BB962C8B-B14F-4D97-AF65-F5344CB8AC3E}">
        <p14:creationId xmlns:p14="http://schemas.microsoft.com/office/powerpoint/2010/main" val="3258456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solidFill>
                  <a:schemeClr val="accent1"/>
                </a:solidFill>
                <a:latin typeface="Times New Roman" panose="02020603050405020304" pitchFamily="18" charset="0"/>
                <a:cs typeface="Times New Roman" panose="02020603050405020304" pitchFamily="18" charset="0"/>
              </a:rPr>
              <a:t>                                                  APPROACH</a:t>
            </a:r>
            <a:endParaRPr lang="en-IN" sz="24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1684" y="1299411"/>
            <a:ext cx="10559716" cy="5414963"/>
          </a:xfrm>
        </p:spPr>
        <p:txBody>
          <a:bodyPr/>
          <a:lstStyle/>
          <a:p>
            <a:pPr marL="0" indent="0">
              <a:buNone/>
            </a:pPr>
            <a:r>
              <a:rPr lang="en-US" sz="2000" b="1" dirty="0">
                <a:solidFill>
                  <a:schemeClr val="accent5"/>
                </a:solidFill>
                <a:latin typeface="Times New Roman" panose="02020603050405020304" pitchFamily="18" charset="0"/>
                <a:cs typeface="Times New Roman" panose="02020603050405020304" pitchFamily="18" charset="0"/>
              </a:rPr>
              <a:t>FACE EXPRESSION RECOGNITION NETWORK MODEL BASED ON CNN:</a:t>
            </a:r>
          </a:p>
          <a:p>
            <a:pPr marL="0" indent="0">
              <a:lnSpc>
                <a:spcPct val="150000"/>
              </a:lnSpc>
              <a:buNone/>
            </a:pPr>
            <a:r>
              <a:rPr lang="en-US" sz="1800" dirty="0">
                <a:latin typeface="Times New Roman" panose="02020603050405020304" pitchFamily="18" charset="0"/>
                <a:cs typeface="Times New Roman" panose="02020603050405020304" pitchFamily="18" charset="0"/>
              </a:rPr>
              <a:t>The CNN is a </a:t>
            </a:r>
            <a:r>
              <a:rPr lang="en-US" sz="1800" dirty="0" err="1">
                <a:latin typeface="Times New Roman" panose="02020603050405020304" pitchFamily="18" charset="0"/>
                <a:cs typeface="Times New Roman" panose="02020603050405020304" pitchFamily="18" charset="0"/>
              </a:rPr>
              <a:t>feedforward</a:t>
            </a:r>
            <a:r>
              <a:rPr lang="en-US" sz="1800" dirty="0">
                <a:latin typeface="Times New Roman" panose="02020603050405020304" pitchFamily="18" charset="0"/>
                <a:cs typeface="Times New Roman" panose="02020603050405020304" pitchFamily="18" charset="0"/>
              </a:rPr>
              <a:t> neural network, which can extract features from a two-dimensional image and optimize network parameters by using back propagation algorithm. </a:t>
            </a:r>
          </a:p>
          <a:p>
            <a:pPr>
              <a:lnSpc>
                <a:spcPct val="150000"/>
              </a:lnSpc>
            </a:pPr>
            <a:endParaRPr lang="en-IN" sz="1600" dirty="0">
              <a:latin typeface="Times New Roman" panose="02020603050405020304" pitchFamily="18" charset="0"/>
              <a:cs typeface="Times New Roman" panose="02020603050405020304" pitchFamily="18" charset="0"/>
            </a:endParaRPr>
          </a:p>
          <a:p>
            <a:endParaRPr lang="en-IN" dirty="0"/>
          </a:p>
        </p:txBody>
      </p:sp>
      <p:sp>
        <p:nvSpPr>
          <p:cNvPr id="4" name="Rectangle 172"/>
          <p:cNvSpPr>
            <a:spLocks noChangeArrowheads="1"/>
          </p:cNvSpPr>
          <p:nvPr/>
        </p:nvSpPr>
        <p:spPr bwMode="auto">
          <a:xfrm>
            <a:off x="-152400" y="5374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75"/>
          <p:cNvGrpSpPr>
            <a:grpSpLocks/>
          </p:cNvGrpSpPr>
          <p:nvPr/>
        </p:nvGrpSpPr>
        <p:grpSpPr bwMode="auto">
          <a:xfrm>
            <a:off x="2161309" y="2881746"/>
            <a:ext cx="7744691" cy="2826328"/>
            <a:chOff x="0" y="0"/>
            <a:chExt cx="4357" cy="1273"/>
          </a:xfrm>
        </p:grpSpPr>
        <p:pic>
          <p:nvPicPr>
            <p:cNvPr id="10" name="Picture 1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59"/>
              <a:ext cx="456" cy="5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77"/>
            <p:cNvSpPr>
              <a:spLocks noChangeArrowheads="1"/>
            </p:cNvSpPr>
            <p:nvPr/>
          </p:nvSpPr>
          <p:spPr bwMode="auto">
            <a:xfrm>
              <a:off x="564" y="312"/>
              <a:ext cx="376" cy="495"/>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Freeform 178"/>
            <p:cNvSpPr>
              <a:spLocks/>
            </p:cNvSpPr>
            <p:nvPr/>
          </p:nvSpPr>
          <p:spPr bwMode="auto">
            <a:xfrm>
              <a:off x="611" y="374"/>
              <a:ext cx="376" cy="495"/>
            </a:xfrm>
            <a:custGeom>
              <a:avLst/>
              <a:gdLst>
                <a:gd name="T0" fmla="*/ 376 w 376"/>
                <a:gd name="T1" fmla="*/ 375 h 495"/>
                <a:gd name="T2" fmla="*/ 0 w 376"/>
                <a:gd name="T3" fmla="*/ 375 h 495"/>
                <a:gd name="T4" fmla="*/ 0 w 376"/>
                <a:gd name="T5" fmla="*/ 436 h 495"/>
                <a:gd name="T6" fmla="*/ 0 w 376"/>
                <a:gd name="T7" fmla="*/ 560 h 495"/>
                <a:gd name="T8" fmla="*/ 0 w 376"/>
                <a:gd name="T9" fmla="*/ 684 h 495"/>
                <a:gd name="T10" fmla="*/ 0 w 376"/>
                <a:gd name="T11" fmla="*/ 869 h 495"/>
                <a:gd name="T12" fmla="*/ 376 w 376"/>
                <a:gd name="T13" fmla="*/ 869 h 495"/>
                <a:gd name="T14" fmla="*/ 376 w 376"/>
                <a:gd name="T15" fmla="*/ 684 h 495"/>
                <a:gd name="T16" fmla="*/ 376 w 376"/>
                <a:gd name="T17" fmla="*/ 560 h 495"/>
                <a:gd name="T18" fmla="*/ 376 w 376"/>
                <a:gd name="T19" fmla="*/ 436 h 495"/>
                <a:gd name="T20" fmla="*/ 376 w 376"/>
                <a:gd name="T21" fmla="*/ 375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6" h="495">
                  <a:moveTo>
                    <a:pt x="376" y="0"/>
                  </a:moveTo>
                  <a:lnTo>
                    <a:pt x="0" y="0"/>
                  </a:lnTo>
                  <a:lnTo>
                    <a:pt x="0" y="61"/>
                  </a:lnTo>
                  <a:lnTo>
                    <a:pt x="0" y="185"/>
                  </a:lnTo>
                  <a:lnTo>
                    <a:pt x="0" y="309"/>
                  </a:lnTo>
                  <a:lnTo>
                    <a:pt x="0" y="494"/>
                  </a:lnTo>
                  <a:lnTo>
                    <a:pt x="376" y="494"/>
                  </a:lnTo>
                  <a:lnTo>
                    <a:pt x="376" y="309"/>
                  </a:lnTo>
                  <a:lnTo>
                    <a:pt x="376" y="185"/>
                  </a:lnTo>
                  <a:lnTo>
                    <a:pt x="376" y="61"/>
                  </a:lnTo>
                  <a:lnTo>
                    <a:pt x="376"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Rectangle 179"/>
            <p:cNvSpPr>
              <a:spLocks noChangeArrowheads="1"/>
            </p:cNvSpPr>
            <p:nvPr/>
          </p:nvSpPr>
          <p:spPr bwMode="auto">
            <a:xfrm>
              <a:off x="611" y="374"/>
              <a:ext cx="376" cy="495"/>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Freeform 180"/>
            <p:cNvSpPr>
              <a:spLocks/>
            </p:cNvSpPr>
            <p:nvPr/>
          </p:nvSpPr>
          <p:spPr bwMode="auto">
            <a:xfrm>
              <a:off x="658" y="436"/>
              <a:ext cx="376" cy="495"/>
            </a:xfrm>
            <a:custGeom>
              <a:avLst/>
              <a:gdLst>
                <a:gd name="T0" fmla="*/ 376 w 376"/>
                <a:gd name="T1" fmla="*/ 436 h 495"/>
                <a:gd name="T2" fmla="*/ 0 w 376"/>
                <a:gd name="T3" fmla="*/ 436 h 495"/>
                <a:gd name="T4" fmla="*/ 0 w 376"/>
                <a:gd name="T5" fmla="*/ 498 h 495"/>
                <a:gd name="T6" fmla="*/ 0 w 376"/>
                <a:gd name="T7" fmla="*/ 622 h 495"/>
                <a:gd name="T8" fmla="*/ 0 w 376"/>
                <a:gd name="T9" fmla="*/ 746 h 495"/>
                <a:gd name="T10" fmla="*/ 0 w 376"/>
                <a:gd name="T11" fmla="*/ 931 h 495"/>
                <a:gd name="T12" fmla="*/ 376 w 376"/>
                <a:gd name="T13" fmla="*/ 931 h 495"/>
                <a:gd name="T14" fmla="*/ 376 w 376"/>
                <a:gd name="T15" fmla="*/ 746 h 495"/>
                <a:gd name="T16" fmla="*/ 376 w 376"/>
                <a:gd name="T17" fmla="*/ 622 h 495"/>
                <a:gd name="T18" fmla="*/ 376 w 376"/>
                <a:gd name="T19" fmla="*/ 498 h 495"/>
                <a:gd name="T20" fmla="*/ 376 w 376"/>
                <a:gd name="T21" fmla="*/ 436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6" h="495">
                  <a:moveTo>
                    <a:pt x="376" y="0"/>
                  </a:moveTo>
                  <a:lnTo>
                    <a:pt x="0" y="0"/>
                  </a:lnTo>
                  <a:lnTo>
                    <a:pt x="0" y="62"/>
                  </a:lnTo>
                  <a:lnTo>
                    <a:pt x="0" y="186"/>
                  </a:lnTo>
                  <a:lnTo>
                    <a:pt x="0" y="310"/>
                  </a:lnTo>
                  <a:lnTo>
                    <a:pt x="0" y="495"/>
                  </a:lnTo>
                  <a:lnTo>
                    <a:pt x="376" y="495"/>
                  </a:lnTo>
                  <a:lnTo>
                    <a:pt x="376" y="310"/>
                  </a:lnTo>
                  <a:lnTo>
                    <a:pt x="376" y="186"/>
                  </a:lnTo>
                  <a:lnTo>
                    <a:pt x="376" y="62"/>
                  </a:lnTo>
                  <a:lnTo>
                    <a:pt x="3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181"/>
            <p:cNvSpPr>
              <a:spLocks noChangeArrowheads="1"/>
            </p:cNvSpPr>
            <p:nvPr/>
          </p:nvSpPr>
          <p:spPr bwMode="auto">
            <a:xfrm>
              <a:off x="658" y="436"/>
              <a:ext cx="376" cy="495"/>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Freeform 182"/>
            <p:cNvSpPr>
              <a:spLocks/>
            </p:cNvSpPr>
            <p:nvPr/>
          </p:nvSpPr>
          <p:spPr bwMode="auto">
            <a:xfrm>
              <a:off x="705" y="498"/>
              <a:ext cx="376" cy="495"/>
            </a:xfrm>
            <a:custGeom>
              <a:avLst/>
              <a:gdLst>
                <a:gd name="T0" fmla="*/ 376 w 376"/>
                <a:gd name="T1" fmla="*/ 498 h 495"/>
                <a:gd name="T2" fmla="*/ 0 w 376"/>
                <a:gd name="T3" fmla="*/ 498 h 495"/>
                <a:gd name="T4" fmla="*/ 0 w 376"/>
                <a:gd name="T5" fmla="*/ 560 h 495"/>
                <a:gd name="T6" fmla="*/ 0 w 376"/>
                <a:gd name="T7" fmla="*/ 684 h 495"/>
                <a:gd name="T8" fmla="*/ 0 w 376"/>
                <a:gd name="T9" fmla="*/ 993 h 495"/>
                <a:gd name="T10" fmla="*/ 376 w 376"/>
                <a:gd name="T11" fmla="*/ 993 h 495"/>
                <a:gd name="T12" fmla="*/ 376 w 376"/>
                <a:gd name="T13" fmla="*/ 684 h 495"/>
                <a:gd name="T14" fmla="*/ 376 w 376"/>
                <a:gd name="T15" fmla="*/ 560 h 495"/>
                <a:gd name="T16" fmla="*/ 376 w 376"/>
                <a:gd name="T17" fmla="*/ 498 h 4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6" h="495">
                  <a:moveTo>
                    <a:pt x="376" y="0"/>
                  </a:moveTo>
                  <a:lnTo>
                    <a:pt x="0" y="0"/>
                  </a:lnTo>
                  <a:lnTo>
                    <a:pt x="0" y="62"/>
                  </a:lnTo>
                  <a:lnTo>
                    <a:pt x="0" y="186"/>
                  </a:lnTo>
                  <a:lnTo>
                    <a:pt x="0" y="495"/>
                  </a:lnTo>
                  <a:lnTo>
                    <a:pt x="376" y="495"/>
                  </a:lnTo>
                  <a:lnTo>
                    <a:pt x="376" y="186"/>
                  </a:lnTo>
                  <a:lnTo>
                    <a:pt x="376" y="62"/>
                  </a:lnTo>
                  <a:lnTo>
                    <a:pt x="376"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183"/>
            <p:cNvSpPr>
              <a:spLocks noChangeArrowheads="1"/>
            </p:cNvSpPr>
            <p:nvPr/>
          </p:nvSpPr>
          <p:spPr bwMode="auto">
            <a:xfrm>
              <a:off x="705" y="498"/>
              <a:ext cx="376" cy="495"/>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Freeform 184"/>
            <p:cNvSpPr>
              <a:spLocks/>
            </p:cNvSpPr>
            <p:nvPr/>
          </p:nvSpPr>
          <p:spPr bwMode="auto">
            <a:xfrm>
              <a:off x="752" y="560"/>
              <a:ext cx="376" cy="495"/>
            </a:xfrm>
            <a:custGeom>
              <a:avLst/>
              <a:gdLst>
                <a:gd name="T0" fmla="*/ 376 w 376"/>
                <a:gd name="T1" fmla="*/ 560 h 495"/>
                <a:gd name="T2" fmla="*/ 0 w 376"/>
                <a:gd name="T3" fmla="*/ 560 h 495"/>
                <a:gd name="T4" fmla="*/ 0 w 376"/>
                <a:gd name="T5" fmla="*/ 622 h 495"/>
                <a:gd name="T6" fmla="*/ 0 w 376"/>
                <a:gd name="T7" fmla="*/ 746 h 495"/>
                <a:gd name="T8" fmla="*/ 0 w 376"/>
                <a:gd name="T9" fmla="*/ 1055 h 495"/>
                <a:gd name="T10" fmla="*/ 376 w 376"/>
                <a:gd name="T11" fmla="*/ 1055 h 495"/>
                <a:gd name="T12" fmla="*/ 376 w 376"/>
                <a:gd name="T13" fmla="*/ 746 h 495"/>
                <a:gd name="T14" fmla="*/ 376 w 376"/>
                <a:gd name="T15" fmla="*/ 622 h 495"/>
                <a:gd name="T16" fmla="*/ 376 w 376"/>
                <a:gd name="T17" fmla="*/ 560 h 4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6" h="495">
                  <a:moveTo>
                    <a:pt x="376" y="0"/>
                  </a:moveTo>
                  <a:lnTo>
                    <a:pt x="0" y="0"/>
                  </a:lnTo>
                  <a:lnTo>
                    <a:pt x="0" y="62"/>
                  </a:lnTo>
                  <a:lnTo>
                    <a:pt x="0" y="186"/>
                  </a:lnTo>
                  <a:lnTo>
                    <a:pt x="0" y="495"/>
                  </a:lnTo>
                  <a:lnTo>
                    <a:pt x="376" y="495"/>
                  </a:lnTo>
                  <a:lnTo>
                    <a:pt x="376" y="186"/>
                  </a:lnTo>
                  <a:lnTo>
                    <a:pt x="376" y="62"/>
                  </a:lnTo>
                  <a:lnTo>
                    <a:pt x="3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Rectangle 185"/>
            <p:cNvSpPr>
              <a:spLocks noChangeArrowheads="1"/>
            </p:cNvSpPr>
            <p:nvPr/>
          </p:nvSpPr>
          <p:spPr bwMode="auto">
            <a:xfrm>
              <a:off x="752" y="560"/>
              <a:ext cx="376" cy="495"/>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Freeform 186"/>
            <p:cNvSpPr>
              <a:spLocks/>
            </p:cNvSpPr>
            <p:nvPr/>
          </p:nvSpPr>
          <p:spPr bwMode="auto">
            <a:xfrm>
              <a:off x="799" y="621"/>
              <a:ext cx="376" cy="495"/>
            </a:xfrm>
            <a:custGeom>
              <a:avLst/>
              <a:gdLst>
                <a:gd name="T0" fmla="*/ 376 w 376"/>
                <a:gd name="T1" fmla="*/ 622 h 495"/>
                <a:gd name="T2" fmla="*/ 0 w 376"/>
                <a:gd name="T3" fmla="*/ 622 h 495"/>
                <a:gd name="T4" fmla="*/ 0 w 376"/>
                <a:gd name="T5" fmla="*/ 684 h 495"/>
                <a:gd name="T6" fmla="*/ 0 w 376"/>
                <a:gd name="T7" fmla="*/ 1117 h 495"/>
                <a:gd name="T8" fmla="*/ 376 w 376"/>
                <a:gd name="T9" fmla="*/ 1117 h 495"/>
                <a:gd name="T10" fmla="*/ 376 w 376"/>
                <a:gd name="T11" fmla="*/ 684 h 495"/>
                <a:gd name="T12" fmla="*/ 376 w 376"/>
                <a:gd name="T13" fmla="*/ 622 h 4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6" h="495">
                  <a:moveTo>
                    <a:pt x="376" y="0"/>
                  </a:moveTo>
                  <a:lnTo>
                    <a:pt x="0" y="0"/>
                  </a:lnTo>
                  <a:lnTo>
                    <a:pt x="0" y="62"/>
                  </a:lnTo>
                  <a:lnTo>
                    <a:pt x="0" y="495"/>
                  </a:lnTo>
                  <a:lnTo>
                    <a:pt x="376" y="495"/>
                  </a:lnTo>
                  <a:lnTo>
                    <a:pt x="376" y="62"/>
                  </a:lnTo>
                  <a:lnTo>
                    <a:pt x="376"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Rectangle 187"/>
            <p:cNvSpPr>
              <a:spLocks noChangeArrowheads="1"/>
            </p:cNvSpPr>
            <p:nvPr/>
          </p:nvSpPr>
          <p:spPr bwMode="auto">
            <a:xfrm>
              <a:off x="799" y="621"/>
              <a:ext cx="376" cy="495"/>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Freeform 188"/>
            <p:cNvSpPr>
              <a:spLocks/>
            </p:cNvSpPr>
            <p:nvPr/>
          </p:nvSpPr>
          <p:spPr bwMode="auto">
            <a:xfrm>
              <a:off x="846" y="683"/>
              <a:ext cx="376" cy="495"/>
            </a:xfrm>
            <a:custGeom>
              <a:avLst/>
              <a:gdLst>
                <a:gd name="T0" fmla="*/ 376 w 376"/>
                <a:gd name="T1" fmla="*/ 684 h 495"/>
                <a:gd name="T2" fmla="*/ 0 w 376"/>
                <a:gd name="T3" fmla="*/ 684 h 495"/>
                <a:gd name="T4" fmla="*/ 0 w 376"/>
                <a:gd name="T5" fmla="*/ 746 h 495"/>
                <a:gd name="T6" fmla="*/ 0 w 376"/>
                <a:gd name="T7" fmla="*/ 1179 h 495"/>
                <a:gd name="T8" fmla="*/ 376 w 376"/>
                <a:gd name="T9" fmla="*/ 1179 h 495"/>
                <a:gd name="T10" fmla="*/ 376 w 376"/>
                <a:gd name="T11" fmla="*/ 746 h 495"/>
                <a:gd name="T12" fmla="*/ 376 w 376"/>
                <a:gd name="T13" fmla="*/ 684 h 4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6" h="495">
                  <a:moveTo>
                    <a:pt x="376" y="0"/>
                  </a:moveTo>
                  <a:lnTo>
                    <a:pt x="0" y="0"/>
                  </a:lnTo>
                  <a:lnTo>
                    <a:pt x="0" y="62"/>
                  </a:lnTo>
                  <a:lnTo>
                    <a:pt x="0" y="495"/>
                  </a:lnTo>
                  <a:lnTo>
                    <a:pt x="376" y="495"/>
                  </a:lnTo>
                  <a:lnTo>
                    <a:pt x="376" y="62"/>
                  </a:lnTo>
                  <a:lnTo>
                    <a:pt x="3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Rectangle 189"/>
            <p:cNvSpPr>
              <a:spLocks noChangeArrowheads="1"/>
            </p:cNvSpPr>
            <p:nvPr/>
          </p:nvSpPr>
          <p:spPr bwMode="auto">
            <a:xfrm>
              <a:off x="846" y="683"/>
              <a:ext cx="376" cy="495"/>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ectangle 190"/>
            <p:cNvSpPr>
              <a:spLocks noChangeArrowheads="1"/>
            </p:cNvSpPr>
            <p:nvPr/>
          </p:nvSpPr>
          <p:spPr bwMode="auto">
            <a:xfrm>
              <a:off x="893" y="745"/>
              <a:ext cx="376" cy="495"/>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AutoShape 191"/>
            <p:cNvSpPr>
              <a:spLocks/>
            </p:cNvSpPr>
            <p:nvPr/>
          </p:nvSpPr>
          <p:spPr bwMode="auto">
            <a:xfrm>
              <a:off x="893" y="312"/>
              <a:ext cx="798" cy="928"/>
            </a:xfrm>
            <a:custGeom>
              <a:avLst/>
              <a:gdLst>
                <a:gd name="T0" fmla="*/ 0 w 798"/>
                <a:gd name="T1" fmla="*/ 1240 h 928"/>
                <a:gd name="T2" fmla="*/ 376 w 798"/>
                <a:gd name="T3" fmla="*/ 1240 h 928"/>
                <a:gd name="T4" fmla="*/ 376 w 798"/>
                <a:gd name="T5" fmla="*/ 746 h 928"/>
                <a:gd name="T6" fmla="*/ 0 w 798"/>
                <a:gd name="T7" fmla="*/ 746 h 928"/>
                <a:gd name="T8" fmla="*/ 0 w 798"/>
                <a:gd name="T9" fmla="*/ 1240 h 928"/>
                <a:gd name="T10" fmla="*/ 446 w 798"/>
                <a:gd name="T11" fmla="*/ 775 h 928"/>
                <a:gd name="T12" fmla="*/ 797 w 798"/>
                <a:gd name="T13" fmla="*/ 775 h 928"/>
                <a:gd name="T14" fmla="*/ 797 w 798"/>
                <a:gd name="T15" fmla="*/ 313 h 928"/>
                <a:gd name="T16" fmla="*/ 446 w 798"/>
                <a:gd name="T17" fmla="*/ 313 h 928"/>
                <a:gd name="T18" fmla="*/ 446 w 798"/>
                <a:gd name="T19" fmla="*/ 775 h 9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98" h="928">
                  <a:moveTo>
                    <a:pt x="0" y="927"/>
                  </a:moveTo>
                  <a:lnTo>
                    <a:pt x="376" y="927"/>
                  </a:lnTo>
                  <a:lnTo>
                    <a:pt x="376" y="433"/>
                  </a:lnTo>
                  <a:lnTo>
                    <a:pt x="0" y="433"/>
                  </a:lnTo>
                  <a:lnTo>
                    <a:pt x="0" y="927"/>
                  </a:lnTo>
                  <a:close/>
                  <a:moveTo>
                    <a:pt x="446" y="462"/>
                  </a:moveTo>
                  <a:lnTo>
                    <a:pt x="797" y="462"/>
                  </a:lnTo>
                  <a:lnTo>
                    <a:pt x="797" y="0"/>
                  </a:lnTo>
                  <a:lnTo>
                    <a:pt x="446" y="0"/>
                  </a:lnTo>
                  <a:lnTo>
                    <a:pt x="446" y="462"/>
                  </a:lnTo>
                  <a:close/>
                </a:path>
              </a:pathLst>
            </a:custGeom>
            <a:noFill/>
            <a:ln w="1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Freeform 192"/>
            <p:cNvSpPr>
              <a:spLocks/>
            </p:cNvSpPr>
            <p:nvPr/>
          </p:nvSpPr>
          <p:spPr bwMode="auto">
            <a:xfrm>
              <a:off x="1383" y="370"/>
              <a:ext cx="351" cy="462"/>
            </a:xfrm>
            <a:custGeom>
              <a:avLst/>
              <a:gdLst>
                <a:gd name="T0" fmla="*/ 351 w 351"/>
                <a:gd name="T1" fmla="*/ 370 h 462"/>
                <a:gd name="T2" fmla="*/ 0 w 351"/>
                <a:gd name="T3" fmla="*/ 370 h 462"/>
                <a:gd name="T4" fmla="*/ 0 w 351"/>
                <a:gd name="T5" fmla="*/ 428 h 462"/>
                <a:gd name="T6" fmla="*/ 0 w 351"/>
                <a:gd name="T7" fmla="*/ 544 h 462"/>
                <a:gd name="T8" fmla="*/ 0 w 351"/>
                <a:gd name="T9" fmla="*/ 659 h 462"/>
                <a:gd name="T10" fmla="*/ 0 w 351"/>
                <a:gd name="T11" fmla="*/ 761 h 462"/>
                <a:gd name="T12" fmla="*/ 0 w 351"/>
                <a:gd name="T13" fmla="*/ 832 h 462"/>
                <a:gd name="T14" fmla="*/ 351 w 351"/>
                <a:gd name="T15" fmla="*/ 832 h 462"/>
                <a:gd name="T16" fmla="*/ 351 w 351"/>
                <a:gd name="T17" fmla="*/ 761 h 462"/>
                <a:gd name="T18" fmla="*/ 351 w 351"/>
                <a:gd name="T19" fmla="*/ 659 h 462"/>
                <a:gd name="T20" fmla="*/ 351 w 351"/>
                <a:gd name="T21" fmla="*/ 544 h 462"/>
                <a:gd name="T22" fmla="*/ 351 w 351"/>
                <a:gd name="T23" fmla="*/ 428 h 462"/>
                <a:gd name="T24" fmla="*/ 351 w 351"/>
                <a:gd name="T25" fmla="*/ 370 h 4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51" h="462">
                  <a:moveTo>
                    <a:pt x="351" y="0"/>
                  </a:moveTo>
                  <a:lnTo>
                    <a:pt x="0" y="0"/>
                  </a:lnTo>
                  <a:lnTo>
                    <a:pt x="0" y="58"/>
                  </a:lnTo>
                  <a:lnTo>
                    <a:pt x="0" y="174"/>
                  </a:lnTo>
                  <a:lnTo>
                    <a:pt x="0" y="289"/>
                  </a:lnTo>
                  <a:lnTo>
                    <a:pt x="0" y="391"/>
                  </a:lnTo>
                  <a:lnTo>
                    <a:pt x="0" y="462"/>
                  </a:lnTo>
                  <a:lnTo>
                    <a:pt x="351" y="462"/>
                  </a:lnTo>
                  <a:lnTo>
                    <a:pt x="351" y="391"/>
                  </a:lnTo>
                  <a:lnTo>
                    <a:pt x="351" y="289"/>
                  </a:lnTo>
                  <a:lnTo>
                    <a:pt x="351" y="174"/>
                  </a:lnTo>
                  <a:lnTo>
                    <a:pt x="351" y="58"/>
                  </a:lnTo>
                  <a:lnTo>
                    <a:pt x="351"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Rectangle 193"/>
            <p:cNvSpPr>
              <a:spLocks noChangeArrowheads="1"/>
            </p:cNvSpPr>
            <p:nvPr/>
          </p:nvSpPr>
          <p:spPr bwMode="auto">
            <a:xfrm>
              <a:off x="1383" y="370"/>
              <a:ext cx="351" cy="462"/>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Freeform 194"/>
            <p:cNvSpPr>
              <a:spLocks/>
            </p:cNvSpPr>
            <p:nvPr/>
          </p:nvSpPr>
          <p:spPr bwMode="auto">
            <a:xfrm>
              <a:off x="1427" y="428"/>
              <a:ext cx="351" cy="462"/>
            </a:xfrm>
            <a:custGeom>
              <a:avLst/>
              <a:gdLst>
                <a:gd name="T0" fmla="*/ 351 w 351"/>
                <a:gd name="T1" fmla="*/ 428 h 462"/>
                <a:gd name="T2" fmla="*/ 0 w 351"/>
                <a:gd name="T3" fmla="*/ 428 h 462"/>
                <a:gd name="T4" fmla="*/ 0 w 351"/>
                <a:gd name="T5" fmla="*/ 486 h 462"/>
                <a:gd name="T6" fmla="*/ 0 w 351"/>
                <a:gd name="T7" fmla="*/ 601 h 462"/>
                <a:gd name="T8" fmla="*/ 0 w 351"/>
                <a:gd name="T9" fmla="*/ 717 h 462"/>
                <a:gd name="T10" fmla="*/ 0 w 351"/>
                <a:gd name="T11" fmla="*/ 808 h 462"/>
                <a:gd name="T12" fmla="*/ 0 w 351"/>
                <a:gd name="T13" fmla="*/ 890 h 462"/>
                <a:gd name="T14" fmla="*/ 351 w 351"/>
                <a:gd name="T15" fmla="*/ 890 h 462"/>
                <a:gd name="T16" fmla="*/ 351 w 351"/>
                <a:gd name="T17" fmla="*/ 808 h 462"/>
                <a:gd name="T18" fmla="*/ 351 w 351"/>
                <a:gd name="T19" fmla="*/ 717 h 462"/>
                <a:gd name="T20" fmla="*/ 351 w 351"/>
                <a:gd name="T21" fmla="*/ 601 h 462"/>
                <a:gd name="T22" fmla="*/ 351 w 351"/>
                <a:gd name="T23" fmla="*/ 486 h 462"/>
                <a:gd name="T24" fmla="*/ 351 w 351"/>
                <a:gd name="T25" fmla="*/ 428 h 4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51" h="462">
                  <a:moveTo>
                    <a:pt x="351" y="0"/>
                  </a:moveTo>
                  <a:lnTo>
                    <a:pt x="0" y="0"/>
                  </a:lnTo>
                  <a:lnTo>
                    <a:pt x="0" y="58"/>
                  </a:lnTo>
                  <a:lnTo>
                    <a:pt x="0" y="173"/>
                  </a:lnTo>
                  <a:lnTo>
                    <a:pt x="0" y="289"/>
                  </a:lnTo>
                  <a:lnTo>
                    <a:pt x="0" y="380"/>
                  </a:lnTo>
                  <a:lnTo>
                    <a:pt x="0" y="462"/>
                  </a:lnTo>
                  <a:lnTo>
                    <a:pt x="351" y="462"/>
                  </a:lnTo>
                  <a:lnTo>
                    <a:pt x="351" y="380"/>
                  </a:lnTo>
                  <a:lnTo>
                    <a:pt x="351" y="289"/>
                  </a:lnTo>
                  <a:lnTo>
                    <a:pt x="351" y="173"/>
                  </a:lnTo>
                  <a:lnTo>
                    <a:pt x="351" y="58"/>
                  </a:lnTo>
                  <a:lnTo>
                    <a:pt x="3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Rectangle 195"/>
            <p:cNvSpPr>
              <a:spLocks noChangeArrowheads="1"/>
            </p:cNvSpPr>
            <p:nvPr/>
          </p:nvSpPr>
          <p:spPr bwMode="auto">
            <a:xfrm>
              <a:off x="1427" y="428"/>
              <a:ext cx="351" cy="462"/>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Freeform 196"/>
            <p:cNvSpPr>
              <a:spLocks/>
            </p:cNvSpPr>
            <p:nvPr/>
          </p:nvSpPr>
          <p:spPr bwMode="auto">
            <a:xfrm>
              <a:off x="1470" y="485"/>
              <a:ext cx="351" cy="462"/>
            </a:xfrm>
            <a:custGeom>
              <a:avLst/>
              <a:gdLst>
                <a:gd name="T0" fmla="*/ 351 w 351"/>
                <a:gd name="T1" fmla="*/ 486 h 462"/>
                <a:gd name="T2" fmla="*/ 0 w 351"/>
                <a:gd name="T3" fmla="*/ 486 h 462"/>
                <a:gd name="T4" fmla="*/ 0 w 351"/>
                <a:gd name="T5" fmla="*/ 544 h 462"/>
                <a:gd name="T6" fmla="*/ 0 w 351"/>
                <a:gd name="T7" fmla="*/ 659 h 462"/>
                <a:gd name="T8" fmla="*/ 0 w 351"/>
                <a:gd name="T9" fmla="*/ 761 h 462"/>
                <a:gd name="T10" fmla="*/ 0 w 351"/>
                <a:gd name="T11" fmla="*/ 948 h 462"/>
                <a:gd name="T12" fmla="*/ 351 w 351"/>
                <a:gd name="T13" fmla="*/ 948 h 462"/>
                <a:gd name="T14" fmla="*/ 351 w 351"/>
                <a:gd name="T15" fmla="*/ 761 h 462"/>
                <a:gd name="T16" fmla="*/ 351 w 351"/>
                <a:gd name="T17" fmla="*/ 659 h 462"/>
                <a:gd name="T18" fmla="*/ 351 w 351"/>
                <a:gd name="T19" fmla="*/ 544 h 462"/>
                <a:gd name="T20" fmla="*/ 351 w 351"/>
                <a:gd name="T21" fmla="*/ 486 h 4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1" h="462">
                  <a:moveTo>
                    <a:pt x="351" y="0"/>
                  </a:moveTo>
                  <a:lnTo>
                    <a:pt x="0" y="0"/>
                  </a:lnTo>
                  <a:lnTo>
                    <a:pt x="0" y="58"/>
                  </a:lnTo>
                  <a:lnTo>
                    <a:pt x="0" y="173"/>
                  </a:lnTo>
                  <a:lnTo>
                    <a:pt x="0" y="275"/>
                  </a:lnTo>
                  <a:lnTo>
                    <a:pt x="0" y="462"/>
                  </a:lnTo>
                  <a:lnTo>
                    <a:pt x="351" y="462"/>
                  </a:lnTo>
                  <a:lnTo>
                    <a:pt x="351" y="275"/>
                  </a:lnTo>
                  <a:lnTo>
                    <a:pt x="351" y="173"/>
                  </a:lnTo>
                  <a:lnTo>
                    <a:pt x="351" y="58"/>
                  </a:lnTo>
                  <a:lnTo>
                    <a:pt x="351"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Rectangle 197"/>
            <p:cNvSpPr>
              <a:spLocks noChangeArrowheads="1"/>
            </p:cNvSpPr>
            <p:nvPr/>
          </p:nvSpPr>
          <p:spPr bwMode="auto">
            <a:xfrm>
              <a:off x="1471" y="485"/>
              <a:ext cx="351" cy="462"/>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Freeform 198"/>
            <p:cNvSpPr>
              <a:spLocks/>
            </p:cNvSpPr>
            <p:nvPr/>
          </p:nvSpPr>
          <p:spPr bwMode="auto">
            <a:xfrm>
              <a:off x="1514" y="543"/>
              <a:ext cx="351" cy="462"/>
            </a:xfrm>
            <a:custGeom>
              <a:avLst/>
              <a:gdLst>
                <a:gd name="T0" fmla="*/ 351 w 351"/>
                <a:gd name="T1" fmla="*/ 544 h 462"/>
                <a:gd name="T2" fmla="*/ 0 w 351"/>
                <a:gd name="T3" fmla="*/ 544 h 462"/>
                <a:gd name="T4" fmla="*/ 0 w 351"/>
                <a:gd name="T5" fmla="*/ 601 h 462"/>
                <a:gd name="T6" fmla="*/ 0 w 351"/>
                <a:gd name="T7" fmla="*/ 717 h 462"/>
                <a:gd name="T8" fmla="*/ 0 w 351"/>
                <a:gd name="T9" fmla="*/ 808 h 462"/>
                <a:gd name="T10" fmla="*/ 0 w 351"/>
                <a:gd name="T11" fmla="*/ 1005 h 462"/>
                <a:gd name="T12" fmla="*/ 351 w 351"/>
                <a:gd name="T13" fmla="*/ 1005 h 462"/>
                <a:gd name="T14" fmla="*/ 351 w 351"/>
                <a:gd name="T15" fmla="*/ 808 h 462"/>
                <a:gd name="T16" fmla="*/ 351 w 351"/>
                <a:gd name="T17" fmla="*/ 717 h 462"/>
                <a:gd name="T18" fmla="*/ 351 w 351"/>
                <a:gd name="T19" fmla="*/ 601 h 462"/>
                <a:gd name="T20" fmla="*/ 351 w 351"/>
                <a:gd name="T21" fmla="*/ 544 h 4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1" h="462">
                  <a:moveTo>
                    <a:pt x="351" y="0"/>
                  </a:moveTo>
                  <a:lnTo>
                    <a:pt x="0" y="0"/>
                  </a:lnTo>
                  <a:lnTo>
                    <a:pt x="0" y="57"/>
                  </a:lnTo>
                  <a:lnTo>
                    <a:pt x="0" y="173"/>
                  </a:lnTo>
                  <a:lnTo>
                    <a:pt x="0" y="264"/>
                  </a:lnTo>
                  <a:lnTo>
                    <a:pt x="0" y="461"/>
                  </a:lnTo>
                  <a:lnTo>
                    <a:pt x="351" y="461"/>
                  </a:lnTo>
                  <a:lnTo>
                    <a:pt x="351" y="264"/>
                  </a:lnTo>
                  <a:lnTo>
                    <a:pt x="351" y="173"/>
                  </a:lnTo>
                  <a:lnTo>
                    <a:pt x="351" y="57"/>
                  </a:lnTo>
                  <a:lnTo>
                    <a:pt x="3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Rectangle 199"/>
            <p:cNvSpPr>
              <a:spLocks noChangeArrowheads="1"/>
            </p:cNvSpPr>
            <p:nvPr/>
          </p:nvSpPr>
          <p:spPr bwMode="auto">
            <a:xfrm>
              <a:off x="1514" y="543"/>
              <a:ext cx="351" cy="462"/>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Freeform 200"/>
            <p:cNvSpPr>
              <a:spLocks/>
            </p:cNvSpPr>
            <p:nvPr/>
          </p:nvSpPr>
          <p:spPr bwMode="auto">
            <a:xfrm>
              <a:off x="1558" y="601"/>
              <a:ext cx="351" cy="462"/>
            </a:xfrm>
            <a:custGeom>
              <a:avLst/>
              <a:gdLst>
                <a:gd name="T0" fmla="*/ 351 w 351"/>
                <a:gd name="T1" fmla="*/ 601 h 462"/>
                <a:gd name="T2" fmla="*/ 0 w 351"/>
                <a:gd name="T3" fmla="*/ 601 h 462"/>
                <a:gd name="T4" fmla="*/ 0 w 351"/>
                <a:gd name="T5" fmla="*/ 659 h 462"/>
                <a:gd name="T6" fmla="*/ 0 w 351"/>
                <a:gd name="T7" fmla="*/ 761 h 462"/>
                <a:gd name="T8" fmla="*/ 0 w 351"/>
                <a:gd name="T9" fmla="*/ 1063 h 462"/>
                <a:gd name="T10" fmla="*/ 351 w 351"/>
                <a:gd name="T11" fmla="*/ 1063 h 462"/>
                <a:gd name="T12" fmla="*/ 351 w 351"/>
                <a:gd name="T13" fmla="*/ 761 h 462"/>
                <a:gd name="T14" fmla="*/ 351 w 351"/>
                <a:gd name="T15" fmla="*/ 659 h 462"/>
                <a:gd name="T16" fmla="*/ 351 w 351"/>
                <a:gd name="T17" fmla="*/ 601 h 4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1" h="462">
                  <a:moveTo>
                    <a:pt x="351" y="0"/>
                  </a:moveTo>
                  <a:lnTo>
                    <a:pt x="0" y="0"/>
                  </a:lnTo>
                  <a:lnTo>
                    <a:pt x="0" y="58"/>
                  </a:lnTo>
                  <a:lnTo>
                    <a:pt x="0" y="160"/>
                  </a:lnTo>
                  <a:lnTo>
                    <a:pt x="0" y="462"/>
                  </a:lnTo>
                  <a:lnTo>
                    <a:pt x="351" y="462"/>
                  </a:lnTo>
                  <a:lnTo>
                    <a:pt x="351" y="160"/>
                  </a:lnTo>
                  <a:lnTo>
                    <a:pt x="351" y="58"/>
                  </a:lnTo>
                  <a:lnTo>
                    <a:pt x="351"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Rectangle 201"/>
            <p:cNvSpPr>
              <a:spLocks noChangeArrowheads="1"/>
            </p:cNvSpPr>
            <p:nvPr/>
          </p:nvSpPr>
          <p:spPr bwMode="auto">
            <a:xfrm>
              <a:off x="1558" y="601"/>
              <a:ext cx="351" cy="462"/>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Freeform 202"/>
            <p:cNvSpPr>
              <a:spLocks/>
            </p:cNvSpPr>
            <p:nvPr/>
          </p:nvSpPr>
          <p:spPr bwMode="auto">
            <a:xfrm>
              <a:off x="1602" y="659"/>
              <a:ext cx="351" cy="462"/>
            </a:xfrm>
            <a:custGeom>
              <a:avLst/>
              <a:gdLst>
                <a:gd name="T0" fmla="*/ 350 w 351"/>
                <a:gd name="T1" fmla="*/ 659 h 462"/>
                <a:gd name="T2" fmla="*/ 0 w 351"/>
                <a:gd name="T3" fmla="*/ 659 h 462"/>
                <a:gd name="T4" fmla="*/ 0 w 351"/>
                <a:gd name="T5" fmla="*/ 717 h 462"/>
                <a:gd name="T6" fmla="*/ 0 w 351"/>
                <a:gd name="T7" fmla="*/ 808 h 462"/>
                <a:gd name="T8" fmla="*/ 0 w 351"/>
                <a:gd name="T9" fmla="*/ 1121 h 462"/>
                <a:gd name="T10" fmla="*/ 350 w 351"/>
                <a:gd name="T11" fmla="*/ 1121 h 462"/>
                <a:gd name="T12" fmla="*/ 350 w 351"/>
                <a:gd name="T13" fmla="*/ 808 h 462"/>
                <a:gd name="T14" fmla="*/ 350 w 351"/>
                <a:gd name="T15" fmla="*/ 717 h 462"/>
                <a:gd name="T16" fmla="*/ 350 w 351"/>
                <a:gd name="T17" fmla="*/ 659 h 4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1" h="462">
                  <a:moveTo>
                    <a:pt x="350" y="0"/>
                  </a:moveTo>
                  <a:lnTo>
                    <a:pt x="0" y="0"/>
                  </a:lnTo>
                  <a:lnTo>
                    <a:pt x="0" y="58"/>
                  </a:lnTo>
                  <a:lnTo>
                    <a:pt x="0" y="149"/>
                  </a:lnTo>
                  <a:lnTo>
                    <a:pt x="0" y="462"/>
                  </a:lnTo>
                  <a:lnTo>
                    <a:pt x="350" y="462"/>
                  </a:lnTo>
                  <a:lnTo>
                    <a:pt x="350" y="149"/>
                  </a:lnTo>
                  <a:lnTo>
                    <a:pt x="350" y="58"/>
                  </a:lnTo>
                  <a:lnTo>
                    <a:pt x="35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 name="Rectangle 203"/>
            <p:cNvSpPr>
              <a:spLocks noChangeArrowheads="1"/>
            </p:cNvSpPr>
            <p:nvPr/>
          </p:nvSpPr>
          <p:spPr bwMode="auto">
            <a:xfrm>
              <a:off x="1602" y="659"/>
              <a:ext cx="351" cy="462"/>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Freeform 204"/>
            <p:cNvSpPr>
              <a:spLocks/>
            </p:cNvSpPr>
            <p:nvPr/>
          </p:nvSpPr>
          <p:spPr bwMode="auto">
            <a:xfrm>
              <a:off x="1646" y="716"/>
              <a:ext cx="351" cy="462"/>
            </a:xfrm>
            <a:custGeom>
              <a:avLst/>
              <a:gdLst>
                <a:gd name="T0" fmla="*/ 351 w 351"/>
                <a:gd name="T1" fmla="*/ 717 h 462"/>
                <a:gd name="T2" fmla="*/ 0 w 351"/>
                <a:gd name="T3" fmla="*/ 717 h 462"/>
                <a:gd name="T4" fmla="*/ 0 w 351"/>
                <a:gd name="T5" fmla="*/ 761 h 462"/>
                <a:gd name="T6" fmla="*/ 0 w 351"/>
                <a:gd name="T7" fmla="*/ 1179 h 462"/>
                <a:gd name="T8" fmla="*/ 351 w 351"/>
                <a:gd name="T9" fmla="*/ 1179 h 462"/>
                <a:gd name="T10" fmla="*/ 351 w 351"/>
                <a:gd name="T11" fmla="*/ 761 h 462"/>
                <a:gd name="T12" fmla="*/ 351 w 351"/>
                <a:gd name="T13" fmla="*/ 717 h 4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1" h="462">
                  <a:moveTo>
                    <a:pt x="351" y="0"/>
                  </a:moveTo>
                  <a:lnTo>
                    <a:pt x="0" y="0"/>
                  </a:lnTo>
                  <a:lnTo>
                    <a:pt x="0" y="44"/>
                  </a:lnTo>
                  <a:lnTo>
                    <a:pt x="0" y="462"/>
                  </a:lnTo>
                  <a:lnTo>
                    <a:pt x="351" y="462"/>
                  </a:lnTo>
                  <a:lnTo>
                    <a:pt x="351" y="44"/>
                  </a:lnTo>
                  <a:lnTo>
                    <a:pt x="351"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 name="Rectangle 205"/>
            <p:cNvSpPr>
              <a:spLocks noChangeArrowheads="1"/>
            </p:cNvSpPr>
            <p:nvPr/>
          </p:nvSpPr>
          <p:spPr bwMode="auto">
            <a:xfrm>
              <a:off x="1646" y="716"/>
              <a:ext cx="351" cy="462"/>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Freeform 206"/>
            <p:cNvSpPr>
              <a:spLocks/>
            </p:cNvSpPr>
            <p:nvPr/>
          </p:nvSpPr>
          <p:spPr bwMode="auto">
            <a:xfrm>
              <a:off x="1691" y="761"/>
              <a:ext cx="353" cy="464"/>
            </a:xfrm>
            <a:custGeom>
              <a:avLst/>
              <a:gdLst>
                <a:gd name="T0" fmla="*/ 352 w 353"/>
                <a:gd name="T1" fmla="*/ 761 h 464"/>
                <a:gd name="T2" fmla="*/ 0 w 353"/>
                <a:gd name="T3" fmla="*/ 761 h 464"/>
                <a:gd name="T4" fmla="*/ 0 w 353"/>
                <a:gd name="T5" fmla="*/ 808 h 464"/>
                <a:gd name="T6" fmla="*/ 0 w 353"/>
                <a:gd name="T7" fmla="*/ 1225 h 464"/>
                <a:gd name="T8" fmla="*/ 352 w 353"/>
                <a:gd name="T9" fmla="*/ 1225 h 464"/>
                <a:gd name="T10" fmla="*/ 352 w 353"/>
                <a:gd name="T11" fmla="*/ 808 h 464"/>
                <a:gd name="T12" fmla="*/ 352 w 353"/>
                <a:gd name="T13" fmla="*/ 761 h 4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 h="464">
                  <a:moveTo>
                    <a:pt x="352" y="0"/>
                  </a:moveTo>
                  <a:lnTo>
                    <a:pt x="0" y="0"/>
                  </a:lnTo>
                  <a:lnTo>
                    <a:pt x="0" y="47"/>
                  </a:lnTo>
                  <a:lnTo>
                    <a:pt x="0" y="464"/>
                  </a:lnTo>
                  <a:lnTo>
                    <a:pt x="352" y="464"/>
                  </a:lnTo>
                  <a:lnTo>
                    <a:pt x="352" y="47"/>
                  </a:lnTo>
                  <a:lnTo>
                    <a:pt x="3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AutoShape 207"/>
            <p:cNvSpPr>
              <a:spLocks/>
            </p:cNvSpPr>
            <p:nvPr/>
          </p:nvSpPr>
          <p:spPr bwMode="auto">
            <a:xfrm>
              <a:off x="1691" y="467"/>
              <a:ext cx="710" cy="758"/>
            </a:xfrm>
            <a:custGeom>
              <a:avLst/>
              <a:gdLst>
                <a:gd name="T0" fmla="*/ 0 w 710"/>
                <a:gd name="T1" fmla="*/ 1225 h 758"/>
                <a:gd name="T2" fmla="*/ 352 w 710"/>
                <a:gd name="T3" fmla="*/ 1225 h 758"/>
                <a:gd name="T4" fmla="*/ 352 w 710"/>
                <a:gd name="T5" fmla="*/ 761 h 758"/>
                <a:gd name="T6" fmla="*/ 0 w 710"/>
                <a:gd name="T7" fmla="*/ 761 h 758"/>
                <a:gd name="T8" fmla="*/ 0 w 710"/>
                <a:gd name="T9" fmla="*/ 1225 h 758"/>
                <a:gd name="T10" fmla="*/ 446 w 710"/>
                <a:gd name="T11" fmla="*/ 814 h 758"/>
                <a:gd name="T12" fmla="*/ 709 w 710"/>
                <a:gd name="T13" fmla="*/ 814 h 758"/>
                <a:gd name="T14" fmla="*/ 709 w 710"/>
                <a:gd name="T15" fmla="*/ 467 h 758"/>
                <a:gd name="T16" fmla="*/ 446 w 710"/>
                <a:gd name="T17" fmla="*/ 467 h 758"/>
                <a:gd name="T18" fmla="*/ 446 w 710"/>
                <a:gd name="T19" fmla="*/ 814 h 7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0" h="758">
                  <a:moveTo>
                    <a:pt x="0" y="758"/>
                  </a:moveTo>
                  <a:lnTo>
                    <a:pt x="352" y="758"/>
                  </a:lnTo>
                  <a:lnTo>
                    <a:pt x="352" y="294"/>
                  </a:lnTo>
                  <a:lnTo>
                    <a:pt x="0" y="294"/>
                  </a:lnTo>
                  <a:lnTo>
                    <a:pt x="0" y="758"/>
                  </a:lnTo>
                  <a:close/>
                  <a:moveTo>
                    <a:pt x="446" y="347"/>
                  </a:moveTo>
                  <a:lnTo>
                    <a:pt x="709" y="347"/>
                  </a:lnTo>
                  <a:lnTo>
                    <a:pt x="709" y="0"/>
                  </a:lnTo>
                  <a:lnTo>
                    <a:pt x="446" y="0"/>
                  </a:lnTo>
                  <a:lnTo>
                    <a:pt x="446" y="347"/>
                  </a:lnTo>
                  <a:close/>
                </a:path>
              </a:pathLst>
            </a:custGeom>
            <a:noFill/>
            <a:ln w="1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Freeform 208"/>
            <p:cNvSpPr>
              <a:spLocks/>
            </p:cNvSpPr>
            <p:nvPr/>
          </p:nvSpPr>
          <p:spPr bwMode="auto">
            <a:xfrm>
              <a:off x="2171" y="510"/>
              <a:ext cx="264" cy="347"/>
            </a:xfrm>
            <a:custGeom>
              <a:avLst/>
              <a:gdLst>
                <a:gd name="T0" fmla="*/ 263 w 264"/>
                <a:gd name="T1" fmla="*/ 511 h 347"/>
                <a:gd name="T2" fmla="*/ 0 w 264"/>
                <a:gd name="T3" fmla="*/ 511 h 347"/>
                <a:gd name="T4" fmla="*/ 0 w 264"/>
                <a:gd name="T5" fmla="*/ 554 h 347"/>
                <a:gd name="T6" fmla="*/ 0 w 264"/>
                <a:gd name="T7" fmla="*/ 641 h 347"/>
                <a:gd name="T8" fmla="*/ 0 w 264"/>
                <a:gd name="T9" fmla="*/ 727 h 347"/>
                <a:gd name="T10" fmla="*/ 0 w 264"/>
                <a:gd name="T11" fmla="*/ 857 h 347"/>
                <a:gd name="T12" fmla="*/ 263 w 264"/>
                <a:gd name="T13" fmla="*/ 857 h 347"/>
                <a:gd name="T14" fmla="*/ 263 w 264"/>
                <a:gd name="T15" fmla="*/ 727 h 347"/>
                <a:gd name="T16" fmla="*/ 263 w 264"/>
                <a:gd name="T17" fmla="*/ 641 h 347"/>
                <a:gd name="T18" fmla="*/ 263 w 264"/>
                <a:gd name="T19" fmla="*/ 554 h 347"/>
                <a:gd name="T20" fmla="*/ 263 w 264"/>
                <a:gd name="T21" fmla="*/ 511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4" h="347">
                  <a:moveTo>
                    <a:pt x="263" y="0"/>
                  </a:moveTo>
                  <a:lnTo>
                    <a:pt x="0" y="0"/>
                  </a:lnTo>
                  <a:lnTo>
                    <a:pt x="0" y="43"/>
                  </a:lnTo>
                  <a:lnTo>
                    <a:pt x="0" y="130"/>
                  </a:lnTo>
                  <a:lnTo>
                    <a:pt x="0" y="216"/>
                  </a:lnTo>
                  <a:lnTo>
                    <a:pt x="0" y="346"/>
                  </a:lnTo>
                  <a:lnTo>
                    <a:pt x="263" y="346"/>
                  </a:lnTo>
                  <a:lnTo>
                    <a:pt x="263" y="216"/>
                  </a:lnTo>
                  <a:lnTo>
                    <a:pt x="263" y="130"/>
                  </a:lnTo>
                  <a:lnTo>
                    <a:pt x="263" y="43"/>
                  </a:lnTo>
                  <a:lnTo>
                    <a:pt x="263"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 name="Rectangle 209"/>
            <p:cNvSpPr>
              <a:spLocks noChangeArrowheads="1"/>
            </p:cNvSpPr>
            <p:nvPr/>
          </p:nvSpPr>
          <p:spPr bwMode="auto">
            <a:xfrm>
              <a:off x="2171" y="510"/>
              <a:ext cx="264" cy="347"/>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 name="Freeform 210"/>
            <p:cNvSpPr>
              <a:spLocks/>
            </p:cNvSpPr>
            <p:nvPr/>
          </p:nvSpPr>
          <p:spPr bwMode="auto">
            <a:xfrm>
              <a:off x="2203" y="553"/>
              <a:ext cx="264" cy="347"/>
            </a:xfrm>
            <a:custGeom>
              <a:avLst/>
              <a:gdLst>
                <a:gd name="T0" fmla="*/ 263 w 264"/>
                <a:gd name="T1" fmla="*/ 554 h 347"/>
                <a:gd name="T2" fmla="*/ 0 w 264"/>
                <a:gd name="T3" fmla="*/ 554 h 347"/>
                <a:gd name="T4" fmla="*/ 0 w 264"/>
                <a:gd name="T5" fmla="*/ 597 h 347"/>
                <a:gd name="T6" fmla="*/ 0 w 264"/>
                <a:gd name="T7" fmla="*/ 684 h 347"/>
                <a:gd name="T8" fmla="*/ 0 w 264"/>
                <a:gd name="T9" fmla="*/ 770 h 347"/>
                <a:gd name="T10" fmla="*/ 0 w 264"/>
                <a:gd name="T11" fmla="*/ 900 h 347"/>
                <a:gd name="T12" fmla="*/ 263 w 264"/>
                <a:gd name="T13" fmla="*/ 900 h 347"/>
                <a:gd name="T14" fmla="*/ 263 w 264"/>
                <a:gd name="T15" fmla="*/ 770 h 347"/>
                <a:gd name="T16" fmla="*/ 263 w 264"/>
                <a:gd name="T17" fmla="*/ 684 h 347"/>
                <a:gd name="T18" fmla="*/ 263 w 264"/>
                <a:gd name="T19" fmla="*/ 597 h 347"/>
                <a:gd name="T20" fmla="*/ 263 w 264"/>
                <a:gd name="T21" fmla="*/ 554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4" h="347">
                  <a:moveTo>
                    <a:pt x="263" y="0"/>
                  </a:moveTo>
                  <a:lnTo>
                    <a:pt x="0" y="0"/>
                  </a:lnTo>
                  <a:lnTo>
                    <a:pt x="0" y="43"/>
                  </a:lnTo>
                  <a:lnTo>
                    <a:pt x="0" y="130"/>
                  </a:lnTo>
                  <a:lnTo>
                    <a:pt x="0" y="216"/>
                  </a:lnTo>
                  <a:lnTo>
                    <a:pt x="0" y="346"/>
                  </a:lnTo>
                  <a:lnTo>
                    <a:pt x="263" y="346"/>
                  </a:lnTo>
                  <a:lnTo>
                    <a:pt x="263" y="216"/>
                  </a:lnTo>
                  <a:lnTo>
                    <a:pt x="263" y="130"/>
                  </a:lnTo>
                  <a:lnTo>
                    <a:pt x="263" y="43"/>
                  </a:lnTo>
                  <a:lnTo>
                    <a:pt x="26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 name="Rectangle 211"/>
            <p:cNvSpPr>
              <a:spLocks noChangeArrowheads="1"/>
            </p:cNvSpPr>
            <p:nvPr/>
          </p:nvSpPr>
          <p:spPr bwMode="auto">
            <a:xfrm>
              <a:off x="2203" y="553"/>
              <a:ext cx="264" cy="347"/>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 name="Freeform 212"/>
            <p:cNvSpPr>
              <a:spLocks/>
            </p:cNvSpPr>
            <p:nvPr/>
          </p:nvSpPr>
          <p:spPr bwMode="auto">
            <a:xfrm>
              <a:off x="2236" y="597"/>
              <a:ext cx="264" cy="347"/>
            </a:xfrm>
            <a:custGeom>
              <a:avLst/>
              <a:gdLst>
                <a:gd name="T0" fmla="*/ 263 w 264"/>
                <a:gd name="T1" fmla="*/ 597 h 347"/>
                <a:gd name="T2" fmla="*/ 0 w 264"/>
                <a:gd name="T3" fmla="*/ 597 h 347"/>
                <a:gd name="T4" fmla="*/ 0 w 264"/>
                <a:gd name="T5" fmla="*/ 641 h 347"/>
                <a:gd name="T6" fmla="*/ 0 w 264"/>
                <a:gd name="T7" fmla="*/ 727 h 347"/>
                <a:gd name="T8" fmla="*/ 0 w 264"/>
                <a:gd name="T9" fmla="*/ 944 h 347"/>
                <a:gd name="T10" fmla="*/ 263 w 264"/>
                <a:gd name="T11" fmla="*/ 944 h 347"/>
                <a:gd name="T12" fmla="*/ 263 w 264"/>
                <a:gd name="T13" fmla="*/ 727 h 347"/>
                <a:gd name="T14" fmla="*/ 263 w 264"/>
                <a:gd name="T15" fmla="*/ 641 h 347"/>
                <a:gd name="T16" fmla="*/ 263 w 264"/>
                <a:gd name="T17" fmla="*/ 597 h 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4" h="347">
                  <a:moveTo>
                    <a:pt x="263" y="0"/>
                  </a:moveTo>
                  <a:lnTo>
                    <a:pt x="0" y="0"/>
                  </a:lnTo>
                  <a:lnTo>
                    <a:pt x="0" y="44"/>
                  </a:lnTo>
                  <a:lnTo>
                    <a:pt x="0" y="130"/>
                  </a:lnTo>
                  <a:lnTo>
                    <a:pt x="0" y="347"/>
                  </a:lnTo>
                  <a:lnTo>
                    <a:pt x="263" y="347"/>
                  </a:lnTo>
                  <a:lnTo>
                    <a:pt x="263" y="130"/>
                  </a:lnTo>
                  <a:lnTo>
                    <a:pt x="263" y="44"/>
                  </a:lnTo>
                  <a:lnTo>
                    <a:pt x="263"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 name="Rectangle 213"/>
            <p:cNvSpPr>
              <a:spLocks noChangeArrowheads="1"/>
            </p:cNvSpPr>
            <p:nvPr/>
          </p:nvSpPr>
          <p:spPr bwMode="auto">
            <a:xfrm>
              <a:off x="2236" y="597"/>
              <a:ext cx="264" cy="347"/>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 name="Freeform 214"/>
            <p:cNvSpPr>
              <a:spLocks/>
            </p:cNvSpPr>
            <p:nvPr/>
          </p:nvSpPr>
          <p:spPr bwMode="auto">
            <a:xfrm>
              <a:off x="2269" y="640"/>
              <a:ext cx="264" cy="347"/>
            </a:xfrm>
            <a:custGeom>
              <a:avLst/>
              <a:gdLst>
                <a:gd name="T0" fmla="*/ 263 w 264"/>
                <a:gd name="T1" fmla="*/ 641 h 347"/>
                <a:gd name="T2" fmla="*/ 0 w 264"/>
                <a:gd name="T3" fmla="*/ 641 h 347"/>
                <a:gd name="T4" fmla="*/ 0 w 264"/>
                <a:gd name="T5" fmla="*/ 684 h 347"/>
                <a:gd name="T6" fmla="*/ 0 w 264"/>
                <a:gd name="T7" fmla="*/ 770 h 347"/>
                <a:gd name="T8" fmla="*/ 0 w 264"/>
                <a:gd name="T9" fmla="*/ 987 h 347"/>
                <a:gd name="T10" fmla="*/ 263 w 264"/>
                <a:gd name="T11" fmla="*/ 987 h 347"/>
                <a:gd name="T12" fmla="*/ 263 w 264"/>
                <a:gd name="T13" fmla="*/ 770 h 347"/>
                <a:gd name="T14" fmla="*/ 263 w 264"/>
                <a:gd name="T15" fmla="*/ 684 h 347"/>
                <a:gd name="T16" fmla="*/ 263 w 264"/>
                <a:gd name="T17" fmla="*/ 641 h 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4" h="347">
                  <a:moveTo>
                    <a:pt x="263" y="0"/>
                  </a:moveTo>
                  <a:lnTo>
                    <a:pt x="0" y="0"/>
                  </a:lnTo>
                  <a:lnTo>
                    <a:pt x="0" y="43"/>
                  </a:lnTo>
                  <a:lnTo>
                    <a:pt x="0" y="129"/>
                  </a:lnTo>
                  <a:lnTo>
                    <a:pt x="0" y="346"/>
                  </a:lnTo>
                  <a:lnTo>
                    <a:pt x="263" y="346"/>
                  </a:lnTo>
                  <a:lnTo>
                    <a:pt x="263" y="129"/>
                  </a:lnTo>
                  <a:lnTo>
                    <a:pt x="263" y="43"/>
                  </a:lnTo>
                  <a:lnTo>
                    <a:pt x="26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 name="Rectangle 215"/>
            <p:cNvSpPr>
              <a:spLocks noChangeArrowheads="1"/>
            </p:cNvSpPr>
            <p:nvPr/>
          </p:nvSpPr>
          <p:spPr bwMode="auto">
            <a:xfrm>
              <a:off x="2269" y="640"/>
              <a:ext cx="264" cy="347"/>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 name="Freeform 216"/>
            <p:cNvSpPr>
              <a:spLocks/>
            </p:cNvSpPr>
            <p:nvPr/>
          </p:nvSpPr>
          <p:spPr bwMode="auto">
            <a:xfrm>
              <a:off x="2302" y="683"/>
              <a:ext cx="264" cy="347"/>
            </a:xfrm>
            <a:custGeom>
              <a:avLst/>
              <a:gdLst>
                <a:gd name="T0" fmla="*/ 263 w 264"/>
                <a:gd name="T1" fmla="*/ 684 h 347"/>
                <a:gd name="T2" fmla="*/ 0 w 264"/>
                <a:gd name="T3" fmla="*/ 684 h 347"/>
                <a:gd name="T4" fmla="*/ 0 w 264"/>
                <a:gd name="T5" fmla="*/ 727 h 347"/>
                <a:gd name="T6" fmla="*/ 0 w 264"/>
                <a:gd name="T7" fmla="*/ 1030 h 347"/>
                <a:gd name="T8" fmla="*/ 263 w 264"/>
                <a:gd name="T9" fmla="*/ 1030 h 347"/>
                <a:gd name="T10" fmla="*/ 263 w 264"/>
                <a:gd name="T11" fmla="*/ 727 h 347"/>
                <a:gd name="T12" fmla="*/ 263 w 264"/>
                <a:gd name="T13" fmla="*/ 684 h 3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4" h="347">
                  <a:moveTo>
                    <a:pt x="263" y="0"/>
                  </a:moveTo>
                  <a:lnTo>
                    <a:pt x="0" y="0"/>
                  </a:lnTo>
                  <a:lnTo>
                    <a:pt x="0" y="43"/>
                  </a:lnTo>
                  <a:lnTo>
                    <a:pt x="0" y="346"/>
                  </a:lnTo>
                  <a:lnTo>
                    <a:pt x="263" y="346"/>
                  </a:lnTo>
                  <a:lnTo>
                    <a:pt x="263" y="43"/>
                  </a:lnTo>
                  <a:lnTo>
                    <a:pt x="263"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 name="Rectangle 217"/>
            <p:cNvSpPr>
              <a:spLocks noChangeArrowheads="1"/>
            </p:cNvSpPr>
            <p:nvPr/>
          </p:nvSpPr>
          <p:spPr bwMode="auto">
            <a:xfrm>
              <a:off x="2302" y="683"/>
              <a:ext cx="264" cy="347"/>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 name="Freeform 218"/>
            <p:cNvSpPr>
              <a:spLocks/>
            </p:cNvSpPr>
            <p:nvPr/>
          </p:nvSpPr>
          <p:spPr bwMode="auto">
            <a:xfrm>
              <a:off x="2335" y="727"/>
              <a:ext cx="264" cy="347"/>
            </a:xfrm>
            <a:custGeom>
              <a:avLst/>
              <a:gdLst>
                <a:gd name="T0" fmla="*/ 263 w 264"/>
                <a:gd name="T1" fmla="*/ 727 h 347"/>
                <a:gd name="T2" fmla="*/ 0 w 264"/>
                <a:gd name="T3" fmla="*/ 727 h 347"/>
                <a:gd name="T4" fmla="*/ 0 w 264"/>
                <a:gd name="T5" fmla="*/ 770 h 347"/>
                <a:gd name="T6" fmla="*/ 0 w 264"/>
                <a:gd name="T7" fmla="*/ 1074 h 347"/>
                <a:gd name="T8" fmla="*/ 263 w 264"/>
                <a:gd name="T9" fmla="*/ 1074 h 347"/>
                <a:gd name="T10" fmla="*/ 263 w 264"/>
                <a:gd name="T11" fmla="*/ 770 h 347"/>
                <a:gd name="T12" fmla="*/ 263 w 264"/>
                <a:gd name="T13" fmla="*/ 727 h 3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4" h="347">
                  <a:moveTo>
                    <a:pt x="263" y="0"/>
                  </a:moveTo>
                  <a:lnTo>
                    <a:pt x="0" y="0"/>
                  </a:lnTo>
                  <a:lnTo>
                    <a:pt x="0" y="43"/>
                  </a:lnTo>
                  <a:lnTo>
                    <a:pt x="0" y="347"/>
                  </a:lnTo>
                  <a:lnTo>
                    <a:pt x="263" y="347"/>
                  </a:lnTo>
                  <a:lnTo>
                    <a:pt x="263" y="43"/>
                  </a:lnTo>
                  <a:lnTo>
                    <a:pt x="26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Rectangle 219"/>
            <p:cNvSpPr>
              <a:spLocks noChangeArrowheads="1"/>
            </p:cNvSpPr>
            <p:nvPr/>
          </p:nvSpPr>
          <p:spPr bwMode="auto">
            <a:xfrm>
              <a:off x="2335" y="727"/>
              <a:ext cx="264" cy="347"/>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 name="Rectangle 220"/>
            <p:cNvSpPr>
              <a:spLocks noChangeArrowheads="1"/>
            </p:cNvSpPr>
            <p:nvPr/>
          </p:nvSpPr>
          <p:spPr bwMode="auto">
            <a:xfrm>
              <a:off x="2368" y="770"/>
              <a:ext cx="264" cy="347"/>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AutoShape 221"/>
            <p:cNvSpPr>
              <a:spLocks/>
            </p:cNvSpPr>
            <p:nvPr/>
          </p:nvSpPr>
          <p:spPr bwMode="auto">
            <a:xfrm>
              <a:off x="2368" y="250"/>
              <a:ext cx="427" cy="866"/>
            </a:xfrm>
            <a:custGeom>
              <a:avLst/>
              <a:gdLst>
                <a:gd name="T0" fmla="*/ 0 w 427"/>
                <a:gd name="T1" fmla="*/ 1117 h 866"/>
                <a:gd name="T2" fmla="*/ 263 w 427"/>
                <a:gd name="T3" fmla="*/ 1117 h 866"/>
                <a:gd name="T4" fmla="*/ 263 w 427"/>
                <a:gd name="T5" fmla="*/ 770 h 866"/>
                <a:gd name="T6" fmla="*/ 0 w 427"/>
                <a:gd name="T7" fmla="*/ 770 h 866"/>
                <a:gd name="T8" fmla="*/ 0 w 427"/>
                <a:gd name="T9" fmla="*/ 1117 h 866"/>
                <a:gd name="T10" fmla="*/ 240 w 427"/>
                <a:gd name="T11" fmla="*/ 539 h 866"/>
                <a:gd name="T12" fmla="*/ 426 w 427"/>
                <a:gd name="T13" fmla="*/ 539 h 866"/>
                <a:gd name="T14" fmla="*/ 426 w 427"/>
                <a:gd name="T15" fmla="*/ 251 h 866"/>
                <a:gd name="T16" fmla="*/ 240 w 427"/>
                <a:gd name="T17" fmla="*/ 251 h 866"/>
                <a:gd name="T18" fmla="*/ 240 w 427"/>
                <a:gd name="T19" fmla="*/ 539 h 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7" h="866">
                  <a:moveTo>
                    <a:pt x="0" y="866"/>
                  </a:moveTo>
                  <a:lnTo>
                    <a:pt x="263" y="866"/>
                  </a:lnTo>
                  <a:lnTo>
                    <a:pt x="263" y="519"/>
                  </a:lnTo>
                  <a:lnTo>
                    <a:pt x="0" y="519"/>
                  </a:lnTo>
                  <a:lnTo>
                    <a:pt x="0" y="866"/>
                  </a:lnTo>
                  <a:close/>
                  <a:moveTo>
                    <a:pt x="240" y="288"/>
                  </a:moveTo>
                  <a:lnTo>
                    <a:pt x="426" y="288"/>
                  </a:lnTo>
                  <a:lnTo>
                    <a:pt x="426" y="0"/>
                  </a:lnTo>
                  <a:lnTo>
                    <a:pt x="240" y="0"/>
                  </a:lnTo>
                  <a:lnTo>
                    <a:pt x="240" y="288"/>
                  </a:lnTo>
                  <a:close/>
                </a:path>
              </a:pathLst>
            </a:custGeom>
            <a:noFill/>
            <a:ln w="1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 name="Freeform 222"/>
            <p:cNvSpPr>
              <a:spLocks/>
            </p:cNvSpPr>
            <p:nvPr/>
          </p:nvSpPr>
          <p:spPr bwMode="auto">
            <a:xfrm>
              <a:off x="2631" y="286"/>
              <a:ext cx="187" cy="289"/>
            </a:xfrm>
            <a:custGeom>
              <a:avLst/>
              <a:gdLst>
                <a:gd name="T0" fmla="*/ 187 w 187"/>
                <a:gd name="T1" fmla="*/ 287 h 289"/>
                <a:gd name="T2" fmla="*/ 0 w 187"/>
                <a:gd name="T3" fmla="*/ 287 h 289"/>
                <a:gd name="T4" fmla="*/ 0 w 187"/>
                <a:gd name="T5" fmla="*/ 323 h 289"/>
                <a:gd name="T6" fmla="*/ 0 w 187"/>
                <a:gd name="T7" fmla="*/ 395 h 289"/>
                <a:gd name="T8" fmla="*/ 0 w 187"/>
                <a:gd name="T9" fmla="*/ 467 h 289"/>
                <a:gd name="T10" fmla="*/ 0 w 187"/>
                <a:gd name="T11" fmla="*/ 546 h 289"/>
                <a:gd name="T12" fmla="*/ 0 w 187"/>
                <a:gd name="T13" fmla="*/ 575 h 289"/>
                <a:gd name="T14" fmla="*/ 187 w 187"/>
                <a:gd name="T15" fmla="*/ 575 h 289"/>
                <a:gd name="T16" fmla="*/ 187 w 187"/>
                <a:gd name="T17" fmla="*/ 546 h 289"/>
                <a:gd name="T18" fmla="*/ 187 w 187"/>
                <a:gd name="T19" fmla="*/ 467 h 289"/>
                <a:gd name="T20" fmla="*/ 187 w 187"/>
                <a:gd name="T21" fmla="*/ 395 h 289"/>
                <a:gd name="T22" fmla="*/ 187 w 187"/>
                <a:gd name="T23" fmla="*/ 323 h 289"/>
                <a:gd name="T24" fmla="*/ 187 w 187"/>
                <a:gd name="T25" fmla="*/ 287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7" h="289">
                  <a:moveTo>
                    <a:pt x="187" y="0"/>
                  </a:moveTo>
                  <a:lnTo>
                    <a:pt x="0" y="0"/>
                  </a:lnTo>
                  <a:lnTo>
                    <a:pt x="0" y="36"/>
                  </a:lnTo>
                  <a:lnTo>
                    <a:pt x="0" y="108"/>
                  </a:lnTo>
                  <a:lnTo>
                    <a:pt x="0" y="180"/>
                  </a:lnTo>
                  <a:lnTo>
                    <a:pt x="0" y="259"/>
                  </a:lnTo>
                  <a:lnTo>
                    <a:pt x="0" y="288"/>
                  </a:lnTo>
                  <a:lnTo>
                    <a:pt x="187" y="288"/>
                  </a:lnTo>
                  <a:lnTo>
                    <a:pt x="187" y="259"/>
                  </a:lnTo>
                  <a:lnTo>
                    <a:pt x="187" y="180"/>
                  </a:lnTo>
                  <a:lnTo>
                    <a:pt x="187" y="108"/>
                  </a:lnTo>
                  <a:lnTo>
                    <a:pt x="187" y="36"/>
                  </a:lnTo>
                  <a:lnTo>
                    <a:pt x="187"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Rectangle 223"/>
            <p:cNvSpPr>
              <a:spLocks noChangeArrowheads="1"/>
            </p:cNvSpPr>
            <p:nvPr/>
          </p:nvSpPr>
          <p:spPr bwMode="auto">
            <a:xfrm>
              <a:off x="2631" y="286"/>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Freeform 224"/>
            <p:cNvSpPr>
              <a:spLocks/>
            </p:cNvSpPr>
            <p:nvPr/>
          </p:nvSpPr>
          <p:spPr bwMode="auto">
            <a:xfrm>
              <a:off x="2654" y="322"/>
              <a:ext cx="187" cy="289"/>
            </a:xfrm>
            <a:custGeom>
              <a:avLst/>
              <a:gdLst>
                <a:gd name="T0" fmla="*/ 186 w 187"/>
                <a:gd name="T1" fmla="*/ 323 h 289"/>
                <a:gd name="T2" fmla="*/ 0 w 187"/>
                <a:gd name="T3" fmla="*/ 323 h 289"/>
                <a:gd name="T4" fmla="*/ 0 w 187"/>
                <a:gd name="T5" fmla="*/ 359 h 289"/>
                <a:gd name="T6" fmla="*/ 0 w 187"/>
                <a:gd name="T7" fmla="*/ 431 h 289"/>
                <a:gd name="T8" fmla="*/ 0 w 187"/>
                <a:gd name="T9" fmla="*/ 503 h 289"/>
                <a:gd name="T10" fmla="*/ 0 w 187"/>
                <a:gd name="T11" fmla="*/ 582 h 289"/>
                <a:gd name="T12" fmla="*/ 0 w 187"/>
                <a:gd name="T13" fmla="*/ 611 h 289"/>
                <a:gd name="T14" fmla="*/ 186 w 187"/>
                <a:gd name="T15" fmla="*/ 611 h 289"/>
                <a:gd name="T16" fmla="*/ 186 w 187"/>
                <a:gd name="T17" fmla="*/ 582 h 289"/>
                <a:gd name="T18" fmla="*/ 186 w 187"/>
                <a:gd name="T19" fmla="*/ 503 h 289"/>
                <a:gd name="T20" fmla="*/ 186 w 187"/>
                <a:gd name="T21" fmla="*/ 431 h 289"/>
                <a:gd name="T22" fmla="*/ 186 w 187"/>
                <a:gd name="T23" fmla="*/ 359 h 289"/>
                <a:gd name="T24" fmla="*/ 186 w 187"/>
                <a:gd name="T25" fmla="*/ 323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7" h="289">
                  <a:moveTo>
                    <a:pt x="186" y="0"/>
                  </a:moveTo>
                  <a:lnTo>
                    <a:pt x="0" y="0"/>
                  </a:lnTo>
                  <a:lnTo>
                    <a:pt x="0" y="36"/>
                  </a:lnTo>
                  <a:lnTo>
                    <a:pt x="0" y="108"/>
                  </a:lnTo>
                  <a:lnTo>
                    <a:pt x="0" y="180"/>
                  </a:lnTo>
                  <a:lnTo>
                    <a:pt x="0" y="259"/>
                  </a:lnTo>
                  <a:lnTo>
                    <a:pt x="0" y="288"/>
                  </a:lnTo>
                  <a:lnTo>
                    <a:pt x="186" y="288"/>
                  </a:lnTo>
                  <a:lnTo>
                    <a:pt x="186" y="259"/>
                  </a:lnTo>
                  <a:lnTo>
                    <a:pt x="186" y="180"/>
                  </a:lnTo>
                  <a:lnTo>
                    <a:pt x="186" y="108"/>
                  </a:lnTo>
                  <a:lnTo>
                    <a:pt x="186" y="36"/>
                  </a:lnTo>
                  <a:lnTo>
                    <a:pt x="1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Rectangle 225"/>
            <p:cNvSpPr>
              <a:spLocks noChangeArrowheads="1"/>
            </p:cNvSpPr>
            <p:nvPr/>
          </p:nvSpPr>
          <p:spPr bwMode="auto">
            <a:xfrm>
              <a:off x="2654" y="322"/>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 name="Freeform 226"/>
            <p:cNvSpPr>
              <a:spLocks/>
            </p:cNvSpPr>
            <p:nvPr/>
          </p:nvSpPr>
          <p:spPr bwMode="auto">
            <a:xfrm>
              <a:off x="2677" y="358"/>
              <a:ext cx="187" cy="289"/>
            </a:xfrm>
            <a:custGeom>
              <a:avLst/>
              <a:gdLst>
                <a:gd name="T0" fmla="*/ 186 w 187"/>
                <a:gd name="T1" fmla="*/ 359 h 289"/>
                <a:gd name="T2" fmla="*/ 0 w 187"/>
                <a:gd name="T3" fmla="*/ 359 h 289"/>
                <a:gd name="T4" fmla="*/ 0 w 187"/>
                <a:gd name="T5" fmla="*/ 395 h 289"/>
                <a:gd name="T6" fmla="*/ 0 w 187"/>
                <a:gd name="T7" fmla="*/ 467 h 289"/>
                <a:gd name="T8" fmla="*/ 0 w 187"/>
                <a:gd name="T9" fmla="*/ 546 h 289"/>
                <a:gd name="T10" fmla="*/ 0 w 187"/>
                <a:gd name="T11" fmla="*/ 618 h 289"/>
                <a:gd name="T12" fmla="*/ 0 w 187"/>
                <a:gd name="T13" fmla="*/ 647 h 289"/>
                <a:gd name="T14" fmla="*/ 186 w 187"/>
                <a:gd name="T15" fmla="*/ 647 h 289"/>
                <a:gd name="T16" fmla="*/ 186 w 187"/>
                <a:gd name="T17" fmla="*/ 618 h 289"/>
                <a:gd name="T18" fmla="*/ 186 w 187"/>
                <a:gd name="T19" fmla="*/ 546 h 289"/>
                <a:gd name="T20" fmla="*/ 186 w 187"/>
                <a:gd name="T21" fmla="*/ 467 h 289"/>
                <a:gd name="T22" fmla="*/ 186 w 187"/>
                <a:gd name="T23" fmla="*/ 395 h 289"/>
                <a:gd name="T24" fmla="*/ 186 w 187"/>
                <a:gd name="T25" fmla="*/ 359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7" h="289">
                  <a:moveTo>
                    <a:pt x="186" y="0"/>
                  </a:moveTo>
                  <a:lnTo>
                    <a:pt x="0" y="0"/>
                  </a:lnTo>
                  <a:lnTo>
                    <a:pt x="0" y="36"/>
                  </a:lnTo>
                  <a:lnTo>
                    <a:pt x="0" y="108"/>
                  </a:lnTo>
                  <a:lnTo>
                    <a:pt x="0" y="187"/>
                  </a:lnTo>
                  <a:lnTo>
                    <a:pt x="0" y="259"/>
                  </a:lnTo>
                  <a:lnTo>
                    <a:pt x="0" y="288"/>
                  </a:lnTo>
                  <a:lnTo>
                    <a:pt x="186" y="288"/>
                  </a:lnTo>
                  <a:lnTo>
                    <a:pt x="186" y="259"/>
                  </a:lnTo>
                  <a:lnTo>
                    <a:pt x="186" y="187"/>
                  </a:lnTo>
                  <a:lnTo>
                    <a:pt x="186" y="108"/>
                  </a:lnTo>
                  <a:lnTo>
                    <a:pt x="186" y="36"/>
                  </a:lnTo>
                  <a:lnTo>
                    <a:pt x="186"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Rectangle 227"/>
            <p:cNvSpPr>
              <a:spLocks noChangeArrowheads="1"/>
            </p:cNvSpPr>
            <p:nvPr/>
          </p:nvSpPr>
          <p:spPr bwMode="auto">
            <a:xfrm>
              <a:off x="2677" y="358"/>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 name="Freeform 228"/>
            <p:cNvSpPr>
              <a:spLocks/>
            </p:cNvSpPr>
            <p:nvPr/>
          </p:nvSpPr>
          <p:spPr bwMode="auto">
            <a:xfrm>
              <a:off x="2701" y="394"/>
              <a:ext cx="187" cy="289"/>
            </a:xfrm>
            <a:custGeom>
              <a:avLst/>
              <a:gdLst>
                <a:gd name="T0" fmla="*/ 187 w 187"/>
                <a:gd name="T1" fmla="*/ 395 h 289"/>
                <a:gd name="T2" fmla="*/ 0 w 187"/>
                <a:gd name="T3" fmla="*/ 395 h 289"/>
                <a:gd name="T4" fmla="*/ 0 w 187"/>
                <a:gd name="T5" fmla="*/ 431 h 289"/>
                <a:gd name="T6" fmla="*/ 0 w 187"/>
                <a:gd name="T7" fmla="*/ 503 h 289"/>
                <a:gd name="T8" fmla="*/ 0 w 187"/>
                <a:gd name="T9" fmla="*/ 582 h 289"/>
                <a:gd name="T10" fmla="*/ 0 w 187"/>
                <a:gd name="T11" fmla="*/ 654 h 289"/>
                <a:gd name="T12" fmla="*/ 0 w 187"/>
                <a:gd name="T13" fmla="*/ 683 h 289"/>
                <a:gd name="T14" fmla="*/ 187 w 187"/>
                <a:gd name="T15" fmla="*/ 683 h 289"/>
                <a:gd name="T16" fmla="*/ 187 w 187"/>
                <a:gd name="T17" fmla="*/ 654 h 289"/>
                <a:gd name="T18" fmla="*/ 187 w 187"/>
                <a:gd name="T19" fmla="*/ 582 h 289"/>
                <a:gd name="T20" fmla="*/ 187 w 187"/>
                <a:gd name="T21" fmla="*/ 503 h 289"/>
                <a:gd name="T22" fmla="*/ 187 w 187"/>
                <a:gd name="T23" fmla="*/ 431 h 289"/>
                <a:gd name="T24" fmla="*/ 187 w 187"/>
                <a:gd name="T25" fmla="*/ 395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7" h="289">
                  <a:moveTo>
                    <a:pt x="187" y="0"/>
                  </a:moveTo>
                  <a:lnTo>
                    <a:pt x="0" y="0"/>
                  </a:lnTo>
                  <a:lnTo>
                    <a:pt x="0" y="36"/>
                  </a:lnTo>
                  <a:lnTo>
                    <a:pt x="0" y="108"/>
                  </a:lnTo>
                  <a:lnTo>
                    <a:pt x="0" y="187"/>
                  </a:lnTo>
                  <a:lnTo>
                    <a:pt x="0" y="259"/>
                  </a:lnTo>
                  <a:lnTo>
                    <a:pt x="0" y="288"/>
                  </a:lnTo>
                  <a:lnTo>
                    <a:pt x="187" y="288"/>
                  </a:lnTo>
                  <a:lnTo>
                    <a:pt x="187" y="259"/>
                  </a:lnTo>
                  <a:lnTo>
                    <a:pt x="187" y="187"/>
                  </a:lnTo>
                  <a:lnTo>
                    <a:pt x="187" y="108"/>
                  </a:lnTo>
                  <a:lnTo>
                    <a:pt x="187" y="36"/>
                  </a:lnTo>
                  <a:lnTo>
                    <a:pt x="18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 name="Rectangle 229"/>
            <p:cNvSpPr>
              <a:spLocks noChangeArrowheads="1"/>
            </p:cNvSpPr>
            <p:nvPr/>
          </p:nvSpPr>
          <p:spPr bwMode="auto">
            <a:xfrm>
              <a:off x="2701" y="394"/>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 name="Freeform 230"/>
            <p:cNvSpPr>
              <a:spLocks/>
            </p:cNvSpPr>
            <p:nvPr/>
          </p:nvSpPr>
          <p:spPr bwMode="auto">
            <a:xfrm>
              <a:off x="2724" y="430"/>
              <a:ext cx="187" cy="289"/>
            </a:xfrm>
            <a:custGeom>
              <a:avLst/>
              <a:gdLst>
                <a:gd name="T0" fmla="*/ 187 w 187"/>
                <a:gd name="T1" fmla="*/ 431 h 289"/>
                <a:gd name="T2" fmla="*/ 0 w 187"/>
                <a:gd name="T3" fmla="*/ 431 h 289"/>
                <a:gd name="T4" fmla="*/ 0 w 187"/>
                <a:gd name="T5" fmla="*/ 467 h 289"/>
                <a:gd name="T6" fmla="*/ 0 w 187"/>
                <a:gd name="T7" fmla="*/ 546 h 289"/>
                <a:gd name="T8" fmla="*/ 0 w 187"/>
                <a:gd name="T9" fmla="*/ 618 h 289"/>
                <a:gd name="T10" fmla="*/ 0 w 187"/>
                <a:gd name="T11" fmla="*/ 690 h 289"/>
                <a:gd name="T12" fmla="*/ 0 w 187"/>
                <a:gd name="T13" fmla="*/ 719 h 289"/>
                <a:gd name="T14" fmla="*/ 187 w 187"/>
                <a:gd name="T15" fmla="*/ 719 h 289"/>
                <a:gd name="T16" fmla="*/ 187 w 187"/>
                <a:gd name="T17" fmla="*/ 690 h 289"/>
                <a:gd name="T18" fmla="*/ 187 w 187"/>
                <a:gd name="T19" fmla="*/ 618 h 289"/>
                <a:gd name="T20" fmla="*/ 187 w 187"/>
                <a:gd name="T21" fmla="*/ 546 h 289"/>
                <a:gd name="T22" fmla="*/ 187 w 187"/>
                <a:gd name="T23" fmla="*/ 467 h 289"/>
                <a:gd name="T24" fmla="*/ 187 w 187"/>
                <a:gd name="T25" fmla="*/ 431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7" h="289">
                  <a:moveTo>
                    <a:pt x="187" y="0"/>
                  </a:moveTo>
                  <a:lnTo>
                    <a:pt x="0" y="0"/>
                  </a:lnTo>
                  <a:lnTo>
                    <a:pt x="0" y="36"/>
                  </a:lnTo>
                  <a:lnTo>
                    <a:pt x="0" y="115"/>
                  </a:lnTo>
                  <a:lnTo>
                    <a:pt x="0" y="187"/>
                  </a:lnTo>
                  <a:lnTo>
                    <a:pt x="0" y="259"/>
                  </a:lnTo>
                  <a:lnTo>
                    <a:pt x="0" y="288"/>
                  </a:lnTo>
                  <a:lnTo>
                    <a:pt x="187" y="288"/>
                  </a:lnTo>
                  <a:lnTo>
                    <a:pt x="187" y="259"/>
                  </a:lnTo>
                  <a:lnTo>
                    <a:pt x="187" y="187"/>
                  </a:lnTo>
                  <a:lnTo>
                    <a:pt x="187" y="115"/>
                  </a:lnTo>
                  <a:lnTo>
                    <a:pt x="187" y="36"/>
                  </a:lnTo>
                  <a:lnTo>
                    <a:pt x="187"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 name="Rectangle 231"/>
            <p:cNvSpPr>
              <a:spLocks noChangeArrowheads="1"/>
            </p:cNvSpPr>
            <p:nvPr/>
          </p:nvSpPr>
          <p:spPr bwMode="auto">
            <a:xfrm>
              <a:off x="2724" y="430"/>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2" name="Freeform 232"/>
            <p:cNvSpPr>
              <a:spLocks/>
            </p:cNvSpPr>
            <p:nvPr/>
          </p:nvSpPr>
          <p:spPr bwMode="auto">
            <a:xfrm>
              <a:off x="2747" y="466"/>
              <a:ext cx="187" cy="289"/>
            </a:xfrm>
            <a:custGeom>
              <a:avLst/>
              <a:gdLst>
                <a:gd name="T0" fmla="*/ 186 w 187"/>
                <a:gd name="T1" fmla="*/ 467 h 289"/>
                <a:gd name="T2" fmla="*/ 0 w 187"/>
                <a:gd name="T3" fmla="*/ 467 h 289"/>
                <a:gd name="T4" fmla="*/ 0 w 187"/>
                <a:gd name="T5" fmla="*/ 503 h 289"/>
                <a:gd name="T6" fmla="*/ 0 w 187"/>
                <a:gd name="T7" fmla="*/ 582 h 289"/>
                <a:gd name="T8" fmla="*/ 0 w 187"/>
                <a:gd name="T9" fmla="*/ 654 h 289"/>
                <a:gd name="T10" fmla="*/ 0 w 187"/>
                <a:gd name="T11" fmla="*/ 726 h 289"/>
                <a:gd name="T12" fmla="*/ 0 w 187"/>
                <a:gd name="T13" fmla="*/ 755 h 289"/>
                <a:gd name="T14" fmla="*/ 186 w 187"/>
                <a:gd name="T15" fmla="*/ 755 h 289"/>
                <a:gd name="T16" fmla="*/ 186 w 187"/>
                <a:gd name="T17" fmla="*/ 726 h 289"/>
                <a:gd name="T18" fmla="*/ 186 w 187"/>
                <a:gd name="T19" fmla="*/ 654 h 289"/>
                <a:gd name="T20" fmla="*/ 186 w 187"/>
                <a:gd name="T21" fmla="*/ 582 h 289"/>
                <a:gd name="T22" fmla="*/ 186 w 187"/>
                <a:gd name="T23" fmla="*/ 503 h 289"/>
                <a:gd name="T24" fmla="*/ 186 w 187"/>
                <a:gd name="T25" fmla="*/ 467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7" h="289">
                  <a:moveTo>
                    <a:pt x="186" y="0"/>
                  </a:moveTo>
                  <a:lnTo>
                    <a:pt x="0" y="0"/>
                  </a:lnTo>
                  <a:lnTo>
                    <a:pt x="0" y="36"/>
                  </a:lnTo>
                  <a:lnTo>
                    <a:pt x="0" y="115"/>
                  </a:lnTo>
                  <a:lnTo>
                    <a:pt x="0" y="187"/>
                  </a:lnTo>
                  <a:lnTo>
                    <a:pt x="0" y="259"/>
                  </a:lnTo>
                  <a:lnTo>
                    <a:pt x="0" y="288"/>
                  </a:lnTo>
                  <a:lnTo>
                    <a:pt x="186" y="288"/>
                  </a:lnTo>
                  <a:lnTo>
                    <a:pt x="186" y="259"/>
                  </a:lnTo>
                  <a:lnTo>
                    <a:pt x="186" y="187"/>
                  </a:lnTo>
                  <a:lnTo>
                    <a:pt x="186" y="115"/>
                  </a:lnTo>
                  <a:lnTo>
                    <a:pt x="186" y="36"/>
                  </a:lnTo>
                  <a:lnTo>
                    <a:pt x="1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 name="Rectangle 233"/>
            <p:cNvSpPr>
              <a:spLocks noChangeArrowheads="1"/>
            </p:cNvSpPr>
            <p:nvPr/>
          </p:nvSpPr>
          <p:spPr bwMode="auto">
            <a:xfrm>
              <a:off x="2747" y="466"/>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4" name="Freeform 234"/>
            <p:cNvSpPr>
              <a:spLocks/>
            </p:cNvSpPr>
            <p:nvPr/>
          </p:nvSpPr>
          <p:spPr bwMode="auto">
            <a:xfrm>
              <a:off x="2771" y="503"/>
              <a:ext cx="187" cy="289"/>
            </a:xfrm>
            <a:custGeom>
              <a:avLst/>
              <a:gdLst>
                <a:gd name="T0" fmla="*/ 187 w 187"/>
                <a:gd name="T1" fmla="*/ 503 h 289"/>
                <a:gd name="T2" fmla="*/ 0 w 187"/>
                <a:gd name="T3" fmla="*/ 503 h 289"/>
                <a:gd name="T4" fmla="*/ 0 w 187"/>
                <a:gd name="T5" fmla="*/ 546 h 289"/>
                <a:gd name="T6" fmla="*/ 0 w 187"/>
                <a:gd name="T7" fmla="*/ 618 h 289"/>
                <a:gd name="T8" fmla="*/ 0 w 187"/>
                <a:gd name="T9" fmla="*/ 690 h 289"/>
                <a:gd name="T10" fmla="*/ 0 w 187"/>
                <a:gd name="T11" fmla="*/ 762 h 289"/>
                <a:gd name="T12" fmla="*/ 0 w 187"/>
                <a:gd name="T13" fmla="*/ 791 h 289"/>
                <a:gd name="T14" fmla="*/ 187 w 187"/>
                <a:gd name="T15" fmla="*/ 791 h 289"/>
                <a:gd name="T16" fmla="*/ 187 w 187"/>
                <a:gd name="T17" fmla="*/ 762 h 289"/>
                <a:gd name="T18" fmla="*/ 187 w 187"/>
                <a:gd name="T19" fmla="*/ 690 h 289"/>
                <a:gd name="T20" fmla="*/ 187 w 187"/>
                <a:gd name="T21" fmla="*/ 618 h 289"/>
                <a:gd name="T22" fmla="*/ 187 w 187"/>
                <a:gd name="T23" fmla="*/ 546 h 289"/>
                <a:gd name="T24" fmla="*/ 187 w 187"/>
                <a:gd name="T25" fmla="*/ 503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7" h="289">
                  <a:moveTo>
                    <a:pt x="187" y="0"/>
                  </a:moveTo>
                  <a:lnTo>
                    <a:pt x="0" y="0"/>
                  </a:lnTo>
                  <a:lnTo>
                    <a:pt x="0" y="43"/>
                  </a:lnTo>
                  <a:lnTo>
                    <a:pt x="0" y="115"/>
                  </a:lnTo>
                  <a:lnTo>
                    <a:pt x="0" y="187"/>
                  </a:lnTo>
                  <a:lnTo>
                    <a:pt x="0" y="259"/>
                  </a:lnTo>
                  <a:lnTo>
                    <a:pt x="0" y="288"/>
                  </a:lnTo>
                  <a:lnTo>
                    <a:pt x="187" y="288"/>
                  </a:lnTo>
                  <a:lnTo>
                    <a:pt x="187" y="259"/>
                  </a:lnTo>
                  <a:lnTo>
                    <a:pt x="187" y="187"/>
                  </a:lnTo>
                  <a:lnTo>
                    <a:pt x="187" y="115"/>
                  </a:lnTo>
                  <a:lnTo>
                    <a:pt x="187" y="43"/>
                  </a:lnTo>
                  <a:lnTo>
                    <a:pt x="187"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 name="Rectangle 235"/>
            <p:cNvSpPr>
              <a:spLocks noChangeArrowheads="1"/>
            </p:cNvSpPr>
            <p:nvPr/>
          </p:nvSpPr>
          <p:spPr bwMode="auto">
            <a:xfrm>
              <a:off x="2771" y="503"/>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6" name="Freeform 236"/>
            <p:cNvSpPr>
              <a:spLocks/>
            </p:cNvSpPr>
            <p:nvPr/>
          </p:nvSpPr>
          <p:spPr bwMode="auto">
            <a:xfrm>
              <a:off x="2798" y="545"/>
              <a:ext cx="187" cy="289"/>
            </a:xfrm>
            <a:custGeom>
              <a:avLst/>
              <a:gdLst>
                <a:gd name="T0" fmla="*/ 186 w 187"/>
                <a:gd name="T1" fmla="*/ 546 h 289"/>
                <a:gd name="T2" fmla="*/ 0 w 187"/>
                <a:gd name="T3" fmla="*/ 546 h 289"/>
                <a:gd name="T4" fmla="*/ 0 w 187"/>
                <a:gd name="T5" fmla="*/ 582 h 289"/>
                <a:gd name="T6" fmla="*/ 0 w 187"/>
                <a:gd name="T7" fmla="*/ 654 h 289"/>
                <a:gd name="T8" fmla="*/ 0 w 187"/>
                <a:gd name="T9" fmla="*/ 726 h 289"/>
                <a:gd name="T10" fmla="*/ 0 w 187"/>
                <a:gd name="T11" fmla="*/ 798 h 289"/>
                <a:gd name="T12" fmla="*/ 0 w 187"/>
                <a:gd name="T13" fmla="*/ 834 h 289"/>
                <a:gd name="T14" fmla="*/ 186 w 187"/>
                <a:gd name="T15" fmla="*/ 834 h 289"/>
                <a:gd name="T16" fmla="*/ 186 w 187"/>
                <a:gd name="T17" fmla="*/ 798 h 289"/>
                <a:gd name="T18" fmla="*/ 186 w 187"/>
                <a:gd name="T19" fmla="*/ 726 h 289"/>
                <a:gd name="T20" fmla="*/ 186 w 187"/>
                <a:gd name="T21" fmla="*/ 654 h 289"/>
                <a:gd name="T22" fmla="*/ 186 w 187"/>
                <a:gd name="T23" fmla="*/ 582 h 289"/>
                <a:gd name="T24" fmla="*/ 186 w 187"/>
                <a:gd name="T25" fmla="*/ 546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7" h="289">
                  <a:moveTo>
                    <a:pt x="186" y="0"/>
                  </a:moveTo>
                  <a:lnTo>
                    <a:pt x="0" y="0"/>
                  </a:lnTo>
                  <a:lnTo>
                    <a:pt x="0" y="36"/>
                  </a:lnTo>
                  <a:lnTo>
                    <a:pt x="0" y="108"/>
                  </a:lnTo>
                  <a:lnTo>
                    <a:pt x="0" y="180"/>
                  </a:lnTo>
                  <a:lnTo>
                    <a:pt x="0" y="252"/>
                  </a:lnTo>
                  <a:lnTo>
                    <a:pt x="0" y="288"/>
                  </a:lnTo>
                  <a:lnTo>
                    <a:pt x="186" y="288"/>
                  </a:lnTo>
                  <a:lnTo>
                    <a:pt x="186" y="252"/>
                  </a:lnTo>
                  <a:lnTo>
                    <a:pt x="186" y="180"/>
                  </a:lnTo>
                  <a:lnTo>
                    <a:pt x="186" y="108"/>
                  </a:lnTo>
                  <a:lnTo>
                    <a:pt x="186" y="36"/>
                  </a:lnTo>
                  <a:lnTo>
                    <a:pt x="1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 name="Rectangle 237"/>
            <p:cNvSpPr>
              <a:spLocks noChangeArrowheads="1"/>
            </p:cNvSpPr>
            <p:nvPr/>
          </p:nvSpPr>
          <p:spPr bwMode="auto">
            <a:xfrm>
              <a:off x="2798" y="545"/>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 name="Freeform 238"/>
            <p:cNvSpPr>
              <a:spLocks/>
            </p:cNvSpPr>
            <p:nvPr/>
          </p:nvSpPr>
          <p:spPr bwMode="auto">
            <a:xfrm>
              <a:off x="2821" y="581"/>
              <a:ext cx="187" cy="289"/>
            </a:xfrm>
            <a:custGeom>
              <a:avLst/>
              <a:gdLst>
                <a:gd name="T0" fmla="*/ 186 w 187"/>
                <a:gd name="T1" fmla="*/ 582 h 289"/>
                <a:gd name="T2" fmla="*/ 0 w 187"/>
                <a:gd name="T3" fmla="*/ 582 h 289"/>
                <a:gd name="T4" fmla="*/ 0 w 187"/>
                <a:gd name="T5" fmla="*/ 618 h 289"/>
                <a:gd name="T6" fmla="*/ 0 w 187"/>
                <a:gd name="T7" fmla="*/ 690 h 289"/>
                <a:gd name="T8" fmla="*/ 0 w 187"/>
                <a:gd name="T9" fmla="*/ 762 h 289"/>
                <a:gd name="T10" fmla="*/ 0 w 187"/>
                <a:gd name="T11" fmla="*/ 870 h 289"/>
                <a:gd name="T12" fmla="*/ 186 w 187"/>
                <a:gd name="T13" fmla="*/ 870 h 289"/>
                <a:gd name="T14" fmla="*/ 186 w 187"/>
                <a:gd name="T15" fmla="*/ 762 h 289"/>
                <a:gd name="T16" fmla="*/ 186 w 187"/>
                <a:gd name="T17" fmla="*/ 690 h 289"/>
                <a:gd name="T18" fmla="*/ 186 w 187"/>
                <a:gd name="T19" fmla="*/ 618 h 289"/>
                <a:gd name="T20" fmla="*/ 186 w 187"/>
                <a:gd name="T21" fmla="*/ 582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7" h="289">
                  <a:moveTo>
                    <a:pt x="186" y="0"/>
                  </a:moveTo>
                  <a:lnTo>
                    <a:pt x="0" y="0"/>
                  </a:lnTo>
                  <a:lnTo>
                    <a:pt x="0" y="36"/>
                  </a:lnTo>
                  <a:lnTo>
                    <a:pt x="0" y="108"/>
                  </a:lnTo>
                  <a:lnTo>
                    <a:pt x="0" y="180"/>
                  </a:lnTo>
                  <a:lnTo>
                    <a:pt x="0" y="288"/>
                  </a:lnTo>
                  <a:lnTo>
                    <a:pt x="186" y="288"/>
                  </a:lnTo>
                  <a:lnTo>
                    <a:pt x="186" y="180"/>
                  </a:lnTo>
                  <a:lnTo>
                    <a:pt x="186" y="108"/>
                  </a:lnTo>
                  <a:lnTo>
                    <a:pt x="186" y="36"/>
                  </a:lnTo>
                  <a:lnTo>
                    <a:pt x="186"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 name="Rectangle 239"/>
            <p:cNvSpPr>
              <a:spLocks noChangeArrowheads="1"/>
            </p:cNvSpPr>
            <p:nvPr/>
          </p:nvSpPr>
          <p:spPr bwMode="auto">
            <a:xfrm>
              <a:off x="2821" y="581"/>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 name="Freeform 240"/>
            <p:cNvSpPr>
              <a:spLocks/>
            </p:cNvSpPr>
            <p:nvPr/>
          </p:nvSpPr>
          <p:spPr bwMode="auto">
            <a:xfrm>
              <a:off x="2845" y="617"/>
              <a:ext cx="187" cy="289"/>
            </a:xfrm>
            <a:custGeom>
              <a:avLst/>
              <a:gdLst>
                <a:gd name="T0" fmla="*/ 187 w 187"/>
                <a:gd name="T1" fmla="*/ 618 h 289"/>
                <a:gd name="T2" fmla="*/ 0 w 187"/>
                <a:gd name="T3" fmla="*/ 618 h 289"/>
                <a:gd name="T4" fmla="*/ 0 w 187"/>
                <a:gd name="T5" fmla="*/ 654 h 289"/>
                <a:gd name="T6" fmla="*/ 0 w 187"/>
                <a:gd name="T7" fmla="*/ 726 h 289"/>
                <a:gd name="T8" fmla="*/ 0 w 187"/>
                <a:gd name="T9" fmla="*/ 798 h 289"/>
                <a:gd name="T10" fmla="*/ 0 w 187"/>
                <a:gd name="T11" fmla="*/ 906 h 289"/>
                <a:gd name="T12" fmla="*/ 187 w 187"/>
                <a:gd name="T13" fmla="*/ 906 h 289"/>
                <a:gd name="T14" fmla="*/ 187 w 187"/>
                <a:gd name="T15" fmla="*/ 798 h 289"/>
                <a:gd name="T16" fmla="*/ 187 w 187"/>
                <a:gd name="T17" fmla="*/ 726 h 289"/>
                <a:gd name="T18" fmla="*/ 187 w 187"/>
                <a:gd name="T19" fmla="*/ 654 h 289"/>
                <a:gd name="T20" fmla="*/ 187 w 187"/>
                <a:gd name="T21" fmla="*/ 618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7" h="289">
                  <a:moveTo>
                    <a:pt x="187" y="0"/>
                  </a:moveTo>
                  <a:lnTo>
                    <a:pt x="0" y="0"/>
                  </a:lnTo>
                  <a:lnTo>
                    <a:pt x="0" y="36"/>
                  </a:lnTo>
                  <a:lnTo>
                    <a:pt x="0" y="108"/>
                  </a:lnTo>
                  <a:lnTo>
                    <a:pt x="0" y="180"/>
                  </a:lnTo>
                  <a:lnTo>
                    <a:pt x="0" y="288"/>
                  </a:lnTo>
                  <a:lnTo>
                    <a:pt x="187" y="288"/>
                  </a:lnTo>
                  <a:lnTo>
                    <a:pt x="187" y="180"/>
                  </a:lnTo>
                  <a:lnTo>
                    <a:pt x="187" y="108"/>
                  </a:lnTo>
                  <a:lnTo>
                    <a:pt x="187" y="36"/>
                  </a:lnTo>
                  <a:lnTo>
                    <a:pt x="18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 name="Rectangle 241"/>
            <p:cNvSpPr>
              <a:spLocks noChangeArrowheads="1"/>
            </p:cNvSpPr>
            <p:nvPr/>
          </p:nvSpPr>
          <p:spPr bwMode="auto">
            <a:xfrm>
              <a:off x="2845" y="617"/>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 name="Freeform 242"/>
            <p:cNvSpPr>
              <a:spLocks/>
            </p:cNvSpPr>
            <p:nvPr/>
          </p:nvSpPr>
          <p:spPr bwMode="auto">
            <a:xfrm>
              <a:off x="2868" y="653"/>
              <a:ext cx="187" cy="289"/>
            </a:xfrm>
            <a:custGeom>
              <a:avLst/>
              <a:gdLst>
                <a:gd name="T0" fmla="*/ 186 w 187"/>
                <a:gd name="T1" fmla="*/ 654 h 289"/>
                <a:gd name="T2" fmla="*/ 0 w 187"/>
                <a:gd name="T3" fmla="*/ 654 h 289"/>
                <a:gd name="T4" fmla="*/ 0 w 187"/>
                <a:gd name="T5" fmla="*/ 690 h 289"/>
                <a:gd name="T6" fmla="*/ 0 w 187"/>
                <a:gd name="T7" fmla="*/ 762 h 289"/>
                <a:gd name="T8" fmla="*/ 0 w 187"/>
                <a:gd name="T9" fmla="*/ 942 h 289"/>
                <a:gd name="T10" fmla="*/ 186 w 187"/>
                <a:gd name="T11" fmla="*/ 942 h 289"/>
                <a:gd name="T12" fmla="*/ 186 w 187"/>
                <a:gd name="T13" fmla="*/ 762 h 289"/>
                <a:gd name="T14" fmla="*/ 186 w 187"/>
                <a:gd name="T15" fmla="*/ 690 h 289"/>
                <a:gd name="T16" fmla="*/ 186 w 187"/>
                <a:gd name="T17" fmla="*/ 654 h 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7" h="289">
                  <a:moveTo>
                    <a:pt x="186" y="0"/>
                  </a:moveTo>
                  <a:lnTo>
                    <a:pt x="0" y="0"/>
                  </a:lnTo>
                  <a:lnTo>
                    <a:pt x="0" y="36"/>
                  </a:lnTo>
                  <a:lnTo>
                    <a:pt x="0" y="108"/>
                  </a:lnTo>
                  <a:lnTo>
                    <a:pt x="0" y="288"/>
                  </a:lnTo>
                  <a:lnTo>
                    <a:pt x="186" y="288"/>
                  </a:lnTo>
                  <a:lnTo>
                    <a:pt x="186" y="108"/>
                  </a:lnTo>
                  <a:lnTo>
                    <a:pt x="186" y="36"/>
                  </a:lnTo>
                  <a:lnTo>
                    <a:pt x="186"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Rectangle 243"/>
            <p:cNvSpPr>
              <a:spLocks noChangeArrowheads="1"/>
            </p:cNvSpPr>
            <p:nvPr/>
          </p:nvSpPr>
          <p:spPr bwMode="auto">
            <a:xfrm>
              <a:off x="2868" y="653"/>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 name="Freeform 244"/>
            <p:cNvSpPr>
              <a:spLocks/>
            </p:cNvSpPr>
            <p:nvPr/>
          </p:nvSpPr>
          <p:spPr bwMode="auto">
            <a:xfrm>
              <a:off x="2891" y="689"/>
              <a:ext cx="187" cy="289"/>
            </a:xfrm>
            <a:custGeom>
              <a:avLst/>
              <a:gdLst>
                <a:gd name="T0" fmla="*/ 186 w 187"/>
                <a:gd name="T1" fmla="*/ 690 h 289"/>
                <a:gd name="T2" fmla="*/ 0 w 187"/>
                <a:gd name="T3" fmla="*/ 690 h 289"/>
                <a:gd name="T4" fmla="*/ 0 w 187"/>
                <a:gd name="T5" fmla="*/ 726 h 289"/>
                <a:gd name="T6" fmla="*/ 0 w 187"/>
                <a:gd name="T7" fmla="*/ 798 h 289"/>
                <a:gd name="T8" fmla="*/ 0 w 187"/>
                <a:gd name="T9" fmla="*/ 978 h 289"/>
                <a:gd name="T10" fmla="*/ 186 w 187"/>
                <a:gd name="T11" fmla="*/ 978 h 289"/>
                <a:gd name="T12" fmla="*/ 186 w 187"/>
                <a:gd name="T13" fmla="*/ 798 h 289"/>
                <a:gd name="T14" fmla="*/ 186 w 187"/>
                <a:gd name="T15" fmla="*/ 726 h 289"/>
                <a:gd name="T16" fmla="*/ 186 w 187"/>
                <a:gd name="T17" fmla="*/ 690 h 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7" h="289">
                  <a:moveTo>
                    <a:pt x="186" y="0"/>
                  </a:moveTo>
                  <a:lnTo>
                    <a:pt x="0" y="0"/>
                  </a:lnTo>
                  <a:lnTo>
                    <a:pt x="0" y="36"/>
                  </a:lnTo>
                  <a:lnTo>
                    <a:pt x="0" y="108"/>
                  </a:lnTo>
                  <a:lnTo>
                    <a:pt x="0" y="288"/>
                  </a:lnTo>
                  <a:lnTo>
                    <a:pt x="186" y="288"/>
                  </a:lnTo>
                  <a:lnTo>
                    <a:pt x="186" y="108"/>
                  </a:lnTo>
                  <a:lnTo>
                    <a:pt x="186" y="36"/>
                  </a:lnTo>
                  <a:lnTo>
                    <a:pt x="1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Rectangle 245"/>
            <p:cNvSpPr>
              <a:spLocks noChangeArrowheads="1"/>
            </p:cNvSpPr>
            <p:nvPr/>
          </p:nvSpPr>
          <p:spPr bwMode="auto">
            <a:xfrm>
              <a:off x="2891" y="689"/>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 name="Freeform 246"/>
            <p:cNvSpPr>
              <a:spLocks/>
            </p:cNvSpPr>
            <p:nvPr/>
          </p:nvSpPr>
          <p:spPr bwMode="auto">
            <a:xfrm>
              <a:off x="2915" y="725"/>
              <a:ext cx="187" cy="289"/>
            </a:xfrm>
            <a:custGeom>
              <a:avLst/>
              <a:gdLst>
                <a:gd name="T0" fmla="*/ 187 w 187"/>
                <a:gd name="T1" fmla="*/ 726 h 289"/>
                <a:gd name="T2" fmla="*/ 0 w 187"/>
                <a:gd name="T3" fmla="*/ 726 h 289"/>
                <a:gd name="T4" fmla="*/ 0 w 187"/>
                <a:gd name="T5" fmla="*/ 762 h 289"/>
                <a:gd name="T6" fmla="*/ 0 w 187"/>
                <a:gd name="T7" fmla="*/ 1014 h 289"/>
                <a:gd name="T8" fmla="*/ 187 w 187"/>
                <a:gd name="T9" fmla="*/ 1014 h 289"/>
                <a:gd name="T10" fmla="*/ 187 w 187"/>
                <a:gd name="T11" fmla="*/ 762 h 289"/>
                <a:gd name="T12" fmla="*/ 187 w 187"/>
                <a:gd name="T13" fmla="*/ 726 h 2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 h="289">
                  <a:moveTo>
                    <a:pt x="187" y="0"/>
                  </a:moveTo>
                  <a:lnTo>
                    <a:pt x="0" y="0"/>
                  </a:lnTo>
                  <a:lnTo>
                    <a:pt x="0" y="36"/>
                  </a:lnTo>
                  <a:lnTo>
                    <a:pt x="0" y="288"/>
                  </a:lnTo>
                  <a:lnTo>
                    <a:pt x="187" y="288"/>
                  </a:lnTo>
                  <a:lnTo>
                    <a:pt x="187" y="36"/>
                  </a:lnTo>
                  <a:lnTo>
                    <a:pt x="187"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Rectangle 247"/>
            <p:cNvSpPr>
              <a:spLocks noChangeArrowheads="1"/>
            </p:cNvSpPr>
            <p:nvPr/>
          </p:nvSpPr>
          <p:spPr bwMode="auto">
            <a:xfrm>
              <a:off x="2915" y="725"/>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8" name="Freeform 248"/>
            <p:cNvSpPr>
              <a:spLocks/>
            </p:cNvSpPr>
            <p:nvPr/>
          </p:nvSpPr>
          <p:spPr bwMode="auto">
            <a:xfrm>
              <a:off x="2938" y="761"/>
              <a:ext cx="187" cy="289"/>
            </a:xfrm>
            <a:custGeom>
              <a:avLst/>
              <a:gdLst>
                <a:gd name="T0" fmla="*/ 186 w 187"/>
                <a:gd name="T1" fmla="*/ 762 h 289"/>
                <a:gd name="T2" fmla="*/ 0 w 187"/>
                <a:gd name="T3" fmla="*/ 762 h 289"/>
                <a:gd name="T4" fmla="*/ 0 w 187"/>
                <a:gd name="T5" fmla="*/ 798 h 289"/>
                <a:gd name="T6" fmla="*/ 0 w 187"/>
                <a:gd name="T7" fmla="*/ 1050 h 289"/>
                <a:gd name="T8" fmla="*/ 186 w 187"/>
                <a:gd name="T9" fmla="*/ 1050 h 289"/>
                <a:gd name="T10" fmla="*/ 186 w 187"/>
                <a:gd name="T11" fmla="*/ 798 h 289"/>
                <a:gd name="T12" fmla="*/ 186 w 187"/>
                <a:gd name="T13" fmla="*/ 762 h 2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 h="289">
                  <a:moveTo>
                    <a:pt x="186" y="0"/>
                  </a:moveTo>
                  <a:lnTo>
                    <a:pt x="0" y="0"/>
                  </a:lnTo>
                  <a:lnTo>
                    <a:pt x="0" y="36"/>
                  </a:lnTo>
                  <a:lnTo>
                    <a:pt x="0" y="288"/>
                  </a:lnTo>
                  <a:lnTo>
                    <a:pt x="186" y="288"/>
                  </a:lnTo>
                  <a:lnTo>
                    <a:pt x="186" y="36"/>
                  </a:lnTo>
                  <a:lnTo>
                    <a:pt x="1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Rectangle 249"/>
            <p:cNvSpPr>
              <a:spLocks noChangeArrowheads="1"/>
            </p:cNvSpPr>
            <p:nvPr/>
          </p:nvSpPr>
          <p:spPr bwMode="auto">
            <a:xfrm>
              <a:off x="2938" y="761"/>
              <a:ext cx="187" cy="289"/>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0" name="Rectangle 250"/>
            <p:cNvSpPr>
              <a:spLocks noChangeArrowheads="1"/>
            </p:cNvSpPr>
            <p:nvPr/>
          </p:nvSpPr>
          <p:spPr bwMode="auto">
            <a:xfrm>
              <a:off x="2961" y="797"/>
              <a:ext cx="187" cy="289"/>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AutoShape 251"/>
            <p:cNvSpPr>
              <a:spLocks/>
            </p:cNvSpPr>
            <p:nvPr/>
          </p:nvSpPr>
          <p:spPr bwMode="auto">
            <a:xfrm>
              <a:off x="2961" y="250"/>
              <a:ext cx="199" cy="836"/>
            </a:xfrm>
            <a:custGeom>
              <a:avLst/>
              <a:gdLst>
                <a:gd name="T0" fmla="*/ 0 w 199"/>
                <a:gd name="T1" fmla="*/ 1086 h 836"/>
                <a:gd name="T2" fmla="*/ 186 w 199"/>
                <a:gd name="T3" fmla="*/ 1086 h 836"/>
                <a:gd name="T4" fmla="*/ 186 w 199"/>
                <a:gd name="T5" fmla="*/ 798 h 836"/>
                <a:gd name="T6" fmla="*/ 0 w 199"/>
                <a:gd name="T7" fmla="*/ 798 h 836"/>
                <a:gd name="T8" fmla="*/ 0 w 199"/>
                <a:gd name="T9" fmla="*/ 1086 h 836"/>
                <a:gd name="T10" fmla="*/ 69 w 199"/>
                <a:gd name="T11" fmla="*/ 422 h 836"/>
                <a:gd name="T12" fmla="*/ 198 w 199"/>
                <a:gd name="T13" fmla="*/ 422 h 836"/>
                <a:gd name="T14" fmla="*/ 198 w 199"/>
                <a:gd name="T15" fmla="*/ 251 h 836"/>
                <a:gd name="T16" fmla="*/ 69 w 199"/>
                <a:gd name="T17" fmla="*/ 251 h 836"/>
                <a:gd name="T18" fmla="*/ 69 w 199"/>
                <a:gd name="T19" fmla="*/ 422 h 8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9" h="836">
                  <a:moveTo>
                    <a:pt x="0" y="835"/>
                  </a:moveTo>
                  <a:lnTo>
                    <a:pt x="186" y="835"/>
                  </a:lnTo>
                  <a:lnTo>
                    <a:pt x="186" y="547"/>
                  </a:lnTo>
                  <a:lnTo>
                    <a:pt x="0" y="547"/>
                  </a:lnTo>
                  <a:lnTo>
                    <a:pt x="0" y="835"/>
                  </a:lnTo>
                  <a:close/>
                  <a:moveTo>
                    <a:pt x="69" y="171"/>
                  </a:moveTo>
                  <a:lnTo>
                    <a:pt x="198" y="171"/>
                  </a:lnTo>
                  <a:lnTo>
                    <a:pt x="198" y="0"/>
                  </a:lnTo>
                  <a:lnTo>
                    <a:pt x="69" y="0"/>
                  </a:lnTo>
                  <a:lnTo>
                    <a:pt x="69" y="171"/>
                  </a:lnTo>
                  <a:close/>
                </a:path>
              </a:pathLst>
            </a:custGeom>
            <a:noFill/>
            <a:ln w="1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2" name="Freeform 252"/>
            <p:cNvSpPr>
              <a:spLocks/>
            </p:cNvSpPr>
            <p:nvPr/>
          </p:nvSpPr>
          <p:spPr bwMode="auto">
            <a:xfrm>
              <a:off x="3046" y="272"/>
              <a:ext cx="130" cy="171"/>
            </a:xfrm>
            <a:custGeom>
              <a:avLst/>
              <a:gdLst>
                <a:gd name="T0" fmla="*/ 130 w 130"/>
                <a:gd name="T1" fmla="*/ 272 h 171"/>
                <a:gd name="T2" fmla="*/ 0 w 130"/>
                <a:gd name="T3" fmla="*/ 272 h 171"/>
                <a:gd name="T4" fmla="*/ 0 w 130"/>
                <a:gd name="T5" fmla="*/ 294 h 171"/>
                <a:gd name="T6" fmla="*/ 0 w 130"/>
                <a:gd name="T7" fmla="*/ 336 h 171"/>
                <a:gd name="T8" fmla="*/ 0 w 130"/>
                <a:gd name="T9" fmla="*/ 379 h 171"/>
                <a:gd name="T10" fmla="*/ 0 w 130"/>
                <a:gd name="T11" fmla="*/ 426 h 171"/>
                <a:gd name="T12" fmla="*/ 0 w 130"/>
                <a:gd name="T13" fmla="*/ 443 h 171"/>
                <a:gd name="T14" fmla="*/ 130 w 130"/>
                <a:gd name="T15" fmla="*/ 443 h 171"/>
                <a:gd name="T16" fmla="*/ 130 w 130"/>
                <a:gd name="T17" fmla="*/ 426 h 171"/>
                <a:gd name="T18" fmla="*/ 130 w 130"/>
                <a:gd name="T19" fmla="*/ 379 h 171"/>
                <a:gd name="T20" fmla="*/ 130 w 130"/>
                <a:gd name="T21" fmla="*/ 336 h 171"/>
                <a:gd name="T22" fmla="*/ 130 w 130"/>
                <a:gd name="T23" fmla="*/ 294 h 171"/>
                <a:gd name="T24" fmla="*/ 130 w 130"/>
                <a:gd name="T25" fmla="*/ 272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2"/>
                  </a:lnTo>
                  <a:lnTo>
                    <a:pt x="0" y="64"/>
                  </a:lnTo>
                  <a:lnTo>
                    <a:pt x="0" y="107"/>
                  </a:lnTo>
                  <a:lnTo>
                    <a:pt x="0" y="154"/>
                  </a:lnTo>
                  <a:lnTo>
                    <a:pt x="0" y="171"/>
                  </a:lnTo>
                  <a:lnTo>
                    <a:pt x="130" y="171"/>
                  </a:lnTo>
                  <a:lnTo>
                    <a:pt x="130" y="154"/>
                  </a:lnTo>
                  <a:lnTo>
                    <a:pt x="130" y="107"/>
                  </a:lnTo>
                  <a:lnTo>
                    <a:pt x="130" y="64"/>
                  </a:lnTo>
                  <a:lnTo>
                    <a:pt x="130" y="22"/>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Rectangle 253"/>
            <p:cNvSpPr>
              <a:spLocks noChangeArrowheads="1"/>
            </p:cNvSpPr>
            <p:nvPr/>
          </p:nvSpPr>
          <p:spPr bwMode="auto">
            <a:xfrm>
              <a:off x="3047" y="272"/>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4" name="Freeform 254"/>
            <p:cNvSpPr>
              <a:spLocks/>
            </p:cNvSpPr>
            <p:nvPr/>
          </p:nvSpPr>
          <p:spPr bwMode="auto">
            <a:xfrm>
              <a:off x="3063" y="293"/>
              <a:ext cx="130" cy="171"/>
            </a:xfrm>
            <a:custGeom>
              <a:avLst/>
              <a:gdLst>
                <a:gd name="T0" fmla="*/ 130 w 130"/>
                <a:gd name="T1" fmla="*/ 294 h 171"/>
                <a:gd name="T2" fmla="*/ 0 w 130"/>
                <a:gd name="T3" fmla="*/ 294 h 171"/>
                <a:gd name="T4" fmla="*/ 0 w 130"/>
                <a:gd name="T5" fmla="*/ 315 h 171"/>
                <a:gd name="T6" fmla="*/ 0 w 130"/>
                <a:gd name="T7" fmla="*/ 358 h 171"/>
                <a:gd name="T8" fmla="*/ 0 w 130"/>
                <a:gd name="T9" fmla="*/ 400 h 171"/>
                <a:gd name="T10" fmla="*/ 0 w 130"/>
                <a:gd name="T11" fmla="*/ 447 h 171"/>
                <a:gd name="T12" fmla="*/ 0 w 130"/>
                <a:gd name="T13" fmla="*/ 464 h 171"/>
                <a:gd name="T14" fmla="*/ 130 w 130"/>
                <a:gd name="T15" fmla="*/ 464 h 171"/>
                <a:gd name="T16" fmla="*/ 130 w 130"/>
                <a:gd name="T17" fmla="*/ 447 h 171"/>
                <a:gd name="T18" fmla="*/ 130 w 130"/>
                <a:gd name="T19" fmla="*/ 400 h 171"/>
                <a:gd name="T20" fmla="*/ 130 w 130"/>
                <a:gd name="T21" fmla="*/ 358 h 171"/>
                <a:gd name="T22" fmla="*/ 130 w 130"/>
                <a:gd name="T23" fmla="*/ 315 h 171"/>
                <a:gd name="T24" fmla="*/ 130 w 130"/>
                <a:gd name="T25" fmla="*/ 294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1"/>
                  </a:lnTo>
                  <a:lnTo>
                    <a:pt x="0" y="64"/>
                  </a:lnTo>
                  <a:lnTo>
                    <a:pt x="0" y="106"/>
                  </a:lnTo>
                  <a:lnTo>
                    <a:pt x="0" y="153"/>
                  </a:lnTo>
                  <a:lnTo>
                    <a:pt x="0" y="170"/>
                  </a:lnTo>
                  <a:lnTo>
                    <a:pt x="130" y="170"/>
                  </a:lnTo>
                  <a:lnTo>
                    <a:pt x="130" y="153"/>
                  </a:lnTo>
                  <a:lnTo>
                    <a:pt x="130" y="106"/>
                  </a:lnTo>
                  <a:lnTo>
                    <a:pt x="130" y="64"/>
                  </a:lnTo>
                  <a:lnTo>
                    <a:pt x="130" y="21"/>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Rectangle 255"/>
            <p:cNvSpPr>
              <a:spLocks noChangeArrowheads="1"/>
            </p:cNvSpPr>
            <p:nvPr/>
          </p:nvSpPr>
          <p:spPr bwMode="auto">
            <a:xfrm>
              <a:off x="3063" y="293"/>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6" name="Freeform 256"/>
            <p:cNvSpPr>
              <a:spLocks/>
            </p:cNvSpPr>
            <p:nvPr/>
          </p:nvSpPr>
          <p:spPr bwMode="auto">
            <a:xfrm>
              <a:off x="3079" y="314"/>
              <a:ext cx="130" cy="171"/>
            </a:xfrm>
            <a:custGeom>
              <a:avLst/>
              <a:gdLst>
                <a:gd name="T0" fmla="*/ 130 w 130"/>
                <a:gd name="T1" fmla="*/ 315 h 171"/>
                <a:gd name="T2" fmla="*/ 0 w 130"/>
                <a:gd name="T3" fmla="*/ 315 h 171"/>
                <a:gd name="T4" fmla="*/ 0 w 130"/>
                <a:gd name="T5" fmla="*/ 336 h 171"/>
                <a:gd name="T6" fmla="*/ 0 w 130"/>
                <a:gd name="T7" fmla="*/ 379 h 171"/>
                <a:gd name="T8" fmla="*/ 0 w 130"/>
                <a:gd name="T9" fmla="*/ 426 h 171"/>
                <a:gd name="T10" fmla="*/ 0 w 130"/>
                <a:gd name="T11" fmla="*/ 468 h 171"/>
                <a:gd name="T12" fmla="*/ 0 w 130"/>
                <a:gd name="T13" fmla="*/ 486 h 171"/>
                <a:gd name="T14" fmla="*/ 130 w 130"/>
                <a:gd name="T15" fmla="*/ 486 h 171"/>
                <a:gd name="T16" fmla="*/ 130 w 130"/>
                <a:gd name="T17" fmla="*/ 468 h 171"/>
                <a:gd name="T18" fmla="*/ 130 w 130"/>
                <a:gd name="T19" fmla="*/ 426 h 171"/>
                <a:gd name="T20" fmla="*/ 130 w 130"/>
                <a:gd name="T21" fmla="*/ 379 h 171"/>
                <a:gd name="T22" fmla="*/ 130 w 130"/>
                <a:gd name="T23" fmla="*/ 336 h 171"/>
                <a:gd name="T24" fmla="*/ 130 w 130"/>
                <a:gd name="T25" fmla="*/ 315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1"/>
                  </a:lnTo>
                  <a:lnTo>
                    <a:pt x="0" y="64"/>
                  </a:lnTo>
                  <a:lnTo>
                    <a:pt x="0" y="111"/>
                  </a:lnTo>
                  <a:lnTo>
                    <a:pt x="0" y="153"/>
                  </a:lnTo>
                  <a:lnTo>
                    <a:pt x="0" y="171"/>
                  </a:lnTo>
                  <a:lnTo>
                    <a:pt x="130" y="171"/>
                  </a:lnTo>
                  <a:lnTo>
                    <a:pt x="130" y="153"/>
                  </a:lnTo>
                  <a:lnTo>
                    <a:pt x="130" y="111"/>
                  </a:lnTo>
                  <a:lnTo>
                    <a:pt x="130" y="64"/>
                  </a:lnTo>
                  <a:lnTo>
                    <a:pt x="130" y="21"/>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Rectangle 257"/>
            <p:cNvSpPr>
              <a:spLocks noChangeArrowheads="1"/>
            </p:cNvSpPr>
            <p:nvPr/>
          </p:nvSpPr>
          <p:spPr bwMode="auto">
            <a:xfrm>
              <a:off x="3079" y="314"/>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8" name="Freeform 258"/>
            <p:cNvSpPr>
              <a:spLocks/>
            </p:cNvSpPr>
            <p:nvPr/>
          </p:nvSpPr>
          <p:spPr bwMode="auto">
            <a:xfrm>
              <a:off x="3095" y="336"/>
              <a:ext cx="130" cy="171"/>
            </a:xfrm>
            <a:custGeom>
              <a:avLst/>
              <a:gdLst>
                <a:gd name="T0" fmla="*/ 129 w 130"/>
                <a:gd name="T1" fmla="*/ 336 h 171"/>
                <a:gd name="T2" fmla="*/ 0 w 130"/>
                <a:gd name="T3" fmla="*/ 336 h 171"/>
                <a:gd name="T4" fmla="*/ 0 w 130"/>
                <a:gd name="T5" fmla="*/ 358 h 171"/>
                <a:gd name="T6" fmla="*/ 0 w 130"/>
                <a:gd name="T7" fmla="*/ 400 h 171"/>
                <a:gd name="T8" fmla="*/ 0 w 130"/>
                <a:gd name="T9" fmla="*/ 447 h 171"/>
                <a:gd name="T10" fmla="*/ 0 w 130"/>
                <a:gd name="T11" fmla="*/ 490 h 171"/>
                <a:gd name="T12" fmla="*/ 0 w 130"/>
                <a:gd name="T13" fmla="*/ 507 h 171"/>
                <a:gd name="T14" fmla="*/ 129 w 130"/>
                <a:gd name="T15" fmla="*/ 507 h 171"/>
                <a:gd name="T16" fmla="*/ 129 w 130"/>
                <a:gd name="T17" fmla="*/ 490 h 171"/>
                <a:gd name="T18" fmla="*/ 129 w 130"/>
                <a:gd name="T19" fmla="*/ 447 h 171"/>
                <a:gd name="T20" fmla="*/ 129 w 130"/>
                <a:gd name="T21" fmla="*/ 400 h 171"/>
                <a:gd name="T22" fmla="*/ 129 w 130"/>
                <a:gd name="T23" fmla="*/ 358 h 171"/>
                <a:gd name="T24" fmla="*/ 129 w 130"/>
                <a:gd name="T25" fmla="*/ 336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29" y="0"/>
                  </a:moveTo>
                  <a:lnTo>
                    <a:pt x="0" y="0"/>
                  </a:lnTo>
                  <a:lnTo>
                    <a:pt x="0" y="22"/>
                  </a:lnTo>
                  <a:lnTo>
                    <a:pt x="0" y="64"/>
                  </a:lnTo>
                  <a:lnTo>
                    <a:pt x="0" y="111"/>
                  </a:lnTo>
                  <a:lnTo>
                    <a:pt x="0" y="154"/>
                  </a:lnTo>
                  <a:lnTo>
                    <a:pt x="0" y="171"/>
                  </a:lnTo>
                  <a:lnTo>
                    <a:pt x="129" y="171"/>
                  </a:lnTo>
                  <a:lnTo>
                    <a:pt x="129" y="154"/>
                  </a:lnTo>
                  <a:lnTo>
                    <a:pt x="129" y="111"/>
                  </a:lnTo>
                  <a:lnTo>
                    <a:pt x="129" y="64"/>
                  </a:lnTo>
                  <a:lnTo>
                    <a:pt x="129" y="22"/>
                  </a:lnTo>
                  <a:lnTo>
                    <a:pt x="1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Rectangle 259"/>
            <p:cNvSpPr>
              <a:spLocks noChangeArrowheads="1"/>
            </p:cNvSpPr>
            <p:nvPr/>
          </p:nvSpPr>
          <p:spPr bwMode="auto">
            <a:xfrm>
              <a:off x="3095" y="336"/>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0" name="Freeform 260"/>
            <p:cNvSpPr>
              <a:spLocks/>
            </p:cNvSpPr>
            <p:nvPr/>
          </p:nvSpPr>
          <p:spPr bwMode="auto">
            <a:xfrm>
              <a:off x="3111" y="357"/>
              <a:ext cx="130" cy="171"/>
            </a:xfrm>
            <a:custGeom>
              <a:avLst/>
              <a:gdLst>
                <a:gd name="T0" fmla="*/ 130 w 130"/>
                <a:gd name="T1" fmla="*/ 358 h 171"/>
                <a:gd name="T2" fmla="*/ 0 w 130"/>
                <a:gd name="T3" fmla="*/ 358 h 171"/>
                <a:gd name="T4" fmla="*/ 0 w 130"/>
                <a:gd name="T5" fmla="*/ 379 h 171"/>
                <a:gd name="T6" fmla="*/ 0 w 130"/>
                <a:gd name="T7" fmla="*/ 426 h 171"/>
                <a:gd name="T8" fmla="*/ 0 w 130"/>
                <a:gd name="T9" fmla="*/ 468 h 171"/>
                <a:gd name="T10" fmla="*/ 0 w 130"/>
                <a:gd name="T11" fmla="*/ 511 h 171"/>
                <a:gd name="T12" fmla="*/ 0 w 130"/>
                <a:gd name="T13" fmla="*/ 528 h 171"/>
                <a:gd name="T14" fmla="*/ 130 w 130"/>
                <a:gd name="T15" fmla="*/ 528 h 171"/>
                <a:gd name="T16" fmla="*/ 130 w 130"/>
                <a:gd name="T17" fmla="*/ 511 h 171"/>
                <a:gd name="T18" fmla="*/ 130 w 130"/>
                <a:gd name="T19" fmla="*/ 468 h 171"/>
                <a:gd name="T20" fmla="*/ 130 w 130"/>
                <a:gd name="T21" fmla="*/ 426 h 171"/>
                <a:gd name="T22" fmla="*/ 130 w 130"/>
                <a:gd name="T23" fmla="*/ 379 h 171"/>
                <a:gd name="T24" fmla="*/ 130 w 130"/>
                <a:gd name="T25" fmla="*/ 358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1"/>
                  </a:lnTo>
                  <a:lnTo>
                    <a:pt x="0" y="68"/>
                  </a:lnTo>
                  <a:lnTo>
                    <a:pt x="0" y="110"/>
                  </a:lnTo>
                  <a:lnTo>
                    <a:pt x="0" y="153"/>
                  </a:lnTo>
                  <a:lnTo>
                    <a:pt x="0" y="170"/>
                  </a:lnTo>
                  <a:lnTo>
                    <a:pt x="130" y="170"/>
                  </a:lnTo>
                  <a:lnTo>
                    <a:pt x="130" y="153"/>
                  </a:lnTo>
                  <a:lnTo>
                    <a:pt x="130" y="110"/>
                  </a:lnTo>
                  <a:lnTo>
                    <a:pt x="130" y="68"/>
                  </a:lnTo>
                  <a:lnTo>
                    <a:pt x="130" y="21"/>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Rectangle 261"/>
            <p:cNvSpPr>
              <a:spLocks noChangeArrowheads="1"/>
            </p:cNvSpPr>
            <p:nvPr/>
          </p:nvSpPr>
          <p:spPr bwMode="auto">
            <a:xfrm>
              <a:off x="3111" y="357"/>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2" name="Freeform 262"/>
            <p:cNvSpPr>
              <a:spLocks/>
            </p:cNvSpPr>
            <p:nvPr/>
          </p:nvSpPr>
          <p:spPr bwMode="auto">
            <a:xfrm>
              <a:off x="3128" y="378"/>
              <a:ext cx="130" cy="171"/>
            </a:xfrm>
            <a:custGeom>
              <a:avLst/>
              <a:gdLst>
                <a:gd name="T0" fmla="*/ 130 w 130"/>
                <a:gd name="T1" fmla="*/ 379 h 171"/>
                <a:gd name="T2" fmla="*/ 0 w 130"/>
                <a:gd name="T3" fmla="*/ 379 h 171"/>
                <a:gd name="T4" fmla="*/ 0 w 130"/>
                <a:gd name="T5" fmla="*/ 400 h 171"/>
                <a:gd name="T6" fmla="*/ 0 w 130"/>
                <a:gd name="T7" fmla="*/ 447 h 171"/>
                <a:gd name="T8" fmla="*/ 0 w 130"/>
                <a:gd name="T9" fmla="*/ 490 h 171"/>
                <a:gd name="T10" fmla="*/ 0 w 130"/>
                <a:gd name="T11" fmla="*/ 532 h 171"/>
                <a:gd name="T12" fmla="*/ 0 w 130"/>
                <a:gd name="T13" fmla="*/ 550 h 171"/>
                <a:gd name="T14" fmla="*/ 130 w 130"/>
                <a:gd name="T15" fmla="*/ 550 h 171"/>
                <a:gd name="T16" fmla="*/ 130 w 130"/>
                <a:gd name="T17" fmla="*/ 532 h 171"/>
                <a:gd name="T18" fmla="*/ 130 w 130"/>
                <a:gd name="T19" fmla="*/ 490 h 171"/>
                <a:gd name="T20" fmla="*/ 130 w 130"/>
                <a:gd name="T21" fmla="*/ 447 h 171"/>
                <a:gd name="T22" fmla="*/ 130 w 130"/>
                <a:gd name="T23" fmla="*/ 400 h 171"/>
                <a:gd name="T24" fmla="*/ 130 w 130"/>
                <a:gd name="T25" fmla="*/ 379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1"/>
                  </a:lnTo>
                  <a:lnTo>
                    <a:pt x="0" y="68"/>
                  </a:lnTo>
                  <a:lnTo>
                    <a:pt x="0" y="111"/>
                  </a:lnTo>
                  <a:lnTo>
                    <a:pt x="0" y="153"/>
                  </a:lnTo>
                  <a:lnTo>
                    <a:pt x="0" y="171"/>
                  </a:lnTo>
                  <a:lnTo>
                    <a:pt x="130" y="171"/>
                  </a:lnTo>
                  <a:lnTo>
                    <a:pt x="130" y="153"/>
                  </a:lnTo>
                  <a:lnTo>
                    <a:pt x="130" y="111"/>
                  </a:lnTo>
                  <a:lnTo>
                    <a:pt x="130" y="68"/>
                  </a:lnTo>
                  <a:lnTo>
                    <a:pt x="130" y="21"/>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Rectangle 263"/>
            <p:cNvSpPr>
              <a:spLocks noChangeArrowheads="1"/>
            </p:cNvSpPr>
            <p:nvPr/>
          </p:nvSpPr>
          <p:spPr bwMode="auto">
            <a:xfrm>
              <a:off x="3128" y="378"/>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4" name="Freeform 264"/>
            <p:cNvSpPr>
              <a:spLocks/>
            </p:cNvSpPr>
            <p:nvPr/>
          </p:nvSpPr>
          <p:spPr bwMode="auto">
            <a:xfrm>
              <a:off x="3144" y="400"/>
              <a:ext cx="130" cy="171"/>
            </a:xfrm>
            <a:custGeom>
              <a:avLst/>
              <a:gdLst>
                <a:gd name="T0" fmla="*/ 130 w 130"/>
                <a:gd name="T1" fmla="*/ 400 h 171"/>
                <a:gd name="T2" fmla="*/ 0 w 130"/>
                <a:gd name="T3" fmla="*/ 400 h 171"/>
                <a:gd name="T4" fmla="*/ 0 w 130"/>
                <a:gd name="T5" fmla="*/ 426 h 171"/>
                <a:gd name="T6" fmla="*/ 0 w 130"/>
                <a:gd name="T7" fmla="*/ 468 h 171"/>
                <a:gd name="T8" fmla="*/ 0 w 130"/>
                <a:gd name="T9" fmla="*/ 511 h 171"/>
                <a:gd name="T10" fmla="*/ 0 w 130"/>
                <a:gd name="T11" fmla="*/ 554 h 171"/>
                <a:gd name="T12" fmla="*/ 0 w 130"/>
                <a:gd name="T13" fmla="*/ 571 h 171"/>
                <a:gd name="T14" fmla="*/ 130 w 130"/>
                <a:gd name="T15" fmla="*/ 571 h 171"/>
                <a:gd name="T16" fmla="*/ 130 w 130"/>
                <a:gd name="T17" fmla="*/ 554 h 171"/>
                <a:gd name="T18" fmla="*/ 130 w 130"/>
                <a:gd name="T19" fmla="*/ 511 h 171"/>
                <a:gd name="T20" fmla="*/ 130 w 130"/>
                <a:gd name="T21" fmla="*/ 468 h 171"/>
                <a:gd name="T22" fmla="*/ 130 w 130"/>
                <a:gd name="T23" fmla="*/ 426 h 171"/>
                <a:gd name="T24" fmla="*/ 130 w 130"/>
                <a:gd name="T25" fmla="*/ 40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6"/>
                  </a:lnTo>
                  <a:lnTo>
                    <a:pt x="0" y="68"/>
                  </a:lnTo>
                  <a:lnTo>
                    <a:pt x="0" y="111"/>
                  </a:lnTo>
                  <a:lnTo>
                    <a:pt x="0" y="154"/>
                  </a:lnTo>
                  <a:lnTo>
                    <a:pt x="0" y="171"/>
                  </a:lnTo>
                  <a:lnTo>
                    <a:pt x="130" y="171"/>
                  </a:lnTo>
                  <a:lnTo>
                    <a:pt x="130" y="154"/>
                  </a:lnTo>
                  <a:lnTo>
                    <a:pt x="130" y="111"/>
                  </a:lnTo>
                  <a:lnTo>
                    <a:pt x="130" y="68"/>
                  </a:lnTo>
                  <a:lnTo>
                    <a:pt x="130" y="26"/>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Rectangle 265"/>
            <p:cNvSpPr>
              <a:spLocks noChangeArrowheads="1"/>
            </p:cNvSpPr>
            <p:nvPr/>
          </p:nvSpPr>
          <p:spPr bwMode="auto">
            <a:xfrm>
              <a:off x="3144" y="400"/>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6" name="Freeform 266"/>
            <p:cNvSpPr>
              <a:spLocks/>
            </p:cNvSpPr>
            <p:nvPr/>
          </p:nvSpPr>
          <p:spPr bwMode="auto">
            <a:xfrm>
              <a:off x="3163" y="425"/>
              <a:ext cx="130" cy="171"/>
            </a:xfrm>
            <a:custGeom>
              <a:avLst/>
              <a:gdLst>
                <a:gd name="T0" fmla="*/ 130 w 130"/>
                <a:gd name="T1" fmla="*/ 426 h 171"/>
                <a:gd name="T2" fmla="*/ 0 w 130"/>
                <a:gd name="T3" fmla="*/ 426 h 171"/>
                <a:gd name="T4" fmla="*/ 0 w 130"/>
                <a:gd name="T5" fmla="*/ 447 h 171"/>
                <a:gd name="T6" fmla="*/ 0 w 130"/>
                <a:gd name="T7" fmla="*/ 490 h 171"/>
                <a:gd name="T8" fmla="*/ 0 w 130"/>
                <a:gd name="T9" fmla="*/ 532 h 171"/>
                <a:gd name="T10" fmla="*/ 0 w 130"/>
                <a:gd name="T11" fmla="*/ 575 h 171"/>
                <a:gd name="T12" fmla="*/ 0 w 130"/>
                <a:gd name="T13" fmla="*/ 596 h 171"/>
                <a:gd name="T14" fmla="*/ 130 w 130"/>
                <a:gd name="T15" fmla="*/ 596 h 171"/>
                <a:gd name="T16" fmla="*/ 130 w 130"/>
                <a:gd name="T17" fmla="*/ 575 h 171"/>
                <a:gd name="T18" fmla="*/ 130 w 130"/>
                <a:gd name="T19" fmla="*/ 532 h 171"/>
                <a:gd name="T20" fmla="*/ 130 w 130"/>
                <a:gd name="T21" fmla="*/ 490 h 171"/>
                <a:gd name="T22" fmla="*/ 130 w 130"/>
                <a:gd name="T23" fmla="*/ 447 h 171"/>
                <a:gd name="T24" fmla="*/ 130 w 130"/>
                <a:gd name="T25" fmla="*/ 426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1"/>
                  </a:lnTo>
                  <a:lnTo>
                    <a:pt x="0" y="64"/>
                  </a:lnTo>
                  <a:lnTo>
                    <a:pt x="0" y="106"/>
                  </a:lnTo>
                  <a:lnTo>
                    <a:pt x="0" y="149"/>
                  </a:lnTo>
                  <a:lnTo>
                    <a:pt x="0" y="170"/>
                  </a:lnTo>
                  <a:lnTo>
                    <a:pt x="130" y="170"/>
                  </a:lnTo>
                  <a:lnTo>
                    <a:pt x="130" y="149"/>
                  </a:lnTo>
                  <a:lnTo>
                    <a:pt x="130" y="106"/>
                  </a:lnTo>
                  <a:lnTo>
                    <a:pt x="130" y="64"/>
                  </a:lnTo>
                  <a:lnTo>
                    <a:pt x="130" y="21"/>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7" name="Rectangle 267"/>
            <p:cNvSpPr>
              <a:spLocks noChangeArrowheads="1"/>
            </p:cNvSpPr>
            <p:nvPr/>
          </p:nvSpPr>
          <p:spPr bwMode="auto">
            <a:xfrm>
              <a:off x="3163" y="425"/>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8" name="Freeform 268"/>
            <p:cNvSpPr>
              <a:spLocks/>
            </p:cNvSpPr>
            <p:nvPr/>
          </p:nvSpPr>
          <p:spPr bwMode="auto">
            <a:xfrm>
              <a:off x="3179" y="446"/>
              <a:ext cx="130" cy="171"/>
            </a:xfrm>
            <a:custGeom>
              <a:avLst/>
              <a:gdLst>
                <a:gd name="T0" fmla="*/ 129 w 130"/>
                <a:gd name="T1" fmla="*/ 447 h 171"/>
                <a:gd name="T2" fmla="*/ 0 w 130"/>
                <a:gd name="T3" fmla="*/ 447 h 171"/>
                <a:gd name="T4" fmla="*/ 0 w 130"/>
                <a:gd name="T5" fmla="*/ 468 h 171"/>
                <a:gd name="T6" fmla="*/ 0 w 130"/>
                <a:gd name="T7" fmla="*/ 511 h 171"/>
                <a:gd name="T8" fmla="*/ 0 w 130"/>
                <a:gd name="T9" fmla="*/ 554 h 171"/>
                <a:gd name="T10" fmla="*/ 0 w 130"/>
                <a:gd name="T11" fmla="*/ 591 h 171"/>
                <a:gd name="T12" fmla="*/ 0 w 130"/>
                <a:gd name="T13" fmla="*/ 618 h 171"/>
                <a:gd name="T14" fmla="*/ 129 w 130"/>
                <a:gd name="T15" fmla="*/ 618 h 171"/>
                <a:gd name="T16" fmla="*/ 129 w 130"/>
                <a:gd name="T17" fmla="*/ 591 h 171"/>
                <a:gd name="T18" fmla="*/ 129 w 130"/>
                <a:gd name="T19" fmla="*/ 554 h 171"/>
                <a:gd name="T20" fmla="*/ 129 w 130"/>
                <a:gd name="T21" fmla="*/ 511 h 171"/>
                <a:gd name="T22" fmla="*/ 129 w 130"/>
                <a:gd name="T23" fmla="*/ 468 h 171"/>
                <a:gd name="T24" fmla="*/ 129 w 130"/>
                <a:gd name="T25" fmla="*/ 447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29" y="0"/>
                  </a:moveTo>
                  <a:lnTo>
                    <a:pt x="0" y="0"/>
                  </a:lnTo>
                  <a:lnTo>
                    <a:pt x="0" y="21"/>
                  </a:lnTo>
                  <a:lnTo>
                    <a:pt x="0" y="64"/>
                  </a:lnTo>
                  <a:lnTo>
                    <a:pt x="0" y="107"/>
                  </a:lnTo>
                  <a:lnTo>
                    <a:pt x="0" y="144"/>
                  </a:lnTo>
                  <a:lnTo>
                    <a:pt x="0" y="171"/>
                  </a:lnTo>
                  <a:lnTo>
                    <a:pt x="129" y="171"/>
                  </a:lnTo>
                  <a:lnTo>
                    <a:pt x="129" y="144"/>
                  </a:lnTo>
                  <a:lnTo>
                    <a:pt x="129" y="107"/>
                  </a:lnTo>
                  <a:lnTo>
                    <a:pt x="129" y="64"/>
                  </a:lnTo>
                  <a:lnTo>
                    <a:pt x="129" y="21"/>
                  </a:lnTo>
                  <a:lnTo>
                    <a:pt x="129"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9" name="Rectangle 269"/>
            <p:cNvSpPr>
              <a:spLocks noChangeArrowheads="1"/>
            </p:cNvSpPr>
            <p:nvPr/>
          </p:nvSpPr>
          <p:spPr bwMode="auto">
            <a:xfrm>
              <a:off x="3179" y="446"/>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0" name="Freeform 270"/>
            <p:cNvSpPr>
              <a:spLocks/>
            </p:cNvSpPr>
            <p:nvPr/>
          </p:nvSpPr>
          <p:spPr bwMode="auto">
            <a:xfrm>
              <a:off x="3195" y="468"/>
              <a:ext cx="130" cy="171"/>
            </a:xfrm>
            <a:custGeom>
              <a:avLst/>
              <a:gdLst>
                <a:gd name="T0" fmla="*/ 130 w 130"/>
                <a:gd name="T1" fmla="*/ 468 h 171"/>
                <a:gd name="T2" fmla="*/ 0 w 130"/>
                <a:gd name="T3" fmla="*/ 468 h 171"/>
                <a:gd name="T4" fmla="*/ 0 w 130"/>
                <a:gd name="T5" fmla="*/ 490 h 171"/>
                <a:gd name="T6" fmla="*/ 0 w 130"/>
                <a:gd name="T7" fmla="*/ 532 h 171"/>
                <a:gd name="T8" fmla="*/ 0 w 130"/>
                <a:gd name="T9" fmla="*/ 575 h 171"/>
                <a:gd name="T10" fmla="*/ 0 w 130"/>
                <a:gd name="T11" fmla="*/ 612 h 171"/>
                <a:gd name="T12" fmla="*/ 0 w 130"/>
                <a:gd name="T13" fmla="*/ 639 h 171"/>
                <a:gd name="T14" fmla="*/ 130 w 130"/>
                <a:gd name="T15" fmla="*/ 639 h 171"/>
                <a:gd name="T16" fmla="*/ 130 w 130"/>
                <a:gd name="T17" fmla="*/ 612 h 171"/>
                <a:gd name="T18" fmla="*/ 130 w 130"/>
                <a:gd name="T19" fmla="*/ 575 h 171"/>
                <a:gd name="T20" fmla="*/ 130 w 130"/>
                <a:gd name="T21" fmla="*/ 532 h 171"/>
                <a:gd name="T22" fmla="*/ 130 w 130"/>
                <a:gd name="T23" fmla="*/ 490 h 171"/>
                <a:gd name="T24" fmla="*/ 130 w 130"/>
                <a:gd name="T25" fmla="*/ 468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2"/>
                  </a:lnTo>
                  <a:lnTo>
                    <a:pt x="0" y="64"/>
                  </a:lnTo>
                  <a:lnTo>
                    <a:pt x="0" y="107"/>
                  </a:lnTo>
                  <a:lnTo>
                    <a:pt x="0" y="144"/>
                  </a:lnTo>
                  <a:lnTo>
                    <a:pt x="0" y="171"/>
                  </a:lnTo>
                  <a:lnTo>
                    <a:pt x="130" y="171"/>
                  </a:lnTo>
                  <a:lnTo>
                    <a:pt x="130" y="144"/>
                  </a:lnTo>
                  <a:lnTo>
                    <a:pt x="130" y="107"/>
                  </a:lnTo>
                  <a:lnTo>
                    <a:pt x="130" y="64"/>
                  </a:lnTo>
                  <a:lnTo>
                    <a:pt x="130" y="22"/>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1" name="Rectangle 271"/>
            <p:cNvSpPr>
              <a:spLocks noChangeArrowheads="1"/>
            </p:cNvSpPr>
            <p:nvPr/>
          </p:nvSpPr>
          <p:spPr bwMode="auto">
            <a:xfrm>
              <a:off x="3195" y="468"/>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2" name="Freeform 272"/>
            <p:cNvSpPr>
              <a:spLocks/>
            </p:cNvSpPr>
            <p:nvPr/>
          </p:nvSpPr>
          <p:spPr bwMode="auto">
            <a:xfrm>
              <a:off x="3212" y="489"/>
              <a:ext cx="130" cy="171"/>
            </a:xfrm>
            <a:custGeom>
              <a:avLst/>
              <a:gdLst>
                <a:gd name="T0" fmla="*/ 130 w 130"/>
                <a:gd name="T1" fmla="*/ 490 h 171"/>
                <a:gd name="T2" fmla="*/ 0 w 130"/>
                <a:gd name="T3" fmla="*/ 490 h 171"/>
                <a:gd name="T4" fmla="*/ 0 w 130"/>
                <a:gd name="T5" fmla="*/ 511 h 171"/>
                <a:gd name="T6" fmla="*/ 0 w 130"/>
                <a:gd name="T7" fmla="*/ 554 h 171"/>
                <a:gd name="T8" fmla="*/ 0 w 130"/>
                <a:gd name="T9" fmla="*/ 591 h 171"/>
                <a:gd name="T10" fmla="*/ 0 w 130"/>
                <a:gd name="T11" fmla="*/ 634 h 171"/>
                <a:gd name="T12" fmla="*/ 0 w 130"/>
                <a:gd name="T13" fmla="*/ 660 h 171"/>
                <a:gd name="T14" fmla="*/ 130 w 130"/>
                <a:gd name="T15" fmla="*/ 660 h 171"/>
                <a:gd name="T16" fmla="*/ 130 w 130"/>
                <a:gd name="T17" fmla="*/ 634 h 171"/>
                <a:gd name="T18" fmla="*/ 130 w 130"/>
                <a:gd name="T19" fmla="*/ 591 h 171"/>
                <a:gd name="T20" fmla="*/ 130 w 130"/>
                <a:gd name="T21" fmla="*/ 554 h 171"/>
                <a:gd name="T22" fmla="*/ 130 w 130"/>
                <a:gd name="T23" fmla="*/ 511 h 171"/>
                <a:gd name="T24" fmla="*/ 130 w 130"/>
                <a:gd name="T25" fmla="*/ 49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1"/>
                  </a:lnTo>
                  <a:lnTo>
                    <a:pt x="0" y="64"/>
                  </a:lnTo>
                  <a:lnTo>
                    <a:pt x="0" y="101"/>
                  </a:lnTo>
                  <a:lnTo>
                    <a:pt x="0" y="144"/>
                  </a:lnTo>
                  <a:lnTo>
                    <a:pt x="0" y="170"/>
                  </a:lnTo>
                  <a:lnTo>
                    <a:pt x="130" y="170"/>
                  </a:lnTo>
                  <a:lnTo>
                    <a:pt x="130" y="144"/>
                  </a:lnTo>
                  <a:lnTo>
                    <a:pt x="130" y="101"/>
                  </a:lnTo>
                  <a:lnTo>
                    <a:pt x="130" y="64"/>
                  </a:lnTo>
                  <a:lnTo>
                    <a:pt x="130" y="21"/>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3" name="Rectangle 273"/>
            <p:cNvSpPr>
              <a:spLocks noChangeArrowheads="1"/>
            </p:cNvSpPr>
            <p:nvPr/>
          </p:nvSpPr>
          <p:spPr bwMode="auto">
            <a:xfrm>
              <a:off x="3212" y="489"/>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4" name="Freeform 274"/>
            <p:cNvSpPr>
              <a:spLocks/>
            </p:cNvSpPr>
            <p:nvPr/>
          </p:nvSpPr>
          <p:spPr bwMode="auto">
            <a:xfrm>
              <a:off x="3228" y="510"/>
              <a:ext cx="130" cy="171"/>
            </a:xfrm>
            <a:custGeom>
              <a:avLst/>
              <a:gdLst>
                <a:gd name="T0" fmla="*/ 130 w 130"/>
                <a:gd name="T1" fmla="*/ 511 h 171"/>
                <a:gd name="T2" fmla="*/ 0 w 130"/>
                <a:gd name="T3" fmla="*/ 511 h 171"/>
                <a:gd name="T4" fmla="*/ 0 w 130"/>
                <a:gd name="T5" fmla="*/ 532 h 171"/>
                <a:gd name="T6" fmla="*/ 0 w 130"/>
                <a:gd name="T7" fmla="*/ 575 h 171"/>
                <a:gd name="T8" fmla="*/ 0 w 130"/>
                <a:gd name="T9" fmla="*/ 612 h 171"/>
                <a:gd name="T10" fmla="*/ 0 w 130"/>
                <a:gd name="T11" fmla="*/ 655 h 171"/>
                <a:gd name="T12" fmla="*/ 0 w 130"/>
                <a:gd name="T13" fmla="*/ 682 h 171"/>
                <a:gd name="T14" fmla="*/ 130 w 130"/>
                <a:gd name="T15" fmla="*/ 682 h 171"/>
                <a:gd name="T16" fmla="*/ 130 w 130"/>
                <a:gd name="T17" fmla="*/ 655 h 171"/>
                <a:gd name="T18" fmla="*/ 130 w 130"/>
                <a:gd name="T19" fmla="*/ 612 h 171"/>
                <a:gd name="T20" fmla="*/ 130 w 130"/>
                <a:gd name="T21" fmla="*/ 575 h 171"/>
                <a:gd name="T22" fmla="*/ 130 w 130"/>
                <a:gd name="T23" fmla="*/ 532 h 171"/>
                <a:gd name="T24" fmla="*/ 130 w 130"/>
                <a:gd name="T25" fmla="*/ 511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1"/>
                  </a:lnTo>
                  <a:lnTo>
                    <a:pt x="0" y="64"/>
                  </a:lnTo>
                  <a:lnTo>
                    <a:pt x="0" y="101"/>
                  </a:lnTo>
                  <a:lnTo>
                    <a:pt x="0" y="144"/>
                  </a:lnTo>
                  <a:lnTo>
                    <a:pt x="0" y="171"/>
                  </a:lnTo>
                  <a:lnTo>
                    <a:pt x="130" y="171"/>
                  </a:lnTo>
                  <a:lnTo>
                    <a:pt x="130" y="144"/>
                  </a:lnTo>
                  <a:lnTo>
                    <a:pt x="130" y="101"/>
                  </a:lnTo>
                  <a:lnTo>
                    <a:pt x="130" y="64"/>
                  </a:lnTo>
                  <a:lnTo>
                    <a:pt x="130" y="21"/>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5" name="Rectangle 275"/>
            <p:cNvSpPr>
              <a:spLocks noChangeArrowheads="1"/>
            </p:cNvSpPr>
            <p:nvPr/>
          </p:nvSpPr>
          <p:spPr bwMode="auto">
            <a:xfrm>
              <a:off x="3228" y="510"/>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6" name="Freeform 276"/>
            <p:cNvSpPr>
              <a:spLocks/>
            </p:cNvSpPr>
            <p:nvPr/>
          </p:nvSpPr>
          <p:spPr bwMode="auto">
            <a:xfrm>
              <a:off x="3244" y="532"/>
              <a:ext cx="130" cy="171"/>
            </a:xfrm>
            <a:custGeom>
              <a:avLst/>
              <a:gdLst>
                <a:gd name="T0" fmla="*/ 130 w 130"/>
                <a:gd name="T1" fmla="*/ 532 h 171"/>
                <a:gd name="T2" fmla="*/ 0 w 130"/>
                <a:gd name="T3" fmla="*/ 532 h 171"/>
                <a:gd name="T4" fmla="*/ 0 w 130"/>
                <a:gd name="T5" fmla="*/ 554 h 171"/>
                <a:gd name="T6" fmla="*/ 0 w 130"/>
                <a:gd name="T7" fmla="*/ 591 h 171"/>
                <a:gd name="T8" fmla="*/ 0 w 130"/>
                <a:gd name="T9" fmla="*/ 634 h 171"/>
                <a:gd name="T10" fmla="*/ 0 w 130"/>
                <a:gd name="T11" fmla="*/ 676 h 171"/>
                <a:gd name="T12" fmla="*/ 0 w 130"/>
                <a:gd name="T13" fmla="*/ 703 h 171"/>
                <a:gd name="T14" fmla="*/ 130 w 130"/>
                <a:gd name="T15" fmla="*/ 703 h 171"/>
                <a:gd name="T16" fmla="*/ 130 w 130"/>
                <a:gd name="T17" fmla="*/ 676 h 171"/>
                <a:gd name="T18" fmla="*/ 130 w 130"/>
                <a:gd name="T19" fmla="*/ 634 h 171"/>
                <a:gd name="T20" fmla="*/ 130 w 130"/>
                <a:gd name="T21" fmla="*/ 591 h 171"/>
                <a:gd name="T22" fmla="*/ 130 w 130"/>
                <a:gd name="T23" fmla="*/ 554 h 171"/>
                <a:gd name="T24" fmla="*/ 130 w 130"/>
                <a:gd name="T25" fmla="*/ 532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2"/>
                  </a:lnTo>
                  <a:lnTo>
                    <a:pt x="0" y="59"/>
                  </a:lnTo>
                  <a:lnTo>
                    <a:pt x="0" y="102"/>
                  </a:lnTo>
                  <a:lnTo>
                    <a:pt x="0" y="144"/>
                  </a:lnTo>
                  <a:lnTo>
                    <a:pt x="0" y="171"/>
                  </a:lnTo>
                  <a:lnTo>
                    <a:pt x="130" y="171"/>
                  </a:lnTo>
                  <a:lnTo>
                    <a:pt x="130" y="144"/>
                  </a:lnTo>
                  <a:lnTo>
                    <a:pt x="130" y="102"/>
                  </a:lnTo>
                  <a:lnTo>
                    <a:pt x="130" y="59"/>
                  </a:lnTo>
                  <a:lnTo>
                    <a:pt x="130" y="22"/>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7" name="Rectangle 277"/>
            <p:cNvSpPr>
              <a:spLocks noChangeArrowheads="1"/>
            </p:cNvSpPr>
            <p:nvPr/>
          </p:nvSpPr>
          <p:spPr bwMode="auto">
            <a:xfrm>
              <a:off x="3244" y="532"/>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8" name="Freeform 278"/>
            <p:cNvSpPr>
              <a:spLocks/>
            </p:cNvSpPr>
            <p:nvPr/>
          </p:nvSpPr>
          <p:spPr bwMode="auto">
            <a:xfrm>
              <a:off x="3260" y="553"/>
              <a:ext cx="130" cy="171"/>
            </a:xfrm>
            <a:custGeom>
              <a:avLst/>
              <a:gdLst>
                <a:gd name="T0" fmla="*/ 129 w 130"/>
                <a:gd name="T1" fmla="*/ 554 h 171"/>
                <a:gd name="T2" fmla="*/ 0 w 130"/>
                <a:gd name="T3" fmla="*/ 554 h 171"/>
                <a:gd name="T4" fmla="*/ 0 w 130"/>
                <a:gd name="T5" fmla="*/ 575 h 171"/>
                <a:gd name="T6" fmla="*/ 0 w 130"/>
                <a:gd name="T7" fmla="*/ 612 h 171"/>
                <a:gd name="T8" fmla="*/ 0 w 130"/>
                <a:gd name="T9" fmla="*/ 655 h 171"/>
                <a:gd name="T10" fmla="*/ 0 w 130"/>
                <a:gd name="T11" fmla="*/ 698 h 171"/>
                <a:gd name="T12" fmla="*/ 0 w 130"/>
                <a:gd name="T13" fmla="*/ 724 h 171"/>
                <a:gd name="T14" fmla="*/ 129 w 130"/>
                <a:gd name="T15" fmla="*/ 724 h 171"/>
                <a:gd name="T16" fmla="*/ 129 w 130"/>
                <a:gd name="T17" fmla="*/ 698 h 171"/>
                <a:gd name="T18" fmla="*/ 129 w 130"/>
                <a:gd name="T19" fmla="*/ 655 h 171"/>
                <a:gd name="T20" fmla="*/ 129 w 130"/>
                <a:gd name="T21" fmla="*/ 612 h 171"/>
                <a:gd name="T22" fmla="*/ 129 w 130"/>
                <a:gd name="T23" fmla="*/ 575 h 171"/>
                <a:gd name="T24" fmla="*/ 129 w 130"/>
                <a:gd name="T25" fmla="*/ 554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29" y="0"/>
                  </a:moveTo>
                  <a:lnTo>
                    <a:pt x="0" y="0"/>
                  </a:lnTo>
                  <a:lnTo>
                    <a:pt x="0" y="21"/>
                  </a:lnTo>
                  <a:lnTo>
                    <a:pt x="0" y="58"/>
                  </a:lnTo>
                  <a:lnTo>
                    <a:pt x="0" y="101"/>
                  </a:lnTo>
                  <a:lnTo>
                    <a:pt x="0" y="144"/>
                  </a:lnTo>
                  <a:lnTo>
                    <a:pt x="0" y="170"/>
                  </a:lnTo>
                  <a:lnTo>
                    <a:pt x="129" y="170"/>
                  </a:lnTo>
                  <a:lnTo>
                    <a:pt x="129" y="144"/>
                  </a:lnTo>
                  <a:lnTo>
                    <a:pt x="129" y="101"/>
                  </a:lnTo>
                  <a:lnTo>
                    <a:pt x="129" y="58"/>
                  </a:lnTo>
                  <a:lnTo>
                    <a:pt x="129" y="21"/>
                  </a:lnTo>
                  <a:lnTo>
                    <a:pt x="1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9" name="Rectangle 279"/>
            <p:cNvSpPr>
              <a:spLocks noChangeArrowheads="1"/>
            </p:cNvSpPr>
            <p:nvPr/>
          </p:nvSpPr>
          <p:spPr bwMode="auto">
            <a:xfrm>
              <a:off x="3260" y="553"/>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0" name="Freeform 280"/>
            <p:cNvSpPr>
              <a:spLocks/>
            </p:cNvSpPr>
            <p:nvPr/>
          </p:nvSpPr>
          <p:spPr bwMode="auto">
            <a:xfrm>
              <a:off x="3276" y="574"/>
              <a:ext cx="130" cy="171"/>
            </a:xfrm>
            <a:custGeom>
              <a:avLst/>
              <a:gdLst>
                <a:gd name="T0" fmla="*/ 130 w 130"/>
                <a:gd name="T1" fmla="*/ 575 h 171"/>
                <a:gd name="T2" fmla="*/ 0 w 130"/>
                <a:gd name="T3" fmla="*/ 575 h 171"/>
                <a:gd name="T4" fmla="*/ 0 w 130"/>
                <a:gd name="T5" fmla="*/ 591 h 171"/>
                <a:gd name="T6" fmla="*/ 0 w 130"/>
                <a:gd name="T7" fmla="*/ 634 h 171"/>
                <a:gd name="T8" fmla="*/ 0 w 130"/>
                <a:gd name="T9" fmla="*/ 676 h 171"/>
                <a:gd name="T10" fmla="*/ 0 w 130"/>
                <a:gd name="T11" fmla="*/ 719 h 171"/>
                <a:gd name="T12" fmla="*/ 0 w 130"/>
                <a:gd name="T13" fmla="*/ 746 h 171"/>
                <a:gd name="T14" fmla="*/ 130 w 130"/>
                <a:gd name="T15" fmla="*/ 746 h 171"/>
                <a:gd name="T16" fmla="*/ 130 w 130"/>
                <a:gd name="T17" fmla="*/ 719 h 171"/>
                <a:gd name="T18" fmla="*/ 130 w 130"/>
                <a:gd name="T19" fmla="*/ 676 h 171"/>
                <a:gd name="T20" fmla="*/ 130 w 130"/>
                <a:gd name="T21" fmla="*/ 634 h 171"/>
                <a:gd name="T22" fmla="*/ 130 w 130"/>
                <a:gd name="T23" fmla="*/ 591 h 171"/>
                <a:gd name="T24" fmla="*/ 130 w 130"/>
                <a:gd name="T25" fmla="*/ 575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16"/>
                  </a:lnTo>
                  <a:lnTo>
                    <a:pt x="0" y="59"/>
                  </a:lnTo>
                  <a:lnTo>
                    <a:pt x="0" y="101"/>
                  </a:lnTo>
                  <a:lnTo>
                    <a:pt x="0" y="144"/>
                  </a:lnTo>
                  <a:lnTo>
                    <a:pt x="0" y="171"/>
                  </a:lnTo>
                  <a:lnTo>
                    <a:pt x="130" y="171"/>
                  </a:lnTo>
                  <a:lnTo>
                    <a:pt x="130" y="144"/>
                  </a:lnTo>
                  <a:lnTo>
                    <a:pt x="130" y="101"/>
                  </a:lnTo>
                  <a:lnTo>
                    <a:pt x="130" y="59"/>
                  </a:lnTo>
                  <a:lnTo>
                    <a:pt x="130" y="16"/>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Rectangle 281"/>
            <p:cNvSpPr>
              <a:spLocks noChangeArrowheads="1"/>
            </p:cNvSpPr>
            <p:nvPr/>
          </p:nvSpPr>
          <p:spPr bwMode="auto">
            <a:xfrm>
              <a:off x="3276" y="574"/>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2" name="Freeform 282"/>
            <p:cNvSpPr>
              <a:spLocks/>
            </p:cNvSpPr>
            <p:nvPr/>
          </p:nvSpPr>
          <p:spPr bwMode="auto">
            <a:xfrm>
              <a:off x="3289" y="591"/>
              <a:ext cx="130" cy="171"/>
            </a:xfrm>
            <a:custGeom>
              <a:avLst/>
              <a:gdLst>
                <a:gd name="T0" fmla="*/ 130 w 130"/>
                <a:gd name="T1" fmla="*/ 591 h 171"/>
                <a:gd name="T2" fmla="*/ 0 w 130"/>
                <a:gd name="T3" fmla="*/ 591 h 171"/>
                <a:gd name="T4" fmla="*/ 0 w 130"/>
                <a:gd name="T5" fmla="*/ 612 h 171"/>
                <a:gd name="T6" fmla="*/ 0 w 130"/>
                <a:gd name="T7" fmla="*/ 655 h 171"/>
                <a:gd name="T8" fmla="*/ 0 w 130"/>
                <a:gd name="T9" fmla="*/ 698 h 171"/>
                <a:gd name="T10" fmla="*/ 0 w 130"/>
                <a:gd name="T11" fmla="*/ 740 h 171"/>
                <a:gd name="T12" fmla="*/ 0 w 130"/>
                <a:gd name="T13" fmla="*/ 762 h 171"/>
                <a:gd name="T14" fmla="*/ 130 w 130"/>
                <a:gd name="T15" fmla="*/ 762 h 171"/>
                <a:gd name="T16" fmla="*/ 130 w 130"/>
                <a:gd name="T17" fmla="*/ 740 h 171"/>
                <a:gd name="T18" fmla="*/ 130 w 130"/>
                <a:gd name="T19" fmla="*/ 698 h 171"/>
                <a:gd name="T20" fmla="*/ 130 w 130"/>
                <a:gd name="T21" fmla="*/ 655 h 171"/>
                <a:gd name="T22" fmla="*/ 130 w 130"/>
                <a:gd name="T23" fmla="*/ 612 h 171"/>
                <a:gd name="T24" fmla="*/ 130 w 130"/>
                <a:gd name="T25" fmla="*/ 591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1"/>
                  </a:lnTo>
                  <a:lnTo>
                    <a:pt x="0" y="64"/>
                  </a:lnTo>
                  <a:lnTo>
                    <a:pt x="0" y="107"/>
                  </a:lnTo>
                  <a:lnTo>
                    <a:pt x="0" y="149"/>
                  </a:lnTo>
                  <a:lnTo>
                    <a:pt x="0" y="171"/>
                  </a:lnTo>
                  <a:lnTo>
                    <a:pt x="130" y="171"/>
                  </a:lnTo>
                  <a:lnTo>
                    <a:pt x="130" y="149"/>
                  </a:lnTo>
                  <a:lnTo>
                    <a:pt x="130" y="107"/>
                  </a:lnTo>
                  <a:lnTo>
                    <a:pt x="130" y="64"/>
                  </a:lnTo>
                  <a:lnTo>
                    <a:pt x="130" y="21"/>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3" name="Rectangle 283"/>
            <p:cNvSpPr>
              <a:spLocks noChangeArrowheads="1"/>
            </p:cNvSpPr>
            <p:nvPr/>
          </p:nvSpPr>
          <p:spPr bwMode="auto">
            <a:xfrm>
              <a:off x="3289" y="591"/>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4" name="Freeform 284"/>
            <p:cNvSpPr>
              <a:spLocks/>
            </p:cNvSpPr>
            <p:nvPr/>
          </p:nvSpPr>
          <p:spPr bwMode="auto">
            <a:xfrm>
              <a:off x="3305" y="612"/>
              <a:ext cx="130" cy="171"/>
            </a:xfrm>
            <a:custGeom>
              <a:avLst/>
              <a:gdLst>
                <a:gd name="T0" fmla="*/ 130 w 130"/>
                <a:gd name="T1" fmla="*/ 612 h 171"/>
                <a:gd name="T2" fmla="*/ 0 w 130"/>
                <a:gd name="T3" fmla="*/ 612 h 171"/>
                <a:gd name="T4" fmla="*/ 0 w 130"/>
                <a:gd name="T5" fmla="*/ 634 h 171"/>
                <a:gd name="T6" fmla="*/ 0 w 130"/>
                <a:gd name="T7" fmla="*/ 676 h 171"/>
                <a:gd name="T8" fmla="*/ 0 w 130"/>
                <a:gd name="T9" fmla="*/ 719 h 171"/>
                <a:gd name="T10" fmla="*/ 0 w 130"/>
                <a:gd name="T11" fmla="*/ 766 h 171"/>
                <a:gd name="T12" fmla="*/ 0 w 130"/>
                <a:gd name="T13" fmla="*/ 783 h 171"/>
                <a:gd name="T14" fmla="*/ 130 w 130"/>
                <a:gd name="T15" fmla="*/ 783 h 171"/>
                <a:gd name="T16" fmla="*/ 130 w 130"/>
                <a:gd name="T17" fmla="*/ 766 h 171"/>
                <a:gd name="T18" fmla="*/ 130 w 130"/>
                <a:gd name="T19" fmla="*/ 719 h 171"/>
                <a:gd name="T20" fmla="*/ 130 w 130"/>
                <a:gd name="T21" fmla="*/ 676 h 171"/>
                <a:gd name="T22" fmla="*/ 130 w 130"/>
                <a:gd name="T23" fmla="*/ 634 h 171"/>
                <a:gd name="T24" fmla="*/ 130 w 130"/>
                <a:gd name="T25" fmla="*/ 612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2"/>
                  </a:lnTo>
                  <a:lnTo>
                    <a:pt x="0" y="64"/>
                  </a:lnTo>
                  <a:lnTo>
                    <a:pt x="0" y="107"/>
                  </a:lnTo>
                  <a:lnTo>
                    <a:pt x="0" y="154"/>
                  </a:lnTo>
                  <a:lnTo>
                    <a:pt x="0" y="171"/>
                  </a:lnTo>
                  <a:lnTo>
                    <a:pt x="130" y="171"/>
                  </a:lnTo>
                  <a:lnTo>
                    <a:pt x="130" y="154"/>
                  </a:lnTo>
                  <a:lnTo>
                    <a:pt x="130" y="107"/>
                  </a:lnTo>
                  <a:lnTo>
                    <a:pt x="130" y="64"/>
                  </a:lnTo>
                  <a:lnTo>
                    <a:pt x="130" y="22"/>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Rectangle 285"/>
            <p:cNvSpPr>
              <a:spLocks noChangeArrowheads="1"/>
            </p:cNvSpPr>
            <p:nvPr/>
          </p:nvSpPr>
          <p:spPr bwMode="auto">
            <a:xfrm>
              <a:off x="3305" y="612"/>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6" name="Freeform 286"/>
            <p:cNvSpPr>
              <a:spLocks/>
            </p:cNvSpPr>
            <p:nvPr/>
          </p:nvSpPr>
          <p:spPr bwMode="auto">
            <a:xfrm>
              <a:off x="3321" y="633"/>
              <a:ext cx="130" cy="171"/>
            </a:xfrm>
            <a:custGeom>
              <a:avLst/>
              <a:gdLst>
                <a:gd name="T0" fmla="*/ 129 w 130"/>
                <a:gd name="T1" fmla="*/ 634 h 171"/>
                <a:gd name="T2" fmla="*/ 0 w 130"/>
                <a:gd name="T3" fmla="*/ 634 h 171"/>
                <a:gd name="T4" fmla="*/ 0 w 130"/>
                <a:gd name="T5" fmla="*/ 655 h 171"/>
                <a:gd name="T6" fmla="*/ 0 w 130"/>
                <a:gd name="T7" fmla="*/ 698 h 171"/>
                <a:gd name="T8" fmla="*/ 0 w 130"/>
                <a:gd name="T9" fmla="*/ 740 h 171"/>
                <a:gd name="T10" fmla="*/ 0 w 130"/>
                <a:gd name="T11" fmla="*/ 787 h 171"/>
                <a:gd name="T12" fmla="*/ 0 w 130"/>
                <a:gd name="T13" fmla="*/ 805 h 171"/>
                <a:gd name="T14" fmla="*/ 129 w 130"/>
                <a:gd name="T15" fmla="*/ 805 h 171"/>
                <a:gd name="T16" fmla="*/ 129 w 130"/>
                <a:gd name="T17" fmla="*/ 787 h 171"/>
                <a:gd name="T18" fmla="*/ 129 w 130"/>
                <a:gd name="T19" fmla="*/ 740 h 171"/>
                <a:gd name="T20" fmla="*/ 129 w 130"/>
                <a:gd name="T21" fmla="*/ 698 h 171"/>
                <a:gd name="T22" fmla="*/ 129 w 130"/>
                <a:gd name="T23" fmla="*/ 655 h 171"/>
                <a:gd name="T24" fmla="*/ 129 w 130"/>
                <a:gd name="T25" fmla="*/ 634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29" y="0"/>
                  </a:moveTo>
                  <a:lnTo>
                    <a:pt x="0" y="0"/>
                  </a:lnTo>
                  <a:lnTo>
                    <a:pt x="0" y="21"/>
                  </a:lnTo>
                  <a:lnTo>
                    <a:pt x="0" y="64"/>
                  </a:lnTo>
                  <a:lnTo>
                    <a:pt x="0" y="106"/>
                  </a:lnTo>
                  <a:lnTo>
                    <a:pt x="0" y="153"/>
                  </a:lnTo>
                  <a:lnTo>
                    <a:pt x="0" y="171"/>
                  </a:lnTo>
                  <a:lnTo>
                    <a:pt x="129" y="171"/>
                  </a:lnTo>
                  <a:lnTo>
                    <a:pt x="129" y="153"/>
                  </a:lnTo>
                  <a:lnTo>
                    <a:pt x="129" y="106"/>
                  </a:lnTo>
                  <a:lnTo>
                    <a:pt x="129" y="64"/>
                  </a:lnTo>
                  <a:lnTo>
                    <a:pt x="129" y="21"/>
                  </a:lnTo>
                  <a:lnTo>
                    <a:pt x="1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7" name="Rectangle 287"/>
            <p:cNvSpPr>
              <a:spLocks noChangeArrowheads="1"/>
            </p:cNvSpPr>
            <p:nvPr/>
          </p:nvSpPr>
          <p:spPr bwMode="auto">
            <a:xfrm>
              <a:off x="3321" y="633"/>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8" name="Freeform 288"/>
            <p:cNvSpPr>
              <a:spLocks/>
            </p:cNvSpPr>
            <p:nvPr/>
          </p:nvSpPr>
          <p:spPr bwMode="auto">
            <a:xfrm>
              <a:off x="3337" y="655"/>
              <a:ext cx="130" cy="171"/>
            </a:xfrm>
            <a:custGeom>
              <a:avLst/>
              <a:gdLst>
                <a:gd name="T0" fmla="*/ 129 w 130"/>
                <a:gd name="T1" fmla="*/ 655 h 171"/>
                <a:gd name="T2" fmla="*/ 0 w 130"/>
                <a:gd name="T3" fmla="*/ 655 h 171"/>
                <a:gd name="T4" fmla="*/ 0 w 130"/>
                <a:gd name="T5" fmla="*/ 676 h 171"/>
                <a:gd name="T6" fmla="*/ 0 w 130"/>
                <a:gd name="T7" fmla="*/ 719 h 171"/>
                <a:gd name="T8" fmla="*/ 0 w 130"/>
                <a:gd name="T9" fmla="*/ 766 h 171"/>
                <a:gd name="T10" fmla="*/ 0 w 130"/>
                <a:gd name="T11" fmla="*/ 808 h 171"/>
                <a:gd name="T12" fmla="*/ 0 w 130"/>
                <a:gd name="T13" fmla="*/ 826 h 171"/>
                <a:gd name="T14" fmla="*/ 129 w 130"/>
                <a:gd name="T15" fmla="*/ 826 h 171"/>
                <a:gd name="T16" fmla="*/ 129 w 130"/>
                <a:gd name="T17" fmla="*/ 808 h 171"/>
                <a:gd name="T18" fmla="*/ 129 w 130"/>
                <a:gd name="T19" fmla="*/ 766 h 171"/>
                <a:gd name="T20" fmla="*/ 129 w 130"/>
                <a:gd name="T21" fmla="*/ 719 h 171"/>
                <a:gd name="T22" fmla="*/ 129 w 130"/>
                <a:gd name="T23" fmla="*/ 676 h 171"/>
                <a:gd name="T24" fmla="*/ 129 w 130"/>
                <a:gd name="T25" fmla="*/ 655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29" y="0"/>
                  </a:moveTo>
                  <a:lnTo>
                    <a:pt x="0" y="0"/>
                  </a:lnTo>
                  <a:lnTo>
                    <a:pt x="0" y="21"/>
                  </a:lnTo>
                  <a:lnTo>
                    <a:pt x="0" y="64"/>
                  </a:lnTo>
                  <a:lnTo>
                    <a:pt x="0" y="111"/>
                  </a:lnTo>
                  <a:lnTo>
                    <a:pt x="0" y="153"/>
                  </a:lnTo>
                  <a:lnTo>
                    <a:pt x="0" y="171"/>
                  </a:lnTo>
                  <a:lnTo>
                    <a:pt x="129" y="171"/>
                  </a:lnTo>
                  <a:lnTo>
                    <a:pt x="129" y="153"/>
                  </a:lnTo>
                  <a:lnTo>
                    <a:pt x="129" y="111"/>
                  </a:lnTo>
                  <a:lnTo>
                    <a:pt x="129" y="64"/>
                  </a:lnTo>
                  <a:lnTo>
                    <a:pt x="129" y="21"/>
                  </a:lnTo>
                  <a:lnTo>
                    <a:pt x="129"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9" name="Rectangle 289"/>
            <p:cNvSpPr>
              <a:spLocks noChangeArrowheads="1"/>
            </p:cNvSpPr>
            <p:nvPr/>
          </p:nvSpPr>
          <p:spPr bwMode="auto">
            <a:xfrm>
              <a:off x="3337" y="655"/>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0" name="Freeform 290"/>
            <p:cNvSpPr>
              <a:spLocks/>
            </p:cNvSpPr>
            <p:nvPr/>
          </p:nvSpPr>
          <p:spPr bwMode="auto">
            <a:xfrm>
              <a:off x="3354" y="676"/>
              <a:ext cx="130" cy="171"/>
            </a:xfrm>
            <a:custGeom>
              <a:avLst/>
              <a:gdLst>
                <a:gd name="T0" fmla="*/ 130 w 130"/>
                <a:gd name="T1" fmla="*/ 676 h 171"/>
                <a:gd name="T2" fmla="*/ 0 w 130"/>
                <a:gd name="T3" fmla="*/ 676 h 171"/>
                <a:gd name="T4" fmla="*/ 0 w 130"/>
                <a:gd name="T5" fmla="*/ 698 h 171"/>
                <a:gd name="T6" fmla="*/ 0 w 130"/>
                <a:gd name="T7" fmla="*/ 740 h 171"/>
                <a:gd name="T8" fmla="*/ 0 w 130"/>
                <a:gd name="T9" fmla="*/ 787 h 171"/>
                <a:gd name="T10" fmla="*/ 0 w 130"/>
                <a:gd name="T11" fmla="*/ 830 h 171"/>
                <a:gd name="T12" fmla="*/ 0 w 130"/>
                <a:gd name="T13" fmla="*/ 847 h 171"/>
                <a:gd name="T14" fmla="*/ 130 w 130"/>
                <a:gd name="T15" fmla="*/ 847 h 171"/>
                <a:gd name="T16" fmla="*/ 130 w 130"/>
                <a:gd name="T17" fmla="*/ 830 h 171"/>
                <a:gd name="T18" fmla="*/ 130 w 130"/>
                <a:gd name="T19" fmla="*/ 787 h 171"/>
                <a:gd name="T20" fmla="*/ 130 w 130"/>
                <a:gd name="T21" fmla="*/ 740 h 171"/>
                <a:gd name="T22" fmla="*/ 130 w 130"/>
                <a:gd name="T23" fmla="*/ 698 h 171"/>
                <a:gd name="T24" fmla="*/ 130 w 130"/>
                <a:gd name="T25" fmla="*/ 676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2"/>
                  </a:lnTo>
                  <a:lnTo>
                    <a:pt x="0" y="64"/>
                  </a:lnTo>
                  <a:lnTo>
                    <a:pt x="0" y="111"/>
                  </a:lnTo>
                  <a:lnTo>
                    <a:pt x="0" y="154"/>
                  </a:lnTo>
                  <a:lnTo>
                    <a:pt x="0" y="171"/>
                  </a:lnTo>
                  <a:lnTo>
                    <a:pt x="130" y="171"/>
                  </a:lnTo>
                  <a:lnTo>
                    <a:pt x="130" y="154"/>
                  </a:lnTo>
                  <a:lnTo>
                    <a:pt x="130" y="111"/>
                  </a:lnTo>
                  <a:lnTo>
                    <a:pt x="130" y="64"/>
                  </a:lnTo>
                  <a:lnTo>
                    <a:pt x="130" y="22"/>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1" name="Rectangle 291"/>
            <p:cNvSpPr>
              <a:spLocks noChangeArrowheads="1"/>
            </p:cNvSpPr>
            <p:nvPr/>
          </p:nvSpPr>
          <p:spPr bwMode="auto">
            <a:xfrm>
              <a:off x="3354" y="676"/>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2" name="Freeform 292"/>
            <p:cNvSpPr>
              <a:spLocks/>
            </p:cNvSpPr>
            <p:nvPr/>
          </p:nvSpPr>
          <p:spPr bwMode="auto">
            <a:xfrm>
              <a:off x="3370" y="697"/>
              <a:ext cx="130" cy="171"/>
            </a:xfrm>
            <a:custGeom>
              <a:avLst/>
              <a:gdLst>
                <a:gd name="T0" fmla="*/ 130 w 130"/>
                <a:gd name="T1" fmla="*/ 698 h 171"/>
                <a:gd name="T2" fmla="*/ 0 w 130"/>
                <a:gd name="T3" fmla="*/ 698 h 171"/>
                <a:gd name="T4" fmla="*/ 0 w 130"/>
                <a:gd name="T5" fmla="*/ 719 h 171"/>
                <a:gd name="T6" fmla="*/ 0 w 130"/>
                <a:gd name="T7" fmla="*/ 766 h 171"/>
                <a:gd name="T8" fmla="*/ 0 w 130"/>
                <a:gd name="T9" fmla="*/ 808 h 171"/>
                <a:gd name="T10" fmla="*/ 0 w 130"/>
                <a:gd name="T11" fmla="*/ 851 h 171"/>
                <a:gd name="T12" fmla="*/ 0 w 130"/>
                <a:gd name="T13" fmla="*/ 869 h 171"/>
                <a:gd name="T14" fmla="*/ 130 w 130"/>
                <a:gd name="T15" fmla="*/ 869 h 171"/>
                <a:gd name="T16" fmla="*/ 130 w 130"/>
                <a:gd name="T17" fmla="*/ 851 h 171"/>
                <a:gd name="T18" fmla="*/ 130 w 130"/>
                <a:gd name="T19" fmla="*/ 808 h 171"/>
                <a:gd name="T20" fmla="*/ 130 w 130"/>
                <a:gd name="T21" fmla="*/ 766 h 171"/>
                <a:gd name="T22" fmla="*/ 130 w 130"/>
                <a:gd name="T23" fmla="*/ 719 h 171"/>
                <a:gd name="T24" fmla="*/ 130 w 130"/>
                <a:gd name="T25" fmla="*/ 698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1"/>
                  </a:lnTo>
                  <a:lnTo>
                    <a:pt x="0" y="68"/>
                  </a:lnTo>
                  <a:lnTo>
                    <a:pt x="0" y="110"/>
                  </a:lnTo>
                  <a:lnTo>
                    <a:pt x="0" y="153"/>
                  </a:lnTo>
                  <a:lnTo>
                    <a:pt x="0" y="171"/>
                  </a:lnTo>
                  <a:lnTo>
                    <a:pt x="130" y="171"/>
                  </a:lnTo>
                  <a:lnTo>
                    <a:pt x="130" y="153"/>
                  </a:lnTo>
                  <a:lnTo>
                    <a:pt x="130" y="110"/>
                  </a:lnTo>
                  <a:lnTo>
                    <a:pt x="130" y="68"/>
                  </a:lnTo>
                  <a:lnTo>
                    <a:pt x="130" y="21"/>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3" name="Rectangle 293"/>
            <p:cNvSpPr>
              <a:spLocks noChangeArrowheads="1"/>
            </p:cNvSpPr>
            <p:nvPr/>
          </p:nvSpPr>
          <p:spPr bwMode="auto">
            <a:xfrm>
              <a:off x="3370" y="697"/>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4" name="Freeform 294"/>
            <p:cNvSpPr>
              <a:spLocks/>
            </p:cNvSpPr>
            <p:nvPr/>
          </p:nvSpPr>
          <p:spPr bwMode="auto">
            <a:xfrm>
              <a:off x="3386" y="719"/>
              <a:ext cx="130" cy="171"/>
            </a:xfrm>
            <a:custGeom>
              <a:avLst/>
              <a:gdLst>
                <a:gd name="T0" fmla="*/ 130 w 130"/>
                <a:gd name="T1" fmla="*/ 719 h 171"/>
                <a:gd name="T2" fmla="*/ 0 w 130"/>
                <a:gd name="T3" fmla="*/ 719 h 171"/>
                <a:gd name="T4" fmla="*/ 0 w 130"/>
                <a:gd name="T5" fmla="*/ 740 h 171"/>
                <a:gd name="T6" fmla="*/ 0 w 130"/>
                <a:gd name="T7" fmla="*/ 787 h 171"/>
                <a:gd name="T8" fmla="*/ 0 w 130"/>
                <a:gd name="T9" fmla="*/ 830 h 171"/>
                <a:gd name="T10" fmla="*/ 0 w 130"/>
                <a:gd name="T11" fmla="*/ 872 h 171"/>
                <a:gd name="T12" fmla="*/ 0 w 130"/>
                <a:gd name="T13" fmla="*/ 890 h 171"/>
                <a:gd name="T14" fmla="*/ 130 w 130"/>
                <a:gd name="T15" fmla="*/ 890 h 171"/>
                <a:gd name="T16" fmla="*/ 130 w 130"/>
                <a:gd name="T17" fmla="*/ 872 h 171"/>
                <a:gd name="T18" fmla="*/ 130 w 130"/>
                <a:gd name="T19" fmla="*/ 830 h 171"/>
                <a:gd name="T20" fmla="*/ 130 w 130"/>
                <a:gd name="T21" fmla="*/ 787 h 171"/>
                <a:gd name="T22" fmla="*/ 130 w 130"/>
                <a:gd name="T23" fmla="*/ 740 h 171"/>
                <a:gd name="T24" fmla="*/ 130 w 130"/>
                <a:gd name="T25" fmla="*/ 719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1"/>
                  </a:lnTo>
                  <a:lnTo>
                    <a:pt x="0" y="68"/>
                  </a:lnTo>
                  <a:lnTo>
                    <a:pt x="0" y="111"/>
                  </a:lnTo>
                  <a:lnTo>
                    <a:pt x="0" y="153"/>
                  </a:lnTo>
                  <a:lnTo>
                    <a:pt x="0" y="171"/>
                  </a:lnTo>
                  <a:lnTo>
                    <a:pt x="130" y="171"/>
                  </a:lnTo>
                  <a:lnTo>
                    <a:pt x="130" y="153"/>
                  </a:lnTo>
                  <a:lnTo>
                    <a:pt x="130" y="111"/>
                  </a:lnTo>
                  <a:lnTo>
                    <a:pt x="130" y="68"/>
                  </a:lnTo>
                  <a:lnTo>
                    <a:pt x="130" y="21"/>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5" name="Rectangle 295"/>
            <p:cNvSpPr>
              <a:spLocks noChangeArrowheads="1"/>
            </p:cNvSpPr>
            <p:nvPr/>
          </p:nvSpPr>
          <p:spPr bwMode="auto">
            <a:xfrm>
              <a:off x="3386" y="719"/>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6" name="Freeform 296"/>
            <p:cNvSpPr>
              <a:spLocks/>
            </p:cNvSpPr>
            <p:nvPr/>
          </p:nvSpPr>
          <p:spPr bwMode="auto">
            <a:xfrm>
              <a:off x="3402" y="740"/>
              <a:ext cx="130" cy="171"/>
            </a:xfrm>
            <a:custGeom>
              <a:avLst/>
              <a:gdLst>
                <a:gd name="T0" fmla="*/ 129 w 130"/>
                <a:gd name="T1" fmla="*/ 740 h 171"/>
                <a:gd name="T2" fmla="*/ 0 w 130"/>
                <a:gd name="T3" fmla="*/ 740 h 171"/>
                <a:gd name="T4" fmla="*/ 0 w 130"/>
                <a:gd name="T5" fmla="*/ 766 h 171"/>
                <a:gd name="T6" fmla="*/ 0 w 130"/>
                <a:gd name="T7" fmla="*/ 808 h 171"/>
                <a:gd name="T8" fmla="*/ 0 w 130"/>
                <a:gd name="T9" fmla="*/ 851 h 171"/>
                <a:gd name="T10" fmla="*/ 0 w 130"/>
                <a:gd name="T11" fmla="*/ 894 h 171"/>
                <a:gd name="T12" fmla="*/ 0 w 130"/>
                <a:gd name="T13" fmla="*/ 911 h 171"/>
                <a:gd name="T14" fmla="*/ 129 w 130"/>
                <a:gd name="T15" fmla="*/ 911 h 171"/>
                <a:gd name="T16" fmla="*/ 129 w 130"/>
                <a:gd name="T17" fmla="*/ 894 h 171"/>
                <a:gd name="T18" fmla="*/ 129 w 130"/>
                <a:gd name="T19" fmla="*/ 851 h 171"/>
                <a:gd name="T20" fmla="*/ 129 w 130"/>
                <a:gd name="T21" fmla="*/ 808 h 171"/>
                <a:gd name="T22" fmla="*/ 129 w 130"/>
                <a:gd name="T23" fmla="*/ 766 h 171"/>
                <a:gd name="T24" fmla="*/ 129 w 130"/>
                <a:gd name="T25" fmla="*/ 74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29" y="0"/>
                  </a:moveTo>
                  <a:lnTo>
                    <a:pt x="0" y="0"/>
                  </a:lnTo>
                  <a:lnTo>
                    <a:pt x="0" y="26"/>
                  </a:lnTo>
                  <a:lnTo>
                    <a:pt x="0" y="68"/>
                  </a:lnTo>
                  <a:lnTo>
                    <a:pt x="0" y="111"/>
                  </a:lnTo>
                  <a:lnTo>
                    <a:pt x="0" y="154"/>
                  </a:lnTo>
                  <a:lnTo>
                    <a:pt x="0" y="171"/>
                  </a:lnTo>
                  <a:lnTo>
                    <a:pt x="129" y="171"/>
                  </a:lnTo>
                  <a:lnTo>
                    <a:pt x="129" y="154"/>
                  </a:lnTo>
                  <a:lnTo>
                    <a:pt x="129" y="111"/>
                  </a:lnTo>
                  <a:lnTo>
                    <a:pt x="129" y="68"/>
                  </a:lnTo>
                  <a:lnTo>
                    <a:pt x="129" y="26"/>
                  </a:lnTo>
                  <a:lnTo>
                    <a:pt x="129"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7" name="Rectangle 297"/>
            <p:cNvSpPr>
              <a:spLocks noChangeArrowheads="1"/>
            </p:cNvSpPr>
            <p:nvPr/>
          </p:nvSpPr>
          <p:spPr bwMode="auto">
            <a:xfrm>
              <a:off x="3402" y="740"/>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8" name="Freeform 298"/>
            <p:cNvSpPr>
              <a:spLocks/>
            </p:cNvSpPr>
            <p:nvPr/>
          </p:nvSpPr>
          <p:spPr bwMode="auto">
            <a:xfrm>
              <a:off x="3421" y="765"/>
              <a:ext cx="130" cy="171"/>
            </a:xfrm>
            <a:custGeom>
              <a:avLst/>
              <a:gdLst>
                <a:gd name="T0" fmla="*/ 130 w 130"/>
                <a:gd name="T1" fmla="*/ 766 h 171"/>
                <a:gd name="T2" fmla="*/ 0 w 130"/>
                <a:gd name="T3" fmla="*/ 766 h 171"/>
                <a:gd name="T4" fmla="*/ 0 w 130"/>
                <a:gd name="T5" fmla="*/ 787 h 171"/>
                <a:gd name="T6" fmla="*/ 0 w 130"/>
                <a:gd name="T7" fmla="*/ 830 h 171"/>
                <a:gd name="T8" fmla="*/ 0 w 130"/>
                <a:gd name="T9" fmla="*/ 872 h 171"/>
                <a:gd name="T10" fmla="*/ 0 w 130"/>
                <a:gd name="T11" fmla="*/ 915 h 171"/>
                <a:gd name="T12" fmla="*/ 0 w 130"/>
                <a:gd name="T13" fmla="*/ 936 h 171"/>
                <a:gd name="T14" fmla="*/ 130 w 130"/>
                <a:gd name="T15" fmla="*/ 936 h 171"/>
                <a:gd name="T16" fmla="*/ 130 w 130"/>
                <a:gd name="T17" fmla="*/ 915 h 171"/>
                <a:gd name="T18" fmla="*/ 130 w 130"/>
                <a:gd name="T19" fmla="*/ 872 h 171"/>
                <a:gd name="T20" fmla="*/ 130 w 130"/>
                <a:gd name="T21" fmla="*/ 830 h 171"/>
                <a:gd name="T22" fmla="*/ 130 w 130"/>
                <a:gd name="T23" fmla="*/ 787 h 171"/>
                <a:gd name="T24" fmla="*/ 130 w 130"/>
                <a:gd name="T25" fmla="*/ 766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 h="171">
                  <a:moveTo>
                    <a:pt x="130" y="0"/>
                  </a:moveTo>
                  <a:lnTo>
                    <a:pt x="0" y="0"/>
                  </a:lnTo>
                  <a:lnTo>
                    <a:pt x="0" y="21"/>
                  </a:lnTo>
                  <a:lnTo>
                    <a:pt x="0" y="64"/>
                  </a:lnTo>
                  <a:lnTo>
                    <a:pt x="0" y="106"/>
                  </a:lnTo>
                  <a:lnTo>
                    <a:pt x="0" y="149"/>
                  </a:lnTo>
                  <a:lnTo>
                    <a:pt x="0" y="170"/>
                  </a:lnTo>
                  <a:lnTo>
                    <a:pt x="130" y="170"/>
                  </a:lnTo>
                  <a:lnTo>
                    <a:pt x="130" y="149"/>
                  </a:lnTo>
                  <a:lnTo>
                    <a:pt x="130" y="106"/>
                  </a:lnTo>
                  <a:lnTo>
                    <a:pt x="130" y="64"/>
                  </a:lnTo>
                  <a:lnTo>
                    <a:pt x="130" y="21"/>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9" name="Rectangle 299"/>
            <p:cNvSpPr>
              <a:spLocks noChangeArrowheads="1"/>
            </p:cNvSpPr>
            <p:nvPr/>
          </p:nvSpPr>
          <p:spPr bwMode="auto">
            <a:xfrm>
              <a:off x="3421" y="765"/>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0" name="Freeform 300"/>
            <p:cNvSpPr>
              <a:spLocks/>
            </p:cNvSpPr>
            <p:nvPr/>
          </p:nvSpPr>
          <p:spPr bwMode="auto">
            <a:xfrm>
              <a:off x="3438" y="787"/>
              <a:ext cx="130" cy="171"/>
            </a:xfrm>
            <a:custGeom>
              <a:avLst/>
              <a:gdLst>
                <a:gd name="T0" fmla="*/ 130 w 130"/>
                <a:gd name="T1" fmla="*/ 787 h 171"/>
                <a:gd name="T2" fmla="*/ 0 w 130"/>
                <a:gd name="T3" fmla="*/ 787 h 171"/>
                <a:gd name="T4" fmla="*/ 0 w 130"/>
                <a:gd name="T5" fmla="*/ 808 h 171"/>
                <a:gd name="T6" fmla="*/ 0 w 130"/>
                <a:gd name="T7" fmla="*/ 851 h 171"/>
                <a:gd name="T8" fmla="*/ 0 w 130"/>
                <a:gd name="T9" fmla="*/ 894 h 171"/>
                <a:gd name="T10" fmla="*/ 0 w 130"/>
                <a:gd name="T11" fmla="*/ 958 h 171"/>
                <a:gd name="T12" fmla="*/ 130 w 130"/>
                <a:gd name="T13" fmla="*/ 958 h 171"/>
                <a:gd name="T14" fmla="*/ 130 w 130"/>
                <a:gd name="T15" fmla="*/ 894 h 171"/>
                <a:gd name="T16" fmla="*/ 130 w 130"/>
                <a:gd name="T17" fmla="*/ 851 h 171"/>
                <a:gd name="T18" fmla="*/ 130 w 130"/>
                <a:gd name="T19" fmla="*/ 808 h 171"/>
                <a:gd name="T20" fmla="*/ 130 w 130"/>
                <a:gd name="T21" fmla="*/ 787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0" h="171">
                  <a:moveTo>
                    <a:pt x="130" y="0"/>
                  </a:moveTo>
                  <a:lnTo>
                    <a:pt x="0" y="0"/>
                  </a:lnTo>
                  <a:lnTo>
                    <a:pt x="0" y="21"/>
                  </a:lnTo>
                  <a:lnTo>
                    <a:pt x="0" y="64"/>
                  </a:lnTo>
                  <a:lnTo>
                    <a:pt x="0" y="107"/>
                  </a:lnTo>
                  <a:lnTo>
                    <a:pt x="0" y="171"/>
                  </a:lnTo>
                  <a:lnTo>
                    <a:pt x="130" y="171"/>
                  </a:lnTo>
                  <a:lnTo>
                    <a:pt x="130" y="107"/>
                  </a:lnTo>
                  <a:lnTo>
                    <a:pt x="130" y="64"/>
                  </a:lnTo>
                  <a:lnTo>
                    <a:pt x="130" y="21"/>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1" name="Rectangle 301"/>
            <p:cNvSpPr>
              <a:spLocks noChangeArrowheads="1"/>
            </p:cNvSpPr>
            <p:nvPr/>
          </p:nvSpPr>
          <p:spPr bwMode="auto">
            <a:xfrm>
              <a:off x="3438" y="787"/>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2" name="Freeform 302"/>
            <p:cNvSpPr>
              <a:spLocks/>
            </p:cNvSpPr>
            <p:nvPr/>
          </p:nvSpPr>
          <p:spPr bwMode="auto">
            <a:xfrm>
              <a:off x="3454" y="808"/>
              <a:ext cx="130" cy="171"/>
            </a:xfrm>
            <a:custGeom>
              <a:avLst/>
              <a:gdLst>
                <a:gd name="T0" fmla="*/ 130 w 130"/>
                <a:gd name="T1" fmla="*/ 808 h 171"/>
                <a:gd name="T2" fmla="*/ 0 w 130"/>
                <a:gd name="T3" fmla="*/ 808 h 171"/>
                <a:gd name="T4" fmla="*/ 0 w 130"/>
                <a:gd name="T5" fmla="*/ 830 h 171"/>
                <a:gd name="T6" fmla="*/ 0 w 130"/>
                <a:gd name="T7" fmla="*/ 872 h 171"/>
                <a:gd name="T8" fmla="*/ 0 w 130"/>
                <a:gd name="T9" fmla="*/ 915 h 171"/>
                <a:gd name="T10" fmla="*/ 0 w 130"/>
                <a:gd name="T11" fmla="*/ 979 h 171"/>
                <a:gd name="T12" fmla="*/ 130 w 130"/>
                <a:gd name="T13" fmla="*/ 979 h 171"/>
                <a:gd name="T14" fmla="*/ 130 w 130"/>
                <a:gd name="T15" fmla="*/ 915 h 171"/>
                <a:gd name="T16" fmla="*/ 130 w 130"/>
                <a:gd name="T17" fmla="*/ 872 h 171"/>
                <a:gd name="T18" fmla="*/ 130 w 130"/>
                <a:gd name="T19" fmla="*/ 830 h 171"/>
                <a:gd name="T20" fmla="*/ 130 w 130"/>
                <a:gd name="T21" fmla="*/ 808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0" h="171">
                  <a:moveTo>
                    <a:pt x="130" y="0"/>
                  </a:moveTo>
                  <a:lnTo>
                    <a:pt x="0" y="0"/>
                  </a:lnTo>
                  <a:lnTo>
                    <a:pt x="0" y="22"/>
                  </a:lnTo>
                  <a:lnTo>
                    <a:pt x="0" y="64"/>
                  </a:lnTo>
                  <a:lnTo>
                    <a:pt x="0" y="107"/>
                  </a:lnTo>
                  <a:lnTo>
                    <a:pt x="0" y="171"/>
                  </a:lnTo>
                  <a:lnTo>
                    <a:pt x="130" y="171"/>
                  </a:lnTo>
                  <a:lnTo>
                    <a:pt x="130" y="107"/>
                  </a:lnTo>
                  <a:lnTo>
                    <a:pt x="130" y="64"/>
                  </a:lnTo>
                  <a:lnTo>
                    <a:pt x="130" y="22"/>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3" name="Rectangle 303"/>
            <p:cNvSpPr>
              <a:spLocks noChangeArrowheads="1"/>
            </p:cNvSpPr>
            <p:nvPr/>
          </p:nvSpPr>
          <p:spPr bwMode="auto">
            <a:xfrm>
              <a:off x="3454" y="808"/>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4" name="Freeform 304"/>
            <p:cNvSpPr>
              <a:spLocks/>
            </p:cNvSpPr>
            <p:nvPr/>
          </p:nvSpPr>
          <p:spPr bwMode="auto">
            <a:xfrm>
              <a:off x="3470" y="829"/>
              <a:ext cx="130" cy="171"/>
            </a:xfrm>
            <a:custGeom>
              <a:avLst/>
              <a:gdLst>
                <a:gd name="T0" fmla="*/ 130 w 130"/>
                <a:gd name="T1" fmla="*/ 830 h 171"/>
                <a:gd name="T2" fmla="*/ 0 w 130"/>
                <a:gd name="T3" fmla="*/ 830 h 171"/>
                <a:gd name="T4" fmla="*/ 0 w 130"/>
                <a:gd name="T5" fmla="*/ 851 h 171"/>
                <a:gd name="T6" fmla="*/ 0 w 130"/>
                <a:gd name="T7" fmla="*/ 894 h 171"/>
                <a:gd name="T8" fmla="*/ 0 w 130"/>
                <a:gd name="T9" fmla="*/ 1000 h 171"/>
                <a:gd name="T10" fmla="*/ 130 w 130"/>
                <a:gd name="T11" fmla="*/ 1000 h 171"/>
                <a:gd name="T12" fmla="*/ 130 w 130"/>
                <a:gd name="T13" fmla="*/ 894 h 171"/>
                <a:gd name="T14" fmla="*/ 130 w 130"/>
                <a:gd name="T15" fmla="*/ 851 h 171"/>
                <a:gd name="T16" fmla="*/ 130 w 130"/>
                <a:gd name="T17" fmla="*/ 830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0" h="171">
                  <a:moveTo>
                    <a:pt x="130" y="0"/>
                  </a:moveTo>
                  <a:lnTo>
                    <a:pt x="0" y="0"/>
                  </a:lnTo>
                  <a:lnTo>
                    <a:pt x="0" y="21"/>
                  </a:lnTo>
                  <a:lnTo>
                    <a:pt x="0" y="64"/>
                  </a:lnTo>
                  <a:lnTo>
                    <a:pt x="0" y="170"/>
                  </a:lnTo>
                  <a:lnTo>
                    <a:pt x="130" y="170"/>
                  </a:lnTo>
                  <a:lnTo>
                    <a:pt x="130" y="64"/>
                  </a:lnTo>
                  <a:lnTo>
                    <a:pt x="130" y="21"/>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5" name="Rectangle 305"/>
            <p:cNvSpPr>
              <a:spLocks noChangeArrowheads="1"/>
            </p:cNvSpPr>
            <p:nvPr/>
          </p:nvSpPr>
          <p:spPr bwMode="auto">
            <a:xfrm>
              <a:off x="3470" y="829"/>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6" name="Freeform 306"/>
            <p:cNvSpPr>
              <a:spLocks/>
            </p:cNvSpPr>
            <p:nvPr/>
          </p:nvSpPr>
          <p:spPr bwMode="auto">
            <a:xfrm>
              <a:off x="3486" y="851"/>
              <a:ext cx="130" cy="171"/>
            </a:xfrm>
            <a:custGeom>
              <a:avLst/>
              <a:gdLst>
                <a:gd name="T0" fmla="*/ 129 w 130"/>
                <a:gd name="T1" fmla="*/ 851 h 171"/>
                <a:gd name="T2" fmla="*/ 0 w 130"/>
                <a:gd name="T3" fmla="*/ 851 h 171"/>
                <a:gd name="T4" fmla="*/ 0 w 130"/>
                <a:gd name="T5" fmla="*/ 872 h 171"/>
                <a:gd name="T6" fmla="*/ 0 w 130"/>
                <a:gd name="T7" fmla="*/ 915 h 171"/>
                <a:gd name="T8" fmla="*/ 0 w 130"/>
                <a:gd name="T9" fmla="*/ 1022 h 171"/>
                <a:gd name="T10" fmla="*/ 129 w 130"/>
                <a:gd name="T11" fmla="*/ 1022 h 171"/>
                <a:gd name="T12" fmla="*/ 129 w 130"/>
                <a:gd name="T13" fmla="*/ 915 h 171"/>
                <a:gd name="T14" fmla="*/ 129 w 130"/>
                <a:gd name="T15" fmla="*/ 872 h 171"/>
                <a:gd name="T16" fmla="*/ 129 w 130"/>
                <a:gd name="T17" fmla="*/ 851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0" h="171">
                  <a:moveTo>
                    <a:pt x="129" y="0"/>
                  </a:moveTo>
                  <a:lnTo>
                    <a:pt x="0" y="0"/>
                  </a:lnTo>
                  <a:lnTo>
                    <a:pt x="0" y="21"/>
                  </a:lnTo>
                  <a:lnTo>
                    <a:pt x="0" y="64"/>
                  </a:lnTo>
                  <a:lnTo>
                    <a:pt x="0" y="171"/>
                  </a:lnTo>
                  <a:lnTo>
                    <a:pt x="129" y="171"/>
                  </a:lnTo>
                  <a:lnTo>
                    <a:pt x="129" y="64"/>
                  </a:lnTo>
                  <a:lnTo>
                    <a:pt x="129" y="21"/>
                  </a:lnTo>
                  <a:lnTo>
                    <a:pt x="1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7" name="Rectangle 307"/>
            <p:cNvSpPr>
              <a:spLocks noChangeArrowheads="1"/>
            </p:cNvSpPr>
            <p:nvPr/>
          </p:nvSpPr>
          <p:spPr bwMode="auto">
            <a:xfrm>
              <a:off x="3486" y="851"/>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8" name="Freeform 308"/>
            <p:cNvSpPr>
              <a:spLocks/>
            </p:cNvSpPr>
            <p:nvPr/>
          </p:nvSpPr>
          <p:spPr bwMode="auto">
            <a:xfrm>
              <a:off x="3502" y="872"/>
              <a:ext cx="130" cy="171"/>
            </a:xfrm>
            <a:custGeom>
              <a:avLst/>
              <a:gdLst>
                <a:gd name="T0" fmla="*/ 130 w 130"/>
                <a:gd name="T1" fmla="*/ 872 h 171"/>
                <a:gd name="T2" fmla="*/ 0 w 130"/>
                <a:gd name="T3" fmla="*/ 872 h 171"/>
                <a:gd name="T4" fmla="*/ 0 w 130"/>
                <a:gd name="T5" fmla="*/ 894 h 171"/>
                <a:gd name="T6" fmla="*/ 0 w 130"/>
                <a:gd name="T7" fmla="*/ 1043 h 171"/>
                <a:gd name="T8" fmla="*/ 130 w 130"/>
                <a:gd name="T9" fmla="*/ 1043 h 171"/>
                <a:gd name="T10" fmla="*/ 130 w 130"/>
                <a:gd name="T11" fmla="*/ 894 h 171"/>
                <a:gd name="T12" fmla="*/ 130 w 130"/>
                <a:gd name="T13" fmla="*/ 872 h 1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 h="171">
                  <a:moveTo>
                    <a:pt x="130" y="0"/>
                  </a:moveTo>
                  <a:lnTo>
                    <a:pt x="0" y="0"/>
                  </a:lnTo>
                  <a:lnTo>
                    <a:pt x="0" y="22"/>
                  </a:lnTo>
                  <a:lnTo>
                    <a:pt x="0" y="171"/>
                  </a:lnTo>
                  <a:lnTo>
                    <a:pt x="130" y="171"/>
                  </a:lnTo>
                  <a:lnTo>
                    <a:pt x="130" y="22"/>
                  </a:lnTo>
                  <a:lnTo>
                    <a:pt x="130" y="0"/>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9" name="Rectangle 309"/>
            <p:cNvSpPr>
              <a:spLocks noChangeArrowheads="1"/>
            </p:cNvSpPr>
            <p:nvPr/>
          </p:nvSpPr>
          <p:spPr bwMode="auto">
            <a:xfrm>
              <a:off x="3502" y="872"/>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0" name="Freeform 310"/>
            <p:cNvSpPr>
              <a:spLocks/>
            </p:cNvSpPr>
            <p:nvPr/>
          </p:nvSpPr>
          <p:spPr bwMode="auto">
            <a:xfrm>
              <a:off x="3519" y="893"/>
              <a:ext cx="130" cy="171"/>
            </a:xfrm>
            <a:custGeom>
              <a:avLst/>
              <a:gdLst>
                <a:gd name="T0" fmla="*/ 130 w 130"/>
                <a:gd name="T1" fmla="*/ 894 h 171"/>
                <a:gd name="T2" fmla="*/ 0 w 130"/>
                <a:gd name="T3" fmla="*/ 894 h 171"/>
                <a:gd name="T4" fmla="*/ 0 w 130"/>
                <a:gd name="T5" fmla="*/ 915 h 171"/>
                <a:gd name="T6" fmla="*/ 0 w 130"/>
                <a:gd name="T7" fmla="*/ 1065 h 171"/>
                <a:gd name="T8" fmla="*/ 130 w 130"/>
                <a:gd name="T9" fmla="*/ 1065 h 171"/>
                <a:gd name="T10" fmla="*/ 130 w 130"/>
                <a:gd name="T11" fmla="*/ 915 h 171"/>
                <a:gd name="T12" fmla="*/ 130 w 130"/>
                <a:gd name="T13" fmla="*/ 894 h 1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 h="171">
                  <a:moveTo>
                    <a:pt x="130" y="0"/>
                  </a:moveTo>
                  <a:lnTo>
                    <a:pt x="0" y="0"/>
                  </a:lnTo>
                  <a:lnTo>
                    <a:pt x="0" y="21"/>
                  </a:lnTo>
                  <a:lnTo>
                    <a:pt x="0" y="171"/>
                  </a:lnTo>
                  <a:lnTo>
                    <a:pt x="130" y="171"/>
                  </a:lnTo>
                  <a:lnTo>
                    <a:pt x="130" y="21"/>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1" name="Rectangle 311"/>
            <p:cNvSpPr>
              <a:spLocks noChangeArrowheads="1"/>
            </p:cNvSpPr>
            <p:nvPr/>
          </p:nvSpPr>
          <p:spPr bwMode="auto">
            <a:xfrm>
              <a:off x="3519" y="893"/>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2" name="Rectangle 312"/>
            <p:cNvSpPr>
              <a:spLocks noChangeArrowheads="1"/>
            </p:cNvSpPr>
            <p:nvPr/>
          </p:nvSpPr>
          <p:spPr bwMode="auto">
            <a:xfrm>
              <a:off x="3535" y="915"/>
              <a:ext cx="130" cy="171"/>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3" name="Rectangle 313"/>
            <p:cNvSpPr>
              <a:spLocks noChangeArrowheads="1"/>
            </p:cNvSpPr>
            <p:nvPr/>
          </p:nvSpPr>
          <p:spPr bwMode="auto">
            <a:xfrm>
              <a:off x="3535" y="915"/>
              <a:ext cx="130" cy="171"/>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4" name="Freeform 314"/>
            <p:cNvSpPr>
              <a:spLocks/>
            </p:cNvSpPr>
            <p:nvPr/>
          </p:nvSpPr>
          <p:spPr bwMode="auto">
            <a:xfrm>
              <a:off x="3629" y="371"/>
              <a:ext cx="50" cy="65"/>
            </a:xfrm>
            <a:custGeom>
              <a:avLst/>
              <a:gdLst>
                <a:gd name="T0" fmla="*/ 0 w 50"/>
                <a:gd name="T1" fmla="*/ 404 h 65"/>
                <a:gd name="T2" fmla="*/ 2 w 50"/>
                <a:gd name="T3" fmla="*/ 391 h 65"/>
                <a:gd name="T4" fmla="*/ 7 w 50"/>
                <a:gd name="T5" fmla="*/ 381 h 65"/>
                <a:gd name="T6" fmla="*/ 15 w 50"/>
                <a:gd name="T7" fmla="*/ 374 h 65"/>
                <a:gd name="T8" fmla="*/ 24 w 50"/>
                <a:gd name="T9" fmla="*/ 371 h 65"/>
                <a:gd name="T10" fmla="*/ 34 w 50"/>
                <a:gd name="T11" fmla="*/ 374 h 65"/>
                <a:gd name="T12" fmla="*/ 42 w 50"/>
                <a:gd name="T13" fmla="*/ 381 h 65"/>
                <a:gd name="T14" fmla="*/ 47 w 50"/>
                <a:gd name="T15" fmla="*/ 391 h 65"/>
                <a:gd name="T16" fmla="*/ 49 w 50"/>
                <a:gd name="T17" fmla="*/ 404 h 65"/>
                <a:gd name="T18" fmla="*/ 47 w 50"/>
                <a:gd name="T19" fmla="*/ 417 h 65"/>
                <a:gd name="T20" fmla="*/ 42 w 50"/>
                <a:gd name="T21" fmla="*/ 427 h 65"/>
                <a:gd name="T22" fmla="*/ 34 w 50"/>
                <a:gd name="T23" fmla="*/ 434 h 65"/>
                <a:gd name="T24" fmla="*/ 24 w 50"/>
                <a:gd name="T25" fmla="*/ 436 h 65"/>
                <a:gd name="T26" fmla="*/ 15 w 50"/>
                <a:gd name="T27" fmla="*/ 434 h 65"/>
                <a:gd name="T28" fmla="*/ 7 w 50"/>
                <a:gd name="T29" fmla="*/ 427 h 65"/>
                <a:gd name="T30" fmla="*/ 2 w 50"/>
                <a:gd name="T31" fmla="*/ 417 h 65"/>
                <a:gd name="T32" fmla="*/ 0 w 50"/>
                <a:gd name="T33" fmla="*/ 404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 h="65">
                  <a:moveTo>
                    <a:pt x="0" y="33"/>
                  </a:moveTo>
                  <a:lnTo>
                    <a:pt x="2" y="20"/>
                  </a:lnTo>
                  <a:lnTo>
                    <a:pt x="7" y="10"/>
                  </a:lnTo>
                  <a:lnTo>
                    <a:pt x="15" y="3"/>
                  </a:lnTo>
                  <a:lnTo>
                    <a:pt x="24" y="0"/>
                  </a:lnTo>
                  <a:lnTo>
                    <a:pt x="34" y="3"/>
                  </a:lnTo>
                  <a:lnTo>
                    <a:pt x="42" y="10"/>
                  </a:lnTo>
                  <a:lnTo>
                    <a:pt x="47" y="20"/>
                  </a:lnTo>
                  <a:lnTo>
                    <a:pt x="49" y="33"/>
                  </a:lnTo>
                  <a:lnTo>
                    <a:pt x="47" y="46"/>
                  </a:lnTo>
                  <a:lnTo>
                    <a:pt x="42" y="56"/>
                  </a:lnTo>
                  <a:lnTo>
                    <a:pt x="34" y="63"/>
                  </a:lnTo>
                  <a:lnTo>
                    <a:pt x="24" y="65"/>
                  </a:lnTo>
                  <a:lnTo>
                    <a:pt x="15" y="63"/>
                  </a:lnTo>
                  <a:lnTo>
                    <a:pt x="7" y="56"/>
                  </a:lnTo>
                  <a:lnTo>
                    <a:pt x="2" y="46"/>
                  </a:lnTo>
                  <a:lnTo>
                    <a:pt x="0" y="33"/>
                  </a:lnTo>
                  <a:close/>
                </a:path>
              </a:pathLst>
            </a:custGeom>
            <a:noFill/>
            <a:ln w="1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5" name="Freeform 315"/>
            <p:cNvSpPr>
              <a:spLocks/>
            </p:cNvSpPr>
            <p:nvPr/>
          </p:nvSpPr>
          <p:spPr bwMode="auto">
            <a:xfrm>
              <a:off x="3712" y="529"/>
              <a:ext cx="47" cy="62"/>
            </a:xfrm>
            <a:custGeom>
              <a:avLst/>
              <a:gdLst>
                <a:gd name="T0" fmla="*/ 0 w 47"/>
                <a:gd name="T1" fmla="*/ 560 h 62"/>
                <a:gd name="T2" fmla="*/ 0 w 47"/>
                <a:gd name="T3" fmla="*/ 543 h 62"/>
                <a:gd name="T4" fmla="*/ 11 w 47"/>
                <a:gd name="T5" fmla="*/ 529 h 62"/>
                <a:gd name="T6" fmla="*/ 23 w 47"/>
                <a:gd name="T7" fmla="*/ 529 h 62"/>
                <a:gd name="T8" fmla="*/ 36 w 47"/>
                <a:gd name="T9" fmla="*/ 529 h 62"/>
                <a:gd name="T10" fmla="*/ 47 w 47"/>
                <a:gd name="T11" fmla="*/ 543 h 62"/>
                <a:gd name="T12" fmla="*/ 47 w 47"/>
                <a:gd name="T13" fmla="*/ 560 h 62"/>
                <a:gd name="T14" fmla="*/ 47 w 47"/>
                <a:gd name="T15" fmla="*/ 577 h 62"/>
                <a:gd name="T16" fmla="*/ 36 w 47"/>
                <a:gd name="T17" fmla="*/ 591 h 62"/>
                <a:gd name="T18" fmla="*/ 23 w 47"/>
                <a:gd name="T19" fmla="*/ 591 h 62"/>
                <a:gd name="T20" fmla="*/ 11 w 47"/>
                <a:gd name="T21" fmla="*/ 591 h 62"/>
                <a:gd name="T22" fmla="*/ 0 w 47"/>
                <a:gd name="T23" fmla="*/ 577 h 62"/>
                <a:gd name="T24" fmla="*/ 0 w 47"/>
                <a:gd name="T25" fmla="*/ 56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7" h="62">
                  <a:moveTo>
                    <a:pt x="0" y="31"/>
                  </a:moveTo>
                  <a:lnTo>
                    <a:pt x="0" y="14"/>
                  </a:lnTo>
                  <a:lnTo>
                    <a:pt x="11" y="0"/>
                  </a:lnTo>
                  <a:lnTo>
                    <a:pt x="23" y="0"/>
                  </a:lnTo>
                  <a:lnTo>
                    <a:pt x="36" y="0"/>
                  </a:lnTo>
                  <a:lnTo>
                    <a:pt x="47" y="14"/>
                  </a:lnTo>
                  <a:lnTo>
                    <a:pt x="47" y="31"/>
                  </a:lnTo>
                  <a:lnTo>
                    <a:pt x="47" y="48"/>
                  </a:lnTo>
                  <a:lnTo>
                    <a:pt x="36" y="62"/>
                  </a:lnTo>
                  <a:lnTo>
                    <a:pt x="23" y="62"/>
                  </a:lnTo>
                  <a:lnTo>
                    <a:pt x="11" y="62"/>
                  </a:lnTo>
                  <a:lnTo>
                    <a:pt x="0" y="48"/>
                  </a:lnTo>
                  <a:lnTo>
                    <a:pt x="0" y="31"/>
                  </a:lnTo>
                  <a:close/>
                </a:path>
              </a:pathLst>
            </a:custGeom>
            <a:noFill/>
            <a:ln w="1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6" name="Freeform 316"/>
            <p:cNvSpPr>
              <a:spLocks/>
            </p:cNvSpPr>
            <p:nvPr/>
          </p:nvSpPr>
          <p:spPr bwMode="auto">
            <a:xfrm>
              <a:off x="3806" y="652"/>
              <a:ext cx="47" cy="62"/>
            </a:xfrm>
            <a:custGeom>
              <a:avLst/>
              <a:gdLst>
                <a:gd name="T0" fmla="*/ 0 w 47"/>
                <a:gd name="T1" fmla="*/ 684 h 62"/>
                <a:gd name="T2" fmla="*/ 0 w 47"/>
                <a:gd name="T3" fmla="*/ 667 h 62"/>
                <a:gd name="T4" fmla="*/ 11 w 47"/>
                <a:gd name="T5" fmla="*/ 653 h 62"/>
                <a:gd name="T6" fmla="*/ 23 w 47"/>
                <a:gd name="T7" fmla="*/ 653 h 62"/>
                <a:gd name="T8" fmla="*/ 36 w 47"/>
                <a:gd name="T9" fmla="*/ 653 h 62"/>
                <a:gd name="T10" fmla="*/ 47 w 47"/>
                <a:gd name="T11" fmla="*/ 667 h 62"/>
                <a:gd name="T12" fmla="*/ 47 w 47"/>
                <a:gd name="T13" fmla="*/ 684 h 62"/>
                <a:gd name="T14" fmla="*/ 47 w 47"/>
                <a:gd name="T15" fmla="*/ 701 h 62"/>
                <a:gd name="T16" fmla="*/ 36 w 47"/>
                <a:gd name="T17" fmla="*/ 715 h 62"/>
                <a:gd name="T18" fmla="*/ 23 w 47"/>
                <a:gd name="T19" fmla="*/ 715 h 62"/>
                <a:gd name="T20" fmla="*/ 11 w 47"/>
                <a:gd name="T21" fmla="*/ 715 h 62"/>
                <a:gd name="T22" fmla="*/ 0 w 47"/>
                <a:gd name="T23" fmla="*/ 701 h 62"/>
                <a:gd name="T24" fmla="*/ 0 w 47"/>
                <a:gd name="T25" fmla="*/ 684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7" h="62">
                  <a:moveTo>
                    <a:pt x="0" y="31"/>
                  </a:moveTo>
                  <a:lnTo>
                    <a:pt x="0" y="14"/>
                  </a:lnTo>
                  <a:lnTo>
                    <a:pt x="11" y="0"/>
                  </a:lnTo>
                  <a:lnTo>
                    <a:pt x="23" y="0"/>
                  </a:lnTo>
                  <a:lnTo>
                    <a:pt x="36" y="0"/>
                  </a:lnTo>
                  <a:lnTo>
                    <a:pt x="47" y="14"/>
                  </a:lnTo>
                  <a:lnTo>
                    <a:pt x="47" y="31"/>
                  </a:lnTo>
                  <a:lnTo>
                    <a:pt x="47" y="48"/>
                  </a:lnTo>
                  <a:lnTo>
                    <a:pt x="36" y="62"/>
                  </a:lnTo>
                  <a:lnTo>
                    <a:pt x="23" y="62"/>
                  </a:lnTo>
                  <a:lnTo>
                    <a:pt x="11" y="62"/>
                  </a:lnTo>
                  <a:lnTo>
                    <a:pt x="0" y="48"/>
                  </a:lnTo>
                  <a:lnTo>
                    <a:pt x="0" y="31"/>
                  </a:lnTo>
                  <a:close/>
                </a:path>
              </a:pathLst>
            </a:custGeom>
            <a:noFill/>
            <a:ln w="1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7" name="Freeform 317"/>
            <p:cNvSpPr>
              <a:spLocks/>
            </p:cNvSpPr>
            <p:nvPr/>
          </p:nvSpPr>
          <p:spPr bwMode="auto">
            <a:xfrm>
              <a:off x="3899" y="807"/>
              <a:ext cx="47" cy="62"/>
            </a:xfrm>
            <a:custGeom>
              <a:avLst/>
              <a:gdLst>
                <a:gd name="T0" fmla="*/ 0 w 47"/>
                <a:gd name="T1" fmla="*/ 838 h 62"/>
                <a:gd name="T2" fmla="*/ 0 w 47"/>
                <a:gd name="T3" fmla="*/ 821 h 62"/>
                <a:gd name="T4" fmla="*/ 11 w 47"/>
                <a:gd name="T5" fmla="*/ 808 h 62"/>
                <a:gd name="T6" fmla="*/ 23 w 47"/>
                <a:gd name="T7" fmla="*/ 808 h 62"/>
                <a:gd name="T8" fmla="*/ 36 w 47"/>
                <a:gd name="T9" fmla="*/ 808 h 62"/>
                <a:gd name="T10" fmla="*/ 47 w 47"/>
                <a:gd name="T11" fmla="*/ 821 h 62"/>
                <a:gd name="T12" fmla="*/ 47 w 47"/>
                <a:gd name="T13" fmla="*/ 838 h 62"/>
                <a:gd name="T14" fmla="*/ 47 w 47"/>
                <a:gd name="T15" fmla="*/ 856 h 62"/>
                <a:gd name="T16" fmla="*/ 36 w 47"/>
                <a:gd name="T17" fmla="*/ 869 h 62"/>
                <a:gd name="T18" fmla="*/ 23 w 47"/>
                <a:gd name="T19" fmla="*/ 869 h 62"/>
                <a:gd name="T20" fmla="*/ 11 w 47"/>
                <a:gd name="T21" fmla="*/ 869 h 62"/>
                <a:gd name="T22" fmla="*/ 0 w 47"/>
                <a:gd name="T23" fmla="*/ 856 h 62"/>
                <a:gd name="T24" fmla="*/ 0 w 47"/>
                <a:gd name="T25" fmla="*/ 838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7" h="62">
                  <a:moveTo>
                    <a:pt x="0" y="30"/>
                  </a:moveTo>
                  <a:lnTo>
                    <a:pt x="0" y="13"/>
                  </a:lnTo>
                  <a:lnTo>
                    <a:pt x="11" y="0"/>
                  </a:lnTo>
                  <a:lnTo>
                    <a:pt x="23" y="0"/>
                  </a:lnTo>
                  <a:lnTo>
                    <a:pt x="36" y="0"/>
                  </a:lnTo>
                  <a:lnTo>
                    <a:pt x="47" y="13"/>
                  </a:lnTo>
                  <a:lnTo>
                    <a:pt x="47" y="30"/>
                  </a:lnTo>
                  <a:lnTo>
                    <a:pt x="47" y="48"/>
                  </a:lnTo>
                  <a:lnTo>
                    <a:pt x="36" y="61"/>
                  </a:lnTo>
                  <a:lnTo>
                    <a:pt x="23" y="61"/>
                  </a:lnTo>
                  <a:lnTo>
                    <a:pt x="11" y="61"/>
                  </a:lnTo>
                  <a:lnTo>
                    <a:pt x="0" y="48"/>
                  </a:lnTo>
                  <a:lnTo>
                    <a:pt x="0" y="30"/>
                  </a:lnTo>
                  <a:close/>
                </a:path>
              </a:pathLst>
            </a:custGeom>
            <a:noFill/>
            <a:ln w="1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8" name="Line 318"/>
            <p:cNvSpPr>
              <a:spLocks noChangeShapeType="1"/>
            </p:cNvSpPr>
            <p:nvPr/>
          </p:nvSpPr>
          <p:spPr bwMode="auto">
            <a:xfrm>
              <a:off x="3096" y="251"/>
              <a:ext cx="484" cy="139"/>
            </a:xfrm>
            <a:prstGeom prst="line">
              <a:avLst/>
            </a:prstGeom>
            <a:noFill/>
            <a:ln w="6032">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9" name="Freeform 319"/>
            <p:cNvSpPr>
              <a:spLocks/>
            </p:cNvSpPr>
            <p:nvPr/>
          </p:nvSpPr>
          <p:spPr bwMode="auto">
            <a:xfrm>
              <a:off x="3566" y="350"/>
              <a:ext cx="64" cy="76"/>
            </a:xfrm>
            <a:custGeom>
              <a:avLst/>
              <a:gdLst>
                <a:gd name="T0" fmla="*/ 12 w 64"/>
                <a:gd name="T1" fmla="*/ 350 h 76"/>
                <a:gd name="T2" fmla="*/ 0 w 64"/>
                <a:gd name="T3" fmla="*/ 425 h 76"/>
                <a:gd name="T4" fmla="*/ 63 w 64"/>
                <a:gd name="T5" fmla="*/ 404 h 76"/>
                <a:gd name="T6" fmla="*/ 12 w 64"/>
                <a:gd name="T7" fmla="*/ 350 h 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6">
                  <a:moveTo>
                    <a:pt x="12" y="0"/>
                  </a:moveTo>
                  <a:lnTo>
                    <a:pt x="0" y="75"/>
                  </a:lnTo>
                  <a:lnTo>
                    <a:pt x="63" y="54"/>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0" name="Line 320"/>
            <p:cNvSpPr>
              <a:spLocks noChangeShapeType="1"/>
            </p:cNvSpPr>
            <p:nvPr/>
          </p:nvSpPr>
          <p:spPr bwMode="auto">
            <a:xfrm>
              <a:off x="3096" y="251"/>
              <a:ext cx="568" cy="285"/>
            </a:xfrm>
            <a:prstGeom prst="line">
              <a:avLst/>
            </a:prstGeom>
            <a:noFill/>
            <a:ln w="6032">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1" name="Freeform 321"/>
            <p:cNvSpPr>
              <a:spLocks/>
            </p:cNvSpPr>
            <p:nvPr/>
          </p:nvSpPr>
          <p:spPr bwMode="auto">
            <a:xfrm>
              <a:off x="3647" y="496"/>
              <a:ext cx="65" cy="72"/>
            </a:xfrm>
            <a:custGeom>
              <a:avLst/>
              <a:gdLst>
                <a:gd name="T0" fmla="*/ 21 w 65"/>
                <a:gd name="T1" fmla="*/ 497 h 72"/>
                <a:gd name="T2" fmla="*/ 0 w 65"/>
                <a:gd name="T3" fmla="*/ 569 h 72"/>
                <a:gd name="T4" fmla="*/ 65 w 65"/>
                <a:gd name="T5" fmla="*/ 560 h 72"/>
                <a:gd name="T6" fmla="*/ 21 w 65"/>
                <a:gd name="T7" fmla="*/ 49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 h="72">
                  <a:moveTo>
                    <a:pt x="21" y="0"/>
                  </a:moveTo>
                  <a:lnTo>
                    <a:pt x="0" y="72"/>
                  </a:lnTo>
                  <a:lnTo>
                    <a:pt x="65" y="63"/>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2" name="Line 322"/>
            <p:cNvSpPr>
              <a:spLocks noChangeShapeType="1"/>
            </p:cNvSpPr>
            <p:nvPr/>
          </p:nvSpPr>
          <p:spPr bwMode="auto">
            <a:xfrm>
              <a:off x="3096" y="251"/>
              <a:ext cx="664" cy="405"/>
            </a:xfrm>
            <a:prstGeom prst="line">
              <a:avLst/>
            </a:prstGeom>
            <a:noFill/>
            <a:ln w="6032">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3" name="Freeform 323"/>
            <p:cNvSpPr>
              <a:spLocks/>
            </p:cNvSpPr>
            <p:nvPr/>
          </p:nvSpPr>
          <p:spPr bwMode="auto">
            <a:xfrm>
              <a:off x="3740" y="616"/>
              <a:ext cx="66" cy="70"/>
            </a:xfrm>
            <a:custGeom>
              <a:avLst/>
              <a:gdLst>
                <a:gd name="T0" fmla="*/ 24 w 66"/>
                <a:gd name="T1" fmla="*/ 617 h 70"/>
                <a:gd name="T2" fmla="*/ 0 w 66"/>
                <a:gd name="T3" fmla="*/ 686 h 70"/>
                <a:gd name="T4" fmla="*/ 65 w 66"/>
                <a:gd name="T5" fmla="*/ 684 h 70"/>
                <a:gd name="T6" fmla="*/ 24 w 66"/>
                <a:gd name="T7" fmla="*/ 617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70">
                  <a:moveTo>
                    <a:pt x="24" y="0"/>
                  </a:moveTo>
                  <a:lnTo>
                    <a:pt x="0" y="69"/>
                  </a:lnTo>
                  <a:lnTo>
                    <a:pt x="65" y="67"/>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4" name="Line 324"/>
            <p:cNvSpPr>
              <a:spLocks noChangeShapeType="1"/>
            </p:cNvSpPr>
            <p:nvPr/>
          </p:nvSpPr>
          <p:spPr bwMode="auto">
            <a:xfrm>
              <a:off x="3112" y="272"/>
              <a:ext cx="743" cy="534"/>
            </a:xfrm>
            <a:prstGeom prst="line">
              <a:avLst/>
            </a:prstGeom>
            <a:noFill/>
            <a:ln w="6032">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5" name="Freeform 325"/>
            <p:cNvSpPr>
              <a:spLocks/>
            </p:cNvSpPr>
            <p:nvPr/>
          </p:nvSpPr>
          <p:spPr bwMode="auto">
            <a:xfrm>
              <a:off x="3834" y="767"/>
              <a:ext cx="66" cy="71"/>
            </a:xfrm>
            <a:custGeom>
              <a:avLst/>
              <a:gdLst>
                <a:gd name="T0" fmla="*/ 28 w 66"/>
                <a:gd name="T1" fmla="*/ 768 h 71"/>
                <a:gd name="T2" fmla="*/ 0 w 66"/>
                <a:gd name="T3" fmla="*/ 835 h 71"/>
                <a:gd name="T4" fmla="*/ 65 w 66"/>
                <a:gd name="T5" fmla="*/ 838 h 71"/>
                <a:gd name="T6" fmla="*/ 28 w 66"/>
                <a:gd name="T7" fmla="*/ 768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71">
                  <a:moveTo>
                    <a:pt x="28" y="0"/>
                  </a:moveTo>
                  <a:lnTo>
                    <a:pt x="0" y="67"/>
                  </a:lnTo>
                  <a:lnTo>
                    <a:pt x="65" y="7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6" name="Line 326"/>
            <p:cNvSpPr>
              <a:spLocks noChangeShapeType="1"/>
            </p:cNvSpPr>
            <p:nvPr/>
          </p:nvSpPr>
          <p:spPr bwMode="auto">
            <a:xfrm>
              <a:off x="3665" y="1086"/>
              <a:ext cx="0" cy="0"/>
            </a:xfrm>
            <a:prstGeom prst="line">
              <a:avLst/>
            </a:prstGeom>
            <a:noFill/>
            <a:ln w="6032">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7" name="Freeform 327"/>
            <p:cNvSpPr>
              <a:spLocks/>
            </p:cNvSpPr>
            <p:nvPr/>
          </p:nvSpPr>
          <p:spPr bwMode="auto">
            <a:xfrm>
              <a:off x="3604" y="403"/>
              <a:ext cx="59" cy="80"/>
            </a:xfrm>
            <a:custGeom>
              <a:avLst/>
              <a:gdLst>
                <a:gd name="T0" fmla="*/ 25 w 59"/>
                <a:gd name="T1" fmla="*/ 404 h 80"/>
                <a:gd name="T2" fmla="*/ 0 w 59"/>
                <a:gd name="T3" fmla="*/ 483 h 80"/>
                <a:gd name="T4" fmla="*/ 58 w 59"/>
                <a:gd name="T5" fmla="*/ 478 h 80"/>
                <a:gd name="T6" fmla="*/ 25 w 59"/>
                <a:gd name="T7" fmla="*/ 404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80">
                  <a:moveTo>
                    <a:pt x="25" y="0"/>
                  </a:moveTo>
                  <a:lnTo>
                    <a:pt x="0" y="79"/>
                  </a:lnTo>
                  <a:lnTo>
                    <a:pt x="58" y="74"/>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8" name="Line 328"/>
            <p:cNvSpPr>
              <a:spLocks noChangeShapeType="1"/>
            </p:cNvSpPr>
            <p:nvPr/>
          </p:nvSpPr>
          <p:spPr bwMode="auto">
            <a:xfrm>
              <a:off x="3686" y="622"/>
              <a:ext cx="0" cy="469"/>
            </a:xfrm>
            <a:prstGeom prst="line">
              <a:avLst/>
            </a:prstGeom>
            <a:noFill/>
            <a:ln w="3208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9" name="Freeform 329"/>
            <p:cNvSpPr>
              <a:spLocks/>
            </p:cNvSpPr>
            <p:nvPr/>
          </p:nvSpPr>
          <p:spPr bwMode="auto">
            <a:xfrm>
              <a:off x="3676" y="560"/>
              <a:ext cx="58" cy="81"/>
            </a:xfrm>
            <a:custGeom>
              <a:avLst/>
              <a:gdLst>
                <a:gd name="T0" fmla="*/ 36 w 58"/>
                <a:gd name="T1" fmla="*/ 560 h 81"/>
                <a:gd name="T2" fmla="*/ 0 w 58"/>
                <a:gd name="T3" fmla="*/ 632 h 81"/>
                <a:gd name="T4" fmla="*/ 58 w 58"/>
                <a:gd name="T5" fmla="*/ 641 h 81"/>
                <a:gd name="T6" fmla="*/ 36 w 58"/>
                <a:gd name="T7" fmla="*/ 56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81">
                  <a:moveTo>
                    <a:pt x="36" y="0"/>
                  </a:moveTo>
                  <a:lnTo>
                    <a:pt x="0" y="72"/>
                  </a:lnTo>
                  <a:lnTo>
                    <a:pt x="58" y="81"/>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67" name="Picture 3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0" y="683"/>
              <a:ext cx="240" cy="407"/>
            </a:xfrm>
            <a:prstGeom prst="rect">
              <a:avLst/>
            </a:prstGeom>
            <a:noFill/>
            <a:extLst>
              <a:ext uri="{909E8E84-426E-40DD-AFC4-6F175D3DCCD1}">
                <a14:hiddenFill xmlns:a14="http://schemas.microsoft.com/office/drawing/2010/main">
                  <a:solidFill>
                    <a:srgbClr val="FFFFFF"/>
                  </a:solidFill>
                </a14:hiddenFill>
              </a:ext>
            </a:extLst>
          </p:spPr>
        </p:pic>
        <p:sp>
          <p:nvSpPr>
            <p:cNvPr id="160" name="Rectangle 331"/>
            <p:cNvSpPr>
              <a:spLocks noChangeArrowheads="1"/>
            </p:cNvSpPr>
            <p:nvPr/>
          </p:nvSpPr>
          <p:spPr bwMode="auto">
            <a:xfrm>
              <a:off x="1738" y="807"/>
              <a:ext cx="353" cy="464"/>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1" name="Rectangle 332"/>
            <p:cNvSpPr>
              <a:spLocks noChangeArrowheads="1"/>
            </p:cNvSpPr>
            <p:nvPr/>
          </p:nvSpPr>
          <p:spPr bwMode="auto">
            <a:xfrm>
              <a:off x="1738" y="807"/>
              <a:ext cx="353" cy="464"/>
            </a:xfrm>
            <a:prstGeom prst="rect">
              <a:avLst/>
            </a:prstGeom>
            <a:noFill/>
            <a:ln w="144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2" name="Freeform 333"/>
            <p:cNvSpPr>
              <a:spLocks/>
            </p:cNvSpPr>
            <p:nvPr/>
          </p:nvSpPr>
          <p:spPr bwMode="auto">
            <a:xfrm>
              <a:off x="4181" y="665"/>
              <a:ext cx="50" cy="65"/>
            </a:xfrm>
            <a:custGeom>
              <a:avLst/>
              <a:gdLst>
                <a:gd name="T0" fmla="*/ 0 w 50"/>
                <a:gd name="T1" fmla="*/ 698 h 65"/>
                <a:gd name="T2" fmla="*/ 2 w 50"/>
                <a:gd name="T3" fmla="*/ 685 h 65"/>
                <a:gd name="T4" fmla="*/ 7 w 50"/>
                <a:gd name="T5" fmla="*/ 675 h 65"/>
                <a:gd name="T6" fmla="*/ 15 w 50"/>
                <a:gd name="T7" fmla="*/ 668 h 65"/>
                <a:gd name="T8" fmla="*/ 24 w 50"/>
                <a:gd name="T9" fmla="*/ 665 h 65"/>
                <a:gd name="T10" fmla="*/ 34 w 50"/>
                <a:gd name="T11" fmla="*/ 668 h 65"/>
                <a:gd name="T12" fmla="*/ 42 w 50"/>
                <a:gd name="T13" fmla="*/ 675 h 65"/>
                <a:gd name="T14" fmla="*/ 47 w 50"/>
                <a:gd name="T15" fmla="*/ 685 h 65"/>
                <a:gd name="T16" fmla="*/ 49 w 50"/>
                <a:gd name="T17" fmla="*/ 698 h 65"/>
                <a:gd name="T18" fmla="*/ 47 w 50"/>
                <a:gd name="T19" fmla="*/ 710 h 65"/>
                <a:gd name="T20" fmla="*/ 42 w 50"/>
                <a:gd name="T21" fmla="*/ 721 h 65"/>
                <a:gd name="T22" fmla="*/ 34 w 50"/>
                <a:gd name="T23" fmla="*/ 728 h 65"/>
                <a:gd name="T24" fmla="*/ 24 w 50"/>
                <a:gd name="T25" fmla="*/ 730 h 65"/>
                <a:gd name="T26" fmla="*/ 15 w 50"/>
                <a:gd name="T27" fmla="*/ 728 h 65"/>
                <a:gd name="T28" fmla="*/ 7 w 50"/>
                <a:gd name="T29" fmla="*/ 721 h 65"/>
                <a:gd name="T30" fmla="*/ 2 w 50"/>
                <a:gd name="T31" fmla="*/ 710 h 65"/>
                <a:gd name="T32" fmla="*/ 0 w 50"/>
                <a:gd name="T33" fmla="*/ 698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 h="65">
                  <a:moveTo>
                    <a:pt x="0" y="33"/>
                  </a:moveTo>
                  <a:lnTo>
                    <a:pt x="2" y="20"/>
                  </a:lnTo>
                  <a:lnTo>
                    <a:pt x="7" y="10"/>
                  </a:lnTo>
                  <a:lnTo>
                    <a:pt x="15" y="3"/>
                  </a:lnTo>
                  <a:lnTo>
                    <a:pt x="24" y="0"/>
                  </a:lnTo>
                  <a:lnTo>
                    <a:pt x="34" y="3"/>
                  </a:lnTo>
                  <a:lnTo>
                    <a:pt x="42" y="10"/>
                  </a:lnTo>
                  <a:lnTo>
                    <a:pt x="47" y="20"/>
                  </a:lnTo>
                  <a:lnTo>
                    <a:pt x="49" y="33"/>
                  </a:lnTo>
                  <a:lnTo>
                    <a:pt x="47" y="45"/>
                  </a:lnTo>
                  <a:lnTo>
                    <a:pt x="42" y="56"/>
                  </a:lnTo>
                  <a:lnTo>
                    <a:pt x="34" y="63"/>
                  </a:lnTo>
                  <a:lnTo>
                    <a:pt x="24" y="65"/>
                  </a:lnTo>
                  <a:lnTo>
                    <a:pt x="15" y="63"/>
                  </a:lnTo>
                  <a:lnTo>
                    <a:pt x="7" y="56"/>
                  </a:lnTo>
                  <a:lnTo>
                    <a:pt x="2" y="45"/>
                  </a:lnTo>
                  <a:lnTo>
                    <a:pt x="0" y="33"/>
                  </a:lnTo>
                  <a:close/>
                </a:path>
              </a:pathLst>
            </a:custGeom>
            <a:noFill/>
            <a:ln w="1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3" name="Line 334"/>
            <p:cNvSpPr>
              <a:spLocks noChangeShapeType="1"/>
            </p:cNvSpPr>
            <p:nvPr/>
          </p:nvSpPr>
          <p:spPr bwMode="auto">
            <a:xfrm>
              <a:off x="3679" y="404"/>
              <a:ext cx="456" cy="266"/>
            </a:xfrm>
            <a:prstGeom prst="line">
              <a:avLst/>
            </a:prstGeom>
            <a:noFill/>
            <a:ln w="6032">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2" name="Picture 3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4" y="555"/>
              <a:ext cx="428" cy="288"/>
            </a:xfrm>
            <a:prstGeom prst="rect">
              <a:avLst/>
            </a:prstGeom>
            <a:noFill/>
            <a:extLst>
              <a:ext uri="{909E8E84-426E-40DD-AFC4-6F175D3DCCD1}">
                <a14:hiddenFill xmlns:a14="http://schemas.microsoft.com/office/drawing/2010/main">
                  <a:solidFill>
                    <a:srgbClr val="FFFFFF"/>
                  </a:solidFill>
                </a14:hiddenFill>
              </a:ext>
            </a:extLst>
          </p:spPr>
        </p:pic>
        <p:sp>
          <p:nvSpPr>
            <p:cNvPr id="164" name="Line 336"/>
            <p:cNvSpPr>
              <a:spLocks noChangeShapeType="1"/>
            </p:cNvSpPr>
            <p:nvPr/>
          </p:nvSpPr>
          <p:spPr bwMode="auto">
            <a:xfrm>
              <a:off x="188" y="560"/>
              <a:ext cx="940" cy="248"/>
            </a:xfrm>
            <a:prstGeom prst="line">
              <a:avLst/>
            </a:prstGeom>
            <a:noFill/>
            <a:ln w="4342">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5" name="Line 337"/>
            <p:cNvSpPr>
              <a:spLocks noChangeShapeType="1"/>
            </p:cNvSpPr>
            <p:nvPr/>
          </p:nvSpPr>
          <p:spPr bwMode="auto">
            <a:xfrm>
              <a:off x="1128" y="808"/>
              <a:ext cx="825" cy="82"/>
            </a:xfrm>
            <a:prstGeom prst="line">
              <a:avLst/>
            </a:prstGeom>
            <a:noFill/>
            <a:ln w="4342">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6" name="Line 338"/>
            <p:cNvSpPr>
              <a:spLocks noChangeShapeType="1"/>
            </p:cNvSpPr>
            <p:nvPr/>
          </p:nvSpPr>
          <p:spPr bwMode="auto">
            <a:xfrm>
              <a:off x="1953" y="890"/>
              <a:ext cx="613" cy="0"/>
            </a:xfrm>
            <a:prstGeom prst="line">
              <a:avLst/>
            </a:prstGeom>
            <a:noFill/>
            <a:ln w="4342">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8" name="Line 339"/>
            <p:cNvSpPr>
              <a:spLocks noChangeShapeType="1"/>
            </p:cNvSpPr>
            <p:nvPr/>
          </p:nvSpPr>
          <p:spPr bwMode="auto">
            <a:xfrm>
              <a:off x="2566" y="857"/>
              <a:ext cx="536" cy="13"/>
            </a:xfrm>
            <a:prstGeom prst="line">
              <a:avLst/>
            </a:prstGeom>
            <a:noFill/>
            <a:ln w="4342">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9" name="Line 340"/>
            <p:cNvSpPr>
              <a:spLocks noChangeShapeType="1"/>
            </p:cNvSpPr>
            <p:nvPr/>
          </p:nvSpPr>
          <p:spPr bwMode="auto">
            <a:xfrm>
              <a:off x="3102" y="870"/>
              <a:ext cx="466" cy="88"/>
            </a:xfrm>
            <a:prstGeom prst="line">
              <a:avLst/>
            </a:prstGeom>
            <a:noFill/>
            <a:ln w="4342">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0" name="AutoShape 341"/>
            <p:cNvSpPr>
              <a:spLocks/>
            </p:cNvSpPr>
            <p:nvPr/>
          </p:nvSpPr>
          <p:spPr bwMode="auto">
            <a:xfrm>
              <a:off x="508" y="9"/>
              <a:ext cx="1268" cy="185"/>
            </a:xfrm>
            <a:custGeom>
              <a:avLst/>
              <a:gdLst>
                <a:gd name="T0" fmla="*/ 37 w 1268"/>
                <a:gd name="T1" fmla="*/ 11 h 185"/>
                <a:gd name="T2" fmla="*/ 61 w 1268"/>
                <a:gd name="T3" fmla="*/ 60 h 185"/>
                <a:gd name="T4" fmla="*/ 87 w 1268"/>
                <a:gd name="T5" fmla="*/ 31 h 185"/>
                <a:gd name="T6" fmla="*/ 132 w 1268"/>
                <a:gd name="T7" fmla="*/ 14 h 185"/>
                <a:gd name="T8" fmla="*/ 147 w 1268"/>
                <a:gd name="T9" fmla="*/ 65 h 185"/>
                <a:gd name="T10" fmla="*/ 179 w 1268"/>
                <a:gd name="T11" fmla="*/ 46 h 185"/>
                <a:gd name="T12" fmla="*/ 201 w 1268"/>
                <a:gd name="T13" fmla="*/ 167 h 185"/>
                <a:gd name="T14" fmla="*/ 205 w 1268"/>
                <a:gd name="T15" fmla="*/ 159 h 185"/>
                <a:gd name="T16" fmla="*/ 203 w 1268"/>
                <a:gd name="T17" fmla="*/ 70 h 185"/>
                <a:gd name="T18" fmla="*/ 229 w 1268"/>
                <a:gd name="T19" fmla="*/ 139 h 185"/>
                <a:gd name="T20" fmla="*/ 219 w 1268"/>
                <a:gd name="T21" fmla="*/ 171 h 185"/>
                <a:gd name="T22" fmla="*/ 225 w 1268"/>
                <a:gd name="T23" fmla="*/ 169 h 185"/>
                <a:gd name="T24" fmla="*/ 221 w 1268"/>
                <a:gd name="T25" fmla="*/ 33 h 185"/>
                <a:gd name="T26" fmla="*/ 239 w 1268"/>
                <a:gd name="T27" fmla="*/ 139 h 185"/>
                <a:gd name="T28" fmla="*/ 278 w 1268"/>
                <a:gd name="T29" fmla="*/ 59 h 185"/>
                <a:gd name="T30" fmla="*/ 256 w 1268"/>
                <a:gd name="T31" fmla="*/ 44 h 185"/>
                <a:gd name="T32" fmla="*/ 282 w 1268"/>
                <a:gd name="T33" fmla="*/ 138 h 185"/>
                <a:gd name="T34" fmla="*/ 293 w 1268"/>
                <a:gd name="T35" fmla="*/ 165 h 185"/>
                <a:gd name="T36" fmla="*/ 304 w 1268"/>
                <a:gd name="T37" fmla="*/ 70 h 185"/>
                <a:gd name="T38" fmla="*/ 311 w 1268"/>
                <a:gd name="T39" fmla="*/ 142 h 185"/>
                <a:gd name="T40" fmla="*/ 315 w 1268"/>
                <a:gd name="T41" fmla="*/ 31 h 185"/>
                <a:gd name="T42" fmla="*/ 356 w 1268"/>
                <a:gd name="T43" fmla="*/ 31 h 185"/>
                <a:gd name="T44" fmla="*/ 369 w 1268"/>
                <a:gd name="T45" fmla="*/ 14 h 185"/>
                <a:gd name="T46" fmla="*/ 400 w 1268"/>
                <a:gd name="T47" fmla="*/ 59 h 185"/>
                <a:gd name="T48" fmla="*/ 378 w 1268"/>
                <a:gd name="T49" fmla="*/ 44 h 185"/>
                <a:gd name="T50" fmla="*/ 419 w 1268"/>
                <a:gd name="T51" fmla="*/ 30 h 185"/>
                <a:gd name="T52" fmla="*/ 430 w 1268"/>
                <a:gd name="T53" fmla="*/ 68 h 185"/>
                <a:gd name="T54" fmla="*/ 450 w 1268"/>
                <a:gd name="T55" fmla="*/ 40 h 185"/>
                <a:gd name="T56" fmla="*/ 447 w 1268"/>
                <a:gd name="T57" fmla="*/ 52 h 185"/>
                <a:gd name="T58" fmla="*/ 483 w 1268"/>
                <a:gd name="T59" fmla="*/ 9 h 185"/>
                <a:gd name="T60" fmla="*/ 786 w 1268"/>
                <a:gd name="T61" fmla="*/ 36 h 185"/>
                <a:gd name="T62" fmla="*/ 781 w 1268"/>
                <a:gd name="T63" fmla="*/ 55 h 185"/>
                <a:gd name="T64" fmla="*/ 823 w 1268"/>
                <a:gd name="T65" fmla="*/ 27 h 185"/>
                <a:gd name="T66" fmla="*/ 866 w 1268"/>
                <a:gd name="T67" fmla="*/ 70 h 185"/>
                <a:gd name="T68" fmla="*/ 902 w 1268"/>
                <a:gd name="T69" fmla="*/ 22 h 185"/>
                <a:gd name="T70" fmla="*/ 905 w 1268"/>
                <a:gd name="T71" fmla="*/ 71 h 185"/>
                <a:gd name="T72" fmla="*/ 951 w 1268"/>
                <a:gd name="T73" fmla="*/ 33 h 185"/>
                <a:gd name="T74" fmla="*/ 984 w 1268"/>
                <a:gd name="T75" fmla="*/ 159 h 185"/>
                <a:gd name="T76" fmla="*/ 947 w 1268"/>
                <a:gd name="T77" fmla="*/ 173 h 185"/>
                <a:gd name="T78" fmla="*/ 968 w 1268"/>
                <a:gd name="T79" fmla="*/ 69 h 185"/>
                <a:gd name="T80" fmla="*/ 1010 w 1268"/>
                <a:gd name="T81" fmla="*/ 168 h 185"/>
                <a:gd name="T82" fmla="*/ 1005 w 1268"/>
                <a:gd name="T83" fmla="*/ 166 h 185"/>
                <a:gd name="T84" fmla="*/ 1000 w 1268"/>
                <a:gd name="T85" fmla="*/ 174 h 185"/>
                <a:gd name="T86" fmla="*/ 1014 w 1268"/>
                <a:gd name="T87" fmla="*/ 33 h 185"/>
                <a:gd name="T88" fmla="*/ 1029 w 1268"/>
                <a:gd name="T89" fmla="*/ 136 h 185"/>
                <a:gd name="T90" fmla="*/ 1058 w 1268"/>
                <a:gd name="T91" fmla="*/ 33 h 185"/>
                <a:gd name="T92" fmla="*/ 1044 w 1268"/>
                <a:gd name="T93" fmla="*/ 31 h 185"/>
                <a:gd name="T94" fmla="*/ 1056 w 1268"/>
                <a:gd name="T95" fmla="*/ 145 h 185"/>
                <a:gd name="T96" fmla="*/ 1076 w 1268"/>
                <a:gd name="T97" fmla="*/ 161 h 185"/>
                <a:gd name="T98" fmla="*/ 1068 w 1268"/>
                <a:gd name="T99" fmla="*/ 68 h 185"/>
                <a:gd name="T100" fmla="*/ 1088 w 1268"/>
                <a:gd name="T101" fmla="*/ 168 h 185"/>
                <a:gd name="T102" fmla="*/ 1095 w 1268"/>
                <a:gd name="T103" fmla="*/ 63 h 185"/>
                <a:gd name="T104" fmla="*/ 1128 w 1268"/>
                <a:gd name="T105" fmla="*/ 34 h 185"/>
                <a:gd name="T106" fmla="*/ 1145 w 1268"/>
                <a:gd name="T107" fmla="*/ 18 h 185"/>
                <a:gd name="T108" fmla="*/ 1179 w 1268"/>
                <a:gd name="T109" fmla="*/ 32 h 185"/>
                <a:gd name="T110" fmla="*/ 1162 w 1268"/>
                <a:gd name="T111" fmla="*/ 34 h 185"/>
                <a:gd name="T112" fmla="*/ 1202 w 1268"/>
                <a:gd name="T113" fmla="*/ 33 h 185"/>
                <a:gd name="T114" fmla="*/ 1210 w 1268"/>
                <a:gd name="T115" fmla="*/ 45 h 185"/>
                <a:gd name="T116" fmla="*/ 1227 w 1268"/>
                <a:gd name="T117" fmla="*/ 44 h 185"/>
                <a:gd name="T118" fmla="*/ 1234 w 1268"/>
                <a:gd name="T119" fmla="*/ 47 h 185"/>
                <a:gd name="T120" fmla="*/ 1264 w 1268"/>
                <a:gd name="T121" fmla="*/ 68 h 18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8" h="185">
                  <a:moveTo>
                    <a:pt x="39" y="47"/>
                  </a:moveTo>
                  <a:lnTo>
                    <a:pt x="38" y="47"/>
                  </a:lnTo>
                  <a:lnTo>
                    <a:pt x="36" y="51"/>
                  </a:lnTo>
                  <a:lnTo>
                    <a:pt x="33" y="55"/>
                  </a:lnTo>
                  <a:lnTo>
                    <a:pt x="29" y="58"/>
                  </a:lnTo>
                  <a:lnTo>
                    <a:pt x="26" y="59"/>
                  </a:lnTo>
                  <a:lnTo>
                    <a:pt x="20" y="59"/>
                  </a:lnTo>
                  <a:lnTo>
                    <a:pt x="17" y="58"/>
                  </a:lnTo>
                  <a:lnTo>
                    <a:pt x="12" y="53"/>
                  </a:lnTo>
                  <a:lnTo>
                    <a:pt x="10" y="51"/>
                  </a:lnTo>
                  <a:lnTo>
                    <a:pt x="8" y="43"/>
                  </a:lnTo>
                  <a:lnTo>
                    <a:pt x="7" y="38"/>
                  </a:lnTo>
                  <a:lnTo>
                    <a:pt x="7" y="27"/>
                  </a:lnTo>
                  <a:lnTo>
                    <a:pt x="8" y="21"/>
                  </a:lnTo>
                  <a:lnTo>
                    <a:pt x="11" y="13"/>
                  </a:lnTo>
                  <a:lnTo>
                    <a:pt x="12" y="10"/>
                  </a:lnTo>
                  <a:lnTo>
                    <a:pt x="17" y="6"/>
                  </a:lnTo>
                  <a:lnTo>
                    <a:pt x="20" y="5"/>
                  </a:lnTo>
                  <a:lnTo>
                    <a:pt x="26" y="5"/>
                  </a:lnTo>
                  <a:lnTo>
                    <a:pt x="29" y="6"/>
                  </a:lnTo>
                  <a:lnTo>
                    <a:pt x="34" y="11"/>
                  </a:lnTo>
                  <a:lnTo>
                    <a:pt x="36" y="16"/>
                  </a:lnTo>
                  <a:lnTo>
                    <a:pt x="37" y="22"/>
                  </a:lnTo>
                  <a:lnTo>
                    <a:pt x="38" y="22"/>
                  </a:lnTo>
                  <a:lnTo>
                    <a:pt x="37" y="2"/>
                  </a:lnTo>
                  <a:lnTo>
                    <a:pt x="36" y="2"/>
                  </a:lnTo>
                  <a:lnTo>
                    <a:pt x="35" y="5"/>
                  </a:lnTo>
                  <a:lnTo>
                    <a:pt x="33" y="6"/>
                  </a:lnTo>
                  <a:lnTo>
                    <a:pt x="28" y="3"/>
                  </a:lnTo>
                  <a:lnTo>
                    <a:pt x="25" y="2"/>
                  </a:lnTo>
                  <a:lnTo>
                    <a:pt x="18" y="2"/>
                  </a:lnTo>
                  <a:lnTo>
                    <a:pt x="14" y="3"/>
                  </a:lnTo>
                  <a:lnTo>
                    <a:pt x="7" y="9"/>
                  </a:lnTo>
                  <a:lnTo>
                    <a:pt x="5" y="12"/>
                  </a:lnTo>
                  <a:lnTo>
                    <a:pt x="1" y="22"/>
                  </a:lnTo>
                  <a:lnTo>
                    <a:pt x="0" y="27"/>
                  </a:lnTo>
                  <a:lnTo>
                    <a:pt x="0" y="40"/>
                  </a:lnTo>
                  <a:lnTo>
                    <a:pt x="1" y="46"/>
                  </a:lnTo>
                  <a:lnTo>
                    <a:pt x="8" y="59"/>
                  </a:lnTo>
                  <a:lnTo>
                    <a:pt x="14" y="62"/>
                  </a:lnTo>
                  <a:lnTo>
                    <a:pt x="25" y="62"/>
                  </a:lnTo>
                  <a:lnTo>
                    <a:pt x="29" y="61"/>
                  </a:lnTo>
                  <a:lnTo>
                    <a:pt x="35" y="56"/>
                  </a:lnTo>
                  <a:lnTo>
                    <a:pt x="37" y="53"/>
                  </a:lnTo>
                  <a:lnTo>
                    <a:pt x="39" y="47"/>
                  </a:lnTo>
                  <a:close/>
                  <a:moveTo>
                    <a:pt x="67" y="59"/>
                  </a:moveTo>
                  <a:lnTo>
                    <a:pt x="63" y="59"/>
                  </a:lnTo>
                  <a:lnTo>
                    <a:pt x="61" y="57"/>
                  </a:lnTo>
                  <a:lnTo>
                    <a:pt x="61" y="51"/>
                  </a:lnTo>
                  <a:lnTo>
                    <a:pt x="61" y="2"/>
                  </a:lnTo>
                  <a:lnTo>
                    <a:pt x="60" y="2"/>
                  </a:lnTo>
                  <a:lnTo>
                    <a:pt x="49" y="9"/>
                  </a:lnTo>
                  <a:lnTo>
                    <a:pt x="50" y="10"/>
                  </a:lnTo>
                  <a:lnTo>
                    <a:pt x="53" y="9"/>
                  </a:lnTo>
                  <a:lnTo>
                    <a:pt x="55" y="10"/>
                  </a:lnTo>
                  <a:lnTo>
                    <a:pt x="56" y="13"/>
                  </a:lnTo>
                  <a:lnTo>
                    <a:pt x="56" y="56"/>
                  </a:lnTo>
                  <a:lnTo>
                    <a:pt x="54" y="59"/>
                  </a:lnTo>
                  <a:lnTo>
                    <a:pt x="52" y="59"/>
                  </a:lnTo>
                  <a:lnTo>
                    <a:pt x="50" y="59"/>
                  </a:lnTo>
                  <a:lnTo>
                    <a:pt x="50" y="61"/>
                  </a:lnTo>
                  <a:lnTo>
                    <a:pt x="67" y="61"/>
                  </a:lnTo>
                  <a:lnTo>
                    <a:pt x="67" y="59"/>
                  </a:lnTo>
                  <a:close/>
                  <a:moveTo>
                    <a:pt x="88" y="57"/>
                  </a:moveTo>
                  <a:lnTo>
                    <a:pt x="87" y="54"/>
                  </a:lnTo>
                  <a:lnTo>
                    <a:pt x="84" y="53"/>
                  </a:lnTo>
                  <a:lnTo>
                    <a:pt x="81" y="54"/>
                  </a:lnTo>
                  <a:lnTo>
                    <a:pt x="80" y="57"/>
                  </a:lnTo>
                  <a:lnTo>
                    <a:pt x="81" y="61"/>
                  </a:lnTo>
                  <a:lnTo>
                    <a:pt x="84" y="62"/>
                  </a:lnTo>
                  <a:lnTo>
                    <a:pt x="87" y="61"/>
                  </a:lnTo>
                  <a:lnTo>
                    <a:pt x="88" y="57"/>
                  </a:lnTo>
                  <a:close/>
                  <a:moveTo>
                    <a:pt x="88" y="26"/>
                  </a:moveTo>
                  <a:lnTo>
                    <a:pt x="87" y="22"/>
                  </a:lnTo>
                  <a:lnTo>
                    <a:pt x="84" y="21"/>
                  </a:lnTo>
                  <a:lnTo>
                    <a:pt x="82" y="22"/>
                  </a:lnTo>
                  <a:lnTo>
                    <a:pt x="80" y="26"/>
                  </a:lnTo>
                  <a:lnTo>
                    <a:pt x="82" y="29"/>
                  </a:lnTo>
                  <a:lnTo>
                    <a:pt x="84" y="30"/>
                  </a:lnTo>
                  <a:lnTo>
                    <a:pt x="87" y="29"/>
                  </a:lnTo>
                  <a:lnTo>
                    <a:pt x="88" y="26"/>
                  </a:lnTo>
                  <a:close/>
                  <a:moveTo>
                    <a:pt x="152" y="47"/>
                  </a:moveTo>
                  <a:lnTo>
                    <a:pt x="151" y="47"/>
                  </a:lnTo>
                  <a:lnTo>
                    <a:pt x="148" y="51"/>
                  </a:lnTo>
                  <a:lnTo>
                    <a:pt x="146" y="55"/>
                  </a:lnTo>
                  <a:lnTo>
                    <a:pt x="141" y="58"/>
                  </a:lnTo>
                  <a:lnTo>
                    <a:pt x="139" y="59"/>
                  </a:lnTo>
                  <a:lnTo>
                    <a:pt x="133" y="59"/>
                  </a:lnTo>
                  <a:lnTo>
                    <a:pt x="130" y="58"/>
                  </a:lnTo>
                  <a:lnTo>
                    <a:pt x="125" y="53"/>
                  </a:lnTo>
                  <a:lnTo>
                    <a:pt x="123" y="51"/>
                  </a:lnTo>
                  <a:lnTo>
                    <a:pt x="120" y="43"/>
                  </a:lnTo>
                  <a:lnTo>
                    <a:pt x="120" y="38"/>
                  </a:lnTo>
                  <a:lnTo>
                    <a:pt x="120" y="27"/>
                  </a:lnTo>
                  <a:lnTo>
                    <a:pt x="120" y="21"/>
                  </a:lnTo>
                  <a:lnTo>
                    <a:pt x="123" y="13"/>
                  </a:lnTo>
                  <a:lnTo>
                    <a:pt x="125" y="10"/>
                  </a:lnTo>
                  <a:lnTo>
                    <a:pt x="129" y="6"/>
                  </a:lnTo>
                  <a:lnTo>
                    <a:pt x="132" y="5"/>
                  </a:lnTo>
                  <a:lnTo>
                    <a:pt x="138" y="5"/>
                  </a:lnTo>
                  <a:lnTo>
                    <a:pt x="141" y="6"/>
                  </a:lnTo>
                  <a:lnTo>
                    <a:pt x="146" y="11"/>
                  </a:lnTo>
                  <a:lnTo>
                    <a:pt x="148" y="16"/>
                  </a:lnTo>
                  <a:lnTo>
                    <a:pt x="150" y="22"/>
                  </a:lnTo>
                  <a:lnTo>
                    <a:pt x="151" y="22"/>
                  </a:lnTo>
                  <a:lnTo>
                    <a:pt x="150" y="2"/>
                  </a:lnTo>
                  <a:lnTo>
                    <a:pt x="149" y="2"/>
                  </a:lnTo>
                  <a:lnTo>
                    <a:pt x="147" y="5"/>
                  </a:lnTo>
                  <a:lnTo>
                    <a:pt x="146" y="6"/>
                  </a:lnTo>
                  <a:lnTo>
                    <a:pt x="141" y="3"/>
                  </a:lnTo>
                  <a:lnTo>
                    <a:pt x="138" y="2"/>
                  </a:lnTo>
                  <a:lnTo>
                    <a:pt x="130" y="2"/>
                  </a:lnTo>
                  <a:lnTo>
                    <a:pt x="127" y="3"/>
                  </a:lnTo>
                  <a:lnTo>
                    <a:pt x="120" y="9"/>
                  </a:lnTo>
                  <a:lnTo>
                    <a:pt x="117" y="12"/>
                  </a:lnTo>
                  <a:lnTo>
                    <a:pt x="113" y="22"/>
                  </a:lnTo>
                  <a:lnTo>
                    <a:pt x="112" y="27"/>
                  </a:lnTo>
                  <a:lnTo>
                    <a:pt x="112" y="40"/>
                  </a:lnTo>
                  <a:lnTo>
                    <a:pt x="114" y="46"/>
                  </a:lnTo>
                  <a:lnTo>
                    <a:pt x="121" y="59"/>
                  </a:lnTo>
                  <a:lnTo>
                    <a:pt x="126" y="62"/>
                  </a:lnTo>
                  <a:lnTo>
                    <a:pt x="138" y="62"/>
                  </a:lnTo>
                  <a:lnTo>
                    <a:pt x="141" y="61"/>
                  </a:lnTo>
                  <a:lnTo>
                    <a:pt x="147" y="56"/>
                  </a:lnTo>
                  <a:lnTo>
                    <a:pt x="149" y="53"/>
                  </a:lnTo>
                  <a:lnTo>
                    <a:pt x="152" y="47"/>
                  </a:lnTo>
                  <a:close/>
                  <a:moveTo>
                    <a:pt x="185" y="36"/>
                  </a:moveTo>
                  <a:lnTo>
                    <a:pt x="184" y="31"/>
                  </a:lnTo>
                  <a:lnTo>
                    <a:pt x="179" y="24"/>
                  </a:lnTo>
                  <a:lnTo>
                    <a:pt x="179" y="23"/>
                  </a:lnTo>
                  <a:lnTo>
                    <a:pt x="179" y="37"/>
                  </a:lnTo>
                  <a:lnTo>
                    <a:pt x="179" y="50"/>
                  </a:lnTo>
                  <a:lnTo>
                    <a:pt x="178" y="54"/>
                  </a:lnTo>
                  <a:lnTo>
                    <a:pt x="175" y="58"/>
                  </a:lnTo>
                  <a:lnTo>
                    <a:pt x="174" y="59"/>
                  </a:lnTo>
                  <a:lnTo>
                    <a:pt x="169" y="59"/>
                  </a:lnTo>
                  <a:lnTo>
                    <a:pt x="166" y="57"/>
                  </a:lnTo>
                  <a:lnTo>
                    <a:pt x="163" y="49"/>
                  </a:lnTo>
                  <a:lnTo>
                    <a:pt x="162" y="44"/>
                  </a:lnTo>
                  <a:lnTo>
                    <a:pt x="162" y="35"/>
                  </a:lnTo>
                  <a:lnTo>
                    <a:pt x="163" y="32"/>
                  </a:lnTo>
                  <a:lnTo>
                    <a:pt x="164" y="27"/>
                  </a:lnTo>
                  <a:lnTo>
                    <a:pt x="165" y="26"/>
                  </a:lnTo>
                  <a:lnTo>
                    <a:pt x="166" y="25"/>
                  </a:lnTo>
                  <a:lnTo>
                    <a:pt x="170" y="24"/>
                  </a:lnTo>
                  <a:lnTo>
                    <a:pt x="172" y="24"/>
                  </a:lnTo>
                  <a:lnTo>
                    <a:pt x="174" y="25"/>
                  </a:lnTo>
                  <a:lnTo>
                    <a:pt x="178" y="32"/>
                  </a:lnTo>
                  <a:lnTo>
                    <a:pt x="179" y="37"/>
                  </a:lnTo>
                  <a:lnTo>
                    <a:pt x="179" y="23"/>
                  </a:lnTo>
                  <a:lnTo>
                    <a:pt x="175" y="21"/>
                  </a:lnTo>
                  <a:lnTo>
                    <a:pt x="168" y="21"/>
                  </a:lnTo>
                  <a:lnTo>
                    <a:pt x="166" y="22"/>
                  </a:lnTo>
                  <a:lnTo>
                    <a:pt x="161" y="25"/>
                  </a:lnTo>
                  <a:lnTo>
                    <a:pt x="160" y="28"/>
                  </a:lnTo>
                  <a:lnTo>
                    <a:pt x="157" y="35"/>
                  </a:lnTo>
                  <a:lnTo>
                    <a:pt x="156" y="38"/>
                  </a:lnTo>
                  <a:lnTo>
                    <a:pt x="156" y="47"/>
                  </a:lnTo>
                  <a:lnTo>
                    <a:pt x="157" y="51"/>
                  </a:lnTo>
                  <a:lnTo>
                    <a:pt x="162" y="60"/>
                  </a:lnTo>
                  <a:lnTo>
                    <a:pt x="166" y="62"/>
                  </a:lnTo>
                  <a:lnTo>
                    <a:pt x="173" y="62"/>
                  </a:lnTo>
                  <a:lnTo>
                    <a:pt x="175" y="61"/>
                  </a:lnTo>
                  <a:lnTo>
                    <a:pt x="178" y="59"/>
                  </a:lnTo>
                  <a:lnTo>
                    <a:pt x="180" y="58"/>
                  </a:lnTo>
                  <a:lnTo>
                    <a:pt x="182" y="55"/>
                  </a:lnTo>
                  <a:lnTo>
                    <a:pt x="184" y="48"/>
                  </a:lnTo>
                  <a:lnTo>
                    <a:pt x="185" y="44"/>
                  </a:lnTo>
                  <a:lnTo>
                    <a:pt x="185" y="36"/>
                  </a:lnTo>
                  <a:close/>
                  <a:moveTo>
                    <a:pt x="205" y="150"/>
                  </a:moveTo>
                  <a:lnTo>
                    <a:pt x="204" y="150"/>
                  </a:lnTo>
                  <a:lnTo>
                    <a:pt x="202" y="156"/>
                  </a:lnTo>
                  <a:lnTo>
                    <a:pt x="201" y="158"/>
                  </a:lnTo>
                  <a:lnTo>
                    <a:pt x="197" y="161"/>
                  </a:lnTo>
                  <a:lnTo>
                    <a:pt x="195" y="162"/>
                  </a:lnTo>
                  <a:lnTo>
                    <a:pt x="182" y="162"/>
                  </a:lnTo>
                  <a:lnTo>
                    <a:pt x="180" y="160"/>
                  </a:lnTo>
                  <a:lnTo>
                    <a:pt x="180" y="158"/>
                  </a:lnTo>
                  <a:lnTo>
                    <a:pt x="180" y="114"/>
                  </a:lnTo>
                  <a:lnTo>
                    <a:pt x="180" y="113"/>
                  </a:lnTo>
                  <a:lnTo>
                    <a:pt x="182" y="110"/>
                  </a:lnTo>
                  <a:lnTo>
                    <a:pt x="183" y="110"/>
                  </a:lnTo>
                  <a:lnTo>
                    <a:pt x="187" y="110"/>
                  </a:lnTo>
                  <a:lnTo>
                    <a:pt x="187" y="108"/>
                  </a:lnTo>
                  <a:lnTo>
                    <a:pt x="167" y="108"/>
                  </a:lnTo>
                  <a:lnTo>
                    <a:pt x="167" y="110"/>
                  </a:lnTo>
                  <a:lnTo>
                    <a:pt x="169" y="110"/>
                  </a:lnTo>
                  <a:lnTo>
                    <a:pt x="173" y="111"/>
                  </a:lnTo>
                  <a:lnTo>
                    <a:pt x="173" y="112"/>
                  </a:lnTo>
                  <a:lnTo>
                    <a:pt x="174" y="118"/>
                  </a:lnTo>
                  <a:lnTo>
                    <a:pt x="174" y="159"/>
                  </a:lnTo>
                  <a:lnTo>
                    <a:pt x="173" y="161"/>
                  </a:lnTo>
                  <a:lnTo>
                    <a:pt x="172" y="163"/>
                  </a:lnTo>
                  <a:lnTo>
                    <a:pt x="171" y="164"/>
                  </a:lnTo>
                  <a:lnTo>
                    <a:pt x="167" y="164"/>
                  </a:lnTo>
                  <a:lnTo>
                    <a:pt x="167" y="166"/>
                  </a:lnTo>
                  <a:lnTo>
                    <a:pt x="201" y="166"/>
                  </a:lnTo>
                  <a:lnTo>
                    <a:pt x="205" y="150"/>
                  </a:lnTo>
                  <a:close/>
                  <a:moveTo>
                    <a:pt x="220" y="60"/>
                  </a:moveTo>
                  <a:lnTo>
                    <a:pt x="217" y="59"/>
                  </a:lnTo>
                  <a:lnTo>
                    <a:pt x="216" y="56"/>
                  </a:lnTo>
                  <a:lnTo>
                    <a:pt x="215" y="29"/>
                  </a:lnTo>
                  <a:lnTo>
                    <a:pt x="214" y="25"/>
                  </a:lnTo>
                  <a:lnTo>
                    <a:pt x="213" y="24"/>
                  </a:lnTo>
                  <a:lnTo>
                    <a:pt x="212" y="22"/>
                  </a:lnTo>
                  <a:lnTo>
                    <a:pt x="208" y="21"/>
                  </a:lnTo>
                  <a:lnTo>
                    <a:pt x="205" y="21"/>
                  </a:lnTo>
                  <a:lnTo>
                    <a:pt x="201" y="24"/>
                  </a:lnTo>
                  <a:lnTo>
                    <a:pt x="198" y="29"/>
                  </a:lnTo>
                  <a:lnTo>
                    <a:pt x="198" y="21"/>
                  </a:lnTo>
                  <a:lnTo>
                    <a:pt x="196" y="21"/>
                  </a:lnTo>
                  <a:lnTo>
                    <a:pt x="187" y="26"/>
                  </a:lnTo>
                  <a:lnTo>
                    <a:pt x="188" y="27"/>
                  </a:lnTo>
                  <a:lnTo>
                    <a:pt x="190" y="27"/>
                  </a:lnTo>
                  <a:lnTo>
                    <a:pt x="191" y="27"/>
                  </a:lnTo>
                  <a:lnTo>
                    <a:pt x="192" y="30"/>
                  </a:lnTo>
                  <a:lnTo>
                    <a:pt x="192" y="55"/>
                  </a:lnTo>
                  <a:lnTo>
                    <a:pt x="192" y="57"/>
                  </a:lnTo>
                  <a:lnTo>
                    <a:pt x="192" y="58"/>
                  </a:lnTo>
                  <a:lnTo>
                    <a:pt x="189" y="60"/>
                  </a:lnTo>
                  <a:lnTo>
                    <a:pt x="188" y="60"/>
                  </a:lnTo>
                  <a:lnTo>
                    <a:pt x="188" y="61"/>
                  </a:lnTo>
                  <a:lnTo>
                    <a:pt x="203" y="61"/>
                  </a:lnTo>
                  <a:lnTo>
                    <a:pt x="203" y="60"/>
                  </a:lnTo>
                  <a:lnTo>
                    <a:pt x="199" y="59"/>
                  </a:lnTo>
                  <a:lnTo>
                    <a:pt x="198" y="56"/>
                  </a:lnTo>
                  <a:lnTo>
                    <a:pt x="198" y="32"/>
                  </a:lnTo>
                  <a:lnTo>
                    <a:pt x="200" y="28"/>
                  </a:lnTo>
                  <a:lnTo>
                    <a:pt x="203" y="26"/>
                  </a:lnTo>
                  <a:lnTo>
                    <a:pt x="205" y="26"/>
                  </a:lnTo>
                  <a:lnTo>
                    <a:pt x="209" y="28"/>
                  </a:lnTo>
                  <a:lnTo>
                    <a:pt x="210" y="30"/>
                  </a:lnTo>
                  <a:lnTo>
                    <a:pt x="210" y="36"/>
                  </a:lnTo>
                  <a:lnTo>
                    <a:pt x="210" y="56"/>
                  </a:lnTo>
                  <a:lnTo>
                    <a:pt x="209" y="59"/>
                  </a:lnTo>
                  <a:lnTo>
                    <a:pt x="205" y="60"/>
                  </a:lnTo>
                  <a:lnTo>
                    <a:pt x="205" y="61"/>
                  </a:lnTo>
                  <a:lnTo>
                    <a:pt x="220" y="61"/>
                  </a:lnTo>
                  <a:lnTo>
                    <a:pt x="220" y="60"/>
                  </a:lnTo>
                  <a:close/>
                  <a:moveTo>
                    <a:pt x="236" y="158"/>
                  </a:moveTo>
                  <a:lnTo>
                    <a:pt x="233" y="161"/>
                  </a:lnTo>
                  <a:lnTo>
                    <a:pt x="232" y="161"/>
                  </a:lnTo>
                  <a:lnTo>
                    <a:pt x="231" y="161"/>
                  </a:lnTo>
                  <a:lnTo>
                    <a:pt x="231" y="160"/>
                  </a:lnTo>
                  <a:lnTo>
                    <a:pt x="231" y="159"/>
                  </a:lnTo>
                  <a:lnTo>
                    <a:pt x="231" y="143"/>
                  </a:lnTo>
                  <a:lnTo>
                    <a:pt x="230" y="133"/>
                  </a:lnTo>
                  <a:lnTo>
                    <a:pt x="229" y="130"/>
                  </a:lnTo>
                  <a:lnTo>
                    <a:pt x="229" y="128"/>
                  </a:lnTo>
                  <a:lnTo>
                    <a:pt x="228" y="128"/>
                  </a:lnTo>
                  <a:lnTo>
                    <a:pt x="226" y="126"/>
                  </a:lnTo>
                  <a:lnTo>
                    <a:pt x="223" y="126"/>
                  </a:lnTo>
                  <a:lnTo>
                    <a:pt x="217" y="126"/>
                  </a:lnTo>
                  <a:lnTo>
                    <a:pt x="215" y="127"/>
                  </a:lnTo>
                  <a:lnTo>
                    <a:pt x="211" y="131"/>
                  </a:lnTo>
                  <a:lnTo>
                    <a:pt x="210" y="133"/>
                  </a:lnTo>
                  <a:lnTo>
                    <a:pt x="210" y="135"/>
                  </a:lnTo>
                  <a:lnTo>
                    <a:pt x="211" y="138"/>
                  </a:lnTo>
                  <a:lnTo>
                    <a:pt x="213" y="140"/>
                  </a:lnTo>
                  <a:lnTo>
                    <a:pt x="215" y="138"/>
                  </a:lnTo>
                  <a:lnTo>
                    <a:pt x="215" y="135"/>
                  </a:lnTo>
                  <a:lnTo>
                    <a:pt x="215" y="133"/>
                  </a:lnTo>
                  <a:lnTo>
                    <a:pt x="217" y="130"/>
                  </a:lnTo>
                  <a:lnTo>
                    <a:pt x="220" y="128"/>
                  </a:lnTo>
                  <a:lnTo>
                    <a:pt x="224" y="130"/>
                  </a:lnTo>
                  <a:lnTo>
                    <a:pt x="225" y="132"/>
                  </a:lnTo>
                  <a:lnTo>
                    <a:pt x="225" y="134"/>
                  </a:lnTo>
                  <a:lnTo>
                    <a:pt x="225" y="140"/>
                  </a:lnTo>
                  <a:lnTo>
                    <a:pt x="225" y="143"/>
                  </a:lnTo>
                  <a:lnTo>
                    <a:pt x="225" y="157"/>
                  </a:lnTo>
                  <a:lnTo>
                    <a:pt x="223" y="160"/>
                  </a:lnTo>
                  <a:lnTo>
                    <a:pt x="220" y="162"/>
                  </a:lnTo>
                  <a:lnTo>
                    <a:pt x="219" y="162"/>
                  </a:lnTo>
                  <a:lnTo>
                    <a:pt x="216" y="160"/>
                  </a:lnTo>
                  <a:lnTo>
                    <a:pt x="215" y="158"/>
                  </a:lnTo>
                  <a:lnTo>
                    <a:pt x="214" y="157"/>
                  </a:lnTo>
                  <a:lnTo>
                    <a:pt x="214" y="155"/>
                  </a:lnTo>
                  <a:lnTo>
                    <a:pt x="215" y="150"/>
                  </a:lnTo>
                  <a:lnTo>
                    <a:pt x="219" y="146"/>
                  </a:lnTo>
                  <a:lnTo>
                    <a:pt x="220" y="145"/>
                  </a:lnTo>
                  <a:lnTo>
                    <a:pt x="222" y="144"/>
                  </a:lnTo>
                  <a:lnTo>
                    <a:pt x="225" y="143"/>
                  </a:lnTo>
                  <a:lnTo>
                    <a:pt x="225" y="140"/>
                  </a:lnTo>
                  <a:lnTo>
                    <a:pt x="220" y="142"/>
                  </a:lnTo>
                  <a:lnTo>
                    <a:pt x="217" y="144"/>
                  </a:lnTo>
                  <a:lnTo>
                    <a:pt x="212" y="148"/>
                  </a:lnTo>
                  <a:lnTo>
                    <a:pt x="211" y="150"/>
                  </a:lnTo>
                  <a:lnTo>
                    <a:pt x="209" y="153"/>
                  </a:lnTo>
                  <a:lnTo>
                    <a:pt x="209" y="160"/>
                  </a:lnTo>
                  <a:lnTo>
                    <a:pt x="209" y="162"/>
                  </a:lnTo>
                  <a:lnTo>
                    <a:pt x="212" y="166"/>
                  </a:lnTo>
                  <a:lnTo>
                    <a:pt x="214" y="167"/>
                  </a:lnTo>
                  <a:lnTo>
                    <a:pt x="216" y="167"/>
                  </a:lnTo>
                  <a:lnTo>
                    <a:pt x="220" y="166"/>
                  </a:lnTo>
                  <a:lnTo>
                    <a:pt x="220" y="165"/>
                  </a:lnTo>
                  <a:lnTo>
                    <a:pt x="222" y="163"/>
                  </a:lnTo>
                  <a:lnTo>
                    <a:pt x="224" y="162"/>
                  </a:lnTo>
                  <a:lnTo>
                    <a:pt x="225" y="160"/>
                  </a:lnTo>
                  <a:lnTo>
                    <a:pt x="225" y="163"/>
                  </a:lnTo>
                  <a:lnTo>
                    <a:pt x="226" y="164"/>
                  </a:lnTo>
                  <a:lnTo>
                    <a:pt x="226" y="165"/>
                  </a:lnTo>
                  <a:lnTo>
                    <a:pt x="229" y="167"/>
                  </a:lnTo>
                  <a:lnTo>
                    <a:pt x="231" y="167"/>
                  </a:lnTo>
                  <a:lnTo>
                    <a:pt x="233" y="164"/>
                  </a:lnTo>
                  <a:lnTo>
                    <a:pt x="235" y="161"/>
                  </a:lnTo>
                  <a:lnTo>
                    <a:pt x="236" y="160"/>
                  </a:lnTo>
                  <a:lnTo>
                    <a:pt x="236" y="158"/>
                  </a:lnTo>
                  <a:close/>
                  <a:moveTo>
                    <a:pt x="253" y="22"/>
                  </a:moveTo>
                  <a:lnTo>
                    <a:pt x="243" y="22"/>
                  </a:lnTo>
                  <a:lnTo>
                    <a:pt x="243" y="24"/>
                  </a:lnTo>
                  <a:lnTo>
                    <a:pt x="245" y="24"/>
                  </a:lnTo>
                  <a:lnTo>
                    <a:pt x="246" y="25"/>
                  </a:lnTo>
                  <a:lnTo>
                    <a:pt x="246" y="26"/>
                  </a:lnTo>
                  <a:lnTo>
                    <a:pt x="246" y="29"/>
                  </a:lnTo>
                  <a:lnTo>
                    <a:pt x="239" y="52"/>
                  </a:lnTo>
                  <a:lnTo>
                    <a:pt x="232" y="30"/>
                  </a:lnTo>
                  <a:lnTo>
                    <a:pt x="231" y="27"/>
                  </a:lnTo>
                  <a:lnTo>
                    <a:pt x="232" y="24"/>
                  </a:lnTo>
                  <a:lnTo>
                    <a:pt x="234" y="24"/>
                  </a:lnTo>
                  <a:lnTo>
                    <a:pt x="235" y="24"/>
                  </a:lnTo>
                  <a:lnTo>
                    <a:pt x="235" y="22"/>
                  </a:lnTo>
                  <a:lnTo>
                    <a:pt x="221" y="22"/>
                  </a:lnTo>
                  <a:lnTo>
                    <a:pt x="221" y="24"/>
                  </a:lnTo>
                  <a:lnTo>
                    <a:pt x="223" y="24"/>
                  </a:lnTo>
                  <a:lnTo>
                    <a:pt x="225" y="26"/>
                  </a:lnTo>
                  <a:lnTo>
                    <a:pt x="226" y="29"/>
                  </a:lnTo>
                  <a:lnTo>
                    <a:pt x="237" y="62"/>
                  </a:lnTo>
                  <a:lnTo>
                    <a:pt x="238" y="62"/>
                  </a:lnTo>
                  <a:lnTo>
                    <a:pt x="250" y="25"/>
                  </a:lnTo>
                  <a:lnTo>
                    <a:pt x="250" y="24"/>
                  </a:lnTo>
                  <a:lnTo>
                    <a:pt x="253" y="24"/>
                  </a:lnTo>
                  <a:lnTo>
                    <a:pt x="253" y="22"/>
                  </a:lnTo>
                  <a:close/>
                  <a:moveTo>
                    <a:pt x="269" y="127"/>
                  </a:moveTo>
                  <a:lnTo>
                    <a:pt x="259" y="127"/>
                  </a:lnTo>
                  <a:lnTo>
                    <a:pt x="259" y="128"/>
                  </a:lnTo>
                  <a:lnTo>
                    <a:pt x="261" y="129"/>
                  </a:lnTo>
                  <a:lnTo>
                    <a:pt x="262" y="129"/>
                  </a:lnTo>
                  <a:lnTo>
                    <a:pt x="262" y="130"/>
                  </a:lnTo>
                  <a:lnTo>
                    <a:pt x="261" y="134"/>
                  </a:lnTo>
                  <a:lnTo>
                    <a:pt x="255" y="155"/>
                  </a:lnTo>
                  <a:lnTo>
                    <a:pt x="246" y="132"/>
                  </a:lnTo>
                  <a:lnTo>
                    <a:pt x="246" y="131"/>
                  </a:lnTo>
                  <a:lnTo>
                    <a:pt x="247" y="129"/>
                  </a:lnTo>
                  <a:lnTo>
                    <a:pt x="250" y="128"/>
                  </a:lnTo>
                  <a:lnTo>
                    <a:pt x="250" y="127"/>
                  </a:lnTo>
                  <a:lnTo>
                    <a:pt x="236" y="127"/>
                  </a:lnTo>
                  <a:lnTo>
                    <a:pt x="236" y="128"/>
                  </a:lnTo>
                  <a:lnTo>
                    <a:pt x="239" y="130"/>
                  </a:lnTo>
                  <a:lnTo>
                    <a:pt x="240" y="132"/>
                  </a:lnTo>
                  <a:lnTo>
                    <a:pt x="242" y="135"/>
                  </a:lnTo>
                  <a:lnTo>
                    <a:pt x="252" y="164"/>
                  </a:lnTo>
                  <a:lnTo>
                    <a:pt x="249" y="175"/>
                  </a:lnTo>
                  <a:lnTo>
                    <a:pt x="248" y="176"/>
                  </a:lnTo>
                  <a:lnTo>
                    <a:pt x="246" y="177"/>
                  </a:lnTo>
                  <a:lnTo>
                    <a:pt x="241" y="176"/>
                  </a:lnTo>
                  <a:lnTo>
                    <a:pt x="239" y="177"/>
                  </a:lnTo>
                  <a:lnTo>
                    <a:pt x="238" y="180"/>
                  </a:lnTo>
                  <a:lnTo>
                    <a:pt x="239" y="183"/>
                  </a:lnTo>
                  <a:lnTo>
                    <a:pt x="242" y="185"/>
                  </a:lnTo>
                  <a:lnTo>
                    <a:pt x="244" y="185"/>
                  </a:lnTo>
                  <a:lnTo>
                    <a:pt x="246" y="184"/>
                  </a:lnTo>
                  <a:lnTo>
                    <a:pt x="249" y="180"/>
                  </a:lnTo>
                  <a:lnTo>
                    <a:pt x="251" y="177"/>
                  </a:lnTo>
                  <a:lnTo>
                    <a:pt x="265" y="131"/>
                  </a:lnTo>
                  <a:lnTo>
                    <a:pt x="267" y="129"/>
                  </a:lnTo>
                  <a:lnTo>
                    <a:pt x="269" y="128"/>
                  </a:lnTo>
                  <a:lnTo>
                    <a:pt x="269" y="127"/>
                  </a:lnTo>
                  <a:close/>
                  <a:moveTo>
                    <a:pt x="284" y="36"/>
                  </a:moveTo>
                  <a:lnTo>
                    <a:pt x="283" y="31"/>
                  </a:lnTo>
                  <a:lnTo>
                    <a:pt x="278" y="24"/>
                  </a:lnTo>
                  <a:lnTo>
                    <a:pt x="278" y="23"/>
                  </a:lnTo>
                  <a:lnTo>
                    <a:pt x="278" y="37"/>
                  </a:lnTo>
                  <a:lnTo>
                    <a:pt x="278" y="50"/>
                  </a:lnTo>
                  <a:lnTo>
                    <a:pt x="278" y="54"/>
                  </a:lnTo>
                  <a:lnTo>
                    <a:pt x="275" y="58"/>
                  </a:lnTo>
                  <a:lnTo>
                    <a:pt x="273" y="59"/>
                  </a:lnTo>
                  <a:lnTo>
                    <a:pt x="268" y="59"/>
                  </a:lnTo>
                  <a:lnTo>
                    <a:pt x="266" y="57"/>
                  </a:lnTo>
                  <a:lnTo>
                    <a:pt x="263" y="49"/>
                  </a:lnTo>
                  <a:lnTo>
                    <a:pt x="262" y="44"/>
                  </a:lnTo>
                  <a:lnTo>
                    <a:pt x="262" y="35"/>
                  </a:lnTo>
                  <a:lnTo>
                    <a:pt x="262" y="32"/>
                  </a:lnTo>
                  <a:lnTo>
                    <a:pt x="263" y="27"/>
                  </a:lnTo>
                  <a:lnTo>
                    <a:pt x="264" y="26"/>
                  </a:lnTo>
                  <a:lnTo>
                    <a:pt x="266" y="25"/>
                  </a:lnTo>
                  <a:lnTo>
                    <a:pt x="269" y="24"/>
                  </a:lnTo>
                  <a:lnTo>
                    <a:pt x="271" y="24"/>
                  </a:lnTo>
                  <a:lnTo>
                    <a:pt x="273" y="25"/>
                  </a:lnTo>
                  <a:lnTo>
                    <a:pt x="277" y="32"/>
                  </a:lnTo>
                  <a:lnTo>
                    <a:pt x="278" y="37"/>
                  </a:lnTo>
                  <a:lnTo>
                    <a:pt x="278" y="23"/>
                  </a:lnTo>
                  <a:lnTo>
                    <a:pt x="274" y="21"/>
                  </a:lnTo>
                  <a:lnTo>
                    <a:pt x="268" y="21"/>
                  </a:lnTo>
                  <a:lnTo>
                    <a:pt x="265" y="22"/>
                  </a:lnTo>
                  <a:lnTo>
                    <a:pt x="261" y="25"/>
                  </a:lnTo>
                  <a:lnTo>
                    <a:pt x="259" y="28"/>
                  </a:lnTo>
                  <a:lnTo>
                    <a:pt x="256" y="35"/>
                  </a:lnTo>
                  <a:lnTo>
                    <a:pt x="256" y="38"/>
                  </a:lnTo>
                  <a:lnTo>
                    <a:pt x="256" y="47"/>
                  </a:lnTo>
                  <a:lnTo>
                    <a:pt x="257" y="51"/>
                  </a:lnTo>
                  <a:lnTo>
                    <a:pt x="262" y="60"/>
                  </a:lnTo>
                  <a:lnTo>
                    <a:pt x="265" y="62"/>
                  </a:lnTo>
                  <a:lnTo>
                    <a:pt x="272" y="62"/>
                  </a:lnTo>
                  <a:lnTo>
                    <a:pt x="275" y="61"/>
                  </a:lnTo>
                  <a:lnTo>
                    <a:pt x="277" y="59"/>
                  </a:lnTo>
                  <a:lnTo>
                    <a:pt x="279" y="58"/>
                  </a:lnTo>
                  <a:lnTo>
                    <a:pt x="281" y="55"/>
                  </a:lnTo>
                  <a:lnTo>
                    <a:pt x="284" y="48"/>
                  </a:lnTo>
                  <a:lnTo>
                    <a:pt x="284" y="44"/>
                  </a:lnTo>
                  <a:lnTo>
                    <a:pt x="284" y="36"/>
                  </a:lnTo>
                  <a:close/>
                  <a:moveTo>
                    <a:pt x="297" y="139"/>
                  </a:moveTo>
                  <a:lnTo>
                    <a:pt x="297" y="136"/>
                  </a:lnTo>
                  <a:lnTo>
                    <a:pt x="295" y="133"/>
                  </a:lnTo>
                  <a:lnTo>
                    <a:pt x="292" y="129"/>
                  </a:lnTo>
                  <a:lnTo>
                    <a:pt x="291" y="127"/>
                  </a:lnTo>
                  <a:lnTo>
                    <a:pt x="290" y="126"/>
                  </a:lnTo>
                  <a:lnTo>
                    <a:pt x="290" y="139"/>
                  </a:lnTo>
                  <a:lnTo>
                    <a:pt x="276" y="139"/>
                  </a:lnTo>
                  <a:lnTo>
                    <a:pt x="276" y="136"/>
                  </a:lnTo>
                  <a:lnTo>
                    <a:pt x="277" y="133"/>
                  </a:lnTo>
                  <a:lnTo>
                    <a:pt x="280" y="129"/>
                  </a:lnTo>
                  <a:lnTo>
                    <a:pt x="282" y="129"/>
                  </a:lnTo>
                  <a:lnTo>
                    <a:pt x="283" y="129"/>
                  </a:lnTo>
                  <a:lnTo>
                    <a:pt x="287" y="130"/>
                  </a:lnTo>
                  <a:lnTo>
                    <a:pt x="289" y="134"/>
                  </a:lnTo>
                  <a:lnTo>
                    <a:pt x="289" y="135"/>
                  </a:lnTo>
                  <a:lnTo>
                    <a:pt x="290" y="136"/>
                  </a:lnTo>
                  <a:lnTo>
                    <a:pt x="290" y="139"/>
                  </a:lnTo>
                  <a:lnTo>
                    <a:pt x="290" y="126"/>
                  </a:lnTo>
                  <a:lnTo>
                    <a:pt x="288" y="126"/>
                  </a:lnTo>
                  <a:lnTo>
                    <a:pt x="281" y="126"/>
                  </a:lnTo>
                  <a:lnTo>
                    <a:pt x="278" y="127"/>
                  </a:lnTo>
                  <a:lnTo>
                    <a:pt x="273" y="135"/>
                  </a:lnTo>
                  <a:lnTo>
                    <a:pt x="271" y="140"/>
                  </a:lnTo>
                  <a:lnTo>
                    <a:pt x="271" y="153"/>
                  </a:lnTo>
                  <a:lnTo>
                    <a:pt x="273" y="158"/>
                  </a:lnTo>
                  <a:lnTo>
                    <a:pt x="278" y="165"/>
                  </a:lnTo>
                  <a:lnTo>
                    <a:pt x="281" y="167"/>
                  </a:lnTo>
                  <a:lnTo>
                    <a:pt x="288" y="167"/>
                  </a:lnTo>
                  <a:lnTo>
                    <a:pt x="290" y="165"/>
                  </a:lnTo>
                  <a:lnTo>
                    <a:pt x="294" y="160"/>
                  </a:lnTo>
                  <a:lnTo>
                    <a:pt x="295" y="159"/>
                  </a:lnTo>
                  <a:lnTo>
                    <a:pt x="296" y="155"/>
                  </a:lnTo>
                  <a:lnTo>
                    <a:pt x="297" y="152"/>
                  </a:lnTo>
                  <a:lnTo>
                    <a:pt x="296" y="151"/>
                  </a:lnTo>
                  <a:lnTo>
                    <a:pt x="295" y="154"/>
                  </a:lnTo>
                  <a:lnTo>
                    <a:pt x="293" y="156"/>
                  </a:lnTo>
                  <a:lnTo>
                    <a:pt x="290" y="159"/>
                  </a:lnTo>
                  <a:lnTo>
                    <a:pt x="289" y="160"/>
                  </a:lnTo>
                  <a:lnTo>
                    <a:pt x="284" y="160"/>
                  </a:lnTo>
                  <a:lnTo>
                    <a:pt x="281" y="158"/>
                  </a:lnTo>
                  <a:lnTo>
                    <a:pt x="279" y="155"/>
                  </a:lnTo>
                  <a:lnTo>
                    <a:pt x="277" y="152"/>
                  </a:lnTo>
                  <a:lnTo>
                    <a:pt x="276" y="147"/>
                  </a:lnTo>
                  <a:lnTo>
                    <a:pt x="276" y="141"/>
                  </a:lnTo>
                  <a:lnTo>
                    <a:pt x="297" y="141"/>
                  </a:lnTo>
                  <a:lnTo>
                    <a:pt x="297" y="139"/>
                  </a:lnTo>
                  <a:close/>
                  <a:moveTo>
                    <a:pt x="304" y="59"/>
                  </a:moveTo>
                  <a:lnTo>
                    <a:pt x="300" y="59"/>
                  </a:lnTo>
                  <a:lnTo>
                    <a:pt x="299" y="56"/>
                  </a:lnTo>
                  <a:lnTo>
                    <a:pt x="299" y="0"/>
                  </a:lnTo>
                  <a:lnTo>
                    <a:pt x="297" y="0"/>
                  </a:lnTo>
                  <a:lnTo>
                    <a:pt x="289" y="5"/>
                  </a:lnTo>
                  <a:lnTo>
                    <a:pt x="289" y="7"/>
                  </a:lnTo>
                  <a:lnTo>
                    <a:pt x="291" y="6"/>
                  </a:lnTo>
                  <a:lnTo>
                    <a:pt x="292" y="7"/>
                  </a:lnTo>
                  <a:lnTo>
                    <a:pt x="293" y="10"/>
                  </a:lnTo>
                  <a:lnTo>
                    <a:pt x="293" y="56"/>
                  </a:lnTo>
                  <a:lnTo>
                    <a:pt x="292" y="59"/>
                  </a:lnTo>
                  <a:lnTo>
                    <a:pt x="289" y="59"/>
                  </a:lnTo>
                  <a:lnTo>
                    <a:pt x="289" y="61"/>
                  </a:lnTo>
                  <a:lnTo>
                    <a:pt x="304" y="61"/>
                  </a:lnTo>
                  <a:lnTo>
                    <a:pt x="304" y="59"/>
                  </a:lnTo>
                  <a:close/>
                  <a:moveTo>
                    <a:pt x="321" y="130"/>
                  </a:moveTo>
                  <a:lnTo>
                    <a:pt x="320" y="127"/>
                  </a:lnTo>
                  <a:lnTo>
                    <a:pt x="317" y="126"/>
                  </a:lnTo>
                  <a:lnTo>
                    <a:pt x="314" y="126"/>
                  </a:lnTo>
                  <a:lnTo>
                    <a:pt x="312" y="128"/>
                  </a:lnTo>
                  <a:lnTo>
                    <a:pt x="309" y="134"/>
                  </a:lnTo>
                  <a:lnTo>
                    <a:pt x="309" y="126"/>
                  </a:lnTo>
                  <a:lnTo>
                    <a:pt x="308" y="126"/>
                  </a:lnTo>
                  <a:lnTo>
                    <a:pt x="299" y="130"/>
                  </a:lnTo>
                  <a:lnTo>
                    <a:pt x="299" y="132"/>
                  </a:lnTo>
                  <a:lnTo>
                    <a:pt x="301" y="131"/>
                  </a:lnTo>
                  <a:lnTo>
                    <a:pt x="303" y="132"/>
                  </a:lnTo>
                  <a:lnTo>
                    <a:pt x="304" y="135"/>
                  </a:lnTo>
                  <a:lnTo>
                    <a:pt x="304" y="161"/>
                  </a:lnTo>
                  <a:lnTo>
                    <a:pt x="303" y="163"/>
                  </a:lnTo>
                  <a:lnTo>
                    <a:pt x="299" y="164"/>
                  </a:lnTo>
                  <a:lnTo>
                    <a:pt x="299" y="166"/>
                  </a:lnTo>
                  <a:lnTo>
                    <a:pt x="314" y="166"/>
                  </a:lnTo>
                  <a:lnTo>
                    <a:pt x="314" y="164"/>
                  </a:lnTo>
                  <a:lnTo>
                    <a:pt x="311" y="163"/>
                  </a:lnTo>
                  <a:lnTo>
                    <a:pt x="310" y="162"/>
                  </a:lnTo>
                  <a:lnTo>
                    <a:pt x="309" y="159"/>
                  </a:lnTo>
                  <a:lnTo>
                    <a:pt x="309" y="138"/>
                  </a:lnTo>
                  <a:lnTo>
                    <a:pt x="311" y="133"/>
                  </a:lnTo>
                  <a:lnTo>
                    <a:pt x="312" y="132"/>
                  </a:lnTo>
                  <a:lnTo>
                    <a:pt x="313" y="131"/>
                  </a:lnTo>
                  <a:lnTo>
                    <a:pt x="318" y="134"/>
                  </a:lnTo>
                  <a:lnTo>
                    <a:pt x="320" y="133"/>
                  </a:lnTo>
                  <a:lnTo>
                    <a:pt x="321" y="130"/>
                  </a:lnTo>
                  <a:close/>
                  <a:moveTo>
                    <a:pt x="338" y="57"/>
                  </a:moveTo>
                  <a:lnTo>
                    <a:pt x="338" y="56"/>
                  </a:lnTo>
                  <a:lnTo>
                    <a:pt x="335" y="57"/>
                  </a:lnTo>
                  <a:lnTo>
                    <a:pt x="334" y="56"/>
                  </a:lnTo>
                  <a:lnTo>
                    <a:pt x="333" y="53"/>
                  </a:lnTo>
                  <a:lnTo>
                    <a:pt x="333" y="22"/>
                  </a:lnTo>
                  <a:lnTo>
                    <a:pt x="323" y="22"/>
                  </a:lnTo>
                  <a:lnTo>
                    <a:pt x="323" y="24"/>
                  </a:lnTo>
                  <a:lnTo>
                    <a:pt x="325" y="24"/>
                  </a:lnTo>
                  <a:lnTo>
                    <a:pt x="326" y="24"/>
                  </a:lnTo>
                  <a:lnTo>
                    <a:pt x="327" y="26"/>
                  </a:lnTo>
                  <a:lnTo>
                    <a:pt x="328" y="29"/>
                  </a:lnTo>
                  <a:lnTo>
                    <a:pt x="328" y="51"/>
                  </a:lnTo>
                  <a:lnTo>
                    <a:pt x="325" y="55"/>
                  </a:lnTo>
                  <a:lnTo>
                    <a:pt x="323" y="56"/>
                  </a:lnTo>
                  <a:lnTo>
                    <a:pt x="320" y="57"/>
                  </a:lnTo>
                  <a:lnTo>
                    <a:pt x="317" y="55"/>
                  </a:lnTo>
                  <a:lnTo>
                    <a:pt x="316" y="54"/>
                  </a:lnTo>
                  <a:lnTo>
                    <a:pt x="315" y="52"/>
                  </a:lnTo>
                  <a:lnTo>
                    <a:pt x="315" y="22"/>
                  </a:lnTo>
                  <a:lnTo>
                    <a:pt x="305" y="22"/>
                  </a:lnTo>
                  <a:lnTo>
                    <a:pt x="305" y="24"/>
                  </a:lnTo>
                  <a:lnTo>
                    <a:pt x="308" y="24"/>
                  </a:lnTo>
                  <a:lnTo>
                    <a:pt x="310" y="26"/>
                  </a:lnTo>
                  <a:lnTo>
                    <a:pt x="310" y="51"/>
                  </a:lnTo>
                  <a:lnTo>
                    <a:pt x="311" y="57"/>
                  </a:lnTo>
                  <a:lnTo>
                    <a:pt x="312" y="59"/>
                  </a:lnTo>
                  <a:lnTo>
                    <a:pt x="313" y="60"/>
                  </a:lnTo>
                  <a:lnTo>
                    <a:pt x="318" y="62"/>
                  </a:lnTo>
                  <a:lnTo>
                    <a:pt x="322" y="61"/>
                  </a:lnTo>
                  <a:lnTo>
                    <a:pt x="323" y="60"/>
                  </a:lnTo>
                  <a:lnTo>
                    <a:pt x="328" y="54"/>
                  </a:lnTo>
                  <a:lnTo>
                    <a:pt x="328" y="62"/>
                  </a:lnTo>
                  <a:lnTo>
                    <a:pt x="329" y="62"/>
                  </a:lnTo>
                  <a:lnTo>
                    <a:pt x="338" y="57"/>
                  </a:lnTo>
                  <a:close/>
                  <a:moveTo>
                    <a:pt x="357" y="53"/>
                  </a:moveTo>
                  <a:lnTo>
                    <a:pt x="355" y="53"/>
                  </a:lnTo>
                  <a:lnTo>
                    <a:pt x="354" y="56"/>
                  </a:lnTo>
                  <a:lnTo>
                    <a:pt x="352" y="57"/>
                  </a:lnTo>
                  <a:lnTo>
                    <a:pt x="350" y="55"/>
                  </a:lnTo>
                  <a:lnTo>
                    <a:pt x="349" y="55"/>
                  </a:lnTo>
                  <a:lnTo>
                    <a:pt x="349" y="50"/>
                  </a:lnTo>
                  <a:lnTo>
                    <a:pt x="349" y="25"/>
                  </a:lnTo>
                  <a:lnTo>
                    <a:pt x="356" y="25"/>
                  </a:lnTo>
                  <a:lnTo>
                    <a:pt x="356" y="22"/>
                  </a:lnTo>
                  <a:lnTo>
                    <a:pt x="349" y="22"/>
                  </a:lnTo>
                  <a:lnTo>
                    <a:pt x="349" y="9"/>
                  </a:lnTo>
                  <a:lnTo>
                    <a:pt x="348" y="9"/>
                  </a:lnTo>
                  <a:lnTo>
                    <a:pt x="345" y="17"/>
                  </a:lnTo>
                  <a:lnTo>
                    <a:pt x="342" y="20"/>
                  </a:lnTo>
                  <a:lnTo>
                    <a:pt x="339" y="24"/>
                  </a:lnTo>
                  <a:lnTo>
                    <a:pt x="339" y="25"/>
                  </a:lnTo>
                  <a:lnTo>
                    <a:pt x="343" y="25"/>
                  </a:lnTo>
                  <a:lnTo>
                    <a:pt x="343" y="54"/>
                  </a:lnTo>
                  <a:lnTo>
                    <a:pt x="344" y="57"/>
                  </a:lnTo>
                  <a:lnTo>
                    <a:pt x="346" y="61"/>
                  </a:lnTo>
                  <a:lnTo>
                    <a:pt x="349" y="62"/>
                  </a:lnTo>
                  <a:lnTo>
                    <a:pt x="353" y="60"/>
                  </a:lnTo>
                  <a:lnTo>
                    <a:pt x="355" y="58"/>
                  </a:lnTo>
                  <a:lnTo>
                    <a:pt x="356" y="56"/>
                  </a:lnTo>
                  <a:lnTo>
                    <a:pt x="357" y="53"/>
                  </a:lnTo>
                  <a:close/>
                  <a:moveTo>
                    <a:pt x="369" y="5"/>
                  </a:moveTo>
                  <a:lnTo>
                    <a:pt x="368" y="2"/>
                  </a:lnTo>
                  <a:lnTo>
                    <a:pt x="366" y="0"/>
                  </a:lnTo>
                  <a:lnTo>
                    <a:pt x="364" y="2"/>
                  </a:lnTo>
                  <a:lnTo>
                    <a:pt x="363" y="5"/>
                  </a:lnTo>
                  <a:lnTo>
                    <a:pt x="364" y="8"/>
                  </a:lnTo>
                  <a:lnTo>
                    <a:pt x="366" y="9"/>
                  </a:lnTo>
                  <a:lnTo>
                    <a:pt x="368" y="8"/>
                  </a:lnTo>
                  <a:lnTo>
                    <a:pt x="369" y="5"/>
                  </a:lnTo>
                  <a:close/>
                  <a:moveTo>
                    <a:pt x="373" y="60"/>
                  </a:moveTo>
                  <a:lnTo>
                    <a:pt x="370" y="59"/>
                  </a:lnTo>
                  <a:lnTo>
                    <a:pt x="369" y="57"/>
                  </a:lnTo>
                  <a:lnTo>
                    <a:pt x="369" y="56"/>
                  </a:lnTo>
                  <a:lnTo>
                    <a:pt x="369" y="27"/>
                  </a:lnTo>
                  <a:lnTo>
                    <a:pt x="369" y="21"/>
                  </a:lnTo>
                  <a:lnTo>
                    <a:pt x="367" y="21"/>
                  </a:lnTo>
                  <a:lnTo>
                    <a:pt x="358" y="26"/>
                  </a:lnTo>
                  <a:lnTo>
                    <a:pt x="359" y="27"/>
                  </a:lnTo>
                  <a:lnTo>
                    <a:pt x="361" y="27"/>
                  </a:lnTo>
                  <a:lnTo>
                    <a:pt x="362" y="27"/>
                  </a:lnTo>
                  <a:lnTo>
                    <a:pt x="363" y="29"/>
                  </a:lnTo>
                  <a:lnTo>
                    <a:pt x="363" y="56"/>
                  </a:lnTo>
                  <a:lnTo>
                    <a:pt x="363" y="57"/>
                  </a:lnTo>
                  <a:lnTo>
                    <a:pt x="362" y="59"/>
                  </a:lnTo>
                  <a:lnTo>
                    <a:pt x="359" y="60"/>
                  </a:lnTo>
                  <a:lnTo>
                    <a:pt x="359" y="61"/>
                  </a:lnTo>
                  <a:lnTo>
                    <a:pt x="373" y="61"/>
                  </a:lnTo>
                  <a:lnTo>
                    <a:pt x="373" y="60"/>
                  </a:lnTo>
                  <a:close/>
                  <a:moveTo>
                    <a:pt x="406" y="36"/>
                  </a:moveTo>
                  <a:lnTo>
                    <a:pt x="405" y="31"/>
                  </a:lnTo>
                  <a:lnTo>
                    <a:pt x="400" y="24"/>
                  </a:lnTo>
                  <a:lnTo>
                    <a:pt x="400" y="23"/>
                  </a:lnTo>
                  <a:lnTo>
                    <a:pt x="400" y="37"/>
                  </a:lnTo>
                  <a:lnTo>
                    <a:pt x="400" y="50"/>
                  </a:lnTo>
                  <a:lnTo>
                    <a:pt x="399" y="54"/>
                  </a:lnTo>
                  <a:lnTo>
                    <a:pt x="396" y="58"/>
                  </a:lnTo>
                  <a:lnTo>
                    <a:pt x="395" y="59"/>
                  </a:lnTo>
                  <a:lnTo>
                    <a:pt x="390" y="59"/>
                  </a:lnTo>
                  <a:lnTo>
                    <a:pt x="387" y="57"/>
                  </a:lnTo>
                  <a:lnTo>
                    <a:pt x="384" y="49"/>
                  </a:lnTo>
                  <a:lnTo>
                    <a:pt x="383" y="44"/>
                  </a:lnTo>
                  <a:lnTo>
                    <a:pt x="383" y="35"/>
                  </a:lnTo>
                  <a:lnTo>
                    <a:pt x="384" y="32"/>
                  </a:lnTo>
                  <a:lnTo>
                    <a:pt x="385" y="27"/>
                  </a:lnTo>
                  <a:lnTo>
                    <a:pt x="386" y="26"/>
                  </a:lnTo>
                  <a:lnTo>
                    <a:pt x="387" y="25"/>
                  </a:lnTo>
                  <a:lnTo>
                    <a:pt x="391" y="24"/>
                  </a:lnTo>
                  <a:lnTo>
                    <a:pt x="393" y="24"/>
                  </a:lnTo>
                  <a:lnTo>
                    <a:pt x="395" y="25"/>
                  </a:lnTo>
                  <a:lnTo>
                    <a:pt x="399" y="32"/>
                  </a:lnTo>
                  <a:lnTo>
                    <a:pt x="400" y="37"/>
                  </a:lnTo>
                  <a:lnTo>
                    <a:pt x="400" y="23"/>
                  </a:lnTo>
                  <a:lnTo>
                    <a:pt x="396" y="21"/>
                  </a:lnTo>
                  <a:lnTo>
                    <a:pt x="389" y="21"/>
                  </a:lnTo>
                  <a:lnTo>
                    <a:pt x="387" y="22"/>
                  </a:lnTo>
                  <a:lnTo>
                    <a:pt x="382" y="25"/>
                  </a:lnTo>
                  <a:lnTo>
                    <a:pt x="381" y="28"/>
                  </a:lnTo>
                  <a:lnTo>
                    <a:pt x="378" y="35"/>
                  </a:lnTo>
                  <a:lnTo>
                    <a:pt x="377" y="38"/>
                  </a:lnTo>
                  <a:lnTo>
                    <a:pt x="377" y="47"/>
                  </a:lnTo>
                  <a:lnTo>
                    <a:pt x="378" y="51"/>
                  </a:lnTo>
                  <a:lnTo>
                    <a:pt x="383" y="60"/>
                  </a:lnTo>
                  <a:lnTo>
                    <a:pt x="387" y="62"/>
                  </a:lnTo>
                  <a:lnTo>
                    <a:pt x="394" y="62"/>
                  </a:lnTo>
                  <a:lnTo>
                    <a:pt x="396" y="61"/>
                  </a:lnTo>
                  <a:lnTo>
                    <a:pt x="399" y="59"/>
                  </a:lnTo>
                  <a:lnTo>
                    <a:pt x="401" y="58"/>
                  </a:lnTo>
                  <a:lnTo>
                    <a:pt x="403" y="55"/>
                  </a:lnTo>
                  <a:lnTo>
                    <a:pt x="405" y="48"/>
                  </a:lnTo>
                  <a:lnTo>
                    <a:pt x="406" y="44"/>
                  </a:lnTo>
                  <a:lnTo>
                    <a:pt x="406" y="36"/>
                  </a:lnTo>
                  <a:close/>
                  <a:moveTo>
                    <a:pt x="441" y="60"/>
                  </a:moveTo>
                  <a:lnTo>
                    <a:pt x="438" y="59"/>
                  </a:lnTo>
                  <a:lnTo>
                    <a:pt x="437" y="56"/>
                  </a:lnTo>
                  <a:lnTo>
                    <a:pt x="436" y="29"/>
                  </a:lnTo>
                  <a:lnTo>
                    <a:pt x="435" y="25"/>
                  </a:lnTo>
                  <a:lnTo>
                    <a:pt x="434" y="24"/>
                  </a:lnTo>
                  <a:lnTo>
                    <a:pt x="433" y="22"/>
                  </a:lnTo>
                  <a:lnTo>
                    <a:pt x="429" y="21"/>
                  </a:lnTo>
                  <a:lnTo>
                    <a:pt x="426" y="21"/>
                  </a:lnTo>
                  <a:lnTo>
                    <a:pt x="422" y="24"/>
                  </a:lnTo>
                  <a:lnTo>
                    <a:pt x="419" y="29"/>
                  </a:lnTo>
                  <a:lnTo>
                    <a:pt x="419" y="21"/>
                  </a:lnTo>
                  <a:lnTo>
                    <a:pt x="417" y="21"/>
                  </a:lnTo>
                  <a:lnTo>
                    <a:pt x="408" y="26"/>
                  </a:lnTo>
                  <a:lnTo>
                    <a:pt x="409" y="27"/>
                  </a:lnTo>
                  <a:lnTo>
                    <a:pt x="411" y="27"/>
                  </a:lnTo>
                  <a:lnTo>
                    <a:pt x="412" y="27"/>
                  </a:lnTo>
                  <a:lnTo>
                    <a:pt x="413" y="30"/>
                  </a:lnTo>
                  <a:lnTo>
                    <a:pt x="413" y="55"/>
                  </a:lnTo>
                  <a:lnTo>
                    <a:pt x="413" y="57"/>
                  </a:lnTo>
                  <a:lnTo>
                    <a:pt x="413" y="58"/>
                  </a:lnTo>
                  <a:lnTo>
                    <a:pt x="410" y="60"/>
                  </a:lnTo>
                  <a:lnTo>
                    <a:pt x="409" y="60"/>
                  </a:lnTo>
                  <a:lnTo>
                    <a:pt x="409" y="61"/>
                  </a:lnTo>
                  <a:lnTo>
                    <a:pt x="424" y="61"/>
                  </a:lnTo>
                  <a:lnTo>
                    <a:pt x="424" y="60"/>
                  </a:lnTo>
                  <a:lnTo>
                    <a:pt x="420" y="59"/>
                  </a:lnTo>
                  <a:lnTo>
                    <a:pt x="419" y="56"/>
                  </a:lnTo>
                  <a:lnTo>
                    <a:pt x="419" y="32"/>
                  </a:lnTo>
                  <a:lnTo>
                    <a:pt x="421" y="28"/>
                  </a:lnTo>
                  <a:lnTo>
                    <a:pt x="424" y="26"/>
                  </a:lnTo>
                  <a:lnTo>
                    <a:pt x="426" y="26"/>
                  </a:lnTo>
                  <a:lnTo>
                    <a:pt x="430" y="28"/>
                  </a:lnTo>
                  <a:lnTo>
                    <a:pt x="431" y="30"/>
                  </a:lnTo>
                  <a:lnTo>
                    <a:pt x="431" y="36"/>
                  </a:lnTo>
                  <a:lnTo>
                    <a:pt x="431" y="56"/>
                  </a:lnTo>
                  <a:lnTo>
                    <a:pt x="430" y="59"/>
                  </a:lnTo>
                  <a:lnTo>
                    <a:pt x="426" y="60"/>
                  </a:lnTo>
                  <a:lnTo>
                    <a:pt x="426" y="61"/>
                  </a:lnTo>
                  <a:lnTo>
                    <a:pt x="441" y="61"/>
                  </a:lnTo>
                  <a:lnTo>
                    <a:pt x="441" y="60"/>
                  </a:lnTo>
                  <a:close/>
                  <a:moveTo>
                    <a:pt x="471" y="53"/>
                  </a:moveTo>
                  <a:lnTo>
                    <a:pt x="468" y="56"/>
                  </a:lnTo>
                  <a:lnTo>
                    <a:pt x="467" y="56"/>
                  </a:lnTo>
                  <a:lnTo>
                    <a:pt x="466" y="56"/>
                  </a:lnTo>
                  <a:lnTo>
                    <a:pt x="466" y="55"/>
                  </a:lnTo>
                  <a:lnTo>
                    <a:pt x="466" y="54"/>
                  </a:lnTo>
                  <a:lnTo>
                    <a:pt x="465" y="38"/>
                  </a:lnTo>
                  <a:lnTo>
                    <a:pt x="465" y="28"/>
                  </a:lnTo>
                  <a:lnTo>
                    <a:pt x="464" y="25"/>
                  </a:lnTo>
                  <a:lnTo>
                    <a:pt x="463" y="23"/>
                  </a:lnTo>
                  <a:lnTo>
                    <a:pt x="460" y="21"/>
                  </a:lnTo>
                  <a:lnTo>
                    <a:pt x="458" y="21"/>
                  </a:lnTo>
                  <a:lnTo>
                    <a:pt x="452" y="21"/>
                  </a:lnTo>
                  <a:lnTo>
                    <a:pt x="449" y="22"/>
                  </a:lnTo>
                  <a:lnTo>
                    <a:pt x="446" y="26"/>
                  </a:lnTo>
                  <a:lnTo>
                    <a:pt x="445" y="28"/>
                  </a:lnTo>
                  <a:lnTo>
                    <a:pt x="445" y="31"/>
                  </a:lnTo>
                  <a:lnTo>
                    <a:pt x="445" y="34"/>
                  </a:lnTo>
                  <a:lnTo>
                    <a:pt x="447" y="35"/>
                  </a:lnTo>
                  <a:lnTo>
                    <a:pt x="449" y="34"/>
                  </a:lnTo>
                  <a:lnTo>
                    <a:pt x="450" y="31"/>
                  </a:lnTo>
                  <a:lnTo>
                    <a:pt x="450" y="28"/>
                  </a:lnTo>
                  <a:lnTo>
                    <a:pt x="451" y="25"/>
                  </a:lnTo>
                  <a:lnTo>
                    <a:pt x="455" y="23"/>
                  </a:lnTo>
                  <a:lnTo>
                    <a:pt x="459" y="26"/>
                  </a:lnTo>
                  <a:lnTo>
                    <a:pt x="460" y="27"/>
                  </a:lnTo>
                  <a:lnTo>
                    <a:pt x="460" y="30"/>
                  </a:lnTo>
                  <a:lnTo>
                    <a:pt x="460" y="35"/>
                  </a:lnTo>
                  <a:lnTo>
                    <a:pt x="460" y="38"/>
                  </a:lnTo>
                  <a:lnTo>
                    <a:pt x="460" y="53"/>
                  </a:lnTo>
                  <a:lnTo>
                    <a:pt x="457" y="55"/>
                  </a:lnTo>
                  <a:lnTo>
                    <a:pt x="455" y="57"/>
                  </a:lnTo>
                  <a:lnTo>
                    <a:pt x="454" y="57"/>
                  </a:lnTo>
                  <a:lnTo>
                    <a:pt x="450" y="55"/>
                  </a:lnTo>
                  <a:lnTo>
                    <a:pt x="449" y="54"/>
                  </a:lnTo>
                  <a:lnTo>
                    <a:pt x="449" y="52"/>
                  </a:lnTo>
                  <a:lnTo>
                    <a:pt x="449" y="50"/>
                  </a:lnTo>
                  <a:lnTo>
                    <a:pt x="450" y="45"/>
                  </a:lnTo>
                  <a:lnTo>
                    <a:pt x="454" y="41"/>
                  </a:lnTo>
                  <a:lnTo>
                    <a:pt x="455" y="41"/>
                  </a:lnTo>
                  <a:lnTo>
                    <a:pt x="457" y="39"/>
                  </a:lnTo>
                  <a:lnTo>
                    <a:pt x="460" y="38"/>
                  </a:lnTo>
                  <a:lnTo>
                    <a:pt x="460" y="35"/>
                  </a:lnTo>
                  <a:lnTo>
                    <a:pt x="455" y="38"/>
                  </a:lnTo>
                  <a:lnTo>
                    <a:pt x="451" y="40"/>
                  </a:lnTo>
                  <a:lnTo>
                    <a:pt x="447" y="43"/>
                  </a:lnTo>
                  <a:lnTo>
                    <a:pt x="445" y="45"/>
                  </a:lnTo>
                  <a:lnTo>
                    <a:pt x="444" y="48"/>
                  </a:lnTo>
                  <a:lnTo>
                    <a:pt x="444" y="55"/>
                  </a:lnTo>
                  <a:lnTo>
                    <a:pt x="444" y="57"/>
                  </a:lnTo>
                  <a:lnTo>
                    <a:pt x="447" y="61"/>
                  </a:lnTo>
                  <a:lnTo>
                    <a:pt x="449" y="62"/>
                  </a:lnTo>
                  <a:lnTo>
                    <a:pt x="451" y="62"/>
                  </a:lnTo>
                  <a:lnTo>
                    <a:pt x="454" y="61"/>
                  </a:lnTo>
                  <a:lnTo>
                    <a:pt x="455" y="60"/>
                  </a:lnTo>
                  <a:lnTo>
                    <a:pt x="457" y="58"/>
                  </a:lnTo>
                  <a:lnTo>
                    <a:pt x="459" y="57"/>
                  </a:lnTo>
                  <a:lnTo>
                    <a:pt x="460" y="55"/>
                  </a:lnTo>
                  <a:lnTo>
                    <a:pt x="460" y="58"/>
                  </a:lnTo>
                  <a:lnTo>
                    <a:pt x="460" y="59"/>
                  </a:lnTo>
                  <a:lnTo>
                    <a:pt x="461" y="60"/>
                  </a:lnTo>
                  <a:lnTo>
                    <a:pt x="464" y="62"/>
                  </a:lnTo>
                  <a:lnTo>
                    <a:pt x="466" y="62"/>
                  </a:lnTo>
                  <a:lnTo>
                    <a:pt x="468" y="60"/>
                  </a:lnTo>
                  <a:lnTo>
                    <a:pt x="470" y="56"/>
                  </a:lnTo>
                  <a:lnTo>
                    <a:pt x="470" y="55"/>
                  </a:lnTo>
                  <a:lnTo>
                    <a:pt x="471" y="53"/>
                  </a:lnTo>
                  <a:close/>
                  <a:moveTo>
                    <a:pt x="488" y="59"/>
                  </a:moveTo>
                  <a:lnTo>
                    <a:pt x="485" y="59"/>
                  </a:lnTo>
                  <a:lnTo>
                    <a:pt x="483" y="56"/>
                  </a:lnTo>
                  <a:lnTo>
                    <a:pt x="483" y="0"/>
                  </a:lnTo>
                  <a:lnTo>
                    <a:pt x="481" y="0"/>
                  </a:lnTo>
                  <a:lnTo>
                    <a:pt x="473" y="5"/>
                  </a:lnTo>
                  <a:lnTo>
                    <a:pt x="473" y="7"/>
                  </a:lnTo>
                  <a:lnTo>
                    <a:pt x="475" y="6"/>
                  </a:lnTo>
                  <a:lnTo>
                    <a:pt x="477" y="7"/>
                  </a:lnTo>
                  <a:lnTo>
                    <a:pt x="477" y="10"/>
                  </a:lnTo>
                  <a:lnTo>
                    <a:pt x="477" y="56"/>
                  </a:lnTo>
                  <a:lnTo>
                    <a:pt x="476" y="59"/>
                  </a:lnTo>
                  <a:lnTo>
                    <a:pt x="473" y="59"/>
                  </a:lnTo>
                  <a:lnTo>
                    <a:pt x="473" y="61"/>
                  </a:lnTo>
                  <a:lnTo>
                    <a:pt x="488" y="61"/>
                  </a:lnTo>
                  <a:lnTo>
                    <a:pt x="488" y="59"/>
                  </a:lnTo>
                  <a:close/>
                  <a:moveTo>
                    <a:pt x="819" y="47"/>
                  </a:moveTo>
                  <a:lnTo>
                    <a:pt x="818" y="47"/>
                  </a:lnTo>
                  <a:lnTo>
                    <a:pt x="815" y="51"/>
                  </a:lnTo>
                  <a:lnTo>
                    <a:pt x="813" y="55"/>
                  </a:lnTo>
                  <a:lnTo>
                    <a:pt x="808" y="58"/>
                  </a:lnTo>
                  <a:lnTo>
                    <a:pt x="806" y="59"/>
                  </a:lnTo>
                  <a:lnTo>
                    <a:pt x="800" y="59"/>
                  </a:lnTo>
                  <a:lnTo>
                    <a:pt x="797" y="58"/>
                  </a:lnTo>
                  <a:lnTo>
                    <a:pt x="792" y="53"/>
                  </a:lnTo>
                  <a:lnTo>
                    <a:pt x="790" y="51"/>
                  </a:lnTo>
                  <a:lnTo>
                    <a:pt x="787" y="43"/>
                  </a:lnTo>
                  <a:lnTo>
                    <a:pt x="786" y="38"/>
                  </a:lnTo>
                  <a:lnTo>
                    <a:pt x="786" y="27"/>
                  </a:lnTo>
                  <a:lnTo>
                    <a:pt x="787" y="21"/>
                  </a:lnTo>
                  <a:lnTo>
                    <a:pt x="790" y="13"/>
                  </a:lnTo>
                  <a:lnTo>
                    <a:pt x="792" y="10"/>
                  </a:lnTo>
                  <a:lnTo>
                    <a:pt x="796" y="6"/>
                  </a:lnTo>
                  <a:lnTo>
                    <a:pt x="799" y="5"/>
                  </a:lnTo>
                  <a:lnTo>
                    <a:pt x="805" y="5"/>
                  </a:lnTo>
                  <a:lnTo>
                    <a:pt x="808" y="6"/>
                  </a:lnTo>
                  <a:lnTo>
                    <a:pt x="813" y="11"/>
                  </a:lnTo>
                  <a:lnTo>
                    <a:pt x="815" y="16"/>
                  </a:lnTo>
                  <a:lnTo>
                    <a:pt x="817" y="22"/>
                  </a:lnTo>
                  <a:lnTo>
                    <a:pt x="818" y="22"/>
                  </a:lnTo>
                  <a:lnTo>
                    <a:pt x="817" y="2"/>
                  </a:lnTo>
                  <a:lnTo>
                    <a:pt x="815" y="2"/>
                  </a:lnTo>
                  <a:lnTo>
                    <a:pt x="814" y="5"/>
                  </a:lnTo>
                  <a:lnTo>
                    <a:pt x="813" y="6"/>
                  </a:lnTo>
                  <a:lnTo>
                    <a:pt x="808" y="3"/>
                  </a:lnTo>
                  <a:lnTo>
                    <a:pt x="805" y="2"/>
                  </a:lnTo>
                  <a:lnTo>
                    <a:pt x="797" y="2"/>
                  </a:lnTo>
                  <a:lnTo>
                    <a:pt x="794" y="3"/>
                  </a:lnTo>
                  <a:lnTo>
                    <a:pt x="787" y="9"/>
                  </a:lnTo>
                  <a:lnTo>
                    <a:pt x="784" y="12"/>
                  </a:lnTo>
                  <a:lnTo>
                    <a:pt x="780" y="22"/>
                  </a:lnTo>
                  <a:lnTo>
                    <a:pt x="779" y="27"/>
                  </a:lnTo>
                  <a:lnTo>
                    <a:pt x="779" y="40"/>
                  </a:lnTo>
                  <a:lnTo>
                    <a:pt x="781" y="46"/>
                  </a:lnTo>
                  <a:lnTo>
                    <a:pt x="787" y="59"/>
                  </a:lnTo>
                  <a:lnTo>
                    <a:pt x="793" y="62"/>
                  </a:lnTo>
                  <a:lnTo>
                    <a:pt x="804" y="62"/>
                  </a:lnTo>
                  <a:lnTo>
                    <a:pt x="808" y="61"/>
                  </a:lnTo>
                  <a:lnTo>
                    <a:pt x="814" y="56"/>
                  </a:lnTo>
                  <a:lnTo>
                    <a:pt x="816" y="53"/>
                  </a:lnTo>
                  <a:lnTo>
                    <a:pt x="819" y="47"/>
                  </a:lnTo>
                  <a:close/>
                  <a:moveTo>
                    <a:pt x="851" y="50"/>
                  </a:moveTo>
                  <a:lnTo>
                    <a:pt x="850" y="50"/>
                  </a:lnTo>
                  <a:lnTo>
                    <a:pt x="848" y="53"/>
                  </a:lnTo>
                  <a:lnTo>
                    <a:pt x="845" y="54"/>
                  </a:lnTo>
                  <a:lnTo>
                    <a:pt x="829" y="55"/>
                  </a:lnTo>
                  <a:lnTo>
                    <a:pt x="843" y="35"/>
                  </a:lnTo>
                  <a:lnTo>
                    <a:pt x="845" y="31"/>
                  </a:lnTo>
                  <a:lnTo>
                    <a:pt x="848" y="23"/>
                  </a:lnTo>
                  <a:lnTo>
                    <a:pt x="849" y="20"/>
                  </a:lnTo>
                  <a:lnTo>
                    <a:pt x="849" y="13"/>
                  </a:lnTo>
                  <a:lnTo>
                    <a:pt x="847" y="10"/>
                  </a:lnTo>
                  <a:lnTo>
                    <a:pt x="843" y="4"/>
                  </a:lnTo>
                  <a:lnTo>
                    <a:pt x="840" y="2"/>
                  </a:lnTo>
                  <a:lnTo>
                    <a:pt x="833" y="2"/>
                  </a:lnTo>
                  <a:lnTo>
                    <a:pt x="830" y="3"/>
                  </a:lnTo>
                  <a:lnTo>
                    <a:pt x="825" y="9"/>
                  </a:lnTo>
                  <a:lnTo>
                    <a:pt x="824" y="13"/>
                  </a:lnTo>
                  <a:lnTo>
                    <a:pt x="823" y="18"/>
                  </a:lnTo>
                  <a:lnTo>
                    <a:pt x="825" y="18"/>
                  </a:lnTo>
                  <a:lnTo>
                    <a:pt x="825" y="15"/>
                  </a:lnTo>
                  <a:lnTo>
                    <a:pt x="827" y="13"/>
                  </a:lnTo>
                  <a:lnTo>
                    <a:pt x="830" y="9"/>
                  </a:lnTo>
                  <a:lnTo>
                    <a:pt x="832" y="9"/>
                  </a:lnTo>
                  <a:lnTo>
                    <a:pt x="837" y="9"/>
                  </a:lnTo>
                  <a:lnTo>
                    <a:pt x="839" y="10"/>
                  </a:lnTo>
                  <a:lnTo>
                    <a:pt x="842" y="14"/>
                  </a:lnTo>
                  <a:lnTo>
                    <a:pt x="843" y="17"/>
                  </a:lnTo>
                  <a:lnTo>
                    <a:pt x="843" y="26"/>
                  </a:lnTo>
                  <a:lnTo>
                    <a:pt x="841" y="31"/>
                  </a:lnTo>
                  <a:lnTo>
                    <a:pt x="835" y="43"/>
                  </a:lnTo>
                  <a:lnTo>
                    <a:pt x="830" y="50"/>
                  </a:lnTo>
                  <a:lnTo>
                    <a:pt x="822" y="59"/>
                  </a:lnTo>
                  <a:lnTo>
                    <a:pt x="822" y="61"/>
                  </a:lnTo>
                  <a:lnTo>
                    <a:pt x="848" y="61"/>
                  </a:lnTo>
                  <a:lnTo>
                    <a:pt x="851" y="50"/>
                  </a:lnTo>
                  <a:close/>
                  <a:moveTo>
                    <a:pt x="867" y="57"/>
                  </a:moveTo>
                  <a:lnTo>
                    <a:pt x="866" y="54"/>
                  </a:lnTo>
                  <a:lnTo>
                    <a:pt x="863" y="53"/>
                  </a:lnTo>
                  <a:lnTo>
                    <a:pt x="861" y="54"/>
                  </a:lnTo>
                  <a:lnTo>
                    <a:pt x="860" y="57"/>
                  </a:lnTo>
                  <a:lnTo>
                    <a:pt x="861" y="61"/>
                  </a:lnTo>
                  <a:lnTo>
                    <a:pt x="863" y="62"/>
                  </a:lnTo>
                  <a:lnTo>
                    <a:pt x="866" y="61"/>
                  </a:lnTo>
                  <a:lnTo>
                    <a:pt x="867" y="57"/>
                  </a:lnTo>
                  <a:close/>
                  <a:moveTo>
                    <a:pt x="867" y="26"/>
                  </a:moveTo>
                  <a:lnTo>
                    <a:pt x="866" y="22"/>
                  </a:lnTo>
                  <a:lnTo>
                    <a:pt x="863" y="21"/>
                  </a:lnTo>
                  <a:lnTo>
                    <a:pt x="861" y="22"/>
                  </a:lnTo>
                  <a:lnTo>
                    <a:pt x="860" y="26"/>
                  </a:lnTo>
                  <a:lnTo>
                    <a:pt x="861" y="29"/>
                  </a:lnTo>
                  <a:lnTo>
                    <a:pt x="863" y="30"/>
                  </a:lnTo>
                  <a:lnTo>
                    <a:pt x="866" y="29"/>
                  </a:lnTo>
                  <a:lnTo>
                    <a:pt x="867" y="26"/>
                  </a:lnTo>
                  <a:close/>
                  <a:moveTo>
                    <a:pt x="931" y="47"/>
                  </a:moveTo>
                  <a:lnTo>
                    <a:pt x="930" y="47"/>
                  </a:lnTo>
                  <a:lnTo>
                    <a:pt x="927" y="51"/>
                  </a:lnTo>
                  <a:lnTo>
                    <a:pt x="925" y="55"/>
                  </a:lnTo>
                  <a:lnTo>
                    <a:pt x="921" y="58"/>
                  </a:lnTo>
                  <a:lnTo>
                    <a:pt x="918" y="59"/>
                  </a:lnTo>
                  <a:lnTo>
                    <a:pt x="912" y="59"/>
                  </a:lnTo>
                  <a:lnTo>
                    <a:pt x="909" y="58"/>
                  </a:lnTo>
                  <a:lnTo>
                    <a:pt x="904" y="53"/>
                  </a:lnTo>
                  <a:lnTo>
                    <a:pt x="902" y="51"/>
                  </a:lnTo>
                  <a:lnTo>
                    <a:pt x="899" y="43"/>
                  </a:lnTo>
                  <a:lnTo>
                    <a:pt x="899" y="38"/>
                  </a:lnTo>
                  <a:lnTo>
                    <a:pt x="899" y="27"/>
                  </a:lnTo>
                  <a:lnTo>
                    <a:pt x="899" y="21"/>
                  </a:lnTo>
                  <a:lnTo>
                    <a:pt x="902" y="13"/>
                  </a:lnTo>
                  <a:lnTo>
                    <a:pt x="904" y="10"/>
                  </a:lnTo>
                  <a:lnTo>
                    <a:pt x="909" y="6"/>
                  </a:lnTo>
                  <a:lnTo>
                    <a:pt x="911" y="5"/>
                  </a:lnTo>
                  <a:lnTo>
                    <a:pt x="918" y="5"/>
                  </a:lnTo>
                  <a:lnTo>
                    <a:pt x="921" y="6"/>
                  </a:lnTo>
                  <a:lnTo>
                    <a:pt x="926" y="11"/>
                  </a:lnTo>
                  <a:lnTo>
                    <a:pt x="928" y="16"/>
                  </a:lnTo>
                  <a:lnTo>
                    <a:pt x="929" y="22"/>
                  </a:lnTo>
                  <a:lnTo>
                    <a:pt x="930" y="22"/>
                  </a:lnTo>
                  <a:lnTo>
                    <a:pt x="929" y="2"/>
                  </a:lnTo>
                  <a:lnTo>
                    <a:pt x="928" y="2"/>
                  </a:lnTo>
                  <a:lnTo>
                    <a:pt x="927" y="5"/>
                  </a:lnTo>
                  <a:lnTo>
                    <a:pt x="925" y="6"/>
                  </a:lnTo>
                  <a:lnTo>
                    <a:pt x="920" y="3"/>
                  </a:lnTo>
                  <a:lnTo>
                    <a:pt x="917" y="2"/>
                  </a:lnTo>
                  <a:lnTo>
                    <a:pt x="910" y="2"/>
                  </a:lnTo>
                  <a:lnTo>
                    <a:pt x="906" y="3"/>
                  </a:lnTo>
                  <a:lnTo>
                    <a:pt x="899" y="9"/>
                  </a:lnTo>
                  <a:lnTo>
                    <a:pt x="896" y="12"/>
                  </a:lnTo>
                  <a:lnTo>
                    <a:pt x="892" y="22"/>
                  </a:lnTo>
                  <a:lnTo>
                    <a:pt x="891" y="27"/>
                  </a:lnTo>
                  <a:lnTo>
                    <a:pt x="891" y="40"/>
                  </a:lnTo>
                  <a:lnTo>
                    <a:pt x="893" y="46"/>
                  </a:lnTo>
                  <a:lnTo>
                    <a:pt x="900" y="59"/>
                  </a:lnTo>
                  <a:lnTo>
                    <a:pt x="905" y="62"/>
                  </a:lnTo>
                  <a:lnTo>
                    <a:pt x="917" y="62"/>
                  </a:lnTo>
                  <a:lnTo>
                    <a:pt x="920" y="61"/>
                  </a:lnTo>
                  <a:lnTo>
                    <a:pt x="926" y="56"/>
                  </a:lnTo>
                  <a:lnTo>
                    <a:pt x="929" y="53"/>
                  </a:lnTo>
                  <a:lnTo>
                    <a:pt x="931" y="47"/>
                  </a:lnTo>
                  <a:close/>
                  <a:moveTo>
                    <a:pt x="964" y="36"/>
                  </a:moveTo>
                  <a:lnTo>
                    <a:pt x="963" y="31"/>
                  </a:lnTo>
                  <a:lnTo>
                    <a:pt x="958" y="24"/>
                  </a:lnTo>
                  <a:lnTo>
                    <a:pt x="958" y="23"/>
                  </a:lnTo>
                  <a:lnTo>
                    <a:pt x="958" y="37"/>
                  </a:lnTo>
                  <a:lnTo>
                    <a:pt x="958" y="50"/>
                  </a:lnTo>
                  <a:lnTo>
                    <a:pt x="957" y="54"/>
                  </a:lnTo>
                  <a:lnTo>
                    <a:pt x="955" y="58"/>
                  </a:lnTo>
                  <a:lnTo>
                    <a:pt x="953" y="59"/>
                  </a:lnTo>
                  <a:lnTo>
                    <a:pt x="948" y="59"/>
                  </a:lnTo>
                  <a:lnTo>
                    <a:pt x="946" y="57"/>
                  </a:lnTo>
                  <a:lnTo>
                    <a:pt x="942" y="49"/>
                  </a:lnTo>
                  <a:lnTo>
                    <a:pt x="942" y="44"/>
                  </a:lnTo>
                  <a:lnTo>
                    <a:pt x="941" y="35"/>
                  </a:lnTo>
                  <a:lnTo>
                    <a:pt x="942" y="32"/>
                  </a:lnTo>
                  <a:lnTo>
                    <a:pt x="943" y="27"/>
                  </a:lnTo>
                  <a:lnTo>
                    <a:pt x="944" y="26"/>
                  </a:lnTo>
                  <a:lnTo>
                    <a:pt x="945" y="25"/>
                  </a:lnTo>
                  <a:lnTo>
                    <a:pt x="949" y="24"/>
                  </a:lnTo>
                  <a:lnTo>
                    <a:pt x="951" y="24"/>
                  </a:lnTo>
                  <a:lnTo>
                    <a:pt x="953" y="25"/>
                  </a:lnTo>
                  <a:lnTo>
                    <a:pt x="957" y="32"/>
                  </a:lnTo>
                  <a:lnTo>
                    <a:pt x="958" y="37"/>
                  </a:lnTo>
                  <a:lnTo>
                    <a:pt x="958" y="23"/>
                  </a:lnTo>
                  <a:lnTo>
                    <a:pt x="954" y="21"/>
                  </a:lnTo>
                  <a:lnTo>
                    <a:pt x="947" y="21"/>
                  </a:lnTo>
                  <a:lnTo>
                    <a:pt x="945" y="22"/>
                  </a:lnTo>
                  <a:lnTo>
                    <a:pt x="941" y="25"/>
                  </a:lnTo>
                  <a:lnTo>
                    <a:pt x="939" y="28"/>
                  </a:lnTo>
                  <a:lnTo>
                    <a:pt x="936" y="35"/>
                  </a:lnTo>
                  <a:lnTo>
                    <a:pt x="935" y="38"/>
                  </a:lnTo>
                  <a:lnTo>
                    <a:pt x="935" y="47"/>
                  </a:lnTo>
                  <a:lnTo>
                    <a:pt x="937" y="51"/>
                  </a:lnTo>
                  <a:lnTo>
                    <a:pt x="941" y="60"/>
                  </a:lnTo>
                  <a:lnTo>
                    <a:pt x="945" y="62"/>
                  </a:lnTo>
                  <a:lnTo>
                    <a:pt x="952" y="62"/>
                  </a:lnTo>
                  <a:lnTo>
                    <a:pt x="955" y="61"/>
                  </a:lnTo>
                  <a:lnTo>
                    <a:pt x="957" y="59"/>
                  </a:lnTo>
                  <a:lnTo>
                    <a:pt x="959" y="58"/>
                  </a:lnTo>
                  <a:lnTo>
                    <a:pt x="961" y="55"/>
                  </a:lnTo>
                  <a:lnTo>
                    <a:pt x="963" y="48"/>
                  </a:lnTo>
                  <a:lnTo>
                    <a:pt x="964" y="44"/>
                  </a:lnTo>
                  <a:lnTo>
                    <a:pt x="964" y="36"/>
                  </a:lnTo>
                  <a:close/>
                  <a:moveTo>
                    <a:pt x="984" y="150"/>
                  </a:moveTo>
                  <a:lnTo>
                    <a:pt x="983" y="150"/>
                  </a:lnTo>
                  <a:lnTo>
                    <a:pt x="981" y="156"/>
                  </a:lnTo>
                  <a:lnTo>
                    <a:pt x="980" y="158"/>
                  </a:lnTo>
                  <a:lnTo>
                    <a:pt x="976" y="161"/>
                  </a:lnTo>
                  <a:lnTo>
                    <a:pt x="975" y="162"/>
                  </a:lnTo>
                  <a:lnTo>
                    <a:pt x="961" y="162"/>
                  </a:lnTo>
                  <a:lnTo>
                    <a:pt x="960" y="160"/>
                  </a:lnTo>
                  <a:lnTo>
                    <a:pt x="959" y="158"/>
                  </a:lnTo>
                  <a:lnTo>
                    <a:pt x="959" y="114"/>
                  </a:lnTo>
                  <a:lnTo>
                    <a:pt x="960" y="113"/>
                  </a:lnTo>
                  <a:lnTo>
                    <a:pt x="961" y="110"/>
                  </a:lnTo>
                  <a:lnTo>
                    <a:pt x="962" y="110"/>
                  </a:lnTo>
                  <a:lnTo>
                    <a:pt x="966" y="110"/>
                  </a:lnTo>
                  <a:lnTo>
                    <a:pt x="966" y="108"/>
                  </a:lnTo>
                  <a:lnTo>
                    <a:pt x="947" y="108"/>
                  </a:lnTo>
                  <a:lnTo>
                    <a:pt x="947" y="110"/>
                  </a:lnTo>
                  <a:lnTo>
                    <a:pt x="948" y="110"/>
                  </a:lnTo>
                  <a:lnTo>
                    <a:pt x="952" y="111"/>
                  </a:lnTo>
                  <a:lnTo>
                    <a:pt x="953" y="112"/>
                  </a:lnTo>
                  <a:lnTo>
                    <a:pt x="953" y="118"/>
                  </a:lnTo>
                  <a:lnTo>
                    <a:pt x="953" y="159"/>
                  </a:lnTo>
                  <a:lnTo>
                    <a:pt x="953" y="161"/>
                  </a:lnTo>
                  <a:lnTo>
                    <a:pt x="951" y="163"/>
                  </a:lnTo>
                  <a:lnTo>
                    <a:pt x="950" y="164"/>
                  </a:lnTo>
                  <a:lnTo>
                    <a:pt x="947" y="164"/>
                  </a:lnTo>
                  <a:lnTo>
                    <a:pt x="947" y="166"/>
                  </a:lnTo>
                  <a:lnTo>
                    <a:pt x="980" y="166"/>
                  </a:lnTo>
                  <a:lnTo>
                    <a:pt x="984" y="150"/>
                  </a:lnTo>
                  <a:close/>
                  <a:moveTo>
                    <a:pt x="999" y="60"/>
                  </a:moveTo>
                  <a:lnTo>
                    <a:pt x="996" y="59"/>
                  </a:lnTo>
                  <a:lnTo>
                    <a:pt x="995" y="56"/>
                  </a:lnTo>
                  <a:lnTo>
                    <a:pt x="994" y="29"/>
                  </a:lnTo>
                  <a:lnTo>
                    <a:pt x="993" y="25"/>
                  </a:lnTo>
                  <a:lnTo>
                    <a:pt x="992" y="24"/>
                  </a:lnTo>
                  <a:lnTo>
                    <a:pt x="991" y="22"/>
                  </a:lnTo>
                  <a:lnTo>
                    <a:pt x="987" y="21"/>
                  </a:lnTo>
                  <a:lnTo>
                    <a:pt x="984" y="21"/>
                  </a:lnTo>
                  <a:lnTo>
                    <a:pt x="981" y="24"/>
                  </a:lnTo>
                  <a:lnTo>
                    <a:pt x="977" y="29"/>
                  </a:lnTo>
                  <a:lnTo>
                    <a:pt x="977" y="21"/>
                  </a:lnTo>
                  <a:lnTo>
                    <a:pt x="976" y="21"/>
                  </a:lnTo>
                  <a:lnTo>
                    <a:pt x="967" y="26"/>
                  </a:lnTo>
                  <a:lnTo>
                    <a:pt x="967" y="27"/>
                  </a:lnTo>
                  <a:lnTo>
                    <a:pt x="969" y="27"/>
                  </a:lnTo>
                  <a:lnTo>
                    <a:pt x="971" y="27"/>
                  </a:lnTo>
                  <a:lnTo>
                    <a:pt x="972" y="30"/>
                  </a:lnTo>
                  <a:lnTo>
                    <a:pt x="972" y="55"/>
                  </a:lnTo>
                  <a:lnTo>
                    <a:pt x="971" y="57"/>
                  </a:lnTo>
                  <a:lnTo>
                    <a:pt x="971" y="58"/>
                  </a:lnTo>
                  <a:lnTo>
                    <a:pt x="968" y="60"/>
                  </a:lnTo>
                  <a:lnTo>
                    <a:pt x="967" y="60"/>
                  </a:lnTo>
                  <a:lnTo>
                    <a:pt x="967" y="61"/>
                  </a:lnTo>
                  <a:lnTo>
                    <a:pt x="982" y="61"/>
                  </a:lnTo>
                  <a:lnTo>
                    <a:pt x="982" y="60"/>
                  </a:lnTo>
                  <a:lnTo>
                    <a:pt x="979" y="59"/>
                  </a:lnTo>
                  <a:lnTo>
                    <a:pt x="977" y="56"/>
                  </a:lnTo>
                  <a:lnTo>
                    <a:pt x="977" y="32"/>
                  </a:lnTo>
                  <a:lnTo>
                    <a:pt x="980" y="28"/>
                  </a:lnTo>
                  <a:lnTo>
                    <a:pt x="982" y="26"/>
                  </a:lnTo>
                  <a:lnTo>
                    <a:pt x="985" y="26"/>
                  </a:lnTo>
                  <a:lnTo>
                    <a:pt x="988" y="28"/>
                  </a:lnTo>
                  <a:lnTo>
                    <a:pt x="989" y="30"/>
                  </a:lnTo>
                  <a:lnTo>
                    <a:pt x="989" y="36"/>
                  </a:lnTo>
                  <a:lnTo>
                    <a:pt x="989" y="56"/>
                  </a:lnTo>
                  <a:lnTo>
                    <a:pt x="988" y="59"/>
                  </a:lnTo>
                  <a:lnTo>
                    <a:pt x="985" y="60"/>
                  </a:lnTo>
                  <a:lnTo>
                    <a:pt x="985" y="61"/>
                  </a:lnTo>
                  <a:lnTo>
                    <a:pt x="999" y="61"/>
                  </a:lnTo>
                  <a:lnTo>
                    <a:pt x="999" y="60"/>
                  </a:lnTo>
                  <a:close/>
                  <a:moveTo>
                    <a:pt x="1015" y="158"/>
                  </a:moveTo>
                  <a:lnTo>
                    <a:pt x="1012" y="161"/>
                  </a:lnTo>
                  <a:lnTo>
                    <a:pt x="1011" y="161"/>
                  </a:lnTo>
                  <a:lnTo>
                    <a:pt x="1010" y="160"/>
                  </a:lnTo>
                  <a:lnTo>
                    <a:pt x="1010" y="159"/>
                  </a:lnTo>
                  <a:lnTo>
                    <a:pt x="1010" y="143"/>
                  </a:lnTo>
                  <a:lnTo>
                    <a:pt x="1010" y="133"/>
                  </a:lnTo>
                  <a:lnTo>
                    <a:pt x="1009" y="130"/>
                  </a:lnTo>
                  <a:lnTo>
                    <a:pt x="1008" y="128"/>
                  </a:lnTo>
                  <a:lnTo>
                    <a:pt x="1005" y="126"/>
                  </a:lnTo>
                  <a:lnTo>
                    <a:pt x="1003" y="126"/>
                  </a:lnTo>
                  <a:lnTo>
                    <a:pt x="997" y="126"/>
                  </a:lnTo>
                  <a:lnTo>
                    <a:pt x="994" y="127"/>
                  </a:lnTo>
                  <a:lnTo>
                    <a:pt x="990" y="131"/>
                  </a:lnTo>
                  <a:lnTo>
                    <a:pt x="989" y="133"/>
                  </a:lnTo>
                  <a:lnTo>
                    <a:pt x="989" y="135"/>
                  </a:lnTo>
                  <a:lnTo>
                    <a:pt x="990" y="138"/>
                  </a:lnTo>
                  <a:lnTo>
                    <a:pt x="992" y="140"/>
                  </a:lnTo>
                  <a:lnTo>
                    <a:pt x="994" y="138"/>
                  </a:lnTo>
                  <a:lnTo>
                    <a:pt x="995" y="135"/>
                  </a:lnTo>
                  <a:lnTo>
                    <a:pt x="995" y="133"/>
                  </a:lnTo>
                  <a:lnTo>
                    <a:pt x="996" y="130"/>
                  </a:lnTo>
                  <a:lnTo>
                    <a:pt x="999" y="128"/>
                  </a:lnTo>
                  <a:lnTo>
                    <a:pt x="1003" y="130"/>
                  </a:lnTo>
                  <a:lnTo>
                    <a:pt x="1004" y="132"/>
                  </a:lnTo>
                  <a:lnTo>
                    <a:pt x="1005" y="134"/>
                  </a:lnTo>
                  <a:lnTo>
                    <a:pt x="1005" y="140"/>
                  </a:lnTo>
                  <a:lnTo>
                    <a:pt x="1005" y="143"/>
                  </a:lnTo>
                  <a:lnTo>
                    <a:pt x="1005" y="157"/>
                  </a:lnTo>
                  <a:lnTo>
                    <a:pt x="1002" y="160"/>
                  </a:lnTo>
                  <a:lnTo>
                    <a:pt x="1000" y="162"/>
                  </a:lnTo>
                  <a:lnTo>
                    <a:pt x="998" y="162"/>
                  </a:lnTo>
                  <a:lnTo>
                    <a:pt x="995" y="160"/>
                  </a:lnTo>
                  <a:lnTo>
                    <a:pt x="994" y="158"/>
                  </a:lnTo>
                  <a:lnTo>
                    <a:pt x="993" y="157"/>
                  </a:lnTo>
                  <a:lnTo>
                    <a:pt x="993" y="155"/>
                  </a:lnTo>
                  <a:lnTo>
                    <a:pt x="995" y="150"/>
                  </a:lnTo>
                  <a:lnTo>
                    <a:pt x="998" y="146"/>
                  </a:lnTo>
                  <a:lnTo>
                    <a:pt x="999" y="145"/>
                  </a:lnTo>
                  <a:lnTo>
                    <a:pt x="1001" y="144"/>
                  </a:lnTo>
                  <a:lnTo>
                    <a:pt x="1005" y="143"/>
                  </a:lnTo>
                  <a:lnTo>
                    <a:pt x="1005" y="140"/>
                  </a:lnTo>
                  <a:lnTo>
                    <a:pt x="999" y="142"/>
                  </a:lnTo>
                  <a:lnTo>
                    <a:pt x="996" y="144"/>
                  </a:lnTo>
                  <a:lnTo>
                    <a:pt x="991" y="148"/>
                  </a:lnTo>
                  <a:lnTo>
                    <a:pt x="990" y="150"/>
                  </a:lnTo>
                  <a:lnTo>
                    <a:pt x="988" y="153"/>
                  </a:lnTo>
                  <a:lnTo>
                    <a:pt x="988" y="160"/>
                  </a:lnTo>
                  <a:lnTo>
                    <a:pt x="989" y="162"/>
                  </a:lnTo>
                  <a:lnTo>
                    <a:pt x="991" y="166"/>
                  </a:lnTo>
                  <a:lnTo>
                    <a:pt x="993" y="167"/>
                  </a:lnTo>
                  <a:lnTo>
                    <a:pt x="995" y="167"/>
                  </a:lnTo>
                  <a:lnTo>
                    <a:pt x="999" y="166"/>
                  </a:lnTo>
                  <a:lnTo>
                    <a:pt x="1000" y="165"/>
                  </a:lnTo>
                  <a:lnTo>
                    <a:pt x="1001" y="163"/>
                  </a:lnTo>
                  <a:lnTo>
                    <a:pt x="1003" y="162"/>
                  </a:lnTo>
                  <a:lnTo>
                    <a:pt x="1005" y="160"/>
                  </a:lnTo>
                  <a:lnTo>
                    <a:pt x="1005" y="163"/>
                  </a:lnTo>
                  <a:lnTo>
                    <a:pt x="1005" y="164"/>
                  </a:lnTo>
                  <a:lnTo>
                    <a:pt x="1006" y="165"/>
                  </a:lnTo>
                  <a:lnTo>
                    <a:pt x="1008" y="167"/>
                  </a:lnTo>
                  <a:lnTo>
                    <a:pt x="1010" y="167"/>
                  </a:lnTo>
                  <a:lnTo>
                    <a:pt x="1013" y="164"/>
                  </a:lnTo>
                  <a:lnTo>
                    <a:pt x="1014" y="161"/>
                  </a:lnTo>
                  <a:lnTo>
                    <a:pt x="1015" y="160"/>
                  </a:lnTo>
                  <a:lnTo>
                    <a:pt x="1015" y="158"/>
                  </a:lnTo>
                  <a:close/>
                  <a:moveTo>
                    <a:pt x="1032" y="22"/>
                  </a:moveTo>
                  <a:lnTo>
                    <a:pt x="1022" y="22"/>
                  </a:lnTo>
                  <a:lnTo>
                    <a:pt x="1022" y="24"/>
                  </a:lnTo>
                  <a:lnTo>
                    <a:pt x="1025" y="24"/>
                  </a:lnTo>
                  <a:lnTo>
                    <a:pt x="1025" y="25"/>
                  </a:lnTo>
                  <a:lnTo>
                    <a:pt x="1026" y="26"/>
                  </a:lnTo>
                  <a:lnTo>
                    <a:pt x="1025" y="29"/>
                  </a:lnTo>
                  <a:lnTo>
                    <a:pt x="1018" y="52"/>
                  </a:lnTo>
                  <a:lnTo>
                    <a:pt x="1011" y="30"/>
                  </a:lnTo>
                  <a:lnTo>
                    <a:pt x="1011" y="27"/>
                  </a:lnTo>
                  <a:lnTo>
                    <a:pt x="1011" y="24"/>
                  </a:lnTo>
                  <a:lnTo>
                    <a:pt x="1013" y="24"/>
                  </a:lnTo>
                  <a:lnTo>
                    <a:pt x="1014" y="24"/>
                  </a:lnTo>
                  <a:lnTo>
                    <a:pt x="1014" y="22"/>
                  </a:lnTo>
                  <a:lnTo>
                    <a:pt x="1000" y="22"/>
                  </a:lnTo>
                  <a:lnTo>
                    <a:pt x="1000" y="24"/>
                  </a:lnTo>
                  <a:lnTo>
                    <a:pt x="1002" y="24"/>
                  </a:lnTo>
                  <a:lnTo>
                    <a:pt x="1004" y="26"/>
                  </a:lnTo>
                  <a:lnTo>
                    <a:pt x="1005" y="29"/>
                  </a:lnTo>
                  <a:lnTo>
                    <a:pt x="1016" y="62"/>
                  </a:lnTo>
                  <a:lnTo>
                    <a:pt x="1017" y="62"/>
                  </a:lnTo>
                  <a:lnTo>
                    <a:pt x="1028" y="27"/>
                  </a:lnTo>
                  <a:lnTo>
                    <a:pt x="1030" y="24"/>
                  </a:lnTo>
                  <a:lnTo>
                    <a:pt x="1032" y="24"/>
                  </a:lnTo>
                  <a:lnTo>
                    <a:pt x="1032" y="22"/>
                  </a:lnTo>
                  <a:close/>
                  <a:moveTo>
                    <a:pt x="1048" y="127"/>
                  </a:moveTo>
                  <a:lnTo>
                    <a:pt x="1038" y="127"/>
                  </a:lnTo>
                  <a:lnTo>
                    <a:pt x="1038" y="128"/>
                  </a:lnTo>
                  <a:lnTo>
                    <a:pt x="1040" y="129"/>
                  </a:lnTo>
                  <a:lnTo>
                    <a:pt x="1041" y="129"/>
                  </a:lnTo>
                  <a:lnTo>
                    <a:pt x="1041" y="130"/>
                  </a:lnTo>
                  <a:lnTo>
                    <a:pt x="1041" y="134"/>
                  </a:lnTo>
                  <a:lnTo>
                    <a:pt x="1034" y="155"/>
                  </a:lnTo>
                  <a:lnTo>
                    <a:pt x="1026" y="132"/>
                  </a:lnTo>
                  <a:lnTo>
                    <a:pt x="1026" y="131"/>
                  </a:lnTo>
                  <a:lnTo>
                    <a:pt x="1026" y="129"/>
                  </a:lnTo>
                  <a:lnTo>
                    <a:pt x="1029" y="128"/>
                  </a:lnTo>
                  <a:lnTo>
                    <a:pt x="1029" y="127"/>
                  </a:lnTo>
                  <a:lnTo>
                    <a:pt x="1015" y="127"/>
                  </a:lnTo>
                  <a:lnTo>
                    <a:pt x="1015" y="128"/>
                  </a:lnTo>
                  <a:lnTo>
                    <a:pt x="1018" y="130"/>
                  </a:lnTo>
                  <a:lnTo>
                    <a:pt x="1019" y="132"/>
                  </a:lnTo>
                  <a:lnTo>
                    <a:pt x="1021" y="135"/>
                  </a:lnTo>
                  <a:lnTo>
                    <a:pt x="1031" y="164"/>
                  </a:lnTo>
                  <a:lnTo>
                    <a:pt x="1028" y="175"/>
                  </a:lnTo>
                  <a:lnTo>
                    <a:pt x="1027" y="176"/>
                  </a:lnTo>
                  <a:lnTo>
                    <a:pt x="1025" y="177"/>
                  </a:lnTo>
                  <a:lnTo>
                    <a:pt x="1020" y="176"/>
                  </a:lnTo>
                  <a:lnTo>
                    <a:pt x="1018" y="177"/>
                  </a:lnTo>
                  <a:lnTo>
                    <a:pt x="1017" y="180"/>
                  </a:lnTo>
                  <a:lnTo>
                    <a:pt x="1018" y="183"/>
                  </a:lnTo>
                  <a:lnTo>
                    <a:pt x="1021" y="185"/>
                  </a:lnTo>
                  <a:lnTo>
                    <a:pt x="1023" y="185"/>
                  </a:lnTo>
                  <a:lnTo>
                    <a:pt x="1025" y="184"/>
                  </a:lnTo>
                  <a:lnTo>
                    <a:pt x="1029" y="180"/>
                  </a:lnTo>
                  <a:lnTo>
                    <a:pt x="1030" y="177"/>
                  </a:lnTo>
                  <a:lnTo>
                    <a:pt x="1045" y="131"/>
                  </a:lnTo>
                  <a:lnTo>
                    <a:pt x="1046" y="129"/>
                  </a:lnTo>
                  <a:lnTo>
                    <a:pt x="1048" y="128"/>
                  </a:lnTo>
                  <a:lnTo>
                    <a:pt x="1048" y="127"/>
                  </a:lnTo>
                  <a:close/>
                  <a:moveTo>
                    <a:pt x="1063" y="36"/>
                  </a:moveTo>
                  <a:lnTo>
                    <a:pt x="1062" y="31"/>
                  </a:lnTo>
                  <a:lnTo>
                    <a:pt x="1058" y="24"/>
                  </a:lnTo>
                  <a:lnTo>
                    <a:pt x="1057" y="23"/>
                  </a:lnTo>
                  <a:lnTo>
                    <a:pt x="1057" y="37"/>
                  </a:lnTo>
                  <a:lnTo>
                    <a:pt x="1057" y="50"/>
                  </a:lnTo>
                  <a:lnTo>
                    <a:pt x="1057" y="54"/>
                  </a:lnTo>
                  <a:lnTo>
                    <a:pt x="1054" y="58"/>
                  </a:lnTo>
                  <a:lnTo>
                    <a:pt x="1052" y="59"/>
                  </a:lnTo>
                  <a:lnTo>
                    <a:pt x="1047" y="59"/>
                  </a:lnTo>
                  <a:lnTo>
                    <a:pt x="1045" y="57"/>
                  </a:lnTo>
                  <a:lnTo>
                    <a:pt x="1042" y="49"/>
                  </a:lnTo>
                  <a:lnTo>
                    <a:pt x="1041" y="44"/>
                  </a:lnTo>
                  <a:lnTo>
                    <a:pt x="1041" y="35"/>
                  </a:lnTo>
                  <a:lnTo>
                    <a:pt x="1041" y="32"/>
                  </a:lnTo>
                  <a:lnTo>
                    <a:pt x="1043" y="27"/>
                  </a:lnTo>
                  <a:lnTo>
                    <a:pt x="1044" y="26"/>
                  </a:lnTo>
                  <a:lnTo>
                    <a:pt x="1045" y="25"/>
                  </a:lnTo>
                  <a:lnTo>
                    <a:pt x="1048" y="24"/>
                  </a:lnTo>
                  <a:lnTo>
                    <a:pt x="1051" y="24"/>
                  </a:lnTo>
                  <a:lnTo>
                    <a:pt x="1053" y="25"/>
                  </a:lnTo>
                  <a:lnTo>
                    <a:pt x="1056" y="32"/>
                  </a:lnTo>
                  <a:lnTo>
                    <a:pt x="1057" y="37"/>
                  </a:lnTo>
                  <a:lnTo>
                    <a:pt x="1057" y="23"/>
                  </a:lnTo>
                  <a:lnTo>
                    <a:pt x="1054" y="21"/>
                  </a:lnTo>
                  <a:lnTo>
                    <a:pt x="1047" y="21"/>
                  </a:lnTo>
                  <a:lnTo>
                    <a:pt x="1044" y="22"/>
                  </a:lnTo>
                  <a:lnTo>
                    <a:pt x="1040" y="25"/>
                  </a:lnTo>
                  <a:lnTo>
                    <a:pt x="1038" y="28"/>
                  </a:lnTo>
                  <a:lnTo>
                    <a:pt x="1036" y="35"/>
                  </a:lnTo>
                  <a:lnTo>
                    <a:pt x="1035" y="38"/>
                  </a:lnTo>
                  <a:lnTo>
                    <a:pt x="1035" y="47"/>
                  </a:lnTo>
                  <a:lnTo>
                    <a:pt x="1036" y="51"/>
                  </a:lnTo>
                  <a:lnTo>
                    <a:pt x="1041" y="60"/>
                  </a:lnTo>
                  <a:lnTo>
                    <a:pt x="1044" y="62"/>
                  </a:lnTo>
                  <a:lnTo>
                    <a:pt x="1052" y="62"/>
                  </a:lnTo>
                  <a:lnTo>
                    <a:pt x="1054" y="61"/>
                  </a:lnTo>
                  <a:lnTo>
                    <a:pt x="1057" y="59"/>
                  </a:lnTo>
                  <a:lnTo>
                    <a:pt x="1059" y="58"/>
                  </a:lnTo>
                  <a:lnTo>
                    <a:pt x="1060" y="55"/>
                  </a:lnTo>
                  <a:lnTo>
                    <a:pt x="1063" y="48"/>
                  </a:lnTo>
                  <a:lnTo>
                    <a:pt x="1063" y="44"/>
                  </a:lnTo>
                  <a:lnTo>
                    <a:pt x="1063" y="36"/>
                  </a:lnTo>
                  <a:close/>
                  <a:moveTo>
                    <a:pt x="1076" y="139"/>
                  </a:moveTo>
                  <a:lnTo>
                    <a:pt x="1076" y="136"/>
                  </a:lnTo>
                  <a:lnTo>
                    <a:pt x="1075" y="133"/>
                  </a:lnTo>
                  <a:lnTo>
                    <a:pt x="1072" y="129"/>
                  </a:lnTo>
                  <a:lnTo>
                    <a:pt x="1070" y="127"/>
                  </a:lnTo>
                  <a:lnTo>
                    <a:pt x="1069" y="126"/>
                  </a:lnTo>
                  <a:lnTo>
                    <a:pt x="1069" y="139"/>
                  </a:lnTo>
                  <a:lnTo>
                    <a:pt x="1055" y="139"/>
                  </a:lnTo>
                  <a:lnTo>
                    <a:pt x="1056" y="136"/>
                  </a:lnTo>
                  <a:lnTo>
                    <a:pt x="1056" y="133"/>
                  </a:lnTo>
                  <a:lnTo>
                    <a:pt x="1059" y="129"/>
                  </a:lnTo>
                  <a:lnTo>
                    <a:pt x="1061" y="129"/>
                  </a:lnTo>
                  <a:lnTo>
                    <a:pt x="1063" y="129"/>
                  </a:lnTo>
                  <a:lnTo>
                    <a:pt x="1066" y="130"/>
                  </a:lnTo>
                  <a:lnTo>
                    <a:pt x="1068" y="134"/>
                  </a:lnTo>
                  <a:lnTo>
                    <a:pt x="1069" y="135"/>
                  </a:lnTo>
                  <a:lnTo>
                    <a:pt x="1069" y="136"/>
                  </a:lnTo>
                  <a:lnTo>
                    <a:pt x="1069" y="139"/>
                  </a:lnTo>
                  <a:lnTo>
                    <a:pt x="1069" y="126"/>
                  </a:lnTo>
                  <a:lnTo>
                    <a:pt x="1068" y="126"/>
                  </a:lnTo>
                  <a:lnTo>
                    <a:pt x="1060" y="126"/>
                  </a:lnTo>
                  <a:lnTo>
                    <a:pt x="1057" y="127"/>
                  </a:lnTo>
                  <a:lnTo>
                    <a:pt x="1052" y="135"/>
                  </a:lnTo>
                  <a:lnTo>
                    <a:pt x="1051" y="140"/>
                  </a:lnTo>
                  <a:lnTo>
                    <a:pt x="1051" y="153"/>
                  </a:lnTo>
                  <a:lnTo>
                    <a:pt x="1052" y="158"/>
                  </a:lnTo>
                  <a:lnTo>
                    <a:pt x="1057" y="165"/>
                  </a:lnTo>
                  <a:lnTo>
                    <a:pt x="1060" y="167"/>
                  </a:lnTo>
                  <a:lnTo>
                    <a:pt x="1067" y="167"/>
                  </a:lnTo>
                  <a:lnTo>
                    <a:pt x="1070" y="165"/>
                  </a:lnTo>
                  <a:lnTo>
                    <a:pt x="1073" y="160"/>
                  </a:lnTo>
                  <a:lnTo>
                    <a:pt x="1074" y="159"/>
                  </a:lnTo>
                  <a:lnTo>
                    <a:pt x="1075" y="155"/>
                  </a:lnTo>
                  <a:lnTo>
                    <a:pt x="1076" y="152"/>
                  </a:lnTo>
                  <a:lnTo>
                    <a:pt x="1075" y="151"/>
                  </a:lnTo>
                  <a:lnTo>
                    <a:pt x="1074" y="154"/>
                  </a:lnTo>
                  <a:lnTo>
                    <a:pt x="1073" y="156"/>
                  </a:lnTo>
                  <a:lnTo>
                    <a:pt x="1070" y="159"/>
                  </a:lnTo>
                  <a:lnTo>
                    <a:pt x="1068" y="160"/>
                  </a:lnTo>
                  <a:lnTo>
                    <a:pt x="1063" y="160"/>
                  </a:lnTo>
                  <a:lnTo>
                    <a:pt x="1061" y="158"/>
                  </a:lnTo>
                  <a:lnTo>
                    <a:pt x="1056" y="152"/>
                  </a:lnTo>
                  <a:lnTo>
                    <a:pt x="1055" y="147"/>
                  </a:lnTo>
                  <a:lnTo>
                    <a:pt x="1055" y="141"/>
                  </a:lnTo>
                  <a:lnTo>
                    <a:pt x="1076" y="141"/>
                  </a:lnTo>
                  <a:lnTo>
                    <a:pt x="1076" y="139"/>
                  </a:lnTo>
                  <a:close/>
                  <a:moveTo>
                    <a:pt x="1083" y="59"/>
                  </a:moveTo>
                  <a:lnTo>
                    <a:pt x="1080" y="59"/>
                  </a:lnTo>
                  <a:lnTo>
                    <a:pt x="1078" y="56"/>
                  </a:lnTo>
                  <a:lnTo>
                    <a:pt x="1078" y="0"/>
                  </a:lnTo>
                  <a:lnTo>
                    <a:pt x="1077" y="0"/>
                  </a:lnTo>
                  <a:lnTo>
                    <a:pt x="1068" y="5"/>
                  </a:lnTo>
                  <a:lnTo>
                    <a:pt x="1068" y="7"/>
                  </a:lnTo>
                  <a:lnTo>
                    <a:pt x="1070" y="6"/>
                  </a:lnTo>
                  <a:lnTo>
                    <a:pt x="1072" y="7"/>
                  </a:lnTo>
                  <a:lnTo>
                    <a:pt x="1073" y="10"/>
                  </a:lnTo>
                  <a:lnTo>
                    <a:pt x="1073" y="56"/>
                  </a:lnTo>
                  <a:lnTo>
                    <a:pt x="1071" y="59"/>
                  </a:lnTo>
                  <a:lnTo>
                    <a:pt x="1068" y="59"/>
                  </a:lnTo>
                  <a:lnTo>
                    <a:pt x="1068" y="61"/>
                  </a:lnTo>
                  <a:lnTo>
                    <a:pt x="1083" y="61"/>
                  </a:lnTo>
                  <a:lnTo>
                    <a:pt x="1083" y="59"/>
                  </a:lnTo>
                  <a:close/>
                  <a:moveTo>
                    <a:pt x="1100" y="130"/>
                  </a:moveTo>
                  <a:lnTo>
                    <a:pt x="1099" y="127"/>
                  </a:lnTo>
                  <a:lnTo>
                    <a:pt x="1096" y="126"/>
                  </a:lnTo>
                  <a:lnTo>
                    <a:pt x="1093" y="126"/>
                  </a:lnTo>
                  <a:lnTo>
                    <a:pt x="1091" y="128"/>
                  </a:lnTo>
                  <a:lnTo>
                    <a:pt x="1088" y="134"/>
                  </a:lnTo>
                  <a:lnTo>
                    <a:pt x="1088" y="126"/>
                  </a:lnTo>
                  <a:lnTo>
                    <a:pt x="1087" y="126"/>
                  </a:lnTo>
                  <a:lnTo>
                    <a:pt x="1078" y="130"/>
                  </a:lnTo>
                  <a:lnTo>
                    <a:pt x="1078" y="132"/>
                  </a:lnTo>
                  <a:lnTo>
                    <a:pt x="1081" y="131"/>
                  </a:lnTo>
                  <a:lnTo>
                    <a:pt x="1082" y="132"/>
                  </a:lnTo>
                  <a:lnTo>
                    <a:pt x="1083" y="135"/>
                  </a:lnTo>
                  <a:lnTo>
                    <a:pt x="1083" y="161"/>
                  </a:lnTo>
                  <a:lnTo>
                    <a:pt x="1082" y="163"/>
                  </a:lnTo>
                  <a:lnTo>
                    <a:pt x="1078" y="164"/>
                  </a:lnTo>
                  <a:lnTo>
                    <a:pt x="1078" y="166"/>
                  </a:lnTo>
                  <a:lnTo>
                    <a:pt x="1094" y="166"/>
                  </a:lnTo>
                  <a:lnTo>
                    <a:pt x="1094" y="164"/>
                  </a:lnTo>
                  <a:lnTo>
                    <a:pt x="1091" y="163"/>
                  </a:lnTo>
                  <a:lnTo>
                    <a:pt x="1089" y="162"/>
                  </a:lnTo>
                  <a:lnTo>
                    <a:pt x="1088" y="159"/>
                  </a:lnTo>
                  <a:lnTo>
                    <a:pt x="1088" y="138"/>
                  </a:lnTo>
                  <a:lnTo>
                    <a:pt x="1090" y="133"/>
                  </a:lnTo>
                  <a:lnTo>
                    <a:pt x="1091" y="132"/>
                  </a:lnTo>
                  <a:lnTo>
                    <a:pt x="1093" y="131"/>
                  </a:lnTo>
                  <a:lnTo>
                    <a:pt x="1097" y="134"/>
                  </a:lnTo>
                  <a:lnTo>
                    <a:pt x="1099" y="133"/>
                  </a:lnTo>
                  <a:lnTo>
                    <a:pt x="1100" y="130"/>
                  </a:lnTo>
                  <a:close/>
                  <a:moveTo>
                    <a:pt x="1117" y="57"/>
                  </a:moveTo>
                  <a:lnTo>
                    <a:pt x="1117" y="56"/>
                  </a:lnTo>
                  <a:lnTo>
                    <a:pt x="1115" y="57"/>
                  </a:lnTo>
                  <a:lnTo>
                    <a:pt x="1113" y="56"/>
                  </a:lnTo>
                  <a:lnTo>
                    <a:pt x="1112" y="53"/>
                  </a:lnTo>
                  <a:lnTo>
                    <a:pt x="1112" y="22"/>
                  </a:lnTo>
                  <a:lnTo>
                    <a:pt x="1102" y="22"/>
                  </a:lnTo>
                  <a:lnTo>
                    <a:pt x="1102" y="24"/>
                  </a:lnTo>
                  <a:lnTo>
                    <a:pt x="1104" y="24"/>
                  </a:lnTo>
                  <a:lnTo>
                    <a:pt x="1105" y="24"/>
                  </a:lnTo>
                  <a:lnTo>
                    <a:pt x="1107" y="26"/>
                  </a:lnTo>
                  <a:lnTo>
                    <a:pt x="1107" y="29"/>
                  </a:lnTo>
                  <a:lnTo>
                    <a:pt x="1107" y="51"/>
                  </a:lnTo>
                  <a:lnTo>
                    <a:pt x="1104" y="55"/>
                  </a:lnTo>
                  <a:lnTo>
                    <a:pt x="1103" y="56"/>
                  </a:lnTo>
                  <a:lnTo>
                    <a:pt x="1100" y="57"/>
                  </a:lnTo>
                  <a:lnTo>
                    <a:pt x="1096" y="55"/>
                  </a:lnTo>
                  <a:lnTo>
                    <a:pt x="1095" y="54"/>
                  </a:lnTo>
                  <a:lnTo>
                    <a:pt x="1095" y="52"/>
                  </a:lnTo>
                  <a:lnTo>
                    <a:pt x="1095" y="22"/>
                  </a:lnTo>
                  <a:lnTo>
                    <a:pt x="1084" y="22"/>
                  </a:lnTo>
                  <a:lnTo>
                    <a:pt x="1084" y="24"/>
                  </a:lnTo>
                  <a:lnTo>
                    <a:pt x="1088" y="24"/>
                  </a:lnTo>
                  <a:lnTo>
                    <a:pt x="1089" y="26"/>
                  </a:lnTo>
                  <a:lnTo>
                    <a:pt x="1089" y="51"/>
                  </a:lnTo>
                  <a:lnTo>
                    <a:pt x="1091" y="57"/>
                  </a:lnTo>
                  <a:lnTo>
                    <a:pt x="1091" y="59"/>
                  </a:lnTo>
                  <a:lnTo>
                    <a:pt x="1093" y="60"/>
                  </a:lnTo>
                  <a:lnTo>
                    <a:pt x="1097" y="62"/>
                  </a:lnTo>
                  <a:lnTo>
                    <a:pt x="1101" y="61"/>
                  </a:lnTo>
                  <a:lnTo>
                    <a:pt x="1102" y="60"/>
                  </a:lnTo>
                  <a:lnTo>
                    <a:pt x="1107" y="54"/>
                  </a:lnTo>
                  <a:lnTo>
                    <a:pt x="1107" y="62"/>
                  </a:lnTo>
                  <a:lnTo>
                    <a:pt x="1108" y="62"/>
                  </a:lnTo>
                  <a:lnTo>
                    <a:pt x="1117" y="57"/>
                  </a:lnTo>
                  <a:close/>
                  <a:moveTo>
                    <a:pt x="1136" y="53"/>
                  </a:moveTo>
                  <a:lnTo>
                    <a:pt x="1135" y="53"/>
                  </a:lnTo>
                  <a:lnTo>
                    <a:pt x="1133" y="56"/>
                  </a:lnTo>
                  <a:lnTo>
                    <a:pt x="1131" y="57"/>
                  </a:lnTo>
                  <a:lnTo>
                    <a:pt x="1129" y="55"/>
                  </a:lnTo>
                  <a:lnTo>
                    <a:pt x="1128" y="55"/>
                  </a:lnTo>
                  <a:lnTo>
                    <a:pt x="1128" y="50"/>
                  </a:lnTo>
                  <a:lnTo>
                    <a:pt x="1128" y="25"/>
                  </a:lnTo>
                  <a:lnTo>
                    <a:pt x="1135" y="25"/>
                  </a:lnTo>
                  <a:lnTo>
                    <a:pt x="1135" y="22"/>
                  </a:lnTo>
                  <a:lnTo>
                    <a:pt x="1128" y="22"/>
                  </a:lnTo>
                  <a:lnTo>
                    <a:pt x="1128" y="9"/>
                  </a:lnTo>
                  <a:lnTo>
                    <a:pt x="1127" y="9"/>
                  </a:lnTo>
                  <a:lnTo>
                    <a:pt x="1124" y="17"/>
                  </a:lnTo>
                  <a:lnTo>
                    <a:pt x="1122" y="20"/>
                  </a:lnTo>
                  <a:lnTo>
                    <a:pt x="1118" y="24"/>
                  </a:lnTo>
                  <a:lnTo>
                    <a:pt x="1118" y="25"/>
                  </a:lnTo>
                  <a:lnTo>
                    <a:pt x="1123" y="25"/>
                  </a:lnTo>
                  <a:lnTo>
                    <a:pt x="1123" y="54"/>
                  </a:lnTo>
                  <a:lnTo>
                    <a:pt x="1123" y="57"/>
                  </a:lnTo>
                  <a:lnTo>
                    <a:pt x="1125" y="61"/>
                  </a:lnTo>
                  <a:lnTo>
                    <a:pt x="1128" y="62"/>
                  </a:lnTo>
                  <a:lnTo>
                    <a:pt x="1133" y="60"/>
                  </a:lnTo>
                  <a:lnTo>
                    <a:pt x="1134" y="58"/>
                  </a:lnTo>
                  <a:lnTo>
                    <a:pt x="1135" y="56"/>
                  </a:lnTo>
                  <a:lnTo>
                    <a:pt x="1136" y="53"/>
                  </a:lnTo>
                  <a:close/>
                  <a:moveTo>
                    <a:pt x="1149" y="5"/>
                  </a:moveTo>
                  <a:lnTo>
                    <a:pt x="1148" y="2"/>
                  </a:lnTo>
                  <a:lnTo>
                    <a:pt x="1145" y="0"/>
                  </a:lnTo>
                  <a:lnTo>
                    <a:pt x="1143" y="2"/>
                  </a:lnTo>
                  <a:lnTo>
                    <a:pt x="1142" y="5"/>
                  </a:lnTo>
                  <a:lnTo>
                    <a:pt x="1143" y="8"/>
                  </a:lnTo>
                  <a:lnTo>
                    <a:pt x="1145" y="9"/>
                  </a:lnTo>
                  <a:lnTo>
                    <a:pt x="1148" y="8"/>
                  </a:lnTo>
                  <a:lnTo>
                    <a:pt x="1149" y="5"/>
                  </a:lnTo>
                  <a:close/>
                  <a:moveTo>
                    <a:pt x="1153" y="60"/>
                  </a:moveTo>
                  <a:lnTo>
                    <a:pt x="1150" y="59"/>
                  </a:lnTo>
                  <a:lnTo>
                    <a:pt x="1148" y="57"/>
                  </a:lnTo>
                  <a:lnTo>
                    <a:pt x="1148" y="56"/>
                  </a:lnTo>
                  <a:lnTo>
                    <a:pt x="1148" y="27"/>
                  </a:lnTo>
                  <a:lnTo>
                    <a:pt x="1148" y="21"/>
                  </a:lnTo>
                  <a:lnTo>
                    <a:pt x="1147" y="21"/>
                  </a:lnTo>
                  <a:lnTo>
                    <a:pt x="1138" y="26"/>
                  </a:lnTo>
                  <a:lnTo>
                    <a:pt x="1138" y="27"/>
                  </a:lnTo>
                  <a:lnTo>
                    <a:pt x="1140" y="27"/>
                  </a:lnTo>
                  <a:lnTo>
                    <a:pt x="1142" y="27"/>
                  </a:lnTo>
                  <a:lnTo>
                    <a:pt x="1142" y="29"/>
                  </a:lnTo>
                  <a:lnTo>
                    <a:pt x="1143" y="56"/>
                  </a:lnTo>
                  <a:lnTo>
                    <a:pt x="1142" y="57"/>
                  </a:lnTo>
                  <a:lnTo>
                    <a:pt x="1141" y="59"/>
                  </a:lnTo>
                  <a:lnTo>
                    <a:pt x="1138" y="60"/>
                  </a:lnTo>
                  <a:lnTo>
                    <a:pt x="1138" y="61"/>
                  </a:lnTo>
                  <a:lnTo>
                    <a:pt x="1153" y="61"/>
                  </a:lnTo>
                  <a:lnTo>
                    <a:pt x="1153" y="60"/>
                  </a:lnTo>
                  <a:close/>
                  <a:moveTo>
                    <a:pt x="1185" y="36"/>
                  </a:moveTo>
                  <a:lnTo>
                    <a:pt x="1184" y="31"/>
                  </a:lnTo>
                  <a:lnTo>
                    <a:pt x="1179" y="24"/>
                  </a:lnTo>
                  <a:lnTo>
                    <a:pt x="1179" y="23"/>
                  </a:lnTo>
                  <a:lnTo>
                    <a:pt x="1179" y="37"/>
                  </a:lnTo>
                  <a:lnTo>
                    <a:pt x="1179" y="50"/>
                  </a:lnTo>
                  <a:lnTo>
                    <a:pt x="1178" y="54"/>
                  </a:lnTo>
                  <a:lnTo>
                    <a:pt x="1176" y="58"/>
                  </a:lnTo>
                  <a:lnTo>
                    <a:pt x="1174" y="59"/>
                  </a:lnTo>
                  <a:lnTo>
                    <a:pt x="1169" y="59"/>
                  </a:lnTo>
                  <a:lnTo>
                    <a:pt x="1167" y="57"/>
                  </a:lnTo>
                  <a:lnTo>
                    <a:pt x="1163" y="49"/>
                  </a:lnTo>
                  <a:lnTo>
                    <a:pt x="1163" y="44"/>
                  </a:lnTo>
                  <a:lnTo>
                    <a:pt x="1162" y="35"/>
                  </a:lnTo>
                  <a:lnTo>
                    <a:pt x="1163" y="32"/>
                  </a:lnTo>
                  <a:lnTo>
                    <a:pt x="1164" y="27"/>
                  </a:lnTo>
                  <a:lnTo>
                    <a:pt x="1165" y="26"/>
                  </a:lnTo>
                  <a:lnTo>
                    <a:pt x="1166" y="25"/>
                  </a:lnTo>
                  <a:lnTo>
                    <a:pt x="1170" y="24"/>
                  </a:lnTo>
                  <a:lnTo>
                    <a:pt x="1172" y="24"/>
                  </a:lnTo>
                  <a:lnTo>
                    <a:pt x="1174" y="25"/>
                  </a:lnTo>
                  <a:lnTo>
                    <a:pt x="1178" y="32"/>
                  </a:lnTo>
                  <a:lnTo>
                    <a:pt x="1179" y="37"/>
                  </a:lnTo>
                  <a:lnTo>
                    <a:pt x="1179" y="23"/>
                  </a:lnTo>
                  <a:lnTo>
                    <a:pt x="1175" y="21"/>
                  </a:lnTo>
                  <a:lnTo>
                    <a:pt x="1168" y="21"/>
                  </a:lnTo>
                  <a:lnTo>
                    <a:pt x="1166" y="22"/>
                  </a:lnTo>
                  <a:lnTo>
                    <a:pt x="1162" y="25"/>
                  </a:lnTo>
                  <a:lnTo>
                    <a:pt x="1160" y="28"/>
                  </a:lnTo>
                  <a:lnTo>
                    <a:pt x="1157" y="35"/>
                  </a:lnTo>
                  <a:lnTo>
                    <a:pt x="1156" y="38"/>
                  </a:lnTo>
                  <a:lnTo>
                    <a:pt x="1156" y="47"/>
                  </a:lnTo>
                  <a:lnTo>
                    <a:pt x="1158" y="51"/>
                  </a:lnTo>
                  <a:lnTo>
                    <a:pt x="1162" y="60"/>
                  </a:lnTo>
                  <a:lnTo>
                    <a:pt x="1166" y="62"/>
                  </a:lnTo>
                  <a:lnTo>
                    <a:pt x="1173" y="62"/>
                  </a:lnTo>
                  <a:lnTo>
                    <a:pt x="1176" y="61"/>
                  </a:lnTo>
                  <a:lnTo>
                    <a:pt x="1178" y="59"/>
                  </a:lnTo>
                  <a:lnTo>
                    <a:pt x="1180" y="58"/>
                  </a:lnTo>
                  <a:lnTo>
                    <a:pt x="1182" y="55"/>
                  </a:lnTo>
                  <a:lnTo>
                    <a:pt x="1184" y="48"/>
                  </a:lnTo>
                  <a:lnTo>
                    <a:pt x="1185" y="44"/>
                  </a:lnTo>
                  <a:lnTo>
                    <a:pt x="1185" y="36"/>
                  </a:lnTo>
                  <a:close/>
                  <a:moveTo>
                    <a:pt x="1220" y="60"/>
                  </a:moveTo>
                  <a:lnTo>
                    <a:pt x="1217" y="59"/>
                  </a:lnTo>
                  <a:lnTo>
                    <a:pt x="1216" y="56"/>
                  </a:lnTo>
                  <a:lnTo>
                    <a:pt x="1215" y="29"/>
                  </a:lnTo>
                  <a:lnTo>
                    <a:pt x="1214" y="25"/>
                  </a:lnTo>
                  <a:lnTo>
                    <a:pt x="1213" y="24"/>
                  </a:lnTo>
                  <a:lnTo>
                    <a:pt x="1212" y="22"/>
                  </a:lnTo>
                  <a:lnTo>
                    <a:pt x="1208" y="21"/>
                  </a:lnTo>
                  <a:lnTo>
                    <a:pt x="1205" y="21"/>
                  </a:lnTo>
                  <a:lnTo>
                    <a:pt x="1202" y="24"/>
                  </a:lnTo>
                  <a:lnTo>
                    <a:pt x="1198" y="29"/>
                  </a:lnTo>
                  <a:lnTo>
                    <a:pt x="1198" y="21"/>
                  </a:lnTo>
                  <a:lnTo>
                    <a:pt x="1197" y="21"/>
                  </a:lnTo>
                  <a:lnTo>
                    <a:pt x="1188" y="26"/>
                  </a:lnTo>
                  <a:lnTo>
                    <a:pt x="1188" y="27"/>
                  </a:lnTo>
                  <a:lnTo>
                    <a:pt x="1190" y="27"/>
                  </a:lnTo>
                  <a:lnTo>
                    <a:pt x="1192" y="27"/>
                  </a:lnTo>
                  <a:lnTo>
                    <a:pt x="1193" y="30"/>
                  </a:lnTo>
                  <a:lnTo>
                    <a:pt x="1193" y="55"/>
                  </a:lnTo>
                  <a:lnTo>
                    <a:pt x="1192" y="57"/>
                  </a:lnTo>
                  <a:lnTo>
                    <a:pt x="1192" y="58"/>
                  </a:lnTo>
                  <a:lnTo>
                    <a:pt x="1189" y="60"/>
                  </a:lnTo>
                  <a:lnTo>
                    <a:pt x="1188" y="60"/>
                  </a:lnTo>
                  <a:lnTo>
                    <a:pt x="1188" y="61"/>
                  </a:lnTo>
                  <a:lnTo>
                    <a:pt x="1203" y="61"/>
                  </a:lnTo>
                  <a:lnTo>
                    <a:pt x="1203" y="60"/>
                  </a:lnTo>
                  <a:lnTo>
                    <a:pt x="1200" y="59"/>
                  </a:lnTo>
                  <a:lnTo>
                    <a:pt x="1198" y="56"/>
                  </a:lnTo>
                  <a:lnTo>
                    <a:pt x="1198" y="32"/>
                  </a:lnTo>
                  <a:lnTo>
                    <a:pt x="1201" y="28"/>
                  </a:lnTo>
                  <a:lnTo>
                    <a:pt x="1203" y="26"/>
                  </a:lnTo>
                  <a:lnTo>
                    <a:pt x="1206" y="26"/>
                  </a:lnTo>
                  <a:lnTo>
                    <a:pt x="1209" y="28"/>
                  </a:lnTo>
                  <a:lnTo>
                    <a:pt x="1210" y="30"/>
                  </a:lnTo>
                  <a:lnTo>
                    <a:pt x="1210" y="36"/>
                  </a:lnTo>
                  <a:lnTo>
                    <a:pt x="1210" y="56"/>
                  </a:lnTo>
                  <a:lnTo>
                    <a:pt x="1209" y="59"/>
                  </a:lnTo>
                  <a:lnTo>
                    <a:pt x="1206" y="60"/>
                  </a:lnTo>
                  <a:lnTo>
                    <a:pt x="1206" y="61"/>
                  </a:lnTo>
                  <a:lnTo>
                    <a:pt x="1220" y="61"/>
                  </a:lnTo>
                  <a:lnTo>
                    <a:pt x="1220" y="60"/>
                  </a:lnTo>
                  <a:close/>
                  <a:moveTo>
                    <a:pt x="1250" y="53"/>
                  </a:moveTo>
                  <a:lnTo>
                    <a:pt x="1247" y="56"/>
                  </a:lnTo>
                  <a:lnTo>
                    <a:pt x="1246" y="56"/>
                  </a:lnTo>
                  <a:lnTo>
                    <a:pt x="1245" y="56"/>
                  </a:lnTo>
                  <a:lnTo>
                    <a:pt x="1245" y="55"/>
                  </a:lnTo>
                  <a:lnTo>
                    <a:pt x="1245" y="54"/>
                  </a:lnTo>
                  <a:lnTo>
                    <a:pt x="1245" y="38"/>
                  </a:lnTo>
                  <a:lnTo>
                    <a:pt x="1245" y="28"/>
                  </a:lnTo>
                  <a:lnTo>
                    <a:pt x="1244" y="25"/>
                  </a:lnTo>
                  <a:lnTo>
                    <a:pt x="1243" y="23"/>
                  </a:lnTo>
                  <a:lnTo>
                    <a:pt x="1240" y="21"/>
                  </a:lnTo>
                  <a:lnTo>
                    <a:pt x="1237" y="21"/>
                  </a:lnTo>
                  <a:lnTo>
                    <a:pt x="1231" y="21"/>
                  </a:lnTo>
                  <a:lnTo>
                    <a:pt x="1229" y="22"/>
                  </a:lnTo>
                  <a:lnTo>
                    <a:pt x="1225" y="26"/>
                  </a:lnTo>
                  <a:lnTo>
                    <a:pt x="1224" y="28"/>
                  </a:lnTo>
                  <a:lnTo>
                    <a:pt x="1224" y="31"/>
                  </a:lnTo>
                  <a:lnTo>
                    <a:pt x="1225" y="34"/>
                  </a:lnTo>
                  <a:lnTo>
                    <a:pt x="1227" y="35"/>
                  </a:lnTo>
                  <a:lnTo>
                    <a:pt x="1229" y="34"/>
                  </a:lnTo>
                  <a:lnTo>
                    <a:pt x="1229" y="31"/>
                  </a:lnTo>
                  <a:lnTo>
                    <a:pt x="1230" y="28"/>
                  </a:lnTo>
                  <a:lnTo>
                    <a:pt x="1231" y="25"/>
                  </a:lnTo>
                  <a:lnTo>
                    <a:pt x="1234" y="23"/>
                  </a:lnTo>
                  <a:lnTo>
                    <a:pt x="1238" y="26"/>
                  </a:lnTo>
                  <a:lnTo>
                    <a:pt x="1239" y="27"/>
                  </a:lnTo>
                  <a:lnTo>
                    <a:pt x="1239" y="30"/>
                  </a:lnTo>
                  <a:lnTo>
                    <a:pt x="1239" y="35"/>
                  </a:lnTo>
                  <a:lnTo>
                    <a:pt x="1239" y="38"/>
                  </a:lnTo>
                  <a:lnTo>
                    <a:pt x="1239" y="53"/>
                  </a:lnTo>
                  <a:lnTo>
                    <a:pt x="1237" y="55"/>
                  </a:lnTo>
                  <a:lnTo>
                    <a:pt x="1235" y="57"/>
                  </a:lnTo>
                  <a:lnTo>
                    <a:pt x="1233" y="57"/>
                  </a:lnTo>
                  <a:lnTo>
                    <a:pt x="1230" y="55"/>
                  </a:lnTo>
                  <a:lnTo>
                    <a:pt x="1229" y="54"/>
                  </a:lnTo>
                  <a:lnTo>
                    <a:pt x="1228" y="52"/>
                  </a:lnTo>
                  <a:lnTo>
                    <a:pt x="1228" y="50"/>
                  </a:lnTo>
                  <a:lnTo>
                    <a:pt x="1229" y="45"/>
                  </a:lnTo>
                  <a:lnTo>
                    <a:pt x="1233" y="41"/>
                  </a:lnTo>
                  <a:lnTo>
                    <a:pt x="1234" y="41"/>
                  </a:lnTo>
                  <a:lnTo>
                    <a:pt x="1236" y="39"/>
                  </a:lnTo>
                  <a:lnTo>
                    <a:pt x="1239" y="38"/>
                  </a:lnTo>
                  <a:lnTo>
                    <a:pt x="1239" y="35"/>
                  </a:lnTo>
                  <a:lnTo>
                    <a:pt x="1234" y="38"/>
                  </a:lnTo>
                  <a:lnTo>
                    <a:pt x="1231" y="40"/>
                  </a:lnTo>
                  <a:lnTo>
                    <a:pt x="1226" y="43"/>
                  </a:lnTo>
                  <a:lnTo>
                    <a:pt x="1225" y="45"/>
                  </a:lnTo>
                  <a:lnTo>
                    <a:pt x="1223" y="48"/>
                  </a:lnTo>
                  <a:lnTo>
                    <a:pt x="1223" y="55"/>
                  </a:lnTo>
                  <a:lnTo>
                    <a:pt x="1224" y="57"/>
                  </a:lnTo>
                  <a:lnTo>
                    <a:pt x="1226" y="61"/>
                  </a:lnTo>
                  <a:lnTo>
                    <a:pt x="1228" y="62"/>
                  </a:lnTo>
                  <a:lnTo>
                    <a:pt x="1230" y="62"/>
                  </a:lnTo>
                  <a:lnTo>
                    <a:pt x="1234" y="61"/>
                  </a:lnTo>
                  <a:lnTo>
                    <a:pt x="1234" y="60"/>
                  </a:lnTo>
                  <a:lnTo>
                    <a:pt x="1236" y="58"/>
                  </a:lnTo>
                  <a:lnTo>
                    <a:pt x="1238" y="57"/>
                  </a:lnTo>
                  <a:lnTo>
                    <a:pt x="1239" y="55"/>
                  </a:lnTo>
                  <a:lnTo>
                    <a:pt x="1240" y="58"/>
                  </a:lnTo>
                  <a:lnTo>
                    <a:pt x="1240" y="59"/>
                  </a:lnTo>
                  <a:lnTo>
                    <a:pt x="1240" y="60"/>
                  </a:lnTo>
                  <a:lnTo>
                    <a:pt x="1243" y="62"/>
                  </a:lnTo>
                  <a:lnTo>
                    <a:pt x="1245" y="62"/>
                  </a:lnTo>
                  <a:lnTo>
                    <a:pt x="1247" y="60"/>
                  </a:lnTo>
                  <a:lnTo>
                    <a:pt x="1249" y="56"/>
                  </a:lnTo>
                  <a:lnTo>
                    <a:pt x="1250" y="55"/>
                  </a:lnTo>
                  <a:lnTo>
                    <a:pt x="1250" y="53"/>
                  </a:lnTo>
                  <a:close/>
                  <a:moveTo>
                    <a:pt x="1267" y="59"/>
                  </a:moveTo>
                  <a:lnTo>
                    <a:pt x="1264" y="59"/>
                  </a:lnTo>
                  <a:lnTo>
                    <a:pt x="1262" y="56"/>
                  </a:lnTo>
                  <a:lnTo>
                    <a:pt x="1262" y="0"/>
                  </a:lnTo>
                  <a:lnTo>
                    <a:pt x="1261" y="0"/>
                  </a:lnTo>
                  <a:lnTo>
                    <a:pt x="1252" y="5"/>
                  </a:lnTo>
                  <a:lnTo>
                    <a:pt x="1252" y="7"/>
                  </a:lnTo>
                  <a:lnTo>
                    <a:pt x="1255" y="6"/>
                  </a:lnTo>
                  <a:lnTo>
                    <a:pt x="1256" y="7"/>
                  </a:lnTo>
                  <a:lnTo>
                    <a:pt x="1257" y="10"/>
                  </a:lnTo>
                  <a:lnTo>
                    <a:pt x="1257" y="56"/>
                  </a:lnTo>
                  <a:lnTo>
                    <a:pt x="1255" y="59"/>
                  </a:lnTo>
                  <a:lnTo>
                    <a:pt x="1252" y="59"/>
                  </a:lnTo>
                  <a:lnTo>
                    <a:pt x="1252" y="61"/>
                  </a:lnTo>
                  <a:lnTo>
                    <a:pt x="1267" y="61"/>
                  </a:lnTo>
                  <a:lnTo>
                    <a:pt x="1267"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79" name="Picture 34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0" y="6"/>
              <a:ext cx="306" cy="185"/>
            </a:xfrm>
            <a:prstGeom prst="rect">
              <a:avLst/>
            </a:prstGeom>
            <a:noFill/>
            <a:extLst>
              <a:ext uri="{909E8E84-426E-40DD-AFC4-6F175D3DCCD1}">
                <a14:hiddenFill xmlns:a14="http://schemas.microsoft.com/office/drawing/2010/main">
                  <a:solidFill>
                    <a:srgbClr val="FFFFFF"/>
                  </a:solidFill>
                </a14:hiddenFill>
              </a:ext>
            </a:extLst>
          </p:spPr>
        </p:pic>
        <p:sp>
          <p:nvSpPr>
            <p:cNvPr id="171" name="AutoShape 343"/>
            <p:cNvSpPr>
              <a:spLocks/>
            </p:cNvSpPr>
            <p:nvPr/>
          </p:nvSpPr>
          <p:spPr bwMode="auto">
            <a:xfrm>
              <a:off x="2388" y="9"/>
              <a:ext cx="488" cy="185"/>
            </a:xfrm>
            <a:custGeom>
              <a:avLst/>
              <a:gdLst>
                <a:gd name="T0" fmla="*/ 7 w 488"/>
                <a:gd name="T1" fmla="*/ 36 h 185"/>
                <a:gd name="T2" fmla="*/ 36 w 488"/>
                <a:gd name="T3" fmla="*/ 11 h 185"/>
                <a:gd name="T4" fmla="*/ 8 w 488"/>
                <a:gd name="T5" fmla="*/ 68 h 185"/>
                <a:gd name="T6" fmla="*/ 67 w 488"/>
                <a:gd name="T7" fmla="*/ 27 h 185"/>
                <a:gd name="T8" fmla="*/ 57 w 488"/>
                <a:gd name="T9" fmla="*/ 17 h 185"/>
                <a:gd name="T10" fmla="*/ 62 w 488"/>
                <a:gd name="T11" fmla="*/ 46 h 185"/>
                <a:gd name="T12" fmla="*/ 46 w 488"/>
                <a:gd name="T13" fmla="*/ 70 h 185"/>
                <a:gd name="T14" fmla="*/ 82 w 488"/>
                <a:gd name="T15" fmla="*/ 70 h 185"/>
                <a:gd name="T16" fmla="*/ 152 w 488"/>
                <a:gd name="T17" fmla="*/ 56 h 185"/>
                <a:gd name="T18" fmla="*/ 120 w 488"/>
                <a:gd name="T19" fmla="*/ 30 h 185"/>
                <a:gd name="T20" fmla="*/ 148 w 488"/>
                <a:gd name="T21" fmla="*/ 14 h 185"/>
                <a:gd name="T22" fmla="*/ 126 w 488"/>
                <a:gd name="T23" fmla="*/ 71 h 185"/>
                <a:gd name="T24" fmla="*/ 176 w 488"/>
                <a:gd name="T25" fmla="*/ 67 h 185"/>
                <a:gd name="T26" fmla="*/ 174 w 488"/>
                <a:gd name="T27" fmla="*/ 34 h 185"/>
                <a:gd name="T28" fmla="*/ 158 w 488"/>
                <a:gd name="T29" fmla="*/ 60 h 185"/>
                <a:gd name="T30" fmla="*/ 202 w 488"/>
                <a:gd name="T31" fmla="*/ 165 h 185"/>
                <a:gd name="T32" fmla="*/ 168 w 488"/>
                <a:gd name="T33" fmla="*/ 117 h 185"/>
                <a:gd name="T34" fmla="*/ 205 w 488"/>
                <a:gd name="T35" fmla="*/ 159 h 185"/>
                <a:gd name="T36" fmla="*/ 197 w 488"/>
                <a:gd name="T37" fmla="*/ 30 h 185"/>
                <a:gd name="T38" fmla="*/ 203 w 488"/>
                <a:gd name="T39" fmla="*/ 69 h 185"/>
                <a:gd name="T40" fmla="*/ 206 w 488"/>
                <a:gd name="T41" fmla="*/ 70 h 185"/>
                <a:gd name="T42" fmla="*/ 229 w 488"/>
                <a:gd name="T43" fmla="*/ 137 h 185"/>
                <a:gd name="T44" fmla="*/ 217 w 488"/>
                <a:gd name="T45" fmla="*/ 139 h 185"/>
                <a:gd name="T46" fmla="*/ 214 w 488"/>
                <a:gd name="T47" fmla="*/ 166 h 185"/>
                <a:gd name="T48" fmla="*/ 209 w 488"/>
                <a:gd name="T49" fmla="*/ 169 h 185"/>
                <a:gd name="T50" fmla="*/ 229 w 488"/>
                <a:gd name="T51" fmla="*/ 176 h 185"/>
                <a:gd name="T52" fmla="*/ 239 w 488"/>
                <a:gd name="T53" fmla="*/ 61 h 185"/>
                <a:gd name="T54" fmla="*/ 238 w 488"/>
                <a:gd name="T55" fmla="*/ 71 h 185"/>
                <a:gd name="T56" fmla="*/ 247 w 488"/>
                <a:gd name="T57" fmla="*/ 141 h 185"/>
                <a:gd name="T58" fmla="*/ 246 w 488"/>
                <a:gd name="T59" fmla="*/ 186 h 185"/>
                <a:gd name="T60" fmla="*/ 269 w 488"/>
                <a:gd name="T61" fmla="*/ 136 h 185"/>
                <a:gd name="T62" fmla="*/ 262 w 488"/>
                <a:gd name="T63" fmla="*/ 53 h 185"/>
                <a:gd name="T64" fmla="*/ 275 w 488"/>
                <a:gd name="T65" fmla="*/ 30 h 185"/>
                <a:gd name="T66" fmla="*/ 278 w 488"/>
                <a:gd name="T67" fmla="*/ 68 h 185"/>
                <a:gd name="T68" fmla="*/ 276 w 488"/>
                <a:gd name="T69" fmla="*/ 148 h 185"/>
                <a:gd name="T70" fmla="*/ 281 w 488"/>
                <a:gd name="T71" fmla="*/ 135 h 185"/>
                <a:gd name="T72" fmla="*/ 297 w 488"/>
                <a:gd name="T73" fmla="*/ 161 h 185"/>
                <a:gd name="T74" fmla="*/ 304 w 488"/>
                <a:gd name="T75" fmla="*/ 68 h 185"/>
                <a:gd name="T76" fmla="*/ 289 w 488"/>
                <a:gd name="T77" fmla="*/ 70 h 185"/>
                <a:gd name="T78" fmla="*/ 302 w 488"/>
                <a:gd name="T79" fmla="*/ 140 h 185"/>
                <a:gd name="T80" fmla="*/ 311 w 488"/>
                <a:gd name="T81" fmla="*/ 142 h 185"/>
                <a:gd name="T82" fmla="*/ 323 w 488"/>
                <a:gd name="T83" fmla="*/ 33 h 185"/>
                <a:gd name="T84" fmla="*/ 305 w 488"/>
                <a:gd name="T85" fmla="*/ 31 h 185"/>
                <a:gd name="T86" fmla="*/ 329 w 488"/>
                <a:gd name="T87" fmla="*/ 71 h 185"/>
                <a:gd name="T88" fmla="*/ 349 w 488"/>
                <a:gd name="T89" fmla="*/ 18 h 185"/>
                <a:gd name="T90" fmla="*/ 356 w 488"/>
                <a:gd name="T91" fmla="*/ 65 h 185"/>
                <a:gd name="T92" fmla="*/ 369 w 488"/>
                <a:gd name="T93" fmla="*/ 66 h 185"/>
                <a:gd name="T94" fmla="*/ 359 w 488"/>
                <a:gd name="T95" fmla="*/ 69 h 185"/>
                <a:gd name="T96" fmla="*/ 390 w 488"/>
                <a:gd name="T97" fmla="*/ 68 h 185"/>
                <a:gd name="T98" fmla="*/ 400 w 488"/>
                <a:gd name="T99" fmla="*/ 46 h 185"/>
                <a:gd name="T100" fmla="*/ 387 w 488"/>
                <a:gd name="T101" fmla="*/ 71 h 185"/>
                <a:gd name="T102" fmla="*/ 435 w 488"/>
                <a:gd name="T103" fmla="*/ 34 h 185"/>
                <a:gd name="T104" fmla="*/ 414 w 488"/>
                <a:gd name="T105" fmla="*/ 39 h 185"/>
                <a:gd name="T106" fmla="*/ 424 w 488"/>
                <a:gd name="T107" fmla="*/ 35 h 185"/>
                <a:gd name="T108" fmla="*/ 467 w 488"/>
                <a:gd name="T109" fmla="*/ 65 h 185"/>
                <a:gd name="T110" fmla="*/ 445 w 488"/>
                <a:gd name="T111" fmla="*/ 37 h 185"/>
                <a:gd name="T112" fmla="*/ 460 w 488"/>
                <a:gd name="T113" fmla="*/ 47 h 185"/>
                <a:gd name="T114" fmla="*/ 460 w 488"/>
                <a:gd name="T115" fmla="*/ 47 h 185"/>
                <a:gd name="T116" fmla="*/ 455 w 488"/>
                <a:gd name="T117" fmla="*/ 69 h 185"/>
                <a:gd name="T118" fmla="*/ 488 w 488"/>
                <a:gd name="T119" fmla="*/ 68 h 185"/>
                <a:gd name="T120" fmla="*/ 473 w 488"/>
                <a:gd name="T121" fmla="*/ 70 h 18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88" h="185">
                  <a:moveTo>
                    <a:pt x="40" y="47"/>
                  </a:moveTo>
                  <a:lnTo>
                    <a:pt x="39" y="47"/>
                  </a:lnTo>
                  <a:lnTo>
                    <a:pt x="36" y="51"/>
                  </a:lnTo>
                  <a:lnTo>
                    <a:pt x="34" y="55"/>
                  </a:lnTo>
                  <a:lnTo>
                    <a:pt x="29" y="58"/>
                  </a:lnTo>
                  <a:lnTo>
                    <a:pt x="27" y="59"/>
                  </a:lnTo>
                  <a:lnTo>
                    <a:pt x="21" y="59"/>
                  </a:lnTo>
                  <a:lnTo>
                    <a:pt x="18" y="58"/>
                  </a:lnTo>
                  <a:lnTo>
                    <a:pt x="13" y="53"/>
                  </a:lnTo>
                  <a:lnTo>
                    <a:pt x="11" y="51"/>
                  </a:lnTo>
                  <a:lnTo>
                    <a:pt x="8" y="43"/>
                  </a:lnTo>
                  <a:lnTo>
                    <a:pt x="7" y="38"/>
                  </a:lnTo>
                  <a:lnTo>
                    <a:pt x="7" y="27"/>
                  </a:lnTo>
                  <a:lnTo>
                    <a:pt x="8" y="21"/>
                  </a:lnTo>
                  <a:lnTo>
                    <a:pt x="11" y="13"/>
                  </a:lnTo>
                  <a:lnTo>
                    <a:pt x="13" y="10"/>
                  </a:lnTo>
                  <a:lnTo>
                    <a:pt x="17" y="6"/>
                  </a:lnTo>
                  <a:lnTo>
                    <a:pt x="20" y="5"/>
                  </a:lnTo>
                  <a:lnTo>
                    <a:pt x="26" y="5"/>
                  </a:lnTo>
                  <a:lnTo>
                    <a:pt x="29" y="6"/>
                  </a:lnTo>
                  <a:lnTo>
                    <a:pt x="34" y="11"/>
                  </a:lnTo>
                  <a:lnTo>
                    <a:pt x="36" y="16"/>
                  </a:lnTo>
                  <a:lnTo>
                    <a:pt x="38" y="22"/>
                  </a:lnTo>
                  <a:lnTo>
                    <a:pt x="39" y="22"/>
                  </a:lnTo>
                  <a:lnTo>
                    <a:pt x="38" y="2"/>
                  </a:lnTo>
                  <a:lnTo>
                    <a:pt x="36" y="2"/>
                  </a:lnTo>
                  <a:lnTo>
                    <a:pt x="35" y="5"/>
                  </a:lnTo>
                  <a:lnTo>
                    <a:pt x="34" y="6"/>
                  </a:lnTo>
                  <a:lnTo>
                    <a:pt x="29" y="3"/>
                  </a:lnTo>
                  <a:lnTo>
                    <a:pt x="26" y="2"/>
                  </a:lnTo>
                  <a:lnTo>
                    <a:pt x="18" y="2"/>
                  </a:lnTo>
                  <a:lnTo>
                    <a:pt x="15" y="3"/>
                  </a:lnTo>
                  <a:lnTo>
                    <a:pt x="8" y="9"/>
                  </a:lnTo>
                  <a:lnTo>
                    <a:pt x="5" y="12"/>
                  </a:lnTo>
                  <a:lnTo>
                    <a:pt x="1" y="22"/>
                  </a:lnTo>
                  <a:lnTo>
                    <a:pt x="0" y="27"/>
                  </a:lnTo>
                  <a:lnTo>
                    <a:pt x="0" y="40"/>
                  </a:lnTo>
                  <a:lnTo>
                    <a:pt x="2" y="46"/>
                  </a:lnTo>
                  <a:lnTo>
                    <a:pt x="8" y="59"/>
                  </a:lnTo>
                  <a:lnTo>
                    <a:pt x="14" y="62"/>
                  </a:lnTo>
                  <a:lnTo>
                    <a:pt x="25" y="62"/>
                  </a:lnTo>
                  <a:lnTo>
                    <a:pt x="29" y="61"/>
                  </a:lnTo>
                  <a:lnTo>
                    <a:pt x="35" y="56"/>
                  </a:lnTo>
                  <a:lnTo>
                    <a:pt x="37" y="53"/>
                  </a:lnTo>
                  <a:lnTo>
                    <a:pt x="40" y="47"/>
                  </a:lnTo>
                  <a:close/>
                  <a:moveTo>
                    <a:pt x="69" y="38"/>
                  </a:moveTo>
                  <a:lnTo>
                    <a:pt x="69" y="35"/>
                  </a:lnTo>
                  <a:lnTo>
                    <a:pt x="66" y="30"/>
                  </a:lnTo>
                  <a:lnTo>
                    <a:pt x="64" y="28"/>
                  </a:lnTo>
                  <a:lnTo>
                    <a:pt x="61" y="27"/>
                  </a:lnTo>
                  <a:lnTo>
                    <a:pt x="65" y="22"/>
                  </a:lnTo>
                  <a:lnTo>
                    <a:pt x="67" y="18"/>
                  </a:lnTo>
                  <a:lnTo>
                    <a:pt x="67" y="11"/>
                  </a:lnTo>
                  <a:lnTo>
                    <a:pt x="67" y="9"/>
                  </a:lnTo>
                  <a:lnTo>
                    <a:pt x="63" y="4"/>
                  </a:lnTo>
                  <a:lnTo>
                    <a:pt x="61" y="2"/>
                  </a:lnTo>
                  <a:lnTo>
                    <a:pt x="54" y="2"/>
                  </a:lnTo>
                  <a:lnTo>
                    <a:pt x="52" y="3"/>
                  </a:lnTo>
                  <a:lnTo>
                    <a:pt x="48" y="7"/>
                  </a:lnTo>
                  <a:lnTo>
                    <a:pt x="46" y="10"/>
                  </a:lnTo>
                  <a:lnTo>
                    <a:pt x="45" y="14"/>
                  </a:lnTo>
                  <a:lnTo>
                    <a:pt x="46" y="15"/>
                  </a:lnTo>
                  <a:lnTo>
                    <a:pt x="48" y="10"/>
                  </a:lnTo>
                  <a:lnTo>
                    <a:pt x="51" y="8"/>
                  </a:lnTo>
                  <a:lnTo>
                    <a:pt x="57" y="8"/>
                  </a:lnTo>
                  <a:lnTo>
                    <a:pt x="58" y="9"/>
                  </a:lnTo>
                  <a:lnTo>
                    <a:pt x="61" y="12"/>
                  </a:lnTo>
                  <a:lnTo>
                    <a:pt x="62" y="15"/>
                  </a:lnTo>
                  <a:lnTo>
                    <a:pt x="62" y="20"/>
                  </a:lnTo>
                  <a:lnTo>
                    <a:pt x="62" y="22"/>
                  </a:lnTo>
                  <a:lnTo>
                    <a:pt x="60" y="26"/>
                  </a:lnTo>
                  <a:lnTo>
                    <a:pt x="59" y="27"/>
                  </a:lnTo>
                  <a:lnTo>
                    <a:pt x="57" y="29"/>
                  </a:lnTo>
                  <a:lnTo>
                    <a:pt x="52" y="31"/>
                  </a:lnTo>
                  <a:lnTo>
                    <a:pt x="52" y="32"/>
                  </a:lnTo>
                  <a:lnTo>
                    <a:pt x="53" y="32"/>
                  </a:lnTo>
                  <a:lnTo>
                    <a:pt x="58" y="34"/>
                  </a:lnTo>
                  <a:lnTo>
                    <a:pt x="62" y="37"/>
                  </a:lnTo>
                  <a:lnTo>
                    <a:pt x="64" y="43"/>
                  </a:lnTo>
                  <a:lnTo>
                    <a:pt x="65" y="45"/>
                  </a:lnTo>
                  <a:lnTo>
                    <a:pt x="65" y="50"/>
                  </a:lnTo>
                  <a:lnTo>
                    <a:pt x="64" y="53"/>
                  </a:lnTo>
                  <a:lnTo>
                    <a:pt x="61" y="57"/>
                  </a:lnTo>
                  <a:lnTo>
                    <a:pt x="59" y="58"/>
                  </a:lnTo>
                  <a:lnTo>
                    <a:pt x="56" y="58"/>
                  </a:lnTo>
                  <a:lnTo>
                    <a:pt x="54" y="58"/>
                  </a:lnTo>
                  <a:lnTo>
                    <a:pt x="49" y="55"/>
                  </a:lnTo>
                  <a:lnTo>
                    <a:pt x="47" y="54"/>
                  </a:lnTo>
                  <a:lnTo>
                    <a:pt x="45" y="55"/>
                  </a:lnTo>
                  <a:lnTo>
                    <a:pt x="44" y="57"/>
                  </a:lnTo>
                  <a:lnTo>
                    <a:pt x="46" y="61"/>
                  </a:lnTo>
                  <a:lnTo>
                    <a:pt x="47" y="62"/>
                  </a:lnTo>
                  <a:lnTo>
                    <a:pt x="49" y="62"/>
                  </a:lnTo>
                  <a:lnTo>
                    <a:pt x="58" y="62"/>
                  </a:lnTo>
                  <a:lnTo>
                    <a:pt x="63" y="60"/>
                  </a:lnTo>
                  <a:lnTo>
                    <a:pt x="68" y="51"/>
                  </a:lnTo>
                  <a:lnTo>
                    <a:pt x="69" y="47"/>
                  </a:lnTo>
                  <a:lnTo>
                    <a:pt x="69" y="38"/>
                  </a:lnTo>
                  <a:close/>
                  <a:moveTo>
                    <a:pt x="88" y="57"/>
                  </a:moveTo>
                  <a:lnTo>
                    <a:pt x="87" y="54"/>
                  </a:lnTo>
                  <a:lnTo>
                    <a:pt x="84" y="53"/>
                  </a:lnTo>
                  <a:lnTo>
                    <a:pt x="82" y="54"/>
                  </a:lnTo>
                  <a:lnTo>
                    <a:pt x="81" y="57"/>
                  </a:lnTo>
                  <a:lnTo>
                    <a:pt x="82" y="61"/>
                  </a:lnTo>
                  <a:lnTo>
                    <a:pt x="84" y="62"/>
                  </a:lnTo>
                  <a:lnTo>
                    <a:pt x="87" y="61"/>
                  </a:lnTo>
                  <a:lnTo>
                    <a:pt x="88" y="57"/>
                  </a:lnTo>
                  <a:close/>
                  <a:moveTo>
                    <a:pt x="88" y="26"/>
                  </a:moveTo>
                  <a:lnTo>
                    <a:pt x="87" y="22"/>
                  </a:lnTo>
                  <a:lnTo>
                    <a:pt x="84" y="21"/>
                  </a:lnTo>
                  <a:lnTo>
                    <a:pt x="82" y="22"/>
                  </a:lnTo>
                  <a:lnTo>
                    <a:pt x="81" y="26"/>
                  </a:lnTo>
                  <a:lnTo>
                    <a:pt x="82" y="29"/>
                  </a:lnTo>
                  <a:lnTo>
                    <a:pt x="84" y="30"/>
                  </a:lnTo>
                  <a:lnTo>
                    <a:pt x="87" y="29"/>
                  </a:lnTo>
                  <a:lnTo>
                    <a:pt x="88" y="26"/>
                  </a:lnTo>
                  <a:close/>
                  <a:moveTo>
                    <a:pt x="152" y="47"/>
                  </a:moveTo>
                  <a:lnTo>
                    <a:pt x="151" y="47"/>
                  </a:lnTo>
                  <a:lnTo>
                    <a:pt x="148" y="51"/>
                  </a:lnTo>
                  <a:lnTo>
                    <a:pt x="146" y="55"/>
                  </a:lnTo>
                  <a:lnTo>
                    <a:pt x="142" y="58"/>
                  </a:lnTo>
                  <a:lnTo>
                    <a:pt x="139" y="59"/>
                  </a:lnTo>
                  <a:lnTo>
                    <a:pt x="133" y="59"/>
                  </a:lnTo>
                  <a:lnTo>
                    <a:pt x="130" y="58"/>
                  </a:lnTo>
                  <a:lnTo>
                    <a:pt x="125" y="53"/>
                  </a:lnTo>
                  <a:lnTo>
                    <a:pt x="123" y="51"/>
                  </a:lnTo>
                  <a:lnTo>
                    <a:pt x="120" y="43"/>
                  </a:lnTo>
                  <a:lnTo>
                    <a:pt x="120" y="38"/>
                  </a:lnTo>
                  <a:lnTo>
                    <a:pt x="120" y="27"/>
                  </a:lnTo>
                  <a:lnTo>
                    <a:pt x="120" y="21"/>
                  </a:lnTo>
                  <a:lnTo>
                    <a:pt x="123" y="13"/>
                  </a:lnTo>
                  <a:lnTo>
                    <a:pt x="125" y="10"/>
                  </a:lnTo>
                  <a:lnTo>
                    <a:pt x="130" y="6"/>
                  </a:lnTo>
                  <a:lnTo>
                    <a:pt x="132" y="5"/>
                  </a:lnTo>
                  <a:lnTo>
                    <a:pt x="139" y="5"/>
                  </a:lnTo>
                  <a:lnTo>
                    <a:pt x="142" y="6"/>
                  </a:lnTo>
                  <a:lnTo>
                    <a:pt x="147" y="11"/>
                  </a:lnTo>
                  <a:lnTo>
                    <a:pt x="149" y="16"/>
                  </a:lnTo>
                  <a:lnTo>
                    <a:pt x="150" y="22"/>
                  </a:lnTo>
                  <a:lnTo>
                    <a:pt x="151" y="22"/>
                  </a:lnTo>
                  <a:lnTo>
                    <a:pt x="150" y="2"/>
                  </a:lnTo>
                  <a:lnTo>
                    <a:pt x="149" y="2"/>
                  </a:lnTo>
                  <a:lnTo>
                    <a:pt x="148" y="5"/>
                  </a:lnTo>
                  <a:lnTo>
                    <a:pt x="146" y="6"/>
                  </a:lnTo>
                  <a:lnTo>
                    <a:pt x="141" y="3"/>
                  </a:lnTo>
                  <a:lnTo>
                    <a:pt x="138" y="2"/>
                  </a:lnTo>
                  <a:lnTo>
                    <a:pt x="131" y="2"/>
                  </a:lnTo>
                  <a:lnTo>
                    <a:pt x="127" y="3"/>
                  </a:lnTo>
                  <a:lnTo>
                    <a:pt x="120" y="9"/>
                  </a:lnTo>
                  <a:lnTo>
                    <a:pt x="117" y="12"/>
                  </a:lnTo>
                  <a:lnTo>
                    <a:pt x="113" y="22"/>
                  </a:lnTo>
                  <a:lnTo>
                    <a:pt x="112" y="27"/>
                  </a:lnTo>
                  <a:lnTo>
                    <a:pt x="112" y="40"/>
                  </a:lnTo>
                  <a:lnTo>
                    <a:pt x="114" y="46"/>
                  </a:lnTo>
                  <a:lnTo>
                    <a:pt x="121" y="59"/>
                  </a:lnTo>
                  <a:lnTo>
                    <a:pt x="126" y="62"/>
                  </a:lnTo>
                  <a:lnTo>
                    <a:pt x="138" y="62"/>
                  </a:lnTo>
                  <a:lnTo>
                    <a:pt x="141" y="61"/>
                  </a:lnTo>
                  <a:lnTo>
                    <a:pt x="147" y="56"/>
                  </a:lnTo>
                  <a:lnTo>
                    <a:pt x="150" y="53"/>
                  </a:lnTo>
                  <a:lnTo>
                    <a:pt x="152" y="47"/>
                  </a:lnTo>
                  <a:close/>
                  <a:moveTo>
                    <a:pt x="185" y="36"/>
                  </a:moveTo>
                  <a:lnTo>
                    <a:pt x="184" y="31"/>
                  </a:lnTo>
                  <a:lnTo>
                    <a:pt x="179" y="24"/>
                  </a:lnTo>
                  <a:lnTo>
                    <a:pt x="179" y="23"/>
                  </a:lnTo>
                  <a:lnTo>
                    <a:pt x="179" y="37"/>
                  </a:lnTo>
                  <a:lnTo>
                    <a:pt x="179" y="50"/>
                  </a:lnTo>
                  <a:lnTo>
                    <a:pt x="178" y="54"/>
                  </a:lnTo>
                  <a:lnTo>
                    <a:pt x="176" y="58"/>
                  </a:lnTo>
                  <a:lnTo>
                    <a:pt x="174" y="59"/>
                  </a:lnTo>
                  <a:lnTo>
                    <a:pt x="169" y="59"/>
                  </a:lnTo>
                  <a:lnTo>
                    <a:pt x="167" y="57"/>
                  </a:lnTo>
                  <a:lnTo>
                    <a:pt x="163" y="49"/>
                  </a:lnTo>
                  <a:lnTo>
                    <a:pt x="163" y="44"/>
                  </a:lnTo>
                  <a:lnTo>
                    <a:pt x="162" y="35"/>
                  </a:lnTo>
                  <a:lnTo>
                    <a:pt x="163" y="32"/>
                  </a:lnTo>
                  <a:lnTo>
                    <a:pt x="164" y="27"/>
                  </a:lnTo>
                  <a:lnTo>
                    <a:pt x="165" y="26"/>
                  </a:lnTo>
                  <a:lnTo>
                    <a:pt x="166" y="25"/>
                  </a:lnTo>
                  <a:lnTo>
                    <a:pt x="170" y="24"/>
                  </a:lnTo>
                  <a:lnTo>
                    <a:pt x="172" y="24"/>
                  </a:lnTo>
                  <a:lnTo>
                    <a:pt x="174" y="25"/>
                  </a:lnTo>
                  <a:lnTo>
                    <a:pt x="178" y="32"/>
                  </a:lnTo>
                  <a:lnTo>
                    <a:pt x="179" y="37"/>
                  </a:lnTo>
                  <a:lnTo>
                    <a:pt x="179" y="23"/>
                  </a:lnTo>
                  <a:lnTo>
                    <a:pt x="175" y="21"/>
                  </a:lnTo>
                  <a:lnTo>
                    <a:pt x="168" y="21"/>
                  </a:lnTo>
                  <a:lnTo>
                    <a:pt x="166" y="22"/>
                  </a:lnTo>
                  <a:lnTo>
                    <a:pt x="162" y="25"/>
                  </a:lnTo>
                  <a:lnTo>
                    <a:pt x="160" y="28"/>
                  </a:lnTo>
                  <a:lnTo>
                    <a:pt x="157" y="35"/>
                  </a:lnTo>
                  <a:lnTo>
                    <a:pt x="156" y="38"/>
                  </a:lnTo>
                  <a:lnTo>
                    <a:pt x="156" y="47"/>
                  </a:lnTo>
                  <a:lnTo>
                    <a:pt x="158" y="51"/>
                  </a:lnTo>
                  <a:lnTo>
                    <a:pt x="162" y="60"/>
                  </a:lnTo>
                  <a:lnTo>
                    <a:pt x="166" y="62"/>
                  </a:lnTo>
                  <a:lnTo>
                    <a:pt x="173" y="62"/>
                  </a:lnTo>
                  <a:lnTo>
                    <a:pt x="176" y="61"/>
                  </a:lnTo>
                  <a:lnTo>
                    <a:pt x="178" y="59"/>
                  </a:lnTo>
                  <a:lnTo>
                    <a:pt x="180" y="58"/>
                  </a:lnTo>
                  <a:lnTo>
                    <a:pt x="182" y="55"/>
                  </a:lnTo>
                  <a:lnTo>
                    <a:pt x="184" y="48"/>
                  </a:lnTo>
                  <a:lnTo>
                    <a:pt x="185" y="44"/>
                  </a:lnTo>
                  <a:lnTo>
                    <a:pt x="185" y="36"/>
                  </a:lnTo>
                  <a:close/>
                  <a:moveTo>
                    <a:pt x="205" y="150"/>
                  </a:moveTo>
                  <a:lnTo>
                    <a:pt x="204" y="150"/>
                  </a:lnTo>
                  <a:lnTo>
                    <a:pt x="202" y="156"/>
                  </a:lnTo>
                  <a:lnTo>
                    <a:pt x="201" y="158"/>
                  </a:lnTo>
                  <a:lnTo>
                    <a:pt x="197" y="161"/>
                  </a:lnTo>
                  <a:lnTo>
                    <a:pt x="196" y="162"/>
                  </a:lnTo>
                  <a:lnTo>
                    <a:pt x="182" y="162"/>
                  </a:lnTo>
                  <a:lnTo>
                    <a:pt x="181" y="160"/>
                  </a:lnTo>
                  <a:lnTo>
                    <a:pt x="180" y="158"/>
                  </a:lnTo>
                  <a:lnTo>
                    <a:pt x="180" y="114"/>
                  </a:lnTo>
                  <a:lnTo>
                    <a:pt x="181" y="113"/>
                  </a:lnTo>
                  <a:lnTo>
                    <a:pt x="182" y="110"/>
                  </a:lnTo>
                  <a:lnTo>
                    <a:pt x="183" y="110"/>
                  </a:lnTo>
                  <a:lnTo>
                    <a:pt x="187" y="110"/>
                  </a:lnTo>
                  <a:lnTo>
                    <a:pt x="187" y="108"/>
                  </a:lnTo>
                  <a:lnTo>
                    <a:pt x="168" y="108"/>
                  </a:lnTo>
                  <a:lnTo>
                    <a:pt x="168" y="110"/>
                  </a:lnTo>
                  <a:lnTo>
                    <a:pt x="169" y="110"/>
                  </a:lnTo>
                  <a:lnTo>
                    <a:pt x="173" y="111"/>
                  </a:lnTo>
                  <a:lnTo>
                    <a:pt x="174" y="112"/>
                  </a:lnTo>
                  <a:lnTo>
                    <a:pt x="174" y="118"/>
                  </a:lnTo>
                  <a:lnTo>
                    <a:pt x="174" y="159"/>
                  </a:lnTo>
                  <a:lnTo>
                    <a:pt x="174" y="161"/>
                  </a:lnTo>
                  <a:lnTo>
                    <a:pt x="172" y="163"/>
                  </a:lnTo>
                  <a:lnTo>
                    <a:pt x="171" y="164"/>
                  </a:lnTo>
                  <a:lnTo>
                    <a:pt x="168" y="164"/>
                  </a:lnTo>
                  <a:lnTo>
                    <a:pt x="168" y="166"/>
                  </a:lnTo>
                  <a:lnTo>
                    <a:pt x="201" y="166"/>
                  </a:lnTo>
                  <a:lnTo>
                    <a:pt x="205" y="150"/>
                  </a:lnTo>
                  <a:close/>
                  <a:moveTo>
                    <a:pt x="220" y="60"/>
                  </a:moveTo>
                  <a:lnTo>
                    <a:pt x="217" y="59"/>
                  </a:lnTo>
                  <a:lnTo>
                    <a:pt x="216" y="56"/>
                  </a:lnTo>
                  <a:lnTo>
                    <a:pt x="216" y="32"/>
                  </a:lnTo>
                  <a:lnTo>
                    <a:pt x="214" y="25"/>
                  </a:lnTo>
                  <a:lnTo>
                    <a:pt x="213" y="24"/>
                  </a:lnTo>
                  <a:lnTo>
                    <a:pt x="212" y="22"/>
                  </a:lnTo>
                  <a:lnTo>
                    <a:pt x="208" y="21"/>
                  </a:lnTo>
                  <a:lnTo>
                    <a:pt x="205" y="21"/>
                  </a:lnTo>
                  <a:lnTo>
                    <a:pt x="202" y="24"/>
                  </a:lnTo>
                  <a:lnTo>
                    <a:pt x="198" y="29"/>
                  </a:lnTo>
                  <a:lnTo>
                    <a:pt x="198" y="21"/>
                  </a:lnTo>
                  <a:lnTo>
                    <a:pt x="197" y="21"/>
                  </a:lnTo>
                  <a:lnTo>
                    <a:pt x="188" y="26"/>
                  </a:lnTo>
                  <a:lnTo>
                    <a:pt x="188" y="27"/>
                  </a:lnTo>
                  <a:lnTo>
                    <a:pt x="190" y="27"/>
                  </a:lnTo>
                  <a:lnTo>
                    <a:pt x="192" y="27"/>
                  </a:lnTo>
                  <a:lnTo>
                    <a:pt x="193" y="30"/>
                  </a:lnTo>
                  <a:lnTo>
                    <a:pt x="193" y="55"/>
                  </a:lnTo>
                  <a:lnTo>
                    <a:pt x="192" y="57"/>
                  </a:lnTo>
                  <a:lnTo>
                    <a:pt x="192" y="58"/>
                  </a:lnTo>
                  <a:lnTo>
                    <a:pt x="189" y="60"/>
                  </a:lnTo>
                  <a:lnTo>
                    <a:pt x="188" y="60"/>
                  </a:lnTo>
                  <a:lnTo>
                    <a:pt x="188" y="61"/>
                  </a:lnTo>
                  <a:lnTo>
                    <a:pt x="203" y="61"/>
                  </a:lnTo>
                  <a:lnTo>
                    <a:pt x="203" y="60"/>
                  </a:lnTo>
                  <a:lnTo>
                    <a:pt x="200" y="59"/>
                  </a:lnTo>
                  <a:lnTo>
                    <a:pt x="198" y="56"/>
                  </a:lnTo>
                  <a:lnTo>
                    <a:pt x="198" y="32"/>
                  </a:lnTo>
                  <a:lnTo>
                    <a:pt x="201" y="28"/>
                  </a:lnTo>
                  <a:lnTo>
                    <a:pt x="203" y="26"/>
                  </a:lnTo>
                  <a:lnTo>
                    <a:pt x="206" y="26"/>
                  </a:lnTo>
                  <a:lnTo>
                    <a:pt x="209" y="28"/>
                  </a:lnTo>
                  <a:lnTo>
                    <a:pt x="210" y="30"/>
                  </a:lnTo>
                  <a:lnTo>
                    <a:pt x="210" y="36"/>
                  </a:lnTo>
                  <a:lnTo>
                    <a:pt x="210" y="56"/>
                  </a:lnTo>
                  <a:lnTo>
                    <a:pt x="209" y="59"/>
                  </a:lnTo>
                  <a:lnTo>
                    <a:pt x="206" y="60"/>
                  </a:lnTo>
                  <a:lnTo>
                    <a:pt x="206" y="61"/>
                  </a:lnTo>
                  <a:lnTo>
                    <a:pt x="220" y="61"/>
                  </a:lnTo>
                  <a:lnTo>
                    <a:pt x="220" y="60"/>
                  </a:lnTo>
                  <a:close/>
                  <a:moveTo>
                    <a:pt x="236" y="158"/>
                  </a:moveTo>
                  <a:lnTo>
                    <a:pt x="233" y="161"/>
                  </a:lnTo>
                  <a:lnTo>
                    <a:pt x="232" y="161"/>
                  </a:lnTo>
                  <a:lnTo>
                    <a:pt x="231" y="160"/>
                  </a:lnTo>
                  <a:lnTo>
                    <a:pt x="231" y="159"/>
                  </a:lnTo>
                  <a:lnTo>
                    <a:pt x="231" y="143"/>
                  </a:lnTo>
                  <a:lnTo>
                    <a:pt x="231" y="133"/>
                  </a:lnTo>
                  <a:lnTo>
                    <a:pt x="230" y="130"/>
                  </a:lnTo>
                  <a:lnTo>
                    <a:pt x="229" y="128"/>
                  </a:lnTo>
                  <a:lnTo>
                    <a:pt x="226" y="126"/>
                  </a:lnTo>
                  <a:lnTo>
                    <a:pt x="224" y="126"/>
                  </a:lnTo>
                  <a:lnTo>
                    <a:pt x="218" y="126"/>
                  </a:lnTo>
                  <a:lnTo>
                    <a:pt x="215" y="127"/>
                  </a:lnTo>
                  <a:lnTo>
                    <a:pt x="211" y="131"/>
                  </a:lnTo>
                  <a:lnTo>
                    <a:pt x="210" y="133"/>
                  </a:lnTo>
                  <a:lnTo>
                    <a:pt x="210" y="135"/>
                  </a:lnTo>
                  <a:lnTo>
                    <a:pt x="211" y="138"/>
                  </a:lnTo>
                  <a:lnTo>
                    <a:pt x="213" y="140"/>
                  </a:lnTo>
                  <a:lnTo>
                    <a:pt x="215" y="138"/>
                  </a:lnTo>
                  <a:lnTo>
                    <a:pt x="216" y="135"/>
                  </a:lnTo>
                  <a:lnTo>
                    <a:pt x="216" y="133"/>
                  </a:lnTo>
                  <a:lnTo>
                    <a:pt x="217" y="130"/>
                  </a:lnTo>
                  <a:lnTo>
                    <a:pt x="220" y="128"/>
                  </a:lnTo>
                  <a:lnTo>
                    <a:pt x="224" y="130"/>
                  </a:lnTo>
                  <a:lnTo>
                    <a:pt x="225" y="132"/>
                  </a:lnTo>
                  <a:lnTo>
                    <a:pt x="226" y="134"/>
                  </a:lnTo>
                  <a:lnTo>
                    <a:pt x="226" y="140"/>
                  </a:lnTo>
                  <a:lnTo>
                    <a:pt x="226" y="143"/>
                  </a:lnTo>
                  <a:lnTo>
                    <a:pt x="226" y="157"/>
                  </a:lnTo>
                  <a:lnTo>
                    <a:pt x="223" y="160"/>
                  </a:lnTo>
                  <a:lnTo>
                    <a:pt x="221" y="162"/>
                  </a:lnTo>
                  <a:lnTo>
                    <a:pt x="219" y="162"/>
                  </a:lnTo>
                  <a:lnTo>
                    <a:pt x="216" y="160"/>
                  </a:lnTo>
                  <a:lnTo>
                    <a:pt x="215" y="158"/>
                  </a:lnTo>
                  <a:lnTo>
                    <a:pt x="214" y="157"/>
                  </a:lnTo>
                  <a:lnTo>
                    <a:pt x="214" y="155"/>
                  </a:lnTo>
                  <a:lnTo>
                    <a:pt x="216" y="150"/>
                  </a:lnTo>
                  <a:lnTo>
                    <a:pt x="219" y="146"/>
                  </a:lnTo>
                  <a:lnTo>
                    <a:pt x="220" y="145"/>
                  </a:lnTo>
                  <a:lnTo>
                    <a:pt x="222" y="144"/>
                  </a:lnTo>
                  <a:lnTo>
                    <a:pt x="226" y="143"/>
                  </a:lnTo>
                  <a:lnTo>
                    <a:pt x="226" y="140"/>
                  </a:lnTo>
                  <a:lnTo>
                    <a:pt x="220" y="142"/>
                  </a:lnTo>
                  <a:lnTo>
                    <a:pt x="217" y="144"/>
                  </a:lnTo>
                  <a:lnTo>
                    <a:pt x="212" y="148"/>
                  </a:lnTo>
                  <a:lnTo>
                    <a:pt x="211" y="150"/>
                  </a:lnTo>
                  <a:lnTo>
                    <a:pt x="209" y="153"/>
                  </a:lnTo>
                  <a:lnTo>
                    <a:pt x="209" y="160"/>
                  </a:lnTo>
                  <a:lnTo>
                    <a:pt x="210" y="162"/>
                  </a:lnTo>
                  <a:lnTo>
                    <a:pt x="212" y="166"/>
                  </a:lnTo>
                  <a:lnTo>
                    <a:pt x="214" y="167"/>
                  </a:lnTo>
                  <a:lnTo>
                    <a:pt x="216" y="167"/>
                  </a:lnTo>
                  <a:lnTo>
                    <a:pt x="220" y="166"/>
                  </a:lnTo>
                  <a:lnTo>
                    <a:pt x="221" y="165"/>
                  </a:lnTo>
                  <a:lnTo>
                    <a:pt x="223" y="163"/>
                  </a:lnTo>
                  <a:lnTo>
                    <a:pt x="224" y="162"/>
                  </a:lnTo>
                  <a:lnTo>
                    <a:pt x="226" y="160"/>
                  </a:lnTo>
                  <a:lnTo>
                    <a:pt x="226" y="163"/>
                  </a:lnTo>
                  <a:lnTo>
                    <a:pt x="226" y="164"/>
                  </a:lnTo>
                  <a:lnTo>
                    <a:pt x="227" y="165"/>
                  </a:lnTo>
                  <a:lnTo>
                    <a:pt x="229" y="167"/>
                  </a:lnTo>
                  <a:lnTo>
                    <a:pt x="231" y="167"/>
                  </a:lnTo>
                  <a:lnTo>
                    <a:pt x="234" y="164"/>
                  </a:lnTo>
                  <a:lnTo>
                    <a:pt x="235" y="161"/>
                  </a:lnTo>
                  <a:lnTo>
                    <a:pt x="236" y="160"/>
                  </a:lnTo>
                  <a:lnTo>
                    <a:pt x="236" y="158"/>
                  </a:lnTo>
                  <a:close/>
                  <a:moveTo>
                    <a:pt x="253" y="22"/>
                  </a:moveTo>
                  <a:lnTo>
                    <a:pt x="243" y="22"/>
                  </a:lnTo>
                  <a:lnTo>
                    <a:pt x="243" y="24"/>
                  </a:lnTo>
                  <a:lnTo>
                    <a:pt x="246" y="24"/>
                  </a:lnTo>
                  <a:lnTo>
                    <a:pt x="247" y="25"/>
                  </a:lnTo>
                  <a:lnTo>
                    <a:pt x="247" y="26"/>
                  </a:lnTo>
                  <a:lnTo>
                    <a:pt x="246" y="29"/>
                  </a:lnTo>
                  <a:lnTo>
                    <a:pt x="239" y="52"/>
                  </a:lnTo>
                  <a:lnTo>
                    <a:pt x="232" y="30"/>
                  </a:lnTo>
                  <a:lnTo>
                    <a:pt x="232" y="27"/>
                  </a:lnTo>
                  <a:lnTo>
                    <a:pt x="232" y="24"/>
                  </a:lnTo>
                  <a:lnTo>
                    <a:pt x="234" y="24"/>
                  </a:lnTo>
                  <a:lnTo>
                    <a:pt x="235" y="24"/>
                  </a:lnTo>
                  <a:lnTo>
                    <a:pt x="235" y="22"/>
                  </a:lnTo>
                  <a:lnTo>
                    <a:pt x="221" y="22"/>
                  </a:lnTo>
                  <a:lnTo>
                    <a:pt x="221" y="24"/>
                  </a:lnTo>
                  <a:lnTo>
                    <a:pt x="223" y="24"/>
                  </a:lnTo>
                  <a:lnTo>
                    <a:pt x="225" y="26"/>
                  </a:lnTo>
                  <a:lnTo>
                    <a:pt x="226" y="29"/>
                  </a:lnTo>
                  <a:lnTo>
                    <a:pt x="237" y="62"/>
                  </a:lnTo>
                  <a:lnTo>
                    <a:pt x="238" y="62"/>
                  </a:lnTo>
                  <a:lnTo>
                    <a:pt x="249" y="27"/>
                  </a:lnTo>
                  <a:lnTo>
                    <a:pt x="251" y="24"/>
                  </a:lnTo>
                  <a:lnTo>
                    <a:pt x="253" y="24"/>
                  </a:lnTo>
                  <a:lnTo>
                    <a:pt x="253" y="22"/>
                  </a:lnTo>
                  <a:close/>
                  <a:moveTo>
                    <a:pt x="269" y="127"/>
                  </a:moveTo>
                  <a:lnTo>
                    <a:pt x="259" y="127"/>
                  </a:lnTo>
                  <a:lnTo>
                    <a:pt x="259" y="128"/>
                  </a:lnTo>
                  <a:lnTo>
                    <a:pt x="261" y="129"/>
                  </a:lnTo>
                  <a:lnTo>
                    <a:pt x="262" y="129"/>
                  </a:lnTo>
                  <a:lnTo>
                    <a:pt x="262" y="130"/>
                  </a:lnTo>
                  <a:lnTo>
                    <a:pt x="262" y="134"/>
                  </a:lnTo>
                  <a:lnTo>
                    <a:pt x="255" y="155"/>
                  </a:lnTo>
                  <a:lnTo>
                    <a:pt x="247" y="132"/>
                  </a:lnTo>
                  <a:lnTo>
                    <a:pt x="247" y="131"/>
                  </a:lnTo>
                  <a:lnTo>
                    <a:pt x="247" y="129"/>
                  </a:lnTo>
                  <a:lnTo>
                    <a:pt x="250" y="128"/>
                  </a:lnTo>
                  <a:lnTo>
                    <a:pt x="250" y="127"/>
                  </a:lnTo>
                  <a:lnTo>
                    <a:pt x="236" y="127"/>
                  </a:lnTo>
                  <a:lnTo>
                    <a:pt x="236" y="128"/>
                  </a:lnTo>
                  <a:lnTo>
                    <a:pt x="239" y="130"/>
                  </a:lnTo>
                  <a:lnTo>
                    <a:pt x="240" y="132"/>
                  </a:lnTo>
                  <a:lnTo>
                    <a:pt x="242" y="135"/>
                  </a:lnTo>
                  <a:lnTo>
                    <a:pt x="252" y="164"/>
                  </a:lnTo>
                  <a:lnTo>
                    <a:pt x="250" y="174"/>
                  </a:lnTo>
                  <a:lnTo>
                    <a:pt x="248" y="176"/>
                  </a:lnTo>
                  <a:lnTo>
                    <a:pt x="246" y="177"/>
                  </a:lnTo>
                  <a:lnTo>
                    <a:pt x="241" y="176"/>
                  </a:lnTo>
                  <a:lnTo>
                    <a:pt x="239" y="177"/>
                  </a:lnTo>
                  <a:lnTo>
                    <a:pt x="238" y="180"/>
                  </a:lnTo>
                  <a:lnTo>
                    <a:pt x="239" y="183"/>
                  </a:lnTo>
                  <a:lnTo>
                    <a:pt x="242" y="185"/>
                  </a:lnTo>
                  <a:lnTo>
                    <a:pt x="244" y="185"/>
                  </a:lnTo>
                  <a:lnTo>
                    <a:pt x="246" y="184"/>
                  </a:lnTo>
                  <a:lnTo>
                    <a:pt x="250" y="180"/>
                  </a:lnTo>
                  <a:lnTo>
                    <a:pt x="251" y="177"/>
                  </a:lnTo>
                  <a:lnTo>
                    <a:pt x="266" y="131"/>
                  </a:lnTo>
                  <a:lnTo>
                    <a:pt x="267" y="129"/>
                  </a:lnTo>
                  <a:lnTo>
                    <a:pt x="269" y="128"/>
                  </a:lnTo>
                  <a:lnTo>
                    <a:pt x="269" y="127"/>
                  </a:lnTo>
                  <a:close/>
                  <a:moveTo>
                    <a:pt x="285" y="36"/>
                  </a:moveTo>
                  <a:lnTo>
                    <a:pt x="283" y="31"/>
                  </a:lnTo>
                  <a:lnTo>
                    <a:pt x="279" y="24"/>
                  </a:lnTo>
                  <a:lnTo>
                    <a:pt x="278" y="23"/>
                  </a:lnTo>
                  <a:lnTo>
                    <a:pt x="278" y="37"/>
                  </a:lnTo>
                  <a:lnTo>
                    <a:pt x="278" y="50"/>
                  </a:lnTo>
                  <a:lnTo>
                    <a:pt x="278" y="54"/>
                  </a:lnTo>
                  <a:lnTo>
                    <a:pt x="275" y="58"/>
                  </a:lnTo>
                  <a:lnTo>
                    <a:pt x="273" y="59"/>
                  </a:lnTo>
                  <a:lnTo>
                    <a:pt x="268" y="59"/>
                  </a:lnTo>
                  <a:lnTo>
                    <a:pt x="266" y="57"/>
                  </a:lnTo>
                  <a:lnTo>
                    <a:pt x="263" y="49"/>
                  </a:lnTo>
                  <a:lnTo>
                    <a:pt x="262" y="44"/>
                  </a:lnTo>
                  <a:lnTo>
                    <a:pt x="262" y="35"/>
                  </a:lnTo>
                  <a:lnTo>
                    <a:pt x="262" y="32"/>
                  </a:lnTo>
                  <a:lnTo>
                    <a:pt x="264" y="27"/>
                  </a:lnTo>
                  <a:lnTo>
                    <a:pt x="265" y="26"/>
                  </a:lnTo>
                  <a:lnTo>
                    <a:pt x="266" y="25"/>
                  </a:lnTo>
                  <a:lnTo>
                    <a:pt x="269" y="24"/>
                  </a:lnTo>
                  <a:lnTo>
                    <a:pt x="272" y="24"/>
                  </a:lnTo>
                  <a:lnTo>
                    <a:pt x="274" y="25"/>
                  </a:lnTo>
                  <a:lnTo>
                    <a:pt x="277" y="32"/>
                  </a:lnTo>
                  <a:lnTo>
                    <a:pt x="278" y="37"/>
                  </a:lnTo>
                  <a:lnTo>
                    <a:pt x="278" y="23"/>
                  </a:lnTo>
                  <a:lnTo>
                    <a:pt x="275" y="21"/>
                  </a:lnTo>
                  <a:lnTo>
                    <a:pt x="268" y="21"/>
                  </a:lnTo>
                  <a:lnTo>
                    <a:pt x="265" y="22"/>
                  </a:lnTo>
                  <a:lnTo>
                    <a:pt x="261" y="25"/>
                  </a:lnTo>
                  <a:lnTo>
                    <a:pt x="259" y="28"/>
                  </a:lnTo>
                  <a:lnTo>
                    <a:pt x="257" y="35"/>
                  </a:lnTo>
                  <a:lnTo>
                    <a:pt x="256" y="38"/>
                  </a:lnTo>
                  <a:lnTo>
                    <a:pt x="256" y="47"/>
                  </a:lnTo>
                  <a:lnTo>
                    <a:pt x="257" y="51"/>
                  </a:lnTo>
                  <a:lnTo>
                    <a:pt x="262" y="60"/>
                  </a:lnTo>
                  <a:lnTo>
                    <a:pt x="265" y="62"/>
                  </a:lnTo>
                  <a:lnTo>
                    <a:pt x="273" y="62"/>
                  </a:lnTo>
                  <a:lnTo>
                    <a:pt x="275" y="61"/>
                  </a:lnTo>
                  <a:lnTo>
                    <a:pt x="278" y="59"/>
                  </a:lnTo>
                  <a:lnTo>
                    <a:pt x="280" y="58"/>
                  </a:lnTo>
                  <a:lnTo>
                    <a:pt x="281" y="55"/>
                  </a:lnTo>
                  <a:lnTo>
                    <a:pt x="284" y="48"/>
                  </a:lnTo>
                  <a:lnTo>
                    <a:pt x="285" y="44"/>
                  </a:lnTo>
                  <a:lnTo>
                    <a:pt x="285" y="36"/>
                  </a:lnTo>
                  <a:close/>
                  <a:moveTo>
                    <a:pt x="297" y="139"/>
                  </a:moveTo>
                  <a:lnTo>
                    <a:pt x="297" y="136"/>
                  </a:lnTo>
                  <a:lnTo>
                    <a:pt x="296" y="133"/>
                  </a:lnTo>
                  <a:lnTo>
                    <a:pt x="293" y="129"/>
                  </a:lnTo>
                  <a:lnTo>
                    <a:pt x="291" y="127"/>
                  </a:lnTo>
                  <a:lnTo>
                    <a:pt x="290" y="126"/>
                  </a:lnTo>
                  <a:lnTo>
                    <a:pt x="290" y="139"/>
                  </a:lnTo>
                  <a:lnTo>
                    <a:pt x="276" y="139"/>
                  </a:lnTo>
                  <a:lnTo>
                    <a:pt x="277" y="136"/>
                  </a:lnTo>
                  <a:lnTo>
                    <a:pt x="277" y="133"/>
                  </a:lnTo>
                  <a:lnTo>
                    <a:pt x="280" y="129"/>
                  </a:lnTo>
                  <a:lnTo>
                    <a:pt x="282" y="129"/>
                  </a:lnTo>
                  <a:lnTo>
                    <a:pt x="284" y="129"/>
                  </a:lnTo>
                  <a:lnTo>
                    <a:pt x="287" y="130"/>
                  </a:lnTo>
                  <a:lnTo>
                    <a:pt x="289" y="134"/>
                  </a:lnTo>
                  <a:lnTo>
                    <a:pt x="290" y="135"/>
                  </a:lnTo>
                  <a:lnTo>
                    <a:pt x="290" y="136"/>
                  </a:lnTo>
                  <a:lnTo>
                    <a:pt x="290" y="139"/>
                  </a:lnTo>
                  <a:lnTo>
                    <a:pt x="290" y="126"/>
                  </a:lnTo>
                  <a:lnTo>
                    <a:pt x="289" y="126"/>
                  </a:lnTo>
                  <a:lnTo>
                    <a:pt x="281" y="126"/>
                  </a:lnTo>
                  <a:lnTo>
                    <a:pt x="278" y="127"/>
                  </a:lnTo>
                  <a:lnTo>
                    <a:pt x="273" y="135"/>
                  </a:lnTo>
                  <a:lnTo>
                    <a:pt x="272" y="140"/>
                  </a:lnTo>
                  <a:lnTo>
                    <a:pt x="272" y="153"/>
                  </a:lnTo>
                  <a:lnTo>
                    <a:pt x="273" y="158"/>
                  </a:lnTo>
                  <a:lnTo>
                    <a:pt x="278" y="165"/>
                  </a:lnTo>
                  <a:lnTo>
                    <a:pt x="281" y="167"/>
                  </a:lnTo>
                  <a:lnTo>
                    <a:pt x="288" y="167"/>
                  </a:lnTo>
                  <a:lnTo>
                    <a:pt x="291" y="165"/>
                  </a:lnTo>
                  <a:lnTo>
                    <a:pt x="294" y="160"/>
                  </a:lnTo>
                  <a:lnTo>
                    <a:pt x="295" y="159"/>
                  </a:lnTo>
                  <a:lnTo>
                    <a:pt x="296" y="155"/>
                  </a:lnTo>
                  <a:lnTo>
                    <a:pt x="297" y="152"/>
                  </a:lnTo>
                  <a:lnTo>
                    <a:pt x="296" y="151"/>
                  </a:lnTo>
                  <a:lnTo>
                    <a:pt x="295" y="154"/>
                  </a:lnTo>
                  <a:lnTo>
                    <a:pt x="294" y="156"/>
                  </a:lnTo>
                  <a:lnTo>
                    <a:pt x="291" y="159"/>
                  </a:lnTo>
                  <a:lnTo>
                    <a:pt x="289" y="160"/>
                  </a:lnTo>
                  <a:lnTo>
                    <a:pt x="284" y="160"/>
                  </a:lnTo>
                  <a:lnTo>
                    <a:pt x="282" y="158"/>
                  </a:lnTo>
                  <a:lnTo>
                    <a:pt x="277" y="152"/>
                  </a:lnTo>
                  <a:lnTo>
                    <a:pt x="276" y="147"/>
                  </a:lnTo>
                  <a:lnTo>
                    <a:pt x="276" y="141"/>
                  </a:lnTo>
                  <a:lnTo>
                    <a:pt x="297" y="141"/>
                  </a:lnTo>
                  <a:lnTo>
                    <a:pt x="297" y="139"/>
                  </a:lnTo>
                  <a:close/>
                  <a:moveTo>
                    <a:pt x="304" y="59"/>
                  </a:moveTo>
                  <a:lnTo>
                    <a:pt x="301" y="59"/>
                  </a:lnTo>
                  <a:lnTo>
                    <a:pt x="299" y="56"/>
                  </a:lnTo>
                  <a:lnTo>
                    <a:pt x="299" y="0"/>
                  </a:lnTo>
                  <a:lnTo>
                    <a:pt x="298" y="0"/>
                  </a:lnTo>
                  <a:lnTo>
                    <a:pt x="289" y="5"/>
                  </a:lnTo>
                  <a:lnTo>
                    <a:pt x="289" y="7"/>
                  </a:lnTo>
                  <a:lnTo>
                    <a:pt x="291" y="6"/>
                  </a:lnTo>
                  <a:lnTo>
                    <a:pt x="293" y="7"/>
                  </a:lnTo>
                  <a:lnTo>
                    <a:pt x="294" y="10"/>
                  </a:lnTo>
                  <a:lnTo>
                    <a:pt x="294" y="56"/>
                  </a:lnTo>
                  <a:lnTo>
                    <a:pt x="292" y="59"/>
                  </a:lnTo>
                  <a:lnTo>
                    <a:pt x="289" y="59"/>
                  </a:lnTo>
                  <a:lnTo>
                    <a:pt x="289" y="61"/>
                  </a:lnTo>
                  <a:lnTo>
                    <a:pt x="304" y="61"/>
                  </a:lnTo>
                  <a:lnTo>
                    <a:pt x="304" y="59"/>
                  </a:lnTo>
                  <a:close/>
                  <a:moveTo>
                    <a:pt x="321" y="130"/>
                  </a:moveTo>
                  <a:lnTo>
                    <a:pt x="320" y="127"/>
                  </a:lnTo>
                  <a:lnTo>
                    <a:pt x="317" y="126"/>
                  </a:lnTo>
                  <a:lnTo>
                    <a:pt x="314" y="126"/>
                  </a:lnTo>
                  <a:lnTo>
                    <a:pt x="312" y="128"/>
                  </a:lnTo>
                  <a:lnTo>
                    <a:pt x="309" y="134"/>
                  </a:lnTo>
                  <a:lnTo>
                    <a:pt x="309" y="126"/>
                  </a:lnTo>
                  <a:lnTo>
                    <a:pt x="308" y="126"/>
                  </a:lnTo>
                  <a:lnTo>
                    <a:pt x="299" y="130"/>
                  </a:lnTo>
                  <a:lnTo>
                    <a:pt x="299" y="132"/>
                  </a:lnTo>
                  <a:lnTo>
                    <a:pt x="302" y="131"/>
                  </a:lnTo>
                  <a:lnTo>
                    <a:pt x="303" y="132"/>
                  </a:lnTo>
                  <a:lnTo>
                    <a:pt x="304" y="135"/>
                  </a:lnTo>
                  <a:lnTo>
                    <a:pt x="304" y="161"/>
                  </a:lnTo>
                  <a:lnTo>
                    <a:pt x="303" y="163"/>
                  </a:lnTo>
                  <a:lnTo>
                    <a:pt x="299" y="164"/>
                  </a:lnTo>
                  <a:lnTo>
                    <a:pt x="299" y="166"/>
                  </a:lnTo>
                  <a:lnTo>
                    <a:pt x="315" y="166"/>
                  </a:lnTo>
                  <a:lnTo>
                    <a:pt x="315" y="164"/>
                  </a:lnTo>
                  <a:lnTo>
                    <a:pt x="312" y="163"/>
                  </a:lnTo>
                  <a:lnTo>
                    <a:pt x="310" y="162"/>
                  </a:lnTo>
                  <a:lnTo>
                    <a:pt x="309" y="159"/>
                  </a:lnTo>
                  <a:lnTo>
                    <a:pt x="309" y="138"/>
                  </a:lnTo>
                  <a:lnTo>
                    <a:pt x="311" y="133"/>
                  </a:lnTo>
                  <a:lnTo>
                    <a:pt x="312" y="132"/>
                  </a:lnTo>
                  <a:lnTo>
                    <a:pt x="314" y="131"/>
                  </a:lnTo>
                  <a:lnTo>
                    <a:pt x="318" y="134"/>
                  </a:lnTo>
                  <a:lnTo>
                    <a:pt x="320" y="133"/>
                  </a:lnTo>
                  <a:lnTo>
                    <a:pt x="321" y="130"/>
                  </a:lnTo>
                  <a:close/>
                  <a:moveTo>
                    <a:pt x="338" y="57"/>
                  </a:moveTo>
                  <a:lnTo>
                    <a:pt x="338" y="56"/>
                  </a:lnTo>
                  <a:lnTo>
                    <a:pt x="336" y="57"/>
                  </a:lnTo>
                  <a:lnTo>
                    <a:pt x="334" y="56"/>
                  </a:lnTo>
                  <a:lnTo>
                    <a:pt x="333" y="53"/>
                  </a:lnTo>
                  <a:lnTo>
                    <a:pt x="333" y="22"/>
                  </a:lnTo>
                  <a:lnTo>
                    <a:pt x="323" y="22"/>
                  </a:lnTo>
                  <a:lnTo>
                    <a:pt x="323" y="24"/>
                  </a:lnTo>
                  <a:lnTo>
                    <a:pt x="325" y="24"/>
                  </a:lnTo>
                  <a:lnTo>
                    <a:pt x="326" y="24"/>
                  </a:lnTo>
                  <a:lnTo>
                    <a:pt x="328" y="26"/>
                  </a:lnTo>
                  <a:lnTo>
                    <a:pt x="328" y="29"/>
                  </a:lnTo>
                  <a:lnTo>
                    <a:pt x="328" y="51"/>
                  </a:lnTo>
                  <a:lnTo>
                    <a:pt x="325" y="55"/>
                  </a:lnTo>
                  <a:lnTo>
                    <a:pt x="324" y="56"/>
                  </a:lnTo>
                  <a:lnTo>
                    <a:pt x="321" y="57"/>
                  </a:lnTo>
                  <a:lnTo>
                    <a:pt x="317" y="55"/>
                  </a:lnTo>
                  <a:lnTo>
                    <a:pt x="316" y="54"/>
                  </a:lnTo>
                  <a:lnTo>
                    <a:pt x="316" y="52"/>
                  </a:lnTo>
                  <a:lnTo>
                    <a:pt x="316" y="22"/>
                  </a:lnTo>
                  <a:lnTo>
                    <a:pt x="305" y="22"/>
                  </a:lnTo>
                  <a:lnTo>
                    <a:pt x="305" y="24"/>
                  </a:lnTo>
                  <a:lnTo>
                    <a:pt x="309" y="24"/>
                  </a:lnTo>
                  <a:lnTo>
                    <a:pt x="310" y="26"/>
                  </a:lnTo>
                  <a:lnTo>
                    <a:pt x="310" y="51"/>
                  </a:lnTo>
                  <a:lnTo>
                    <a:pt x="311" y="57"/>
                  </a:lnTo>
                  <a:lnTo>
                    <a:pt x="312" y="59"/>
                  </a:lnTo>
                  <a:lnTo>
                    <a:pt x="314" y="60"/>
                  </a:lnTo>
                  <a:lnTo>
                    <a:pt x="318" y="62"/>
                  </a:lnTo>
                  <a:lnTo>
                    <a:pt x="322" y="61"/>
                  </a:lnTo>
                  <a:lnTo>
                    <a:pt x="323" y="60"/>
                  </a:lnTo>
                  <a:lnTo>
                    <a:pt x="328" y="54"/>
                  </a:lnTo>
                  <a:lnTo>
                    <a:pt x="328" y="62"/>
                  </a:lnTo>
                  <a:lnTo>
                    <a:pt x="329" y="62"/>
                  </a:lnTo>
                  <a:lnTo>
                    <a:pt x="338" y="57"/>
                  </a:lnTo>
                  <a:close/>
                  <a:moveTo>
                    <a:pt x="357" y="53"/>
                  </a:moveTo>
                  <a:lnTo>
                    <a:pt x="356" y="53"/>
                  </a:lnTo>
                  <a:lnTo>
                    <a:pt x="354" y="56"/>
                  </a:lnTo>
                  <a:lnTo>
                    <a:pt x="352" y="57"/>
                  </a:lnTo>
                  <a:lnTo>
                    <a:pt x="350" y="55"/>
                  </a:lnTo>
                  <a:lnTo>
                    <a:pt x="349" y="55"/>
                  </a:lnTo>
                  <a:lnTo>
                    <a:pt x="349" y="50"/>
                  </a:lnTo>
                  <a:lnTo>
                    <a:pt x="349" y="25"/>
                  </a:lnTo>
                  <a:lnTo>
                    <a:pt x="356" y="25"/>
                  </a:lnTo>
                  <a:lnTo>
                    <a:pt x="356" y="22"/>
                  </a:lnTo>
                  <a:lnTo>
                    <a:pt x="349" y="22"/>
                  </a:lnTo>
                  <a:lnTo>
                    <a:pt x="349" y="9"/>
                  </a:lnTo>
                  <a:lnTo>
                    <a:pt x="348" y="9"/>
                  </a:lnTo>
                  <a:lnTo>
                    <a:pt x="345" y="17"/>
                  </a:lnTo>
                  <a:lnTo>
                    <a:pt x="343" y="20"/>
                  </a:lnTo>
                  <a:lnTo>
                    <a:pt x="339" y="24"/>
                  </a:lnTo>
                  <a:lnTo>
                    <a:pt x="339" y="25"/>
                  </a:lnTo>
                  <a:lnTo>
                    <a:pt x="344" y="25"/>
                  </a:lnTo>
                  <a:lnTo>
                    <a:pt x="344" y="54"/>
                  </a:lnTo>
                  <a:lnTo>
                    <a:pt x="344" y="57"/>
                  </a:lnTo>
                  <a:lnTo>
                    <a:pt x="346" y="61"/>
                  </a:lnTo>
                  <a:lnTo>
                    <a:pt x="349" y="62"/>
                  </a:lnTo>
                  <a:lnTo>
                    <a:pt x="354" y="60"/>
                  </a:lnTo>
                  <a:lnTo>
                    <a:pt x="355" y="58"/>
                  </a:lnTo>
                  <a:lnTo>
                    <a:pt x="356" y="56"/>
                  </a:lnTo>
                  <a:lnTo>
                    <a:pt x="357" y="53"/>
                  </a:lnTo>
                  <a:close/>
                  <a:moveTo>
                    <a:pt x="370" y="5"/>
                  </a:moveTo>
                  <a:lnTo>
                    <a:pt x="369" y="2"/>
                  </a:lnTo>
                  <a:lnTo>
                    <a:pt x="366" y="0"/>
                  </a:lnTo>
                  <a:lnTo>
                    <a:pt x="364" y="2"/>
                  </a:lnTo>
                  <a:lnTo>
                    <a:pt x="363" y="5"/>
                  </a:lnTo>
                  <a:lnTo>
                    <a:pt x="364" y="8"/>
                  </a:lnTo>
                  <a:lnTo>
                    <a:pt x="366" y="9"/>
                  </a:lnTo>
                  <a:lnTo>
                    <a:pt x="369" y="8"/>
                  </a:lnTo>
                  <a:lnTo>
                    <a:pt x="370" y="5"/>
                  </a:lnTo>
                  <a:close/>
                  <a:moveTo>
                    <a:pt x="374" y="60"/>
                  </a:moveTo>
                  <a:lnTo>
                    <a:pt x="371" y="59"/>
                  </a:lnTo>
                  <a:lnTo>
                    <a:pt x="369" y="57"/>
                  </a:lnTo>
                  <a:lnTo>
                    <a:pt x="369" y="56"/>
                  </a:lnTo>
                  <a:lnTo>
                    <a:pt x="369" y="27"/>
                  </a:lnTo>
                  <a:lnTo>
                    <a:pt x="369" y="21"/>
                  </a:lnTo>
                  <a:lnTo>
                    <a:pt x="368" y="21"/>
                  </a:lnTo>
                  <a:lnTo>
                    <a:pt x="359" y="26"/>
                  </a:lnTo>
                  <a:lnTo>
                    <a:pt x="359" y="27"/>
                  </a:lnTo>
                  <a:lnTo>
                    <a:pt x="361" y="27"/>
                  </a:lnTo>
                  <a:lnTo>
                    <a:pt x="363" y="27"/>
                  </a:lnTo>
                  <a:lnTo>
                    <a:pt x="363" y="29"/>
                  </a:lnTo>
                  <a:lnTo>
                    <a:pt x="364" y="56"/>
                  </a:lnTo>
                  <a:lnTo>
                    <a:pt x="363" y="57"/>
                  </a:lnTo>
                  <a:lnTo>
                    <a:pt x="362" y="59"/>
                  </a:lnTo>
                  <a:lnTo>
                    <a:pt x="359" y="60"/>
                  </a:lnTo>
                  <a:lnTo>
                    <a:pt x="359" y="61"/>
                  </a:lnTo>
                  <a:lnTo>
                    <a:pt x="374" y="61"/>
                  </a:lnTo>
                  <a:lnTo>
                    <a:pt x="374" y="60"/>
                  </a:lnTo>
                  <a:close/>
                  <a:moveTo>
                    <a:pt x="406" y="36"/>
                  </a:moveTo>
                  <a:lnTo>
                    <a:pt x="405" y="31"/>
                  </a:lnTo>
                  <a:lnTo>
                    <a:pt x="400" y="24"/>
                  </a:lnTo>
                  <a:lnTo>
                    <a:pt x="400" y="23"/>
                  </a:lnTo>
                  <a:lnTo>
                    <a:pt x="400" y="37"/>
                  </a:lnTo>
                  <a:lnTo>
                    <a:pt x="400" y="50"/>
                  </a:lnTo>
                  <a:lnTo>
                    <a:pt x="399" y="54"/>
                  </a:lnTo>
                  <a:lnTo>
                    <a:pt x="397" y="58"/>
                  </a:lnTo>
                  <a:lnTo>
                    <a:pt x="395" y="59"/>
                  </a:lnTo>
                  <a:lnTo>
                    <a:pt x="390" y="59"/>
                  </a:lnTo>
                  <a:lnTo>
                    <a:pt x="388" y="57"/>
                  </a:lnTo>
                  <a:lnTo>
                    <a:pt x="384" y="49"/>
                  </a:lnTo>
                  <a:lnTo>
                    <a:pt x="384" y="44"/>
                  </a:lnTo>
                  <a:lnTo>
                    <a:pt x="383" y="35"/>
                  </a:lnTo>
                  <a:lnTo>
                    <a:pt x="384" y="32"/>
                  </a:lnTo>
                  <a:lnTo>
                    <a:pt x="385" y="27"/>
                  </a:lnTo>
                  <a:lnTo>
                    <a:pt x="386" y="26"/>
                  </a:lnTo>
                  <a:lnTo>
                    <a:pt x="387" y="25"/>
                  </a:lnTo>
                  <a:lnTo>
                    <a:pt x="391" y="24"/>
                  </a:lnTo>
                  <a:lnTo>
                    <a:pt x="393" y="24"/>
                  </a:lnTo>
                  <a:lnTo>
                    <a:pt x="395" y="25"/>
                  </a:lnTo>
                  <a:lnTo>
                    <a:pt x="399" y="32"/>
                  </a:lnTo>
                  <a:lnTo>
                    <a:pt x="400" y="37"/>
                  </a:lnTo>
                  <a:lnTo>
                    <a:pt x="400" y="23"/>
                  </a:lnTo>
                  <a:lnTo>
                    <a:pt x="396" y="21"/>
                  </a:lnTo>
                  <a:lnTo>
                    <a:pt x="389" y="21"/>
                  </a:lnTo>
                  <a:lnTo>
                    <a:pt x="387" y="22"/>
                  </a:lnTo>
                  <a:lnTo>
                    <a:pt x="383" y="25"/>
                  </a:lnTo>
                  <a:lnTo>
                    <a:pt x="381" y="28"/>
                  </a:lnTo>
                  <a:lnTo>
                    <a:pt x="378" y="35"/>
                  </a:lnTo>
                  <a:lnTo>
                    <a:pt x="377" y="38"/>
                  </a:lnTo>
                  <a:lnTo>
                    <a:pt x="377" y="47"/>
                  </a:lnTo>
                  <a:lnTo>
                    <a:pt x="379" y="51"/>
                  </a:lnTo>
                  <a:lnTo>
                    <a:pt x="383" y="60"/>
                  </a:lnTo>
                  <a:lnTo>
                    <a:pt x="387" y="62"/>
                  </a:lnTo>
                  <a:lnTo>
                    <a:pt x="394" y="62"/>
                  </a:lnTo>
                  <a:lnTo>
                    <a:pt x="397" y="61"/>
                  </a:lnTo>
                  <a:lnTo>
                    <a:pt x="399" y="59"/>
                  </a:lnTo>
                  <a:lnTo>
                    <a:pt x="401" y="58"/>
                  </a:lnTo>
                  <a:lnTo>
                    <a:pt x="403" y="55"/>
                  </a:lnTo>
                  <a:lnTo>
                    <a:pt x="405" y="48"/>
                  </a:lnTo>
                  <a:lnTo>
                    <a:pt x="406" y="44"/>
                  </a:lnTo>
                  <a:lnTo>
                    <a:pt x="406" y="36"/>
                  </a:lnTo>
                  <a:close/>
                  <a:moveTo>
                    <a:pt x="441" y="60"/>
                  </a:moveTo>
                  <a:lnTo>
                    <a:pt x="438" y="59"/>
                  </a:lnTo>
                  <a:lnTo>
                    <a:pt x="437" y="56"/>
                  </a:lnTo>
                  <a:lnTo>
                    <a:pt x="437" y="32"/>
                  </a:lnTo>
                  <a:lnTo>
                    <a:pt x="435" y="25"/>
                  </a:lnTo>
                  <a:lnTo>
                    <a:pt x="434" y="24"/>
                  </a:lnTo>
                  <a:lnTo>
                    <a:pt x="433" y="22"/>
                  </a:lnTo>
                  <a:lnTo>
                    <a:pt x="429" y="21"/>
                  </a:lnTo>
                  <a:lnTo>
                    <a:pt x="426" y="21"/>
                  </a:lnTo>
                  <a:lnTo>
                    <a:pt x="423" y="24"/>
                  </a:lnTo>
                  <a:lnTo>
                    <a:pt x="419" y="29"/>
                  </a:lnTo>
                  <a:lnTo>
                    <a:pt x="419" y="21"/>
                  </a:lnTo>
                  <a:lnTo>
                    <a:pt x="418" y="21"/>
                  </a:lnTo>
                  <a:lnTo>
                    <a:pt x="409" y="26"/>
                  </a:lnTo>
                  <a:lnTo>
                    <a:pt x="409" y="27"/>
                  </a:lnTo>
                  <a:lnTo>
                    <a:pt x="411" y="27"/>
                  </a:lnTo>
                  <a:lnTo>
                    <a:pt x="413" y="27"/>
                  </a:lnTo>
                  <a:lnTo>
                    <a:pt x="414" y="30"/>
                  </a:lnTo>
                  <a:lnTo>
                    <a:pt x="414" y="55"/>
                  </a:lnTo>
                  <a:lnTo>
                    <a:pt x="413" y="57"/>
                  </a:lnTo>
                  <a:lnTo>
                    <a:pt x="413" y="58"/>
                  </a:lnTo>
                  <a:lnTo>
                    <a:pt x="410" y="60"/>
                  </a:lnTo>
                  <a:lnTo>
                    <a:pt x="409" y="60"/>
                  </a:lnTo>
                  <a:lnTo>
                    <a:pt x="409" y="61"/>
                  </a:lnTo>
                  <a:lnTo>
                    <a:pt x="424" y="61"/>
                  </a:lnTo>
                  <a:lnTo>
                    <a:pt x="424" y="60"/>
                  </a:lnTo>
                  <a:lnTo>
                    <a:pt x="421" y="59"/>
                  </a:lnTo>
                  <a:lnTo>
                    <a:pt x="419" y="56"/>
                  </a:lnTo>
                  <a:lnTo>
                    <a:pt x="419" y="32"/>
                  </a:lnTo>
                  <a:lnTo>
                    <a:pt x="422" y="28"/>
                  </a:lnTo>
                  <a:lnTo>
                    <a:pt x="424" y="26"/>
                  </a:lnTo>
                  <a:lnTo>
                    <a:pt x="427" y="26"/>
                  </a:lnTo>
                  <a:lnTo>
                    <a:pt x="430" y="28"/>
                  </a:lnTo>
                  <a:lnTo>
                    <a:pt x="431" y="30"/>
                  </a:lnTo>
                  <a:lnTo>
                    <a:pt x="431" y="36"/>
                  </a:lnTo>
                  <a:lnTo>
                    <a:pt x="431" y="56"/>
                  </a:lnTo>
                  <a:lnTo>
                    <a:pt x="430" y="59"/>
                  </a:lnTo>
                  <a:lnTo>
                    <a:pt x="427" y="60"/>
                  </a:lnTo>
                  <a:lnTo>
                    <a:pt x="427" y="61"/>
                  </a:lnTo>
                  <a:lnTo>
                    <a:pt x="441" y="61"/>
                  </a:lnTo>
                  <a:lnTo>
                    <a:pt x="441" y="60"/>
                  </a:lnTo>
                  <a:close/>
                  <a:moveTo>
                    <a:pt x="471" y="53"/>
                  </a:moveTo>
                  <a:lnTo>
                    <a:pt x="468" y="56"/>
                  </a:lnTo>
                  <a:lnTo>
                    <a:pt x="467" y="56"/>
                  </a:lnTo>
                  <a:lnTo>
                    <a:pt x="466" y="56"/>
                  </a:lnTo>
                  <a:lnTo>
                    <a:pt x="466" y="55"/>
                  </a:lnTo>
                  <a:lnTo>
                    <a:pt x="466" y="54"/>
                  </a:lnTo>
                  <a:lnTo>
                    <a:pt x="466" y="38"/>
                  </a:lnTo>
                  <a:lnTo>
                    <a:pt x="466" y="28"/>
                  </a:lnTo>
                  <a:lnTo>
                    <a:pt x="465" y="25"/>
                  </a:lnTo>
                  <a:lnTo>
                    <a:pt x="464" y="23"/>
                  </a:lnTo>
                  <a:lnTo>
                    <a:pt x="461" y="21"/>
                  </a:lnTo>
                  <a:lnTo>
                    <a:pt x="458" y="21"/>
                  </a:lnTo>
                  <a:lnTo>
                    <a:pt x="452" y="21"/>
                  </a:lnTo>
                  <a:lnTo>
                    <a:pt x="450" y="22"/>
                  </a:lnTo>
                  <a:lnTo>
                    <a:pt x="446" y="26"/>
                  </a:lnTo>
                  <a:lnTo>
                    <a:pt x="445" y="28"/>
                  </a:lnTo>
                  <a:lnTo>
                    <a:pt x="445" y="31"/>
                  </a:lnTo>
                  <a:lnTo>
                    <a:pt x="446" y="34"/>
                  </a:lnTo>
                  <a:lnTo>
                    <a:pt x="448" y="35"/>
                  </a:lnTo>
                  <a:lnTo>
                    <a:pt x="450" y="34"/>
                  </a:lnTo>
                  <a:lnTo>
                    <a:pt x="450" y="31"/>
                  </a:lnTo>
                  <a:lnTo>
                    <a:pt x="450" y="28"/>
                  </a:lnTo>
                  <a:lnTo>
                    <a:pt x="452" y="25"/>
                  </a:lnTo>
                  <a:lnTo>
                    <a:pt x="455" y="23"/>
                  </a:lnTo>
                  <a:lnTo>
                    <a:pt x="459" y="26"/>
                  </a:lnTo>
                  <a:lnTo>
                    <a:pt x="460" y="27"/>
                  </a:lnTo>
                  <a:lnTo>
                    <a:pt x="460" y="30"/>
                  </a:lnTo>
                  <a:lnTo>
                    <a:pt x="460" y="35"/>
                  </a:lnTo>
                  <a:lnTo>
                    <a:pt x="460" y="38"/>
                  </a:lnTo>
                  <a:lnTo>
                    <a:pt x="460" y="53"/>
                  </a:lnTo>
                  <a:lnTo>
                    <a:pt x="458" y="55"/>
                  </a:lnTo>
                  <a:lnTo>
                    <a:pt x="456" y="57"/>
                  </a:lnTo>
                  <a:lnTo>
                    <a:pt x="454" y="57"/>
                  </a:lnTo>
                  <a:lnTo>
                    <a:pt x="451" y="55"/>
                  </a:lnTo>
                  <a:lnTo>
                    <a:pt x="450" y="54"/>
                  </a:lnTo>
                  <a:lnTo>
                    <a:pt x="449" y="52"/>
                  </a:lnTo>
                  <a:lnTo>
                    <a:pt x="449" y="50"/>
                  </a:lnTo>
                  <a:lnTo>
                    <a:pt x="450" y="45"/>
                  </a:lnTo>
                  <a:lnTo>
                    <a:pt x="454" y="41"/>
                  </a:lnTo>
                  <a:lnTo>
                    <a:pt x="455" y="41"/>
                  </a:lnTo>
                  <a:lnTo>
                    <a:pt x="457" y="39"/>
                  </a:lnTo>
                  <a:lnTo>
                    <a:pt x="460" y="38"/>
                  </a:lnTo>
                  <a:lnTo>
                    <a:pt x="460" y="35"/>
                  </a:lnTo>
                  <a:lnTo>
                    <a:pt x="455" y="38"/>
                  </a:lnTo>
                  <a:lnTo>
                    <a:pt x="452" y="40"/>
                  </a:lnTo>
                  <a:lnTo>
                    <a:pt x="447" y="43"/>
                  </a:lnTo>
                  <a:lnTo>
                    <a:pt x="446" y="45"/>
                  </a:lnTo>
                  <a:lnTo>
                    <a:pt x="444" y="48"/>
                  </a:lnTo>
                  <a:lnTo>
                    <a:pt x="444" y="55"/>
                  </a:lnTo>
                  <a:lnTo>
                    <a:pt x="445" y="57"/>
                  </a:lnTo>
                  <a:lnTo>
                    <a:pt x="447" y="61"/>
                  </a:lnTo>
                  <a:lnTo>
                    <a:pt x="449" y="62"/>
                  </a:lnTo>
                  <a:lnTo>
                    <a:pt x="451" y="62"/>
                  </a:lnTo>
                  <a:lnTo>
                    <a:pt x="455" y="61"/>
                  </a:lnTo>
                  <a:lnTo>
                    <a:pt x="455" y="60"/>
                  </a:lnTo>
                  <a:lnTo>
                    <a:pt x="457" y="58"/>
                  </a:lnTo>
                  <a:lnTo>
                    <a:pt x="459" y="57"/>
                  </a:lnTo>
                  <a:lnTo>
                    <a:pt x="460" y="55"/>
                  </a:lnTo>
                  <a:lnTo>
                    <a:pt x="461" y="58"/>
                  </a:lnTo>
                  <a:lnTo>
                    <a:pt x="461" y="59"/>
                  </a:lnTo>
                  <a:lnTo>
                    <a:pt x="461" y="60"/>
                  </a:lnTo>
                  <a:lnTo>
                    <a:pt x="464" y="62"/>
                  </a:lnTo>
                  <a:lnTo>
                    <a:pt x="466" y="62"/>
                  </a:lnTo>
                  <a:lnTo>
                    <a:pt x="468" y="60"/>
                  </a:lnTo>
                  <a:lnTo>
                    <a:pt x="470" y="56"/>
                  </a:lnTo>
                  <a:lnTo>
                    <a:pt x="471" y="55"/>
                  </a:lnTo>
                  <a:lnTo>
                    <a:pt x="471" y="53"/>
                  </a:lnTo>
                  <a:close/>
                  <a:moveTo>
                    <a:pt x="488" y="59"/>
                  </a:moveTo>
                  <a:lnTo>
                    <a:pt x="485" y="59"/>
                  </a:lnTo>
                  <a:lnTo>
                    <a:pt x="483" y="56"/>
                  </a:lnTo>
                  <a:lnTo>
                    <a:pt x="483" y="0"/>
                  </a:lnTo>
                  <a:lnTo>
                    <a:pt x="482" y="0"/>
                  </a:lnTo>
                  <a:lnTo>
                    <a:pt x="473" y="5"/>
                  </a:lnTo>
                  <a:lnTo>
                    <a:pt x="473" y="7"/>
                  </a:lnTo>
                  <a:lnTo>
                    <a:pt x="476" y="6"/>
                  </a:lnTo>
                  <a:lnTo>
                    <a:pt x="477" y="7"/>
                  </a:lnTo>
                  <a:lnTo>
                    <a:pt x="478" y="10"/>
                  </a:lnTo>
                  <a:lnTo>
                    <a:pt x="478" y="56"/>
                  </a:lnTo>
                  <a:lnTo>
                    <a:pt x="476" y="59"/>
                  </a:lnTo>
                  <a:lnTo>
                    <a:pt x="473" y="59"/>
                  </a:lnTo>
                  <a:lnTo>
                    <a:pt x="473" y="61"/>
                  </a:lnTo>
                  <a:lnTo>
                    <a:pt x="488" y="61"/>
                  </a:lnTo>
                  <a:lnTo>
                    <a:pt x="48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81" name="Picture 34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70" y="9"/>
              <a:ext cx="306" cy="185"/>
            </a:xfrm>
            <a:prstGeom prst="rect">
              <a:avLst/>
            </a:prstGeom>
            <a:noFill/>
            <a:extLst>
              <a:ext uri="{909E8E84-426E-40DD-AFC4-6F175D3DCCD1}">
                <a14:hiddenFill xmlns:a14="http://schemas.microsoft.com/office/drawing/2010/main">
                  <a:solidFill>
                    <a:srgbClr val="FFFFFF"/>
                  </a:solidFill>
                </a14:hiddenFill>
              </a:ext>
            </a:extLst>
          </p:spPr>
        </p:pic>
        <p:sp>
          <p:nvSpPr>
            <p:cNvPr id="173" name="AutoShape 345"/>
            <p:cNvSpPr>
              <a:spLocks/>
            </p:cNvSpPr>
            <p:nvPr/>
          </p:nvSpPr>
          <p:spPr bwMode="auto">
            <a:xfrm>
              <a:off x="3404" y="0"/>
              <a:ext cx="953" cy="194"/>
            </a:xfrm>
            <a:custGeom>
              <a:avLst/>
              <a:gdLst>
                <a:gd name="T0" fmla="*/ 12 w 953"/>
                <a:gd name="T1" fmla="*/ 63 h 194"/>
                <a:gd name="T2" fmla="*/ 31 w 953"/>
                <a:gd name="T3" fmla="*/ 22 h 194"/>
                <a:gd name="T4" fmla="*/ 46 w 953"/>
                <a:gd name="T5" fmla="*/ 63 h 194"/>
                <a:gd name="T6" fmla="*/ 81 w 953"/>
                <a:gd name="T7" fmla="*/ 65 h 194"/>
                <a:gd name="T8" fmla="*/ 89 w 953"/>
                <a:gd name="T9" fmla="*/ 16 h 194"/>
                <a:gd name="T10" fmla="*/ 132 w 953"/>
                <a:gd name="T11" fmla="*/ 52 h 194"/>
                <a:gd name="T12" fmla="*/ 143 w 953"/>
                <a:gd name="T13" fmla="*/ 11 h 194"/>
                <a:gd name="T14" fmla="*/ 165 w 953"/>
                <a:gd name="T15" fmla="*/ 171 h 194"/>
                <a:gd name="T16" fmla="*/ 137 w 953"/>
                <a:gd name="T17" fmla="*/ 175 h 194"/>
                <a:gd name="T18" fmla="*/ 178 w 953"/>
                <a:gd name="T19" fmla="*/ 34 h 194"/>
                <a:gd name="T20" fmla="*/ 188 w 953"/>
                <a:gd name="T21" fmla="*/ 70 h 194"/>
                <a:gd name="T22" fmla="*/ 187 w 953"/>
                <a:gd name="T23" fmla="*/ 135 h 194"/>
                <a:gd name="T24" fmla="*/ 189 w 953"/>
                <a:gd name="T25" fmla="*/ 171 h 194"/>
                <a:gd name="T26" fmla="*/ 186 w 953"/>
                <a:gd name="T27" fmla="*/ 176 h 194"/>
                <a:gd name="T28" fmla="*/ 225 w 953"/>
                <a:gd name="T29" fmla="*/ 33 h 194"/>
                <a:gd name="T30" fmla="*/ 215 w 953"/>
                <a:gd name="T31" fmla="*/ 69 h 194"/>
                <a:gd name="T32" fmla="*/ 232 w 953"/>
                <a:gd name="T33" fmla="*/ 138 h 194"/>
                <a:gd name="T34" fmla="*/ 208 w 953"/>
                <a:gd name="T35" fmla="*/ 186 h 194"/>
                <a:gd name="T36" fmla="*/ 250 w 953"/>
                <a:gd name="T37" fmla="*/ 30 h 194"/>
                <a:gd name="T38" fmla="*/ 243 w 953"/>
                <a:gd name="T39" fmla="*/ 41 h 194"/>
                <a:gd name="T40" fmla="*/ 246 w 953"/>
                <a:gd name="T41" fmla="*/ 148 h 194"/>
                <a:gd name="T42" fmla="*/ 248 w 953"/>
                <a:gd name="T43" fmla="*/ 174 h 194"/>
                <a:gd name="T44" fmla="*/ 291 w 953"/>
                <a:gd name="T45" fmla="*/ 139 h 194"/>
                <a:gd name="T46" fmla="*/ 280 w 953"/>
                <a:gd name="T47" fmla="*/ 171 h 194"/>
                <a:gd name="T48" fmla="*/ 280 w 953"/>
                <a:gd name="T49" fmla="*/ 33 h 194"/>
                <a:gd name="T50" fmla="*/ 293 w 953"/>
                <a:gd name="T51" fmla="*/ 60 h 194"/>
                <a:gd name="T52" fmla="*/ 309 w 953"/>
                <a:gd name="T53" fmla="*/ 65 h 194"/>
                <a:gd name="T54" fmla="*/ 304 w 953"/>
                <a:gd name="T55" fmla="*/ 32 h 194"/>
                <a:gd name="T56" fmla="*/ 342 w 953"/>
                <a:gd name="T57" fmla="*/ 34 h 194"/>
                <a:gd name="T58" fmla="*/ 352 w 953"/>
                <a:gd name="T59" fmla="*/ 9 h 194"/>
                <a:gd name="T60" fmla="*/ 349 w 953"/>
                <a:gd name="T61" fmla="*/ 66 h 194"/>
                <a:gd name="T62" fmla="*/ 370 w 953"/>
                <a:gd name="T63" fmla="*/ 41 h 194"/>
                <a:gd name="T64" fmla="*/ 369 w 953"/>
                <a:gd name="T65" fmla="*/ 69 h 194"/>
                <a:gd name="T66" fmla="*/ 409 w 953"/>
                <a:gd name="T67" fmla="*/ 33 h 194"/>
                <a:gd name="T68" fmla="*/ 408 w 953"/>
                <a:gd name="T69" fmla="*/ 37 h 194"/>
                <a:gd name="T70" fmla="*/ 565 w 953"/>
                <a:gd name="T71" fmla="*/ 11 h 194"/>
                <a:gd name="T72" fmla="*/ 560 w 953"/>
                <a:gd name="T73" fmla="*/ 13 h 194"/>
                <a:gd name="T74" fmla="*/ 560 w 953"/>
                <a:gd name="T75" fmla="*/ 62 h 194"/>
                <a:gd name="T76" fmla="*/ 607 w 953"/>
                <a:gd name="T77" fmla="*/ 59 h 194"/>
                <a:gd name="T78" fmla="*/ 598 w 953"/>
                <a:gd name="T79" fmla="*/ 27 h 194"/>
                <a:gd name="T80" fmla="*/ 644 w 953"/>
                <a:gd name="T81" fmla="*/ 0 h 194"/>
                <a:gd name="T82" fmla="*/ 639 w 953"/>
                <a:gd name="T83" fmla="*/ 56 h 194"/>
                <a:gd name="T84" fmla="*/ 659 w 953"/>
                <a:gd name="T85" fmla="*/ 54 h 194"/>
                <a:gd name="T86" fmla="*/ 666 w 953"/>
                <a:gd name="T87" fmla="*/ 53 h 194"/>
                <a:gd name="T88" fmla="*/ 680 w 953"/>
                <a:gd name="T89" fmla="*/ 24 h 194"/>
                <a:gd name="T90" fmla="*/ 686 w 953"/>
                <a:gd name="T91" fmla="*/ 25 h 194"/>
                <a:gd name="T92" fmla="*/ 707 w 953"/>
                <a:gd name="T93" fmla="*/ 56 h 194"/>
                <a:gd name="T94" fmla="*/ 722 w 953"/>
                <a:gd name="T95" fmla="*/ 25 h 194"/>
                <a:gd name="T96" fmla="*/ 726 w 953"/>
                <a:gd name="T97" fmla="*/ 53 h 194"/>
                <a:gd name="T98" fmla="*/ 731 w 953"/>
                <a:gd name="T99" fmla="*/ 60 h 194"/>
                <a:gd name="T100" fmla="*/ 776 w 953"/>
                <a:gd name="T101" fmla="*/ 22 h 194"/>
                <a:gd name="T102" fmla="*/ 758 w 953"/>
                <a:gd name="T103" fmla="*/ 61 h 194"/>
                <a:gd name="T104" fmla="*/ 811 w 953"/>
                <a:gd name="T105" fmla="*/ 8 h 194"/>
                <a:gd name="T106" fmla="*/ 866 w 953"/>
                <a:gd name="T107" fmla="*/ 53 h 194"/>
                <a:gd name="T108" fmla="*/ 846 w 953"/>
                <a:gd name="T109" fmla="*/ 30 h 194"/>
                <a:gd name="T110" fmla="*/ 853 w 953"/>
                <a:gd name="T111" fmla="*/ 39 h 194"/>
                <a:gd name="T112" fmla="*/ 857 w 953"/>
                <a:gd name="T113" fmla="*/ 60 h 194"/>
                <a:gd name="T114" fmla="*/ 867 w 953"/>
                <a:gd name="T115" fmla="*/ 22 h 194"/>
                <a:gd name="T116" fmla="*/ 899 w 953"/>
                <a:gd name="T117" fmla="*/ 23 h 194"/>
                <a:gd name="T118" fmla="*/ 921 w 953"/>
                <a:gd name="T119" fmla="*/ 21 h 194"/>
                <a:gd name="T120" fmla="*/ 920 w 953"/>
                <a:gd name="T121" fmla="*/ 55 h 194"/>
                <a:gd name="T122" fmla="*/ 935 w 953"/>
                <a:gd name="T123" fmla="*/ 29 h 1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53" h="194">
                  <a:moveTo>
                    <a:pt x="33" y="25"/>
                  </a:moveTo>
                  <a:lnTo>
                    <a:pt x="32" y="12"/>
                  </a:lnTo>
                  <a:lnTo>
                    <a:pt x="0" y="12"/>
                  </a:lnTo>
                  <a:lnTo>
                    <a:pt x="0" y="14"/>
                  </a:lnTo>
                  <a:lnTo>
                    <a:pt x="1" y="14"/>
                  </a:lnTo>
                  <a:lnTo>
                    <a:pt x="4" y="15"/>
                  </a:lnTo>
                  <a:lnTo>
                    <a:pt x="5" y="17"/>
                  </a:lnTo>
                  <a:lnTo>
                    <a:pt x="6" y="20"/>
                  </a:lnTo>
                  <a:lnTo>
                    <a:pt x="6" y="63"/>
                  </a:lnTo>
                  <a:lnTo>
                    <a:pt x="6" y="65"/>
                  </a:lnTo>
                  <a:lnTo>
                    <a:pt x="4" y="68"/>
                  </a:lnTo>
                  <a:lnTo>
                    <a:pt x="3" y="68"/>
                  </a:lnTo>
                  <a:lnTo>
                    <a:pt x="0" y="68"/>
                  </a:lnTo>
                  <a:lnTo>
                    <a:pt x="0" y="70"/>
                  </a:lnTo>
                  <a:lnTo>
                    <a:pt x="18" y="70"/>
                  </a:lnTo>
                  <a:lnTo>
                    <a:pt x="18" y="68"/>
                  </a:lnTo>
                  <a:lnTo>
                    <a:pt x="17" y="68"/>
                  </a:lnTo>
                  <a:lnTo>
                    <a:pt x="14" y="67"/>
                  </a:lnTo>
                  <a:lnTo>
                    <a:pt x="12" y="66"/>
                  </a:lnTo>
                  <a:lnTo>
                    <a:pt x="12" y="63"/>
                  </a:lnTo>
                  <a:lnTo>
                    <a:pt x="12" y="42"/>
                  </a:lnTo>
                  <a:lnTo>
                    <a:pt x="20" y="42"/>
                  </a:lnTo>
                  <a:lnTo>
                    <a:pt x="23" y="42"/>
                  </a:lnTo>
                  <a:lnTo>
                    <a:pt x="25" y="45"/>
                  </a:lnTo>
                  <a:lnTo>
                    <a:pt x="26" y="47"/>
                  </a:lnTo>
                  <a:lnTo>
                    <a:pt x="26" y="50"/>
                  </a:lnTo>
                  <a:lnTo>
                    <a:pt x="27" y="50"/>
                  </a:lnTo>
                  <a:lnTo>
                    <a:pt x="27" y="30"/>
                  </a:lnTo>
                  <a:lnTo>
                    <a:pt x="26" y="30"/>
                  </a:lnTo>
                  <a:lnTo>
                    <a:pt x="26" y="33"/>
                  </a:lnTo>
                  <a:lnTo>
                    <a:pt x="25" y="35"/>
                  </a:lnTo>
                  <a:lnTo>
                    <a:pt x="23" y="38"/>
                  </a:lnTo>
                  <a:lnTo>
                    <a:pt x="22" y="38"/>
                  </a:lnTo>
                  <a:lnTo>
                    <a:pt x="12" y="38"/>
                  </a:lnTo>
                  <a:lnTo>
                    <a:pt x="12" y="15"/>
                  </a:lnTo>
                  <a:lnTo>
                    <a:pt x="22" y="15"/>
                  </a:lnTo>
                  <a:lnTo>
                    <a:pt x="26" y="16"/>
                  </a:lnTo>
                  <a:lnTo>
                    <a:pt x="27" y="16"/>
                  </a:lnTo>
                  <a:lnTo>
                    <a:pt x="30" y="19"/>
                  </a:lnTo>
                  <a:lnTo>
                    <a:pt x="31" y="22"/>
                  </a:lnTo>
                  <a:lnTo>
                    <a:pt x="32" y="25"/>
                  </a:lnTo>
                  <a:lnTo>
                    <a:pt x="33" y="25"/>
                  </a:lnTo>
                  <a:close/>
                  <a:moveTo>
                    <a:pt x="68" y="66"/>
                  </a:moveTo>
                  <a:lnTo>
                    <a:pt x="68" y="65"/>
                  </a:lnTo>
                  <a:lnTo>
                    <a:pt x="66" y="66"/>
                  </a:lnTo>
                  <a:lnTo>
                    <a:pt x="64" y="65"/>
                  </a:lnTo>
                  <a:lnTo>
                    <a:pt x="64" y="62"/>
                  </a:lnTo>
                  <a:lnTo>
                    <a:pt x="63" y="31"/>
                  </a:lnTo>
                  <a:lnTo>
                    <a:pt x="53" y="31"/>
                  </a:lnTo>
                  <a:lnTo>
                    <a:pt x="53" y="33"/>
                  </a:lnTo>
                  <a:lnTo>
                    <a:pt x="55" y="33"/>
                  </a:lnTo>
                  <a:lnTo>
                    <a:pt x="57" y="33"/>
                  </a:lnTo>
                  <a:lnTo>
                    <a:pt x="58" y="35"/>
                  </a:lnTo>
                  <a:lnTo>
                    <a:pt x="58" y="38"/>
                  </a:lnTo>
                  <a:lnTo>
                    <a:pt x="58" y="60"/>
                  </a:lnTo>
                  <a:lnTo>
                    <a:pt x="55" y="64"/>
                  </a:lnTo>
                  <a:lnTo>
                    <a:pt x="54" y="65"/>
                  </a:lnTo>
                  <a:lnTo>
                    <a:pt x="51" y="66"/>
                  </a:lnTo>
                  <a:lnTo>
                    <a:pt x="47" y="64"/>
                  </a:lnTo>
                  <a:lnTo>
                    <a:pt x="46" y="63"/>
                  </a:lnTo>
                  <a:lnTo>
                    <a:pt x="46" y="61"/>
                  </a:lnTo>
                  <a:lnTo>
                    <a:pt x="46" y="31"/>
                  </a:lnTo>
                  <a:lnTo>
                    <a:pt x="35" y="31"/>
                  </a:lnTo>
                  <a:lnTo>
                    <a:pt x="35" y="33"/>
                  </a:lnTo>
                  <a:lnTo>
                    <a:pt x="39" y="33"/>
                  </a:lnTo>
                  <a:lnTo>
                    <a:pt x="40" y="35"/>
                  </a:lnTo>
                  <a:lnTo>
                    <a:pt x="40" y="60"/>
                  </a:lnTo>
                  <a:lnTo>
                    <a:pt x="42" y="66"/>
                  </a:lnTo>
                  <a:lnTo>
                    <a:pt x="42" y="68"/>
                  </a:lnTo>
                  <a:lnTo>
                    <a:pt x="44" y="69"/>
                  </a:lnTo>
                  <a:lnTo>
                    <a:pt x="48" y="71"/>
                  </a:lnTo>
                  <a:lnTo>
                    <a:pt x="52" y="70"/>
                  </a:lnTo>
                  <a:lnTo>
                    <a:pt x="54" y="69"/>
                  </a:lnTo>
                  <a:lnTo>
                    <a:pt x="58" y="63"/>
                  </a:lnTo>
                  <a:lnTo>
                    <a:pt x="58" y="71"/>
                  </a:lnTo>
                  <a:lnTo>
                    <a:pt x="60" y="71"/>
                  </a:lnTo>
                  <a:lnTo>
                    <a:pt x="68" y="66"/>
                  </a:lnTo>
                  <a:close/>
                  <a:moveTo>
                    <a:pt x="86" y="68"/>
                  </a:moveTo>
                  <a:lnTo>
                    <a:pt x="82" y="68"/>
                  </a:lnTo>
                  <a:lnTo>
                    <a:pt x="81" y="65"/>
                  </a:lnTo>
                  <a:lnTo>
                    <a:pt x="81" y="9"/>
                  </a:lnTo>
                  <a:lnTo>
                    <a:pt x="79" y="9"/>
                  </a:lnTo>
                  <a:lnTo>
                    <a:pt x="71" y="14"/>
                  </a:lnTo>
                  <a:lnTo>
                    <a:pt x="71" y="16"/>
                  </a:lnTo>
                  <a:lnTo>
                    <a:pt x="73" y="15"/>
                  </a:lnTo>
                  <a:lnTo>
                    <a:pt x="74" y="16"/>
                  </a:lnTo>
                  <a:lnTo>
                    <a:pt x="75" y="19"/>
                  </a:lnTo>
                  <a:lnTo>
                    <a:pt x="75" y="65"/>
                  </a:lnTo>
                  <a:lnTo>
                    <a:pt x="74" y="68"/>
                  </a:lnTo>
                  <a:lnTo>
                    <a:pt x="71" y="68"/>
                  </a:lnTo>
                  <a:lnTo>
                    <a:pt x="71" y="70"/>
                  </a:lnTo>
                  <a:lnTo>
                    <a:pt x="86" y="70"/>
                  </a:lnTo>
                  <a:lnTo>
                    <a:pt x="86" y="68"/>
                  </a:lnTo>
                  <a:close/>
                  <a:moveTo>
                    <a:pt x="104" y="68"/>
                  </a:moveTo>
                  <a:lnTo>
                    <a:pt x="101" y="68"/>
                  </a:lnTo>
                  <a:lnTo>
                    <a:pt x="99" y="65"/>
                  </a:lnTo>
                  <a:lnTo>
                    <a:pt x="99" y="9"/>
                  </a:lnTo>
                  <a:lnTo>
                    <a:pt x="98" y="9"/>
                  </a:lnTo>
                  <a:lnTo>
                    <a:pt x="89" y="14"/>
                  </a:lnTo>
                  <a:lnTo>
                    <a:pt x="89" y="16"/>
                  </a:lnTo>
                  <a:lnTo>
                    <a:pt x="92" y="15"/>
                  </a:lnTo>
                  <a:lnTo>
                    <a:pt x="93" y="16"/>
                  </a:lnTo>
                  <a:lnTo>
                    <a:pt x="94" y="19"/>
                  </a:lnTo>
                  <a:lnTo>
                    <a:pt x="94" y="65"/>
                  </a:lnTo>
                  <a:lnTo>
                    <a:pt x="92" y="68"/>
                  </a:lnTo>
                  <a:lnTo>
                    <a:pt x="89" y="68"/>
                  </a:lnTo>
                  <a:lnTo>
                    <a:pt x="89" y="70"/>
                  </a:lnTo>
                  <a:lnTo>
                    <a:pt x="104" y="70"/>
                  </a:lnTo>
                  <a:lnTo>
                    <a:pt x="104" y="68"/>
                  </a:lnTo>
                  <a:close/>
                  <a:moveTo>
                    <a:pt x="164" y="56"/>
                  </a:moveTo>
                  <a:lnTo>
                    <a:pt x="163" y="56"/>
                  </a:lnTo>
                  <a:lnTo>
                    <a:pt x="160" y="60"/>
                  </a:lnTo>
                  <a:lnTo>
                    <a:pt x="158" y="64"/>
                  </a:lnTo>
                  <a:lnTo>
                    <a:pt x="153" y="67"/>
                  </a:lnTo>
                  <a:lnTo>
                    <a:pt x="151" y="68"/>
                  </a:lnTo>
                  <a:lnTo>
                    <a:pt x="145" y="68"/>
                  </a:lnTo>
                  <a:lnTo>
                    <a:pt x="142" y="67"/>
                  </a:lnTo>
                  <a:lnTo>
                    <a:pt x="137" y="62"/>
                  </a:lnTo>
                  <a:lnTo>
                    <a:pt x="135" y="60"/>
                  </a:lnTo>
                  <a:lnTo>
                    <a:pt x="132" y="52"/>
                  </a:lnTo>
                  <a:lnTo>
                    <a:pt x="132" y="47"/>
                  </a:lnTo>
                  <a:lnTo>
                    <a:pt x="132" y="36"/>
                  </a:lnTo>
                  <a:lnTo>
                    <a:pt x="132" y="30"/>
                  </a:lnTo>
                  <a:lnTo>
                    <a:pt x="135" y="22"/>
                  </a:lnTo>
                  <a:lnTo>
                    <a:pt x="137" y="19"/>
                  </a:lnTo>
                  <a:lnTo>
                    <a:pt x="142" y="15"/>
                  </a:lnTo>
                  <a:lnTo>
                    <a:pt x="144" y="14"/>
                  </a:lnTo>
                  <a:lnTo>
                    <a:pt x="151" y="14"/>
                  </a:lnTo>
                  <a:lnTo>
                    <a:pt x="154" y="15"/>
                  </a:lnTo>
                  <a:lnTo>
                    <a:pt x="159" y="20"/>
                  </a:lnTo>
                  <a:lnTo>
                    <a:pt x="161" y="25"/>
                  </a:lnTo>
                  <a:lnTo>
                    <a:pt x="162" y="31"/>
                  </a:lnTo>
                  <a:lnTo>
                    <a:pt x="163" y="31"/>
                  </a:lnTo>
                  <a:lnTo>
                    <a:pt x="162" y="11"/>
                  </a:lnTo>
                  <a:lnTo>
                    <a:pt x="161" y="11"/>
                  </a:lnTo>
                  <a:lnTo>
                    <a:pt x="160" y="14"/>
                  </a:lnTo>
                  <a:lnTo>
                    <a:pt x="158" y="15"/>
                  </a:lnTo>
                  <a:lnTo>
                    <a:pt x="153" y="12"/>
                  </a:lnTo>
                  <a:lnTo>
                    <a:pt x="150" y="11"/>
                  </a:lnTo>
                  <a:lnTo>
                    <a:pt x="143" y="11"/>
                  </a:lnTo>
                  <a:lnTo>
                    <a:pt x="139" y="12"/>
                  </a:lnTo>
                  <a:lnTo>
                    <a:pt x="132" y="18"/>
                  </a:lnTo>
                  <a:lnTo>
                    <a:pt x="129" y="21"/>
                  </a:lnTo>
                  <a:lnTo>
                    <a:pt x="125" y="31"/>
                  </a:lnTo>
                  <a:lnTo>
                    <a:pt x="124" y="36"/>
                  </a:lnTo>
                  <a:lnTo>
                    <a:pt x="124" y="49"/>
                  </a:lnTo>
                  <a:lnTo>
                    <a:pt x="126" y="55"/>
                  </a:lnTo>
                  <a:lnTo>
                    <a:pt x="133" y="68"/>
                  </a:lnTo>
                  <a:lnTo>
                    <a:pt x="138" y="71"/>
                  </a:lnTo>
                  <a:lnTo>
                    <a:pt x="150" y="71"/>
                  </a:lnTo>
                  <a:lnTo>
                    <a:pt x="153" y="70"/>
                  </a:lnTo>
                  <a:lnTo>
                    <a:pt x="159" y="65"/>
                  </a:lnTo>
                  <a:lnTo>
                    <a:pt x="162" y="62"/>
                  </a:lnTo>
                  <a:lnTo>
                    <a:pt x="164" y="56"/>
                  </a:lnTo>
                  <a:close/>
                  <a:moveTo>
                    <a:pt x="175" y="159"/>
                  </a:moveTo>
                  <a:lnTo>
                    <a:pt x="174" y="159"/>
                  </a:lnTo>
                  <a:lnTo>
                    <a:pt x="171" y="165"/>
                  </a:lnTo>
                  <a:lnTo>
                    <a:pt x="170" y="167"/>
                  </a:lnTo>
                  <a:lnTo>
                    <a:pt x="167" y="170"/>
                  </a:lnTo>
                  <a:lnTo>
                    <a:pt x="165" y="171"/>
                  </a:lnTo>
                  <a:lnTo>
                    <a:pt x="152" y="171"/>
                  </a:lnTo>
                  <a:lnTo>
                    <a:pt x="150" y="169"/>
                  </a:lnTo>
                  <a:lnTo>
                    <a:pt x="150" y="167"/>
                  </a:lnTo>
                  <a:lnTo>
                    <a:pt x="150" y="123"/>
                  </a:lnTo>
                  <a:lnTo>
                    <a:pt x="150" y="122"/>
                  </a:lnTo>
                  <a:lnTo>
                    <a:pt x="152" y="119"/>
                  </a:lnTo>
                  <a:lnTo>
                    <a:pt x="153" y="119"/>
                  </a:lnTo>
                  <a:lnTo>
                    <a:pt x="157" y="119"/>
                  </a:lnTo>
                  <a:lnTo>
                    <a:pt x="157" y="117"/>
                  </a:lnTo>
                  <a:lnTo>
                    <a:pt x="137" y="117"/>
                  </a:lnTo>
                  <a:lnTo>
                    <a:pt x="137" y="119"/>
                  </a:lnTo>
                  <a:lnTo>
                    <a:pt x="139" y="119"/>
                  </a:lnTo>
                  <a:lnTo>
                    <a:pt x="142" y="120"/>
                  </a:lnTo>
                  <a:lnTo>
                    <a:pt x="143" y="121"/>
                  </a:lnTo>
                  <a:lnTo>
                    <a:pt x="143" y="127"/>
                  </a:lnTo>
                  <a:lnTo>
                    <a:pt x="143" y="170"/>
                  </a:lnTo>
                  <a:lnTo>
                    <a:pt x="142" y="172"/>
                  </a:lnTo>
                  <a:lnTo>
                    <a:pt x="141" y="173"/>
                  </a:lnTo>
                  <a:lnTo>
                    <a:pt x="137" y="173"/>
                  </a:lnTo>
                  <a:lnTo>
                    <a:pt x="137" y="175"/>
                  </a:lnTo>
                  <a:lnTo>
                    <a:pt x="171" y="175"/>
                  </a:lnTo>
                  <a:lnTo>
                    <a:pt x="175" y="159"/>
                  </a:lnTo>
                  <a:close/>
                  <a:moveTo>
                    <a:pt x="197" y="45"/>
                  </a:moveTo>
                  <a:lnTo>
                    <a:pt x="196" y="40"/>
                  </a:lnTo>
                  <a:lnTo>
                    <a:pt x="191" y="33"/>
                  </a:lnTo>
                  <a:lnTo>
                    <a:pt x="191" y="32"/>
                  </a:lnTo>
                  <a:lnTo>
                    <a:pt x="191" y="46"/>
                  </a:lnTo>
                  <a:lnTo>
                    <a:pt x="191" y="59"/>
                  </a:lnTo>
                  <a:lnTo>
                    <a:pt x="190" y="63"/>
                  </a:lnTo>
                  <a:lnTo>
                    <a:pt x="188" y="67"/>
                  </a:lnTo>
                  <a:lnTo>
                    <a:pt x="186" y="68"/>
                  </a:lnTo>
                  <a:lnTo>
                    <a:pt x="181" y="68"/>
                  </a:lnTo>
                  <a:lnTo>
                    <a:pt x="179" y="66"/>
                  </a:lnTo>
                  <a:lnTo>
                    <a:pt x="175" y="58"/>
                  </a:lnTo>
                  <a:lnTo>
                    <a:pt x="174" y="53"/>
                  </a:lnTo>
                  <a:lnTo>
                    <a:pt x="174" y="44"/>
                  </a:lnTo>
                  <a:lnTo>
                    <a:pt x="175" y="41"/>
                  </a:lnTo>
                  <a:lnTo>
                    <a:pt x="176" y="36"/>
                  </a:lnTo>
                  <a:lnTo>
                    <a:pt x="177" y="35"/>
                  </a:lnTo>
                  <a:lnTo>
                    <a:pt x="178" y="34"/>
                  </a:lnTo>
                  <a:lnTo>
                    <a:pt x="182" y="33"/>
                  </a:lnTo>
                  <a:lnTo>
                    <a:pt x="184" y="33"/>
                  </a:lnTo>
                  <a:lnTo>
                    <a:pt x="186" y="34"/>
                  </a:lnTo>
                  <a:lnTo>
                    <a:pt x="190" y="41"/>
                  </a:lnTo>
                  <a:lnTo>
                    <a:pt x="191" y="46"/>
                  </a:lnTo>
                  <a:lnTo>
                    <a:pt x="191" y="32"/>
                  </a:lnTo>
                  <a:lnTo>
                    <a:pt x="187" y="30"/>
                  </a:lnTo>
                  <a:lnTo>
                    <a:pt x="180" y="30"/>
                  </a:lnTo>
                  <a:lnTo>
                    <a:pt x="178" y="31"/>
                  </a:lnTo>
                  <a:lnTo>
                    <a:pt x="174" y="34"/>
                  </a:lnTo>
                  <a:lnTo>
                    <a:pt x="172" y="37"/>
                  </a:lnTo>
                  <a:lnTo>
                    <a:pt x="169" y="44"/>
                  </a:lnTo>
                  <a:lnTo>
                    <a:pt x="168" y="47"/>
                  </a:lnTo>
                  <a:lnTo>
                    <a:pt x="168" y="56"/>
                  </a:lnTo>
                  <a:lnTo>
                    <a:pt x="169" y="60"/>
                  </a:lnTo>
                  <a:lnTo>
                    <a:pt x="174" y="69"/>
                  </a:lnTo>
                  <a:lnTo>
                    <a:pt x="178" y="71"/>
                  </a:lnTo>
                  <a:lnTo>
                    <a:pt x="185" y="71"/>
                  </a:lnTo>
                  <a:lnTo>
                    <a:pt x="188" y="70"/>
                  </a:lnTo>
                  <a:lnTo>
                    <a:pt x="190" y="68"/>
                  </a:lnTo>
                  <a:lnTo>
                    <a:pt x="192" y="67"/>
                  </a:lnTo>
                  <a:lnTo>
                    <a:pt x="194" y="64"/>
                  </a:lnTo>
                  <a:lnTo>
                    <a:pt x="196" y="57"/>
                  </a:lnTo>
                  <a:lnTo>
                    <a:pt x="197" y="53"/>
                  </a:lnTo>
                  <a:lnTo>
                    <a:pt x="197" y="45"/>
                  </a:lnTo>
                  <a:close/>
                  <a:moveTo>
                    <a:pt x="206" y="167"/>
                  </a:moveTo>
                  <a:lnTo>
                    <a:pt x="203" y="170"/>
                  </a:lnTo>
                  <a:lnTo>
                    <a:pt x="202" y="170"/>
                  </a:lnTo>
                  <a:lnTo>
                    <a:pt x="201" y="170"/>
                  </a:lnTo>
                  <a:lnTo>
                    <a:pt x="201" y="169"/>
                  </a:lnTo>
                  <a:lnTo>
                    <a:pt x="201" y="168"/>
                  </a:lnTo>
                  <a:lnTo>
                    <a:pt x="200" y="152"/>
                  </a:lnTo>
                  <a:lnTo>
                    <a:pt x="200" y="142"/>
                  </a:lnTo>
                  <a:lnTo>
                    <a:pt x="199" y="139"/>
                  </a:lnTo>
                  <a:lnTo>
                    <a:pt x="198" y="137"/>
                  </a:lnTo>
                  <a:lnTo>
                    <a:pt x="195" y="135"/>
                  </a:lnTo>
                  <a:lnTo>
                    <a:pt x="193" y="135"/>
                  </a:lnTo>
                  <a:lnTo>
                    <a:pt x="187" y="135"/>
                  </a:lnTo>
                  <a:lnTo>
                    <a:pt x="184" y="136"/>
                  </a:lnTo>
                  <a:lnTo>
                    <a:pt x="181" y="140"/>
                  </a:lnTo>
                  <a:lnTo>
                    <a:pt x="180" y="142"/>
                  </a:lnTo>
                  <a:lnTo>
                    <a:pt x="180" y="144"/>
                  </a:lnTo>
                  <a:lnTo>
                    <a:pt x="180" y="147"/>
                  </a:lnTo>
                  <a:lnTo>
                    <a:pt x="182" y="149"/>
                  </a:lnTo>
                  <a:lnTo>
                    <a:pt x="184" y="147"/>
                  </a:lnTo>
                  <a:lnTo>
                    <a:pt x="185" y="144"/>
                  </a:lnTo>
                  <a:lnTo>
                    <a:pt x="185" y="142"/>
                  </a:lnTo>
                  <a:lnTo>
                    <a:pt x="186" y="139"/>
                  </a:lnTo>
                  <a:lnTo>
                    <a:pt x="190" y="137"/>
                  </a:lnTo>
                  <a:lnTo>
                    <a:pt x="194" y="139"/>
                  </a:lnTo>
                  <a:lnTo>
                    <a:pt x="195" y="141"/>
                  </a:lnTo>
                  <a:lnTo>
                    <a:pt x="195" y="143"/>
                  </a:lnTo>
                  <a:lnTo>
                    <a:pt x="195" y="149"/>
                  </a:lnTo>
                  <a:lnTo>
                    <a:pt x="195" y="152"/>
                  </a:lnTo>
                  <a:lnTo>
                    <a:pt x="195" y="166"/>
                  </a:lnTo>
                  <a:lnTo>
                    <a:pt x="192" y="169"/>
                  </a:lnTo>
                  <a:lnTo>
                    <a:pt x="190" y="171"/>
                  </a:lnTo>
                  <a:lnTo>
                    <a:pt x="189" y="171"/>
                  </a:lnTo>
                  <a:lnTo>
                    <a:pt x="185" y="169"/>
                  </a:lnTo>
                  <a:lnTo>
                    <a:pt x="184" y="167"/>
                  </a:lnTo>
                  <a:lnTo>
                    <a:pt x="184" y="166"/>
                  </a:lnTo>
                  <a:lnTo>
                    <a:pt x="184" y="164"/>
                  </a:lnTo>
                  <a:lnTo>
                    <a:pt x="185" y="159"/>
                  </a:lnTo>
                  <a:lnTo>
                    <a:pt x="189" y="155"/>
                  </a:lnTo>
                  <a:lnTo>
                    <a:pt x="190" y="154"/>
                  </a:lnTo>
                  <a:lnTo>
                    <a:pt x="192" y="153"/>
                  </a:lnTo>
                  <a:lnTo>
                    <a:pt x="195" y="152"/>
                  </a:lnTo>
                  <a:lnTo>
                    <a:pt x="195" y="149"/>
                  </a:lnTo>
                  <a:lnTo>
                    <a:pt x="190" y="151"/>
                  </a:lnTo>
                  <a:lnTo>
                    <a:pt x="186" y="153"/>
                  </a:lnTo>
                  <a:lnTo>
                    <a:pt x="182" y="157"/>
                  </a:lnTo>
                  <a:lnTo>
                    <a:pt x="180" y="159"/>
                  </a:lnTo>
                  <a:lnTo>
                    <a:pt x="179" y="162"/>
                  </a:lnTo>
                  <a:lnTo>
                    <a:pt x="179" y="169"/>
                  </a:lnTo>
                  <a:lnTo>
                    <a:pt x="179" y="171"/>
                  </a:lnTo>
                  <a:lnTo>
                    <a:pt x="182" y="175"/>
                  </a:lnTo>
                  <a:lnTo>
                    <a:pt x="184" y="176"/>
                  </a:lnTo>
                  <a:lnTo>
                    <a:pt x="186" y="176"/>
                  </a:lnTo>
                  <a:lnTo>
                    <a:pt x="189" y="175"/>
                  </a:lnTo>
                  <a:lnTo>
                    <a:pt x="190" y="174"/>
                  </a:lnTo>
                  <a:lnTo>
                    <a:pt x="192" y="172"/>
                  </a:lnTo>
                  <a:lnTo>
                    <a:pt x="194" y="171"/>
                  </a:lnTo>
                  <a:lnTo>
                    <a:pt x="195" y="169"/>
                  </a:lnTo>
                  <a:lnTo>
                    <a:pt x="195" y="172"/>
                  </a:lnTo>
                  <a:lnTo>
                    <a:pt x="195" y="173"/>
                  </a:lnTo>
                  <a:lnTo>
                    <a:pt x="196" y="174"/>
                  </a:lnTo>
                  <a:lnTo>
                    <a:pt x="199" y="176"/>
                  </a:lnTo>
                  <a:lnTo>
                    <a:pt x="201" y="176"/>
                  </a:lnTo>
                  <a:lnTo>
                    <a:pt x="203" y="173"/>
                  </a:lnTo>
                  <a:lnTo>
                    <a:pt x="205" y="170"/>
                  </a:lnTo>
                  <a:lnTo>
                    <a:pt x="205" y="169"/>
                  </a:lnTo>
                  <a:lnTo>
                    <a:pt x="206" y="167"/>
                  </a:lnTo>
                  <a:close/>
                  <a:moveTo>
                    <a:pt x="232" y="69"/>
                  </a:moveTo>
                  <a:lnTo>
                    <a:pt x="229" y="68"/>
                  </a:lnTo>
                  <a:lnTo>
                    <a:pt x="228" y="65"/>
                  </a:lnTo>
                  <a:lnTo>
                    <a:pt x="228" y="41"/>
                  </a:lnTo>
                  <a:lnTo>
                    <a:pt x="226" y="34"/>
                  </a:lnTo>
                  <a:lnTo>
                    <a:pt x="225" y="33"/>
                  </a:lnTo>
                  <a:lnTo>
                    <a:pt x="224" y="31"/>
                  </a:lnTo>
                  <a:lnTo>
                    <a:pt x="220" y="30"/>
                  </a:lnTo>
                  <a:lnTo>
                    <a:pt x="217" y="30"/>
                  </a:lnTo>
                  <a:lnTo>
                    <a:pt x="213" y="33"/>
                  </a:lnTo>
                  <a:lnTo>
                    <a:pt x="210" y="38"/>
                  </a:lnTo>
                  <a:lnTo>
                    <a:pt x="210" y="30"/>
                  </a:lnTo>
                  <a:lnTo>
                    <a:pt x="209" y="30"/>
                  </a:lnTo>
                  <a:lnTo>
                    <a:pt x="200" y="35"/>
                  </a:lnTo>
                  <a:lnTo>
                    <a:pt x="200" y="36"/>
                  </a:lnTo>
                  <a:lnTo>
                    <a:pt x="202" y="36"/>
                  </a:lnTo>
                  <a:lnTo>
                    <a:pt x="204" y="36"/>
                  </a:lnTo>
                  <a:lnTo>
                    <a:pt x="205" y="39"/>
                  </a:lnTo>
                  <a:lnTo>
                    <a:pt x="205" y="64"/>
                  </a:lnTo>
                  <a:lnTo>
                    <a:pt x="204" y="66"/>
                  </a:lnTo>
                  <a:lnTo>
                    <a:pt x="204" y="67"/>
                  </a:lnTo>
                  <a:lnTo>
                    <a:pt x="201" y="69"/>
                  </a:lnTo>
                  <a:lnTo>
                    <a:pt x="200" y="69"/>
                  </a:lnTo>
                  <a:lnTo>
                    <a:pt x="200" y="70"/>
                  </a:lnTo>
                  <a:lnTo>
                    <a:pt x="215" y="70"/>
                  </a:lnTo>
                  <a:lnTo>
                    <a:pt x="215" y="69"/>
                  </a:lnTo>
                  <a:lnTo>
                    <a:pt x="212" y="68"/>
                  </a:lnTo>
                  <a:lnTo>
                    <a:pt x="210" y="65"/>
                  </a:lnTo>
                  <a:lnTo>
                    <a:pt x="210" y="41"/>
                  </a:lnTo>
                  <a:lnTo>
                    <a:pt x="213" y="37"/>
                  </a:lnTo>
                  <a:lnTo>
                    <a:pt x="215" y="35"/>
                  </a:lnTo>
                  <a:lnTo>
                    <a:pt x="218" y="35"/>
                  </a:lnTo>
                  <a:lnTo>
                    <a:pt x="221" y="37"/>
                  </a:lnTo>
                  <a:lnTo>
                    <a:pt x="222" y="39"/>
                  </a:lnTo>
                  <a:lnTo>
                    <a:pt x="222" y="45"/>
                  </a:lnTo>
                  <a:lnTo>
                    <a:pt x="222" y="65"/>
                  </a:lnTo>
                  <a:lnTo>
                    <a:pt x="221" y="68"/>
                  </a:lnTo>
                  <a:lnTo>
                    <a:pt x="217" y="69"/>
                  </a:lnTo>
                  <a:lnTo>
                    <a:pt x="217" y="70"/>
                  </a:lnTo>
                  <a:lnTo>
                    <a:pt x="232" y="70"/>
                  </a:lnTo>
                  <a:lnTo>
                    <a:pt x="232" y="69"/>
                  </a:lnTo>
                  <a:close/>
                  <a:moveTo>
                    <a:pt x="238" y="136"/>
                  </a:moveTo>
                  <a:lnTo>
                    <a:pt x="229" y="136"/>
                  </a:lnTo>
                  <a:lnTo>
                    <a:pt x="229" y="137"/>
                  </a:lnTo>
                  <a:lnTo>
                    <a:pt x="231" y="138"/>
                  </a:lnTo>
                  <a:lnTo>
                    <a:pt x="232" y="138"/>
                  </a:lnTo>
                  <a:lnTo>
                    <a:pt x="232" y="139"/>
                  </a:lnTo>
                  <a:lnTo>
                    <a:pt x="231" y="143"/>
                  </a:lnTo>
                  <a:lnTo>
                    <a:pt x="225" y="164"/>
                  </a:lnTo>
                  <a:lnTo>
                    <a:pt x="216" y="141"/>
                  </a:lnTo>
                  <a:lnTo>
                    <a:pt x="216" y="140"/>
                  </a:lnTo>
                  <a:lnTo>
                    <a:pt x="217" y="138"/>
                  </a:lnTo>
                  <a:lnTo>
                    <a:pt x="220" y="137"/>
                  </a:lnTo>
                  <a:lnTo>
                    <a:pt x="220" y="136"/>
                  </a:lnTo>
                  <a:lnTo>
                    <a:pt x="206" y="136"/>
                  </a:lnTo>
                  <a:lnTo>
                    <a:pt x="206" y="137"/>
                  </a:lnTo>
                  <a:lnTo>
                    <a:pt x="208" y="139"/>
                  </a:lnTo>
                  <a:lnTo>
                    <a:pt x="210" y="141"/>
                  </a:lnTo>
                  <a:lnTo>
                    <a:pt x="211" y="144"/>
                  </a:lnTo>
                  <a:lnTo>
                    <a:pt x="222" y="173"/>
                  </a:lnTo>
                  <a:lnTo>
                    <a:pt x="219" y="183"/>
                  </a:lnTo>
                  <a:lnTo>
                    <a:pt x="218" y="184"/>
                  </a:lnTo>
                  <a:lnTo>
                    <a:pt x="218" y="185"/>
                  </a:lnTo>
                  <a:lnTo>
                    <a:pt x="215" y="186"/>
                  </a:lnTo>
                  <a:lnTo>
                    <a:pt x="211" y="185"/>
                  </a:lnTo>
                  <a:lnTo>
                    <a:pt x="208" y="186"/>
                  </a:lnTo>
                  <a:lnTo>
                    <a:pt x="208" y="189"/>
                  </a:lnTo>
                  <a:lnTo>
                    <a:pt x="209" y="192"/>
                  </a:lnTo>
                  <a:lnTo>
                    <a:pt x="212" y="194"/>
                  </a:lnTo>
                  <a:lnTo>
                    <a:pt x="214" y="194"/>
                  </a:lnTo>
                  <a:lnTo>
                    <a:pt x="216" y="193"/>
                  </a:lnTo>
                  <a:lnTo>
                    <a:pt x="219" y="189"/>
                  </a:lnTo>
                  <a:lnTo>
                    <a:pt x="221" y="186"/>
                  </a:lnTo>
                  <a:lnTo>
                    <a:pt x="235" y="140"/>
                  </a:lnTo>
                  <a:lnTo>
                    <a:pt x="237" y="138"/>
                  </a:lnTo>
                  <a:lnTo>
                    <a:pt x="238" y="137"/>
                  </a:lnTo>
                  <a:lnTo>
                    <a:pt x="238" y="136"/>
                  </a:lnTo>
                  <a:close/>
                  <a:moveTo>
                    <a:pt x="265" y="69"/>
                  </a:moveTo>
                  <a:lnTo>
                    <a:pt x="262" y="68"/>
                  </a:lnTo>
                  <a:lnTo>
                    <a:pt x="261" y="65"/>
                  </a:lnTo>
                  <a:lnTo>
                    <a:pt x="261" y="41"/>
                  </a:lnTo>
                  <a:lnTo>
                    <a:pt x="259" y="34"/>
                  </a:lnTo>
                  <a:lnTo>
                    <a:pt x="258" y="33"/>
                  </a:lnTo>
                  <a:lnTo>
                    <a:pt x="257" y="31"/>
                  </a:lnTo>
                  <a:lnTo>
                    <a:pt x="253" y="30"/>
                  </a:lnTo>
                  <a:lnTo>
                    <a:pt x="250" y="30"/>
                  </a:lnTo>
                  <a:lnTo>
                    <a:pt x="247" y="33"/>
                  </a:lnTo>
                  <a:lnTo>
                    <a:pt x="243" y="38"/>
                  </a:lnTo>
                  <a:lnTo>
                    <a:pt x="243" y="30"/>
                  </a:lnTo>
                  <a:lnTo>
                    <a:pt x="242" y="30"/>
                  </a:lnTo>
                  <a:lnTo>
                    <a:pt x="233" y="35"/>
                  </a:lnTo>
                  <a:lnTo>
                    <a:pt x="233" y="36"/>
                  </a:lnTo>
                  <a:lnTo>
                    <a:pt x="235" y="36"/>
                  </a:lnTo>
                  <a:lnTo>
                    <a:pt x="237" y="36"/>
                  </a:lnTo>
                  <a:lnTo>
                    <a:pt x="238" y="39"/>
                  </a:lnTo>
                  <a:lnTo>
                    <a:pt x="238" y="64"/>
                  </a:lnTo>
                  <a:lnTo>
                    <a:pt x="238" y="66"/>
                  </a:lnTo>
                  <a:lnTo>
                    <a:pt x="237" y="67"/>
                  </a:lnTo>
                  <a:lnTo>
                    <a:pt x="234" y="69"/>
                  </a:lnTo>
                  <a:lnTo>
                    <a:pt x="233" y="69"/>
                  </a:lnTo>
                  <a:lnTo>
                    <a:pt x="233" y="70"/>
                  </a:lnTo>
                  <a:lnTo>
                    <a:pt x="248" y="70"/>
                  </a:lnTo>
                  <a:lnTo>
                    <a:pt x="248" y="69"/>
                  </a:lnTo>
                  <a:lnTo>
                    <a:pt x="245" y="68"/>
                  </a:lnTo>
                  <a:lnTo>
                    <a:pt x="243" y="65"/>
                  </a:lnTo>
                  <a:lnTo>
                    <a:pt x="243" y="41"/>
                  </a:lnTo>
                  <a:lnTo>
                    <a:pt x="246" y="37"/>
                  </a:lnTo>
                  <a:lnTo>
                    <a:pt x="248" y="35"/>
                  </a:lnTo>
                  <a:lnTo>
                    <a:pt x="251" y="35"/>
                  </a:lnTo>
                  <a:lnTo>
                    <a:pt x="254" y="37"/>
                  </a:lnTo>
                  <a:lnTo>
                    <a:pt x="255" y="39"/>
                  </a:lnTo>
                  <a:lnTo>
                    <a:pt x="255" y="45"/>
                  </a:lnTo>
                  <a:lnTo>
                    <a:pt x="255" y="65"/>
                  </a:lnTo>
                  <a:lnTo>
                    <a:pt x="254" y="68"/>
                  </a:lnTo>
                  <a:lnTo>
                    <a:pt x="251" y="69"/>
                  </a:lnTo>
                  <a:lnTo>
                    <a:pt x="251" y="70"/>
                  </a:lnTo>
                  <a:lnTo>
                    <a:pt x="265" y="70"/>
                  </a:lnTo>
                  <a:lnTo>
                    <a:pt x="265" y="69"/>
                  </a:lnTo>
                  <a:close/>
                  <a:moveTo>
                    <a:pt x="266" y="148"/>
                  </a:moveTo>
                  <a:lnTo>
                    <a:pt x="266" y="145"/>
                  </a:lnTo>
                  <a:lnTo>
                    <a:pt x="265" y="142"/>
                  </a:lnTo>
                  <a:lnTo>
                    <a:pt x="262" y="138"/>
                  </a:lnTo>
                  <a:lnTo>
                    <a:pt x="261" y="136"/>
                  </a:lnTo>
                  <a:lnTo>
                    <a:pt x="260" y="135"/>
                  </a:lnTo>
                  <a:lnTo>
                    <a:pt x="260" y="148"/>
                  </a:lnTo>
                  <a:lnTo>
                    <a:pt x="246" y="148"/>
                  </a:lnTo>
                  <a:lnTo>
                    <a:pt x="246" y="145"/>
                  </a:lnTo>
                  <a:lnTo>
                    <a:pt x="247" y="142"/>
                  </a:lnTo>
                  <a:lnTo>
                    <a:pt x="250" y="138"/>
                  </a:lnTo>
                  <a:lnTo>
                    <a:pt x="251" y="138"/>
                  </a:lnTo>
                  <a:lnTo>
                    <a:pt x="253" y="138"/>
                  </a:lnTo>
                  <a:lnTo>
                    <a:pt x="256" y="139"/>
                  </a:lnTo>
                  <a:lnTo>
                    <a:pt x="259" y="143"/>
                  </a:lnTo>
                  <a:lnTo>
                    <a:pt x="259" y="144"/>
                  </a:lnTo>
                  <a:lnTo>
                    <a:pt x="259" y="145"/>
                  </a:lnTo>
                  <a:lnTo>
                    <a:pt x="260" y="148"/>
                  </a:lnTo>
                  <a:lnTo>
                    <a:pt x="260" y="135"/>
                  </a:lnTo>
                  <a:lnTo>
                    <a:pt x="258" y="135"/>
                  </a:lnTo>
                  <a:lnTo>
                    <a:pt x="251" y="135"/>
                  </a:lnTo>
                  <a:lnTo>
                    <a:pt x="248" y="136"/>
                  </a:lnTo>
                  <a:lnTo>
                    <a:pt x="245" y="140"/>
                  </a:lnTo>
                  <a:lnTo>
                    <a:pt x="243" y="144"/>
                  </a:lnTo>
                  <a:lnTo>
                    <a:pt x="241" y="149"/>
                  </a:lnTo>
                  <a:lnTo>
                    <a:pt x="241" y="162"/>
                  </a:lnTo>
                  <a:lnTo>
                    <a:pt x="243" y="167"/>
                  </a:lnTo>
                  <a:lnTo>
                    <a:pt x="248" y="174"/>
                  </a:lnTo>
                  <a:lnTo>
                    <a:pt x="251" y="176"/>
                  </a:lnTo>
                  <a:lnTo>
                    <a:pt x="258" y="176"/>
                  </a:lnTo>
                  <a:lnTo>
                    <a:pt x="260" y="174"/>
                  </a:lnTo>
                  <a:lnTo>
                    <a:pt x="264" y="169"/>
                  </a:lnTo>
                  <a:lnTo>
                    <a:pt x="265" y="168"/>
                  </a:lnTo>
                  <a:lnTo>
                    <a:pt x="266" y="164"/>
                  </a:lnTo>
                  <a:lnTo>
                    <a:pt x="266" y="161"/>
                  </a:lnTo>
                  <a:lnTo>
                    <a:pt x="265" y="160"/>
                  </a:lnTo>
                  <a:lnTo>
                    <a:pt x="264" y="163"/>
                  </a:lnTo>
                  <a:lnTo>
                    <a:pt x="263" y="165"/>
                  </a:lnTo>
                  <a:lnTo>
                    <a:pt x="260" y="168"/>
                  </a:lnTo>
                  <a:lnTo>
                    <a:pt x="259" y="169"/>
                  </a:lnTo>
                  <a:lnTo>
                    <a:pt x="254" y="169"/>
                  </a:lnTo>
                  <a:lnTo>
                    <a:pt x="251" y="167"/>
                  </a:lnTo>
                  <a:lnTo>
                    <a:pt x="247" y="161"/>
                  </a:lnTo>
                  <a:lnTo>
                    <a:pt x="246" y="156"/>
                  </a:lnTo>
                  <a:lnTo>
                    <a:pt x="246" y="150"/>
                  </a:lnTo>
                  <a:lnTo>
                    <a:pt x="266" y="150"/>
                  </a:lnTo>
                  <a:lnTo>
                    <a:pt x="266" y="148"/>
                  </a:lnTo>
                  <a:close/>
                  <a:moveTo>
                    <a:pt x="291" y="139"/>
                  </a:moveTo>
                  <a:lnTo>
                    <a:pt x="290" y="136"/>
                  </a:lnTo>
                  <a:lnTo>
                    <a:pt x="287" y="135"/>
                  </a:lnTo>
                  <a:lnTo>
                    <a:pt x="284" y="135"/>
                  </a:lnTo>
                  <a:lnTo>
                    <a:pt x="281" y="137"/>
                  </a:lnTo>
                  <a:lnTo>
                    <a:pt x="279" y="143"/>
                  </a:lnTo>
                  <a:lnTo>
                    <a:pt x="279" y="135"/>
                  </a:lnTo>
                  <a:lnTo>
                    <a:pt x="278" y="135"/>
                  </a:lnTo>
                  <a:lnTo>
                    <a:pt x="269" y="139"/>
                  </a:lnTo>
                  <a:lnTo>
                    <a:pt x="269" y="141"/>
                  </a:lnTo>
                  <a:lnTo>
                    <a:pt x="271" y="140"/>
                  </a:lnTo>
                  <a:lnTo>
                    <a:pt x="273" y="141"/>
                  </a:lnTo>
                  <a:lnTo>
                    <a:pt x="274" y="144"/>
                  </a:lnTo>
                  <a:lnTo>
                    <a:pt x="273" y="170"/>
                  </a:lnTo>
                  <a:lnTo>
                    <a:pt x="272" y="172"/>
                  </a:lnTo>
                  <a:lnTo>
                    <a:pt x="269" y="173"/>
                  </a:lnTo>
                  <a:lnTo>
                    <a:pt x="269" y="175"/>
                  </a:lnTo>
                  <a:lnTo>
                    <a:pt x="284" y="175"/>
                  </a:lnTo>
                  <a:lnTo>
                    <a:pt x="284" y="173"/>
                  </a:lnTo>
                  <a:lnTo>
                    <a:pt x="281" y="172"/>
                  </a:lnTo>
                  <a:lnTo>
                    <a:pt x="280" y="171"/>
                  </a:lnTo>
                  <a:lnTo>
                    <a:pt x="279" y="168"/>
                  </a:lnTo>
                  <a:lnTo>
                    <a:pt x="279" y="147"/>
                  </a:lnTo>
                  <a:lnTo>
                    <a:pt x="281" y="142"/>
                  </a:lnTo>
                  <a:lnTo>
                    <a:pt x="283" y="140"/>
                  </a:lnTo>
                  <a:lnTo>
                    <a:pt x="288" y="143"/>
                  </a:lnTo>
                  <a:lnTo>
                    <a:pt x="290" y="142"/>
                  </a:lnTo>
                  <a:lnTo>
                    <a:pt x="291" y="139"/>
                  </a:lnTo>
                  <a:close/>
                  <a:moveTo>
                    <a:pt x="293" y="43"/>
                  </a:moveTo>
                  <a:lnTo>
                    <a:pt x="293" y="41"/>
                  </a:lnTo>
                  <a:lnTo>
                    <a:pt x="292" y="37"/>
                  </a:lnTo>
                  <a:lnTo>
                    <a:pt x="289" y="33"/>
                  </a:lnTo>
                  <a:lnTo>
                    <a:pt x="288" y="31"/>
                  </a:lnTo>
                  <a:lnTo>
                    <a:pt x="286" y="30"/>
                  </a:lnTo>
                  <a:lnTo>
                    <a:pt x="286" y="43"/>
                  </a:lnTo>
                  <a:lnTo>
                    <a:pt x="273" y="43"/>
                  </a:lnTo>
                  <a:lnTo>
                    <a:pt x="273" y="40"/>
                  </a:lnTo>
                  <a:lnTo>
                    <a:pt x="274" y="37"/>
                  </a:lnTo>
                  <a:lnTo>
                    <a:pt x="277" y="34"/>
                  </a:lnTo>
                  <a:lnTo>
                    <a:pt x="278" y="33"/>
                  </a:lnTo>
                  <a:lnTo>
                    <a:pt x="280" y="33"/>
                  </a:lnTo>
                  <a:lnTo>
                    <a:pt x="283" y="34"/>
                  </a:lnTo>
                  <a:lnTo>
                    <a:pt x="286" y="38"/>
                  </a:lnTo>
                  <a:lnTo>
                    <a:pt x="286" y="39"/>
                  </a:lnTo>
                  <a:lnTo>
                    <a:pt x="286" y="40"/>
                  </a:lnTo>
                  <a:lnTo>
                    <a:pt x="286" y="43"/>
                  </a:lnTo>
                  <a:lnTo>
                    <a:pt x="286" y="30"/>
                  </a:lnTo>
                  <a:lnTo>
                    <a:pt x="285" y="30"/>
                  </a:lnTo>
                  <a:lnTo>
                    <a:pt x="278" y="30"/>
                  </a:lnTo>
                  <a:lnTo>
                    <a:pt x="275" y="32"/>
                  </a:lnTo>
                  <a:lnTo>
                    <a:pt x="269" y="39"/>
                  </a:lnTo>
                  <a:lnTo>
                    <a:pt x="268" y="44"/>
                  </a:lnTo>
                  <a:lnTo>
                    <a:pt x="268" y="57"/>
                  </a:lnTo>
                  <a:lnTo>
                    <a:pt x="269" y="62"/>
                  </a:lnTo>
                  <a:lnTo>
                    <a:pt x="274" y="69"/>
                  </a:lnTo>
                  <a:lnTo>
                    <a:pt x="277" y="71"/>
                  </a:lnTo>
                  <a:lnTo>
                    <a:pt x="284" y="71"/>
                  </a:lnTo>
                  <a:lnTo>
                    <a:pt x="287" y="70"/>
                  </a:lnTo>
                  <a:lnTo>
                    <a:pt x="291" y="64"/>
                  </a:lnTo>
                  <a:lnTo>
                    <a:pt x="291" y="63"/>
                  </a:lnTo>
                  <a:lnTo>
                    <a:pt x="293" y="60"/>
                  </a:lnTo>
                  <a:lnTo>
                    <a:pt x="293" y="56"/>
                  </a:lnTo>
                  <a:lnTo>
                    <a:pt x="292" y="55"/>
                  </a:lnTo>
                  <a:lnTo>
                    <a:pt x="291" y="58"/>
                  </a:lnTo>
                  <a:lnTo>
                    <a:pt x="290" y="61"/>
                  </a:lnTo>
                  <a:lnTo>
                    <a:pt x="287" y="64"/>
                  </a:lnTo>
                  <a:lnTo>
                    <a:pt x="285" y="64"/>
                  </a:lnTo>
                  <a:lnTo>
                    <a:pt x="281" y="64"/>
                  </a:lnTo>
                  <a:lnTo>
                    <a:pt x="278" y="63"/>
                  </a:lnTo>
                  <a:lnTo>
                    <a:pt x="274" y="56"/>
                  </a:lnTo>
                  <a:lnTo>
                    <a:pt x="273" y="51"/>
                  </a:lnTo>
                  <a:lnTo>
                    <a:pt x="273" y="46"/>
                  </a:lnTo>
                  <a:lnTo>
                    <a:pt x="293" y="46"/>
                  </a:lnTo>
                  <a:lnTo>
                    <a:pt x="293" y="43"/>
                  </a:lnTo>
                  <a:close/>
                  <a:moveTo>
                    <a:pt x="322" y="55"/>
                  </a:moveTo>
                  <a:lnTo>
                    <a:pt x="321" y="55"/>
                  </a:lnTo>
                  <a:lnTo>
                    <a:pt x="320" y="58"/>
                  </a:lnTo>
                  <a:lnTo>
                    <a:pt x="319" y="60"/>
                  </a:lnTo>
                  <a:lnTo>
                    <a:pt x="316" y="64"/>
                  </a:lnTo>
                  <a:lnTo>
                    <a:pt x="314" y="65"/>
                  </a:lnTo>
                  <a:lnTo>
                    <a:pt x="309" y="65"/>
                  </a:lnTo>
                  <a:lnTo>
                    <a:pt x="307" y="63"/>
                  </a:lnTo>
                  <a:lnTo>
                    <a:pt x="303" y="56"/>
                  </a:lnTo>
                  <a:lnTo>
                    <a:pt x="303" y="52"/>
                  </a:lnTo>
                  <a:lnTo>
                    <a:pt x="303" y="42"/>
                  </a:lnTo>
                  <a:lnTo>
                    <a:pt x="303" y="39"/>
                  </a:lnTo>
                  <a:lnTo>
                    <a:pt x="306" y="34"/>
                  </a:lnTo>
                  <a:lnTo>
                    <a:pt x="308" y="33"/>
                  </a:lnTo>
                  <a:lnTo>
                    <a:pt x="310" y="33"/>
                  </a:lnTo>
                  <a:lnTo>
                    <a:pt x="314" y="34"/>
                  </a:lnTo>
                  <a:lnTo>
                    <a:pt x="315" y="38"/>
                  </a:lnTo>
                  <a:lnTo>
                    <a:pt x="316" y="41"/>
                  </a:lnTo>
                  <a:lnTo>
                    <a:pt x="318" y="43"/>
                  </a:lnTo>
                  <a:lnTo>
                    <a:pt x="321" y="42"/>
                  </a:lnTo>
                  <a:lnTo>
                    <a:pt x="321" y="39"/>
                  </a:lnTo>
                  <a:lnTo>
                    <a:pt x="321" y="37"/>
                  </a:lnTo>
                  <a:lnTo>
                    <a:pt x="321" y="35"/>
                  </a:lnTo>
                  <a:lnTo>
                    <a:pt x="317" y="31"/>
                  </a:lnTo>
                  <a:lnTo>
                    <a:pt x="314" y="30"/>
                  </a:lnTo>
                  <a:lnTo>
                    <a:pt x="308" y="30"/>
                  </a:lnTo>
                  <a:lnTo>
                    <a:pt x="304" y="32"/>
                  </a:lnTo>
                  <a:lnTo>
                    <a:pt x="299" y="39"/>
                  </a:lnTo>
                  <a:lnTo>
                    <a:pt x="297" y="44"/>
                  </a:lnTo>
                  <a:lnTo>
                    <a:pt x="297" y="57"/>
                  </a:lnTo>
                  <a:lnTo>
                    <a:pt x="299" y="62"/>
                  </a:lnTo>
                  <a:lnTo>
                    <a:pt x="304" y="69"/>
                  </a:lnTo>
                  <a:lnTo>
                    <a:pt x="306" y="71"/>
                  </a:lnTo>
                  <a:lnTo>
                    <a:pt x="313" y="71"/>
                  </a:lnTo>
                  <a:lnTo>
                    <a:pt x="315" y="70"/>
                  </a:lnTo>
                  <a:lnTo>
                    <a:pt x="320" y="64"/>
                  </a:lnTo>
                  <a:lnTo>
                    <a:pt x="321" y="60"/>
                  </a:lnTo>
                  <a:lnTo>
                    <a:pt x="322" y="55"/>
                  </a:lnTo>
                  <a:close/>
                  <a:moveTo>
                    <a:pt x="343" y="62"/>
                  </a:moveTo>
                  <a:lnTo>
                    <a:pt x="342" y="62"/>
                  </a:lnTo>
                  <a:lnTo>
                    <a:pt x="340" y="65"/>
                  </a:lnTo>
                  <a:lnTo>
                    <a:pt x="338" y="66"/>
                  </a:lnTo>
                  <a:lnTo>
                    <a:pt x="336" y="64"/>
                  </a:lnTo>
                  <a:lnTo>
                    <a:pt x="335" y="64"/>
                  </a:lnTo>
                  <a:lnTo>
                    <a:pt x="335" y="59"/>
                  </a:lnTo>
                  <a:lnTo>
                    <a:pt x="335" y="34"/>
                  </a:lnTo>
                  <a:lnTo>
                    <a:pt x="342" y="34"/>
                  </a:lnTo>
                  <a:lnTo>
                    <a:pt x="342" y="31"/>
                  </a:lnTo>
                  <a:lnTo>
                    <a:pt x="335" y="31"/>
                  </a:lnTo>
                  <a:lnTo>
                    <a:pt x="335" y="18"/>
                  </a:lnTo>
                  <a:lnTo>
                    <a:pt x="334" y="18"/>
                  </a:lnTo>
                  <a:lnTo>
                    <a:pt x="331" y="26"/>
                  </a:lnTo>
                  <a:lnTo>
                    <a:pt x="329" y="29"/>
                  </a:lnTo>
                  <a:lnTo>
                    <a:pt x="325" y="33"/>
                  </a:lnTo>
                  <a:lnTo>
                    <a:pt x="325" y="34"/>
                  </a:lnTo>
                  <a:lnTo>
                    <a:pt x="330" y="34"/>
                  </a:lnTo>
                  <a:lnTo>
                    <a:pt x="330" y="63"/>
                  </a:lnTo>
                  <a:lnTo>
                    <a:pt x="330" y="66"/>
                  </a:lnTo>
                  <a:lnTo>
                    <a:pt x="333" y="70"/>
                  </a:lnTo>
                  <a:lnTo>
                    <a:pt x="335" y="71"/>
                  </a:lnTo>
                  <a:lnTo>
                    <a:pt x="340" y="69"/>
                  </a:lnTo>
                  <a:lnTo>
                    <a:pt x="341" y="67"/>
                  </a:lnTo>
                  <a:lnTo>
                    <a:pt x="342" y="65"/>
                  </a:lnTo>
                  <a:lnTo>
                    <a:pt x="343" y="62"/>
                  </a:lnTo>
                  <a:close/>
                  <a:moveTo>
                    <a:pt x="356" y="14"/>
                  </a:moveTo>
                  <a:lnTo>
                    <a:pt x="355" y="11"/>
                  </a:lnTo>
                  <a:lnTo>
                    <a:pt x="352" y="9"/>
                  </a:lnTo>
                  <a:lnTo>
                    <a:pt x="350" y="11"/>
                  </a:lnTo>
                  <a:lnTo>
                    <a:pt x="349" y="14"/>
                  </a:lnTo>
                  <a:lnTo>
                    <a:pt x="350" y="17"/>
                  </a:lnTo>
                  <a:lnTo>
                    <a:pt x="352" y="18"/>
                  </a:lnTo>
                  <a:lnTo>
                    <a:pt x="355" y="17"/>
                  </a:lnTo>
                  <a:lnTo>
                    <a:pt x="356" y="14"/>
                  </a:lnTo>
                  <a:close/>
                  <a:moveTo>
                    <a:pt x="360" y="69"/>
                  </a:moveTo>
                  <a:lnTo>
                    <a:pt x="357" y="68"/>
                  </a:lnTo>
                  <a:lnTo>
                    <a:pt x="356" y="66"/>
                  </a:lnTo>
                  <a:lnTo>
                    <a:pt x="355" y="65"/>
                  </a:lnTo>
                  <a:lnTo>
                    <a:pt x="355" y="36"/>
                  </a:lnTo>
                  <a:lnTo>
                    <a:pt x="355" y="30"/>
                  </a:lnTo>
                  <a:lnTo>
                    <a:pt x="354" y="30"/>
                  </a:lnTo>
                  <a:lnTo>
                    <a:pt x="345" y="35"/>
                  </a:lnTo>
                  <a:lnTo>
                    <a:pt x="345" y="36"/>
                  </a:lnTo>
                  <a:lnTo>
                    <a:pt x="347" y="36"/>
                  </a:lnTo>
                  <a:lnTo>
                    <a:pt x="349" y="36"/>
                  </a:lnTo>
                  <a:lnTo>
                    <a:pt x="349" y="38"/>
                  </a:lnTo>
                  <a:lnTo>
                    <a:pt x="350" y="65"/>
                  </a:lnTo>
                  <a:lnTo>
                    <a:pt x="349" y="66"/>
                  </a:lnTo>
                  <a:lnTo>
                    <a:pt x="348" y="68"/>
                  </a:lnTo>
                  <a:lnTo>
                    <a:pt x="345" y="69"/>
                  </a:lnTo>
                  <a:lnTo>
                    <a:pt x="345" y="70"/>
                  </a:lnTo>
                  <a:lnTo>
                    <a:pt x="360" y="70"/>
                  </a:lnTo>
                  <a:lnTo>
                    <a:pt x="360" y="69"/>
                  </a:lnTo>
                  <a:close/>
                  <a:moveTo>
                    <a:pt x="392" y="45"/>
                  </a:moveTo>
                  <a:lnTo>
                    <a:pt x="391" y="40"/>
                  </a:lnTo>
                  <a:lnTo>
                    <a:pt x="386" y="33"/>
                  </a:lnTo>
                  <a:lnTo>
                    <a:pt x="386" y="32"/>
                  </a:lnTo>
                  <a:lnTo>
                    <a:pt x="386" y="46"/>
                  </a:lnTo>
                  <a:lnTo>
                    <a:pt x="386" y="59"/>
                  </a:lnTo>
                  <a:lnTo>
                    <a:pt x="385" y="63"/>
                  </a:lnTo>
                  <a:lnTo>
                    <a:pt x="383" y="67"/>
                  </a:lnTo>
                  <a:lnTo>
                    <a:pt x="381" y="68"/>
                  </a:lnTo>
                  <a:lnTo>
                    <a:pt x="376" y="68"/>
                  </a:lnTo>
                  <a:lnTo>
                    <a:pt x="374" y="66"/>
                  </a:lnTo>
                  <a:lnTo>
                    <a:pt x="370" y="58"/>
                  </a:lnTo>
                  <a:lnTo>
                    <a:pt x="370" y="53"/>
                  </a:lnTo>
                  <a:lnTo>
                    <a:pt x="370" y="44"/>
                  </a:lnTo>
                  <a:lnTo>
                    <a:pt x="370" y="41"/>
                  </a:lnTo>
                  <a:lnTo>
                    <a:pt x="371" y="36"/>
                  </a:lnTo>
                  <a:lnTo>
                    <a:pt x="372" y="35"/>
                  </a:lnTo>
                  <a:lnTo>
                    <a:pt x="373" y="34"/>
                  </a:lnTo>
                  <a:lnTo>
                    <a:pt x="377" y="33"/>
                  </a:lnTo>
                  <a:lnTo>
                    <a:pt x="379" y="33"/>
                  </a:lnTo>
                  <a:lnTo>
                    <a:pt x="381" y="34"/>
                  </a:lnTo>
                  <a:lnTo>
                    <a:pt x="385" y="41"/>
                  </a:lnTo>
                  <a:lnTo>
                    <a:pt x="386" y="46"/>
                  </a:lnTo>
                  <a:lnTo>
                    <a:pt x="386" y="32"/>
                  </a:lnTo>
                  <a:lnTo>
                    <a:pt x="382" y="30"/>
                  </a:lnTo>
                  <a:lnTo>
                    <a:pt x="375" y="30"/>
                  </a:lnTo>
                  <a:lnTo>
                    <a:pt x="373" y="31"/>
                  </a:lnTo>
                  <a:lnTo>
                    <a:pt x="369" y="34"/>
                  </a:lnTo>
                  <a:lnTo>
                    <a:pt x="367" y="37"/>
                  </a:lnTo>
                  <a:lnTo>
                    <a:pt x="364" y="44"/>
                  </a:lnTo>
                  <a:lnTo>
                    <a:pt x="364" y="47"/>
                  </a:lnTo>
                  <a:lnTo>
                    <a:pt x="364" y="56"/>
                  </a:lnTo>
                  <a:lnTo>
                    <a:pt x="365" y="60"/>
                  </a:lnTo>
                  <a:lnTo>
                    <a:pt x="369" y="69"/>
                  </a:lnTo>
                  <a:lnTo>
                    <a:pt x="373" y="71"/>
                  </a:lnTo>
                  <a:lnTo>
                    <a:pt x="380" y="71"/>
                  </a:lnTo>
                  <a:lnTo>
                    <a:pt x="383" y="70"/>
                  </a:lnTo>
                  <a:lnTo>
                    <a:pt x="385" y="68"/>
                  </a:lnTo>
                  <a:lnTo>
                    <a:pt x="387" y="67"/>
                  </a:lnTo>
                  <a:lnTo>
                    <a:pt x="389" y="64"/>
                  </a:lnTo>
                  <a:lnTo>
                    <a:pt x="390" y="60"/>
                  </a:lnTo>
                  <a:lnTo>
                    <a:pt x="391" y="57"/>
                  </a:lnTo>
                  <a:lnTo>
                    <a:pt x="392" y="53"/>
                  </a:lnTo>
                  <a:lnTo>
                    <a:pt x="392" y="45"/>
                  </a:lnTo>
                  <a:close/>
                  <a:moveTo>
                    <a:pt x="427" y="69"/>
                  </a:moveTo>
                  <a:lnTo>
                    <a:pt x="424" y="68"/>
                  </a:lnTo>
                  <a:lnTo>
                    <a:pt x="423" y="65"/>
                  </a:lnTo>
                  <a:lnTo>
                    <a:pt x="423" y="41"/>
                  </a:lnTo>
                  <a:lnTo>
                    <a:pt x="421" y="34"/>
                  </a:lnTo>
                  <a:lnTo>
                    <a:pt x="420" y="33"/>
                  </a:lnTo>
                  <a:lnTo>
                    <a:pt x="419" y="31"/>
                  </a:lnTo>
                  <a:lnTo>
                    <a:pt x="415" y="30"/>
                  </a:lnTo>
                  <a:lnTo>
                    <a:pt x="412" y="30"/>
                  </a:lnTo>
                  <a:lnTo>
                    <a:pt x="409" y="33"/>
                  </a:lnTo>
                  <a:lnTo>
                    <a:pt x="405" y="38"/>
                  </a:lnTo>
                  <a:lnTo>
                    <a:pt x="405" y="30"/>
                  </a:lnTo>
                  <a:lnTo>
                    <a:pt x="404" y="30"/>
                  </a:lnTo>
                  <a:lnTo>
                    <a:pt x="395" y="35"/>
                  </a:lnTo>
                  <a:lnTo>
                    <a:pt x="395" y="36"/>
                  </a:lnTo>
                  <a:lnTo>
                    <a:pt x="397" y="36"/>
                  </a:lnTo>
                  <a:lnTo>
                    <a:pt x="399" y="36"/>
                  </a:lnTo>
                  <a:lnTo>
                    <a:pt x="400" y="39"/>
                  </a:lnTo>
                  <a:lnTo>
                    <a:pt x="400" y="64"/>
                  </a:lnTo>
                  <a:lnTo>
                    <a:pt x="400" y="66"/>
                  </a:lnTo>
                  <a:lnTo>
                    <a:pt x="399" y="67"/>
                  </a:lnTo>
                  <a:lnTo>
                    <a:pt x="396" y="69"/>
                  </a:lnTo>
                  <a:lnTo>
                    <a:pt x="395" y="69"/>
                  </a:lnTo>
                  <a:lnTo>
                    <a:pt x="395" y="70"/>
                  </a:lnTo>
                  <a:lnTo>
                    <a:pt x="410" y="70"/>
                  </a:lnTo>
                  <a:lnTo>
                    <a:pt x="410" y="69"/>
                  </a:lnTo>
                  <a:lnTo>
                    <a:pt x="407" y="68"/>
                  </a:lnTo>
                  <a:lnTo>
                    <a:pt x="405" y="65"/>
                  </a:lnTo>
                  <a:lnTo>
                    <a:pt x="405" y="41"/>
                  </a:lnTo>
                  <a:lnTo>
                    <a:pt x="408" y="37"/>
                  </a:lnTo>
                  <a:lnTo>
                    <a:pt x="410" y="35"/>
                  </a:lnTo>
                  <a:lnTo>
                    <a:pt x="413" y="35"/>
                  </a:lnTo>
                  <a:lnTo>
                    <a:pt x="416" y="37"/>
                  </a:lnTo>
                  <a:lnTo>
                    <a:pt x="417" y="39"/>
                  </a:lnTo>
                  <a:lnTo>
                    <a:pt x="417" y="45"/>
                  </a:lnTo>
                  <a:lnTo>
                    <a:pt x="417" y="65"/>
                  </a:lnTo>
                  <a:lnTo>
                    <a:pt x="416" y="68"/>
                  </a:lnTo>
                  <a:lnTo>
                    <a:pt x="413" y="69"/>
                  </a:lnTo>
                  <a:lnTo>
                    <a:pt x="413" y="70"/>
                  </a:lnTo>
                  <a:lnTo>
                    <a:pt x="427" y="70"/>
                  </a:lnTo>
                  <a:lnTo>
                    <a:pt x="427" y="69"/>
                  </a:lnTo>
                  <a:close/>
                  <a:moveTo>
                    <a:pt x="589" y="44"/>
                  </a:moveTo>
                  <a:lnTo>
                    <a:pt x="587" y="37"/>
                  </a:lnTo>
                  <a:lnTo>
                    <a:pt x="586" y="35"/>
                  </a:lnTo>
                  <a:lnTo>
                    <a:pt x="583" y="32"/>
                  </a:lnTo>
                  <a:lnTo>
                    <a:pt x="571" y="24"/>
                  </a:lnTo>
                  <a:lnTo>
                    <a:pt x="568" y="21"/>
                  </a:lnTo>
                  <a:lnTo>
                    <a:pt x="566" y="19"/>
                  </a:lnTo>
                  <a:lnTo>
                    <a:pt x="565" y="14"/>
                  </a:lnTo>
                  <a:lnTo>
                    <a:pt x="565" y="11"/>
                  </a:lnTo>
                  <a:lnTo>
                    <a:pt x="565" y="9"/>
                  </a:lnTo>
                  <a:lnTo>
                    <a:pt x="568" y="6"/>
                  </a:lnTo>
                  <a:lnTo>
                    <a:pt x="570" y="5"/>
                  </a:lnTo>
                  <a:lnTo>
                    <a:pt x="575" y="5"/>
                  </a:lnTo>
                  <a:lnTo>
                    <a:pt x="576" y="6"/>
                  </a:lnTo>
                  <a:lnTo>
                    <a:pt x="580" y="8"/>
                  </a:lnTo>
                  <a:lnTo>
                    <a:pt x="582" y="10"/>
                  </a:lnTo>
                  <a:lnTo>
                    <a:pt x="584" y="15"/>
                  </a:lnTo>
                  <a:lnTo>
                    <a:pt x="585" y="21"/>
                  </a:lnTo>
                  <a:lnTo>
                    <a:pt x="586" y="21"/>
                  </a:lnTo>
                  <a:lnTo>
                    <a:pt x="586" y="1"/>
                  </a:lnTo>
                  <a:lnTo>
                    <a:pt x="585" y="1"/>
                  </a:lnTo>
                  <a:lnTo>
                    <a:pt x="584" y="4"/>
                  </a:lnTo>
                  <a:lnTo>
                    <a:pt x="582" y="5"/>
                  </a:lnTo>
                  <a:lnTo>
                    <a:pt x="577" y="2"/>
                  </a:lnTo>
                  <a:lnTo>
                    <a:pt x="575" y="1"/>
                  </a:lnTo>
                  <a:lnTo>
                    <a:pt x="569" y="1"/>
                  </a:lnTo>
                  <a:lnTo>
                    <a:pt x="566" y="3"/>
                  </a:lnTo>
                  <a:lnTo>
                    <a:pt x="561" y="9"/>
                  </a:lnTo>
                  <a:lnTo>
                    <a:pt x="560" y="13"/>
                  </a:lnTo>
                  <a:lnTo>
                    <a:pt x="560" y="19"/>
                  </a:lnTo>
                  <a:lnTo>
                    <a:pt x="560" y="21"/>
                  </a:lnTo>
                  <a:lnTo>
                    <a:pt x="562" y="25"/>
                  </a:lnTo>
                  <a:lnTo>
                    <a:pt x="563" y="27"/>
                  </a:lnTo>
                  <a:lnTo>
                    <a:pt x="566" y="30"/>
                  </a:lnTo>
                  <a:lnTo>
                    <a:pt x="579" y="41"/>
                  </a:lnTo>
                  <a:lnTo>
                    <a:pt x="582" y="45"/>
                  </a:lnTo>
                  <a:lnTo>
                    <a:pt x="583" y="49"/>
                  </a:lnTo>
                  <a:lnTo>
                    <a:pt x="583" y="52"/>
                  </a:lnTo>
                  <a:lnTo>
                    <a:pt x="582" y="54"/>
                  </a:lnTo>
                  <a:lnTo>
                    <a:pt x="579" y="58"/>
                  </a:lnTo>
                  <a:lnTo>
                    <a:pt x="577" y="59"/>
                  </a:lnTo>
                  <a:lnTo>
                    <a:pt x="572" y="59"/>
                  </a:lnTo>
                  <a:lnTo>
                    <a:pt x="570" y="58"/>
                  </a:lnTo>
                  <a:lnTo>
                    <a:pt x="566" y="55"/>
                  </a:lnTo>
                  <a:lnTo>
                    <a:pt x="564" y="53"/>
                  </a:lnTo>
                  <a:lnTo>
                    <a:pt x="563" y="49"/>
                  </a:lnTo>
                  <a:lnTo>
                    <a:pt x="561" y="42"/>
                  </a:lnTo>
                  <a:lnTo>
                    <a:pt x="560" y="42"/>
                  </a:lnTo>
                  <a:lnTo>
                    <a:pt x="560" y="62"/>
                  </a:lnTo>
                  <a:lnTo>
                    <a:pt x="561" y="62"/>
                  </a:lnTo>
                  <a:lnTo>
                    <a:pt x="562" y="59"/>
                  </a:lnTo>
                  <a:lnTo>
                    <a:pt x="564" y="59"/>
                  </a:lnTo>
                  <a:lnTo>
                    <a:pt x="571" y="61"/>
                  </a:lnTo>
                  <a:lnTo>
                    <a:pt x="575" y="62"/>
                  </a:lnTo>
                  <a:lnTo>
                    <a:pt x="579" y="62"/>
                  </a:lnTo>
                  <a:lnTo>
                    <a:pt x="582" y="60"/>
                  </a:lnTo>
                  <a:lnTo>
                    <a:pt x="588" y="54"/>
                  </a:lnTo>
                  <a:lnTo>
                    <a:pt x="589" y="50"/>
                  </a:lnTo>
                  <a:lnTo>
                    <a:pt x="589" y="44"/>
                  </a:lnTo>
                  <a:close/>
                  <a:moveTo>
                    <a:pt x="623" y="35"/>
                  </a:moveTo>
                  <a:lnTo>
                    <a:pt x="622" y="31"/>
                  </a:lnTo>
                  <a:lnTo>
                    <a:pt x="617" y="23"/>
                  </a:lnTo>
                  <a:lnTo>
                    <a:pt x="617" y="37"/>
                  </a:lnTo>
                  <a:lnTo>
                    <a:pt x="617" y="49"/>
                  </a:lnTo>
                  <a:lnTo>
                    <a:pt x="616" y="53"/>
                  </a:lnTo>
                  <a:lnTo>
                    <a:pt x="614" y="58"/>
                  </a:lnTo>
                  <a:lnTo>
                    <a:pt x="612" y="59"/>
                  </a:lnTo>
                  <a:lnTo>
                    <a:pt x="607" y="59"/>
                  </a:lnTo>
                  <a:lnTo>
                    <a:pt x="605" y="57"/>
                  </a:lnTo>
                  <a:lnTo>
                    <a:pt x="601" y="48"/>
                  </a:lnTo>
                  <a:lnTo>
                    <a:pt x="601" y="44"/>
                  </a:lnTo>
                  <a:lnTo>
                    <a:pt x="601" y="34"/>
                  </a:lnTo>
                  <a:lnTo>
                    <a:pt x="601" y="31"/>
                  </a:lnTo>
                  <a:lnTo>
                    <a:pt x="602" y="27"/>
                  </a:lnTo>
                  <a:lnTo>
                    <a:pt x="603" y="25"/>
                  </a:lnTo>
                  <a:lnTo>
                    <a:pt x="604" y="24"/>
                  </a:lnTo>
                  <a:lnTo>
                    <a:pt x="608" y="23"/>
                  </a:lnTo>
                  <a:lnTo>
                    <a:pt x="610" y="23"/>
                  </a:lnTo>
                  <a:lnTo>
                    <a:pt x="612" y="24"/>
                  </a:lnTo>
                  <a:lnTo>
                    <a:pt x="616" y="31"/>
                  </a:lnTo>
                  <a:lnTo>
                    <a:pt x="617" y="37"/>
                  </a:lnTo>
                  <a:lnTo>
                    <a:pt x="617" y="23"/>
                  </a:lnTo>
                  <a:lnTo>
                    <a:pt x="613" y="20"/>
                  </a:lnTo>
                  <a:lnTo>
                    <a:pt x="606" y="20"/>
                  </a:lnTo>
                  <a:lnTo>
                    <a:pt x="604" y="21"/>
                  </a:lnTo>
                  <a:lnTo>
                    <a:pt x="600" y="25"/>
                  </a:lnTo>
                  <a:lnTo>
                    <a:pt x="598" y="27"/>
                  </a:lnTo>
                  <a:lnTo>
                    <a:pt x="595" y="34"/>
                  </a:lnTo>
                  <a:lnTo>
                    <a:pt x="595" y="38"/>
                  </a:lnTo>
                  <a:lnTo>
                    <a:pt x="595" y="46"/>
                  </a:lnTo>
                  <a:lnTo>
                    <a:pt x="596" y="51"/>
                  </a:lnTo>
                  <a:lnTo>
                    <a:pt x="601" y="59"/>
                  </a:lnTo>
                  <a:lnTo>
                    <a:pt x="604" y="62"/>
                  </a:lnTo>
                  <a:lnTo>
                    <a:pt x="611" y="62"/>
                  </a:lnTo>
                  <a:lnTo>
                    <a:pt x="614" y="61"/>
                  </a:lnTo>
                  <a:lnTo>
                    <a:pt x="616" y="59"/>
                  </a:lnTo>
                  <a:lnTo>
                    <a:pt x="618" y="57"/>
                  </a:lnTo>
                  <a:lnTo>
                    <a:pt x="620" y="54"/>
                  </a:lnTo>
                  <a:lnTo>
                    <a:pt x="621" y="51"/>
                  </a:lnTo>
                  <a:lnTo>
                    <a:pt x="623" y="47"/>
                  </a:lnTo>
                  <a:lnTo>
                    <a:pt x="623" y="44"/>
                  </a:lnTo>
                  <a:lnTo>
                    <a:pt x="623" y="35"/>
                  </a:lnTo>
                  <a:close/>
                  <a:moveTo>
                    <a:pt x="654" y="7"/>
                  </a:moveTo>
                  <a:lnTo>
                    <a:pt x="652" y="3"/>
                  </a:lnTo>
                  <a:lnTo>
                    <a:pt x="651" y="1"/>
                  </a:lnTo>
                  <a:lnTo>
                    <a:pt x="648" y="0"/>
                  </a:lnTo>
                  <a:lnTo>
                    <a:pt x="644" y="0"/>
                  </a:lnTo>
                  <a:lnTo>
                    <a:pt x="642" y="1"/>
                  </a:lnTo>
                  <a:lnTo>
                    <a:pt x="638" y="4"/>
                  </a:lnTo>
                  <a:lnTo>
                    <a:pt x="636" y="6"/>
                  </a:lnTo>
                  <a:lnTo>
                    <a:pt x="634" y="12"/>
                  </a:lnTo>
                  <a:lnTo>
                    <a:pt x="634" y="15"/>
                  </a:lnTo>
                  <a:lnTo>
                    <a:pt x="634" y="22"/>
                  </a:lnTo>
                  <a:lnTo>
                    <a:pt x="628" y="22"/>
                  </a:lnTo>
                  <a:lnTo>
                    <a:pt x="628" y="25"/>
                  </a:lnTo>
                  <a:lnTo>
                    <a:pt x="634" y="25"/>
                  </a:lnTo>
                  <a:lnTo>
                    <a:pt x="634" y="55"/>
                  </a:lnTo>
                  <a:lnTo>
                    <a:pt x="633" y="56"/>
                  </a:lnTo>
                  <a:lnTo>
                    <a:pt x="632" y="58"/>
                  </a:lnTo>
                  <a:lnTo>
                    <a:pt x="630" y="59"/>
                  </a:lnTo>
                  <a:lnTo>
                    <a:pt x="628" y="59"/>
                  </a:lnTo>
                  <a:lnTo>
                    <a:pt x="628" y="61"/>
                  </a:lnTo>
                  <a:lnTo>
                    <a:pt x="646" y="61"/>
                  </a:lnTo>
                  <a:lnTo>
                    <a:pt x="646" y="59"/>
                  </a:lnTo>
                  <a:lnTo>
                    <a:pt x="643" y="59"/>
                  </a:lnTo>
                  <a:lnTo>
                    <a:pt x="640" y="57"/>
                  </a:lnTo>
                  <a:lnTo>
                    <a:pt x="639" y="56"/>
                  </a:lnTo>
                  <a:lnTo>
                    <a:pt x="639" y="50"/>
                  </a:lnTo>
                  <a:lnTo>
                    <a:pt x="639" y="25"/>
                  </a:lnTo>
                  <a:lnTo>
                    <a:pt x="647" y="25"/>
                  </a:lnTo>
                  <a:lnTo>
                    <a:pt x="647" y="22"/>
                  </a:lnTo>
                  <a:lnTo>
                    <a:pt x="639" y="22"/>
                  </a:lnTo>
                  <a:lnTo>
                    <a:pt x="639" y="9"/>
                  </a:lnTo>
                  <a:lnTo>
                    <a:pt x="640" y="7"/>
                  </a:lnTo>
                  <a:lnTo>
                    <a:pt x="641" y="4"/>
                  </a:lnTo>
                  <a:lnTo>
                    <a:pt x="644" y="3"/>
                  </a:lnTo>
                  <a:lnTo>
                    <a:pt x="646" y="4"/>
                  </a:lnTo>
                  <a:lnTo>
                    <a:pt x="650" y="10"/>
                  </a:lnTo>
                  <a:lnTo>
                    <a:pt x="652" y="11"/>
                  </a:lnTo>
                  <a:lnTo>
                    <a:pt x="653" y="10"/>
                  </a:lnTo>
                  <a:lnTo>
                    <a:pt x="654" y="7"/>
                  </a:lnTo>
                  <a:close/>
                  <a:moveTo>
                    <a:pt x="666" y="53"/>
                  </a:moveTo>
                  <a:lnTo>
                    <a:pt x="665" y="53"/>
                  </a:lnTo>
                  <a:lnTo>
                    <a:pt x="663" y="55"/>
                  </a:lnTo>
                  <a:lnTo>
                    <a:pt x="661" y="56"/>
                  </a:lnTo>
                  <a:lnTo>
                    <a:pt x="659" y="55"/>
                  </a:lnTo>
                  <a:lnTo>
                    <a:pt x="659" y="54"/>
                  </a:lnTo>
                  <a:lnTo>
                    <a:pt x="658" y="50"/>
                  </a:lnTo>
                  <a:lnTo>
                    <a:pt x="658" y="24"/>
                  </a:lnTo>
                  <a:lnTo>
                    <a:pt x="665" y="24"/>
                  </a:lnTo>
                  <a:lnTo>
                    <a:pt x="665" y="22"/>
                  </a:lnTo>
                  <a:lnTo>
                    <a:pt x="658" y="22"/>
                  </a:lnTo>
                  <a:lnTo>
                    <a:pt x="658" y="9"/>
                  </a:lnTo>
                  <a:lnTo>
                    <a:pt x="657" y="9"/>
                  </a:lnTo>
                  <a:lnTo>
                    <a:pt x="654" y="17"/>
                  </a:lnTo>
                  <a:lnTo>
                    <a:pt x="652" y="20"/>
                  </a:lnTo>
                  <a:lnTo>
                    <a:pt x="648" y="23"/>
                  </a:lnTo>
                  <a:lnTo>
                    <a:pt x="648" y="24"/>
                  </a:lnTo>
                  <a:lnTo>
                    <a:pt x="653" y="24"/>
                  </a:lnTo>
                  <a:lnTo>
                    <a:pt x="653" y="54"/>
                  </a:lnTo>
                  <a:lnTo>
                    <a:pt x="654" y="57"/>
                  </a:lnTo>
                  <a:lnTo>
                    <a:pt x="656" y="60"/>
                  </a:lnTo>
                  <a:lnTo>
                    <a:pt x="659" y="61"/>
                  </a:lnTo>
                  <a:lnTo>
                    <a:pt x="663" y="59"/>
                  </a:lnTo>
                  <a:lnTo>
                    <a:pt x="664" y="58"/>
                  </a:lnTo>
                  <a:lnTo>
                    <a:pt x="665" y="56"/>
                  </a:lnTo>
                  <a:lnTo>
                    <a:pt x="666" y="53"/>
                  </a:lnTo>
                  <a:close/>
                  <a:moveTo>
                    <a:pt x="717" y="59"/>
                  </a:moveTo>
                  <a:lnTo>
                    <a:pt x="714" y="58"/>
                  </a:lnTo>
                  <a:lnTo>
                    <a:pt x="713" y="57"/>
                  </a:lnTo>
                  <a:lnTo>
                    <a:pt x="713" y="52"/>
                  </a:lnTo>
                  <a:lnTo>
                    <a:pt x="713" y="31"/>
                  </a:lnTo>
                  <a:lnTo>
                    <a:pt x="711" y="25"/>
                  </a:lnTo>
                  <a:lnTo>
                    <a:pt x="710" y="23"/>
                  </a:lnTo>
                  <a:lnTo>
                    <a:pt x="709" y="22"/>
                  </a:lnTo>
                  <a:lnTo>
                    <a:pt x="705" y="20"/>
                  </a:lnTo>
                  <a:lnTo>
                    <a:pt x="700" y="22"/>
                  </a:lnTo>
                  <a:lnTo>
                    <a:pt x="699" y="23"/>
                  </a:lnTo>
                  <a:lnTo>
                    <a:pt x="697" y="25"/>
                  </a:lnTo>
                  <a:lnTo>
                    <a:pt x="695" y="29"/>
                  </a:lnTo>
                  <a:lnTo>
                    <a:pt x="694" y="26"/>
                  </a:lnTo>
                  <a:lnTo>
                    <a:pt x="693" y="24"/>
                  </a:lnTo>
                  <a:lnTo>
                    <a:pt x="691" y="21"/>
                  </a:lnTo>
                  <a:lnTo>
                    <a:pt x="689" y="20"/>
                  </a:lnTo>
                  <a:lnTo>
                    <a:pt x="687" y="20"/>
                  </a:lnTo>
                  <a:lnTo>
                    <a:pt x="684" y="21"/>
                  </a:lnTo>
                  <a:lnTo>
                    <a:pt x="680" y="24"/>
                  </a:lnTo>
                  <a:lnTo>
                    <a:pt x="677" y="29"/>
                  </a:lnTo>
                  <a:lnTo>
                    <a:pt x="677" y="20"/>
                  </a:lnTo>
                  <a:lnTo>
                    <a:pt x="675" y="20"/>
                  </a:lnTo>
                  <a:lnTo>
                    <a:pt x="667" y="25"/>
                  </a:lnTo>
                  <a:lnTo>
                    <a:pt x="667" y="27"/>
                  </a:lnTo>
                  <a:lnTo>
                    <a:pt x="669" y="26"/>
                  </a:lnTo>
                  <a:lnTo>
                    <a:pt x="671" y="27"/>
                  </a:lnTo>
                  <a:lnTo>
                    <a:pt x="671" y="30"/>
                  </a:lnTo>
                  <a:lnTo>
                    <a:pt x="671" y="56"/>
                  </a:lnTo>
                  <a:lnTo>
                    <a:pt x="670" y="58"/>
                  </a:lnTo>
                  <a:lnTo>
                    <a:pt x="667" y="59"/>
                  </a:lnTo>
                  <a:lnTo>
                    <a:pt x="667" y="61"/>
                  </a:lnTo>
                  <a:lnTo>
                    <a:pt x="682" y="61"/>
                  </a:lnTo>
                  <a:lnTo>
                    <a:pt x="682" y="59"/>
                  </a:lnTo>
                  <a:lnTo>
                    <a:pt x="678" y="58"/>
                  </a:lnTo>
                  <a:lnTo>
                    <a:pt x="677" y="56"/>
                  </a:lnTo>
                  <a:lnTo>
                    <a:pt x="677" y="31"/>
                  </a:lnTo>
                  <a:lnTo>
                    <a:pt x="681" y="27"/>
                  </a:lnTo>
                  <a:lnTo>
                    <a:pt x="684" y="25"/>
                  </a:lnTo>
                  <a:lnTo>
                    <a:pt x="686" y="25"/>
                  </a:lnTo>
                  <a:lnTo>
                    <a:pt x="687" y="26"/>
                  </a:lnTo>
                  <a:lnTo>
                    <a:pt x="689" y="29"/>
                  </a:lnTo>
                  <a:lnTo>
                    <a:pt x="690" y="32"/>
                  </a:lnTo>
                  <a:lnTo>
                    <a:pt x="689" y="56"/>
                  </a:lnTo>
                  <a:lnTo>
                    <a:pt x="688" y="58"/>
                  </a:lnTo>
                  <a:lnTo>
                    <a:pt x="685" y="59"/>
                  </a:lnTo>
                  <a:lnTo>
                    <a:pt x="685" y="61"/>
                  </a:lnTo>
                  <a:lnTo>
                    <a:pt x="700" y="61"/>
                  </a:lnTo>
                  <a:lnTo>
                    <a:pt x="700" y="59"/>
                  </a:lnTo>
                  <a:lnTo>
                    <a:pt x="696" y="58"/>
                  </a:lnTo>
                  <a:lnTo>
                    <a:pt x="695" y="56"/>
                  </a:lnTo>
                  <a:lnTo>
                    <a:pt x="695" y="31"/>
                  </a:lnTo>
                  <a:lnTo>
                    <a:pt x="698" y="27"/>
                  </a:lnTo>
                  <a:lnTo>
                    <a:pt x="699" y="27"/>
                  </a:lnTo>
                  <a:lnTo>
                    <a:pt x="702" y="25"/>
                  </a:lnTo>
                  <a:lnTo>
                    <a:pt x="704" y="25"/>
                  </a:lnTo>
                  <a:lnTo>
                    <a:pt x="706" y="26"/>
                  </a:lnTo>
                  <a:lnTo>
                    <a:pt x="707" y="29"/>
                  </a:lnTo>
                  <a:lnTo>
                    <a:pt x="707" y="35"/>
                  </a:lnTo>
                  <a:lnTo>
                    <a:pt x="707" y="56"/>
                  </a:lnTo>
                  <a:lnTo>
                    <a:pt x="706" y="58"/>
                  </a:lnTo>
                  <a:lnTo>
                    <a:pt x="703" y="59"/>
                  </a:lnTo>
                  <a:lnTo>
                    <a:pt x="703" y="61"/>
                  </a:lnTo>
                  <a:lnTo>
                    <a:pt x="717" y="61"/>
                  </a:lnTo>
                  <a:lnTo>
                    <a:pt x="717" y="59"/>
                  </a:lnTo>
                  <a:close/>
                  <a:moveTo>
                    <a:pt x="747" y="53"/>
                  </a:moveTo>
                  <a:lnTo>
                    <a:pt x="744" y="56"/>
                  </a:lnTo>
                  <a:lnTo>
                    <a:pt x="743" y="56"/>
                  </a:lnTo>
                  <a:lnTo>
                    <a:pt x="742" y="56"/>
                  </a:lnTo>
                  <a:lnTo>
                    <a:pt x="742" y="55"/>
                  </a:lnTo>
                  <a:lnTo>
                    <a:pt x="742" y="54"/>
                  </a:lnTo>
                  <a:lnTo>
                    <a:pt x="742" y="37"/>
                  </a:lnTo>
                  <a:lnTo>
                    <a:pt x="742" y="27"/>
                  </a:lnTo>
                  <a:lnTo>
                    <a:pt x="741" y="24"/>
                  </a:lnTo>
                  <a:lnTo>
                    <a:pt x="740" y="23"/>
                  </a:lnTo>
                  <a:lnTo>
                    <a:pt x="737" y="21"/>
                  </a:lnTo>
                  <a:lnTo>
                    <a:pt x="735" y="20"/>
                  </a:lnTo>
                  <a:lnTo>
                    <a:pt x="728" y="20"/>
                  </a:lnTo>
                  <a:lnTo>
                    <a:pt x="726" y="21"/>
                  </a:lnTo>
                  <a:lnTo>
                    <a:pt x="722" y="25"/>
                  </a:lnTo>
                  <a:lnTo>
                    <a:pt x="721" y="27"/>
                  </a:lnTo>
                  <a:lnTo>
                    <a:pt x="721" y="30"/>
                  </a:lnTo>
                  <a:lnTo>
                    <a:pt x="722" y="33"/>
                  </a:lnTo>
                  <a:lnTo>
                    <a:pt x="724" y="34"/>
                  </a:lnTo>
                  <a:lnTo>
                    <a:pt x="726" y="33"/>
                  </a:lnTo>
                  <a:lnTo>
                    <a:pt x="727" y="30"/>
                  </a:lnTo>
                  <a:lnTo>
                    <a:pt x="727" y="27"/>
                  </a:lnTo>
                  <a:lnTo>
                    <a:pt x="728" y="24"/>
                  </a:lnTo>
                  <a:lnTo>
                    <a:pt x="731" y="23"/>
                  </a:lnTo>
                  <a:lnTo>
                    <a:pt x="735" y="25"/>
                  </a:lnTo>
                  <a:lnTo>
                    <a:pt x="736" y="27"/>
                  </a:lnTo>
                  <a:lnTo>
                    <a:pt x="736" y="29"/>
                  </a:lnTo>
                  <a:lnTo>
                    <a:pt x="736" y="35"/>
                  </a:lnTo>
                  <a:lnTo>
                    <a:pt x="736" y="37"/>
                  </a:lnTo>
                  <a:lnTo>
                    <a:pt x="736" y="52"/>
                  </a:lnTo>
                  <a:lnTo>
                    <a:pt x="734" y="55"/>
                  </a:lnTo>
                  <a:lnTo>
                    <a:pt x="732" y="56"/>
                  </a:lnTo>
                  <a:lnTo>
                    <a:pt x="730" y="56"/>
                  </a:lnTo>
                  <a:lnTo>
                    <a:pt x="727" y="54"/>
                  </a:lnTo>
                  <a:lnTo>
                    <a:pt x="726" y="53"/>
                  </a:lnTo>
                  <a:lnTo>
                    <a:pt x="725" y="51"/>
                  </a:lnTo>
                  <a:lnTo>
                    <a:pt x="725" y="49"/>
                  </a:lnTo>
                  <a:lnTo>
                    <a:pt x="726" y="45"/>
                  </a:lnTo>
                  <a:lnTo>
                    <a:pt x="730" y="41"/>
                  </a:lnTo>
                  <a:lnTo>
                    <a:pt x="731" y="40"/>
                  </a:lnTo>
                  <a:lnTo>
                    <a:pt x="733" y="39"/>
                  </a:lnTo>
                  <a:lnTo>
                    <a:pt x="736" y="37"/>
                  </a:lnTo>
                  <a:lnTo>
                    <a:pt x="736" y="35"/>
                  </a:lnTo>
                  <a:lnTo>
                    <a:pt x="731" y="37"/>
                  </a:lnTo>
                  <a:lnTo>
                    <a:pt x="728" y="39"/>
                  </a:lnTo>
                  <a:lnTo>
                    <a:pt x="723" y="43"/>
                  </a:lnTo>
                  <a:lnTo>
                    <a:pt x="722" y="44"/>
                  </a:lnTo>
                  <a:lnTo>
                    <a:pt x="720" y="48"/>
                  </a:lnTo>
                  <a:lnTo>
                    <a:pt x="720" y="55"/>
                  </a:lnTo>
                  <a:lnTo>
                    <a:pt x="721" y="57"/>
                  </a:lnTo>
                  <a:lnTo>
                    <a:pt x="723" y="60"/>
                  </a:lnTo>
                  <a:lnTo>
                    <a:pt x="725" y="61"/>
                  </a:lnTo>
                  <a:lnTo>
                    <a:pt x="727" y="61"/>
                  </a:lnTo>
                  <a:lnTo>
                    <a:pt x="731" y="60"/>
                  </a:lnTo>
                  <a:lnTo>
                    <a:pt x="733" y="58"/>
                  </a:lnTo>
                  <a:lnTo>
                    <a:pt x="735" y="56"/>
                  </a:lnTo>
                  <a:lnTo>
                    <a:pt x="736" y="55"/>
                  </a:lnTo>
                  <a:lnTo>
                    <a:pt x="737" y="58"/>
                  </a:lnTo>
                  <a:lnTo>
                    <a:pt x="737" y="59"/>
                  </a:lnTo>
                  <a:lnTo>
                    <a:pt x="737" y="60"/>
                  </a:lnTo>
                  <a:lnTo>
                    <a:pt x="740" y="61"/>
                  </a:lnTo>
                  <a:lnTo>
                    <a:pt x="742" y="61"/>
                  </a:lnTo>
                  <a:lnTo>
                    <a:pt x="744" y="59"/>
                  </a:lnTo>
                  <a:lnTo>
                    <a:pt x="746" y="56"/>
                  </a:lnTo>
                  <a:lnTo>
                    <a:pt x="747" y="55"/>
                  </a:lnTo>
                  <a:lnTo>
                    <a:pt x="747" y="53"/>
                  </a:lnTo>
                  <a:close/>
                  <a:moveTo>
                    <a:pt x="779" y="59"/>
                  </a:moveTo>
                  <a:lnTo>
                    <a:pt x="776" y="58"/>
                  </a:lnTo>
                  <a:lnTo>
                    <a:pt x="774" y="55"/>
                  </a:lnTo>
                  <a:lnTo>
                    <a:pt x="765" y="38"/>
                  </a:lnTo>
                  <a:lnTo>
                    <a:pt x="772" y="25"/>
                  </a:lnTo>
                  <a:lnTo>
                    <a:pt x="773" y="24"/>
                  </a:lnTo>
                  <a:lnTo>
                    <a:pt x="776" y="23"/>
                  </a:lnTo>
                  <a:lnTo>
                    <a:pt x="776" y="22"/>
                  </a:lnTo>
                  <a:lnTo>
                    <a:pt x="766" y="22"/>
                  </a:lnTo>
                  <a:lnTo>
                    <a:pt x="766" y="23"/>
                  </a:lnTo>
                  <a:lnTo>
                    <a:pt x="768" y="24"/>
                  </a:lnTo>
                  <a:lnTo>
                    <a:pt x="768" y="26"/>
                  </a:lnTo>
                  <a:lnTo>
                    <a:pt x="764" y="35"/>
                  </a:lnTo>
                  <a:lnTo>
                    <a:pt x="761" y="28"/>
                  </a:lnTo>
                  <a:lnTo>
                    <a:pt x="759" y="25"/>
                  </a:lnTo>
                  <a:lnTo>
                    <a:pt x="760" y="24"/>
                  </a:lnTo>
                  <a:lnTo>
                    <a:pt x="762" y="23"/>
                  </a:lnTo>
                  <a:lnTo>
                    <a:pt x="762" y="22"/>
                  </a:lnTo>
                  <a:lnTo>
                    <a:pt x="748" y="22"/>
                  </a:lnTo>
                  <a:lnTo>
                    <a:pt x="748" y="23"/>
                  </a:lnTo>
                  <a:lnTo>
                    <a:pt x="751" y="24"/>
                  </a:lnTo>
                  <a:lnTo>
                    <a:pt x="752" y="25"/>
                  </a:lnTo>
                  <a:lnTo>
                    <a:pt x="760" y="41"/>
                  </a:lnTo>
                  <a:lnTo>
                    <a:pt x="751" y="57"/>
                  </a:lnTo>
                  <a:lnTo>
                    <a:pt x="750" y="58"/>
                  </a:lnTo>
                  <a:lnTo>
                    <a:pt x="748" y="59"/>
                  </a:lnTo>
                  <a:lnTo>
                    <a:pt x="748" y="61"/>
                  </a:lnTo>
                  <a:lnTo>
                    <a:pt x="758" y="61"/>
                  </a:lnTo>
                  <a:lnTo>
                    <a:pt x="758" y="59"/>
                  </a:lnTo>
                  <a:lnTo>
                    <a:pt x="756" y="58"/>
                  </a:lnTo>
                  <a:lnTo>
                    <a:pt x="755" y="56"/>
                  </a:lnTo>
                  <a:lnTo>
                    <a:pt x="762" y="43"/>
                  </a:lnTo>
                  <a:lnTo>
                    <a:pt x="768" y="56"/>
                  </a:lnTo>
                  <a:lnTo>
                    <a:pt x="768" y="58"/>
                  </a:lnTo>
                  <a:lnTo>
                    <a:pt x="765" y="59"/>
                  </a:lnTo>
                  <a:lnTo>
                    <a:pt x="765" y="61"/>
                  </a:lnTo>
                  <a:lnTo>
                    <a:pt x="779" y="61"/>
                  </a:lnTo>
                  <a:lnTo>
                    <a:pt x="779" y="59"/>
                  </a:lnTo>
                  <a:close/>
                  <a:moveTo>
                    <a:pt x="836" y="45"/>
                  </a:moveTo>
                  <a:lnTo>
                    <a:pt x="835" y="45"/>
                  </a:lnTo>
                  <a:lnTo>
                    <a:pt x="832" y="51"/>
                  </a:lnTo>
                  <a:lnTo>
                    <a:pt x="831" y="52"/>
                  </a:lnTo>
                  <a:lnTo>
                    <a:pt x="828" y="56"/>
                  </a:lnTo>
                  <a:lnTo>
                    <a:pt x="826" y="57"/>
                  </a:lnTo>
                  <a:lnTo>
                    <a:pt x="813" y="57"/>
                  </a:lnTo>
                  <a:lnTo>
                    <a:pt x="811" y="55"/>
                  </a:lnTo>
                  <a:lnTo>
                    <a:pt x="811" y="53"/>
                  </a:lnTo>
                  <a:lnTo>
                    <a:pt x="811" y="8"/>
                  </a:lnTo>
                  <a:lnTo>
                    <a:pt x="811" y="7"/>
                  </a:lnTo>
                  <a:lnTo>
                    <a:pt x="813" y="5"/>
                  </a:lnTo>
                  <a:lnTo>
                    <a:pt x="814" y="5"/>
                  </a:lnTo>
                  <a:lnTo>
                    <a:pt x="818" y="4"/>
                  </a:lnTo>
                  <a:lnTo>
                    <a:pt x="818" y="3"/>
                  </a:lnTo>
                  <a:lnTo>
                    <a:pt x="798" y="3"/>
                  </a:lnTo>
                  <a:lnTo>
                    <a:pt x="798" y="4"/>
                  </a:lnTo>
                  <a:lnTo>
                    <a:pt x="800" y="4"/>
                  </a:lnTo>
                  <a:lnTo>
                    <a:pt x="803" y="6"/>
                  </a:lnTo>
                  <a:lnTo>
                    <a:pt x="804" y="7"/>
                  </a:lnTo>
                  <a:lnTo>
                    <a:pt x="804" y="13"/>
                  </a:lnTo>
                  <a:lnTo>
                    <a:pt x="804" y="54"/>
                  </a:lnTo>
                  <a:lnTo>
                    <a:pt x="804" y="56"/>
                  </a:lnTo>
                  <a:lnTo>
                    <a:pt x="803" y="58"/>
                  </a:lnTo>
                  <a:lnTo>
                    <a:pt x="802" y="59"/>
                  </a:lnTo>
                  <a:lnTo>
                    <a:pt x="798" y="59"/>
                  </a:lnTo>
                  <a:lnTo>
                    <a:pt x="798" y="61"/>
                  </a:lnTo>
                  <a:lnTo>
                    <a:pt x="832" y="61"/>
                  </a:lnTo>
                  <a:lnTo>
                    <a:pt x="836" y="45"/>
                  </a:lnTo>
                  <a:close/>
                  <a:moveTo>
                    <a:pt x="866" y="53"/>
                  </a:moveTo>
                  <a:lnTo>
                    <a:pt x="864" y="56"/>
                  </a:lnTo>
                  <a:lnTo>
                    <a:pt x="863" y="56"/>
                  </a:lnTo>
                  <a:lnTo>
                    <a:pt x="862" y="56"/>
                  </a:lnTo>
                  <a:lnTo>
                    <a:pt x="862" y="55"/>
                  </a:lnTo>
                  <a:lnTo>
                    <a:pt x="862" y="54"/>
                  </a:lnTo>
                  <a:lnTo>
                    <a:pt x="861" y="37"/>
                  </a:lnTo>
                  <a:lnTo>
                    <a:pt x="861" y="27"/>
                  </a:lnTo>
                  <a:lnTo>
                    <a:pt x="860" y="24"/>
                  </a:lnTo>
                  <a:lnTo>
                    <a:pt x="859" y="23"/>
                  </a:lnTo>
                  <a:lnTo>
                    <a:pt x="856" y="21"/>
                  </a:lnTo>
                  <a:lnTo>
                    <a:pt x="854" y="20"/>
                  </a:lnTo>
                  <a:lnTo>
                    <a:pt x="848" y="20"/>
                  </a:lnTo>
                  <a:lnTo>
                    <a:pt x="845" y="21"/>
                  </a:lnTo>
                  <a:lnTo>
                    <a:pt x="842" y="25"/>
                  </a:lnTo>
                  <a:lnTo>
                    <a:pt x="841" y="27"/>
                  </a:lnTo>
                  <a:lnTo>
                    <a:pt x="841" y="30"/>
                  </a:lnTo>
                  <a:lnTo>
                    <a:pt x="841" y="33"/>
                  </a:lnTo>
                  <a:lnTo>
                    <a:pt x="843" y="34"/>
                  </a:lnTo>
                  <a:lnTo>
                    <a:pt x="845" y="33"/>
                  </a:lnTo>
                  <a:lnTo>
                    <a:pt x="846" y="30"/>
                  </a:lnTo>
                  <a:lnTo>
                    <a:pt x="846" y="27"/>
                  </a:lnTo>
                  <a:lnTo>
                    <a:pt x="847" y="24"/>
                  </a:lnTo>
                  <a:lnTo>
                    <a:pt x="851" y="23"/>
                  </a:lnTo>
                  <a:lnTo>
                    <a:pt x="855" y="25"/>
                  </a:lnTo>
                  <a:lnTo>
                    <a:pt x="856" y="27"/>
                  </a:lnTo>
                  <a:lnTo>
                    <a:pt x="856" y="29"/>
                  </a:lnTo>
                  <a:lnTo>
                    <a:pt x="856" y="35"/>
                  </a:lnTo>
                  <a:lnTo>
                    <a:pt x="856" y="37"/>
                  </a:lnTo>
                  <a:lnTo>
                    <a:pt x="856" y="52"/>
                  </a:lnTo>
                  <a:lnTo>
                    <a:pt x="853" y="55"/>
                  </a:lnTo>
                  <a:lnTo>
                    <a:pt x="851" y="56"/>
                  </a:lnTo>
                  <a:lnTo>
                    <a:pt x="850" y="56"/>
                  </a:lnTo>
                  <a:lnTo>
                    <a:pt x="846" y="54"/>
                  </a:lnTo>
                  <a:lnTo>
                    <a:pt x="845" y="53"/>
                  </a:lnTo>
                  <a:lnTo>
                    <a:pt x="845" y="51"/>
                  </a:lnTo>
                  <a:lnTo>
                    <a:pt x="845" y="49"/>
                  </a:lnTo>
                  <a:lnTo>
                    <a:pt x="846" y="45"/>
                  </a:lnTo>
                  <a:lnTo>
                    <a:pt x="850" y="41"/>
                  </a:lnTo>
                  <a:lnTo>
                    <a:pt x="851" y="40"/>
                  </a:lnTo>
                  <a:lnTo>
                    <a:pt x="853" y="39"/>
                  </a:lnTo>
                  <a:lnTo>
                    <a:pt x="856" y="37"/>
                  </a:lnTo>
                  <a:lnTo>
                    <a:pt x="856" y="35"/>
                  </a:lnTo>
                  <a:lnTo>
                    <a:pt x="851" y="37"/>
                  </a:lnTo>
                  <a:lnTo>
                    <a:pt x="847" y="39"/>
                  </a:lnTo>
                  <a:lnTo>
                    <a:pt x="843" y="43"/>
                  </a:lnTo>
                  <a:lnTo>
                    <a:pt x="841" y="44"/>
                  </a:lnTo>
                  <a:lnTo>
                    <a:pt x="840" y="48"/>
                  </a:lnTo>
                  <a:lnTo>
                    <a:pt x="840" y="55"/>
                  </a:lnTo>
                  <a:lnTo>
                    <a:pt x="840" y="57"/>
                  </a:lnTo>
                  <a:lnTo>
                    <a:pt x="843" y="60"/>
                  </a:lnTo>
                  <a:lnTo>
                    <a:pt x="845" y="61"/>
                  </a:lnTo>
                  <a:lnTo>
                    <a:pt x="847" y="61"/>
                  </a:lnTo>
                  <a:lnTo>
                    <a:pt x="850" y="60"/>
                  </a:lnTo>
                  <a:lnTo>
                    <a:pt x="851" y="60"/>
                  </a:lnTo>
                  <a:lnTo>
                    <a:pt x="853" y="58"/>
                  </a:lnTo>
                  <a:lnTo>
                    <a:pt x="855" y="56"/>
                  </a:lnTo>
                  <a:lnTo>
                    <a:pt x="856" y="55"/>
                  </a:lnTo>
                  <a:lnTo>
                    <a:pt x="856" y="58"/>
                  </a:lnTo>
                  <a:lnTo>
                    <a:pt x="856" y="59"/>
                  </a:lnTo>
                  <a:lnTo>
                    <a:pt x="857" y="60"/>
                  </a:lnTo>
                  <a:lnTo>
                    <a:pt x="860" y="61"/>
                  </a:lnTo>
                  <a:lnTo>
                    <a:pt x="862" y="61"/>
                  </a:lnTo>
                  <a:lnTo>
                    <a:pt x="864" y="59"/>
                  </a:lnTo>
                  <a:lnTo>
                    <a:pt x="866" y="56"/>
                  </a:lnTo>
                  <a:lnTo>
                    <a:pt x="866" y="55"/>
                  </a:lnTo>
                  <a:lnTo>
                    <a:pt x="866" y="53"/>
                  </a:lnTo>
                  <a:close/>
                  <a:moveTo>
                    <a:pt x="899" y="22"/>
                  </a:moveTo>
                  <a:lnTo>
                    <a:pt x="890" y="22"/>
                  </a:lnTo>
                  <a:lnTo>
                    <a:pt x="890" y="23"/>
                  </a:lnTo>
                  <a:lnTo>
                    <a:pt x="892" y="23"/>
                  </a:lnTo>
                  <a:lnTo>
                    <a:pt x="892" y="24"/>
                  </a:lnTo>
                  <a:lnTo>
                    <a:pt x="893" y="25"/>
                  </a:lnTo>
                  <a:lnTo>
                    <a:pt x="892" y="29"/>
                  </a:lnTo>
                  <a:lnTo>
                    <a:pt x="886" y="50"/>
                  </a:lnTo>
                  <a:lnTo>
                    <a:pt x="877" y="27"/>
                  </a:lnTo>
                  <a:lnTo>
                    <a:pt x="877" y="26"/>
                  </a:lnTo>
                  <a:lnTo>
                    <a:pt x="878" y="24"/>
                  </a:lnTo>
                  <a:lnTo>
                    <a:pt x="881" y="23"/>
                  </a:lnTo>
                  <a:lnTo>
                    <a:pt x="881" y="22"/>
                  </a:lnTo>
                  <a:lnTo>
                    <a:pt x="867" y="22"/>
                  </a:lnTo>
                  <a:lnTo>
                    <a:pt x="867" y="23"/>
                  </a:lnTo>
                  <a:lnTo>
                    <a:pt x="869" y="24"/>
                  </a:lnTo>
                  <a:lnTo>
                    <a:pt x="871" y="26"/>
                  </a:lnTo>
                  <a:lnTo>
                    <a:pt x="872" y="30"/>
                  </a:lnTo>
                  <a:lnTo>
                    <a:pt x="883" y="59"/>
                  </a:lnTo>
                  <a:lnTo>
                    <a:pt x="879" y="70"/>
                  </a:lnTo>
                  <a:lnTo>
                    <a:pt x="878" y="71"/>
                  </a:lnTo>
                  <a:lnTo>
                    <a:pt x="876" y="72"/>
                  </a:lnTo>
                  <a:lnTo>
                    <a:pt x="872" y="71"/>
                  </a:lnTo>
                  <a:lnTo>
                    <a:pt x="869" y="72"/>
                  </a:lnTo>
                  <a:lnTo>
                    <a:pt x="868" y="75"/>
                  </a:lnTo>
                  <a:lnTo>
                    <a:pt x="870" y="78"/>
                  </a:lnTo>
                  <a:lnTo>
                    <a:pt x="873" y="79"/>
                  </a:lnTo>
                  <a:lnTo>
                    <a:pt x="875" y="79"/>
                  </a:lnTo>
                  <a:lnTo>
                    <a:pt x="876" y="78"/>
                  </a:lnTo>
                  <a:lnTo>
                    <a:pt x="880" y="75"/>
                  </a:lnTo>
                  <a:lnTo>
                    <a:pt x="882" y="72"/>
                  </a:lnTo>
                  <a:lnTo>
                    <a:pt x="896" y="26"/>
                  </a:lnTo>
                  <a:lnTo>
                    <a:pt x="898" y="24"/>
                  </a:lnTo>
                  <a:lnTo>
                    <a:pt x="899" y="23"/>
                  </a:lnTo>
                  <a:lnTo>
                    <a:pt x="899" y="22"/>
                  </a:lnTo>
                  <a:close/>
                  <a:moveTo>
                    <a:pt x="927" y="34"/>
                  </a:moveTo>
                  <a:lnTo>
                    <a:pt x="927" y="31"/>
                  </a:lnTo>
                  <a:lnTo>
                    <a:pt x="926" y="28"/>
                  </a:lnTo>
                  <a:lnTo>
                    <a:pt x="923" y="23"/>
                  </a:lnTo>
                  <a:lnTo>
                    <a:pt x="922" y="22"/>
                  </a:lnTo>
                  <a:lnTo>
                    <a:pt x="921" y="21"/>
                  </a:lnTo>
                  <a:lnTo>
                    <a:pt x="921" y="34"/>
                  </a:lnTo>
                  <a:lnTo>
                    <a:pt x="907" y="34"/>
                  </a:lnTo>
                  <a:lnTo>
                    <a:pt x="907" y="30"/>
                  </a:lnTo>
                  <a:lnTo>
                    <a:pt x="908" y="28"/>
                  </a:lnTo>
                  <a:lnTo>
                    <a:pt x="911" y="24"/>
                  </a:lnTo>
                  <a:lnTo>
                    <a:pt x="912" y="23"/>
                  </a:lnTo>
                  <a:lnTo>
                    <a:pt x="914" y="23"/>
                  </a:lnTo>
                  <a:lnTo>
                    <a:pt x="917" y="25"/>
                  </a:lnTo>
                  <a:lnTo>
                    <a:pt x="920" y="28"/>
                  </a:lnTo>
                  <a:lnTo>
                    <a:pt x="920" y="29"/>
                  </a:lnTo>
                  <a:lnTo>
                    <a:pt x="920" y="31"/>
                  </a:lnTo>
                  <a:lnTo>
                    <a:pt x="921" y="34"/>
                  </a:lnTo>
                  <a:lnTo>
                    <a:pt x="921" y="21"/>
                  </a:lnTo>
                  <a:lnTo>
                    <a:pt x="919" y="20"/>
                  </a:lnTo>
                  <a:lnTo>
                    <a:pt x="912" y="20"/>
                  </a:lnTo>
                  <a:lnTo>
                    <a:pt x="909" y="22"/>
                  </a:lnTo>
                  <a:lnTo>
                    <a:pt x="904" y="30"/>
                  </a:lnTo>
                  <a:lnTo>
                    <a:pt x="902" y="35"/>
                  </a:lnTo>
                  <a:lnTo>
                    <a:pt x="902" y="48"/>
                  </a:lnTo>
                  <a:lnTo>
                    <a:pt x="904" y="53"/>
                  </a:lnTo>
                  <a:lnTo>
                    <a:pt x="909" y="60"/>
                  </a:lnTo>
                  <a:lnTo>
                    <a:pt x="912" y="62"/>
                  </a:lnTo>
                  <a:lnTo>
                    <a:pt x="918" y="62"/>
                  </a:lnTo>
                  <a:lnTo>
                    <a:pt x="921" y="60"/>
                  </a:lnTo>
                  <a:lnTo>
                    <a:pt x="925" y="55"/>
                  </a:lnTo>
                  <a:lnTo>
                    <a:pt x="926" y="54"/>
                  </a:lnTo>
                  <a:lnTo>
                    <a:pt x="927" y="50"/>
                  </a:lnTo>
                  <a:lnTo>
                    <a:pt x="927" y="46"/>
                  </a:lnTo>
                  <a:lnTo>
                    <a:pt x="926" y="45"/>
                  </a:lnTo>
                  <a:lnTo>
                    <a:pt x="925" y="49"/>
                  </a:lnTo>
                  <a:lnTo>
                    <a:pt x="924" y="51"/>
                  </a:lnTo>
                  <a:lnTo>
                    <a:pt x="921" y="54"/>
                  </a:lnTo>
                  <a:lnTo>
                    <a:pt x="920" y="55"/>
                  </a:lnTo>
                  <a:lnTo>
                    <a:pt x="915" y="55"/>
                  </a:lnTo>
                  <a:lnTo>
                    <a:pt x="912" y="53"/>
                  </a:lnTo>
                  <a:lnTo>
                    <a:pt x="908" y="47"/>
                  </a:lnTo>
                  <a:lnTo>
                    <a:pt x="907" y="42"/>
                  </a:lnTo>
                  <a:lnTo>
                    <a:pt x="907" y="36"/>
                  </a:lnTo>
                  <a:lnTo>
                    <a:pt x="927" y="36"/>
                  </a:lnTo>
                  <a:lnTo>
                    <a:pt x="927" y="34"/>
                  </a:lnTo>
                  <a:close/>
                  <a:moveTo>
                    <a:pt x="952" y="25"/>
                  </a:moveTo>
                  <a:lnTo>
                    <a:pt x="951" y="22"/>
                  </a:lnTo>
                  <a:lnTo>
                    <a:pt x="948" y="20"/>
                  </a:lnTo>
                  <a:lnTo>
                    <a:pt x="945" y="20"/>
                  </a:lnTo>
                  <a:lnTo>
                    <a:pt x="942" y="23"/>
                  </a:lnTo>
                  <a:lnTo>
                    <a:pt x="940" y="29"/>
                  </a:lnTo>
                  <a:lnTo>
                    <a:pt x="940" y="20"/>
                  </a:lnTo>
                  <a:lnTo>
                    <a:pt x="939" y="20"/>
                  </a:lnTo>
                  <a:lnTo>
                    <a:pt x="930" y="25"/>
                  </a:lnTo>
                  <a:lnTo>
                    <a:pt x="930" y="27"/>
                  </a:lnTo>
                  <a:lnTo>
                    <a:pt x="932" y="26"/>
                  </a:lnTo>
                  <a:lnTo>
                    <a:pt x="934" y="27"/>
                  </a:lnTo>
                  <a:lnTo>
                    <a:pt x="935" y="29"/>
                  </a:lnTo>
                  <a:lnTo>
                    <a:pt x="934" y="56"/>
                  </a:lnTo>
                  <a:lnTo>
                    <a:pt x="933" y="58"/>
                  </a:lnTo>
                  <a:lnTo>
                    <a:pt x="930" y="59"/>
                  </a:lnTo>
                  <a:lnTo>
                    <a:pt x="930" y="61"/>
                  </a:lnTo>
                  <a:lnTo>
                    <a:pt x="945" y="61"/>
                  </a:lnTo>
                  <a:lnTo>
                    <a:pt x="945" y="59"/>
                  </a:lnTo>
                  <a:lnTo>
                    <a:pt x="942" y="58"/>
                  </a:lnTo>
                  <a:lnTo>
                    <a:pt x="941" y="56"/>
                  </a:lnTo>
                  <a:lnTo>
                    <a:pt x="940" y="54"/>
                  </a:lnTo>
                  <a:lnTo>
                    <a:pt x="940" y="33"/>
                  </a:lnTo>
                  <a:lnTo>
                    <a:pt x="942" y="28"/>
                  </a:lnTo>
                  <a:lnTo>
                    <a:pt x="943" y="27"/>
                  </a:lnTo>
                  <a:lnTo>
                    <a:pt x="944" y="26"/>
                  </a:lnTo>
                  <a:lnTo>
                    <a:pt x="949" y="29"/>
                  </a:lnTo>
                  <a:lnTo>
                    <a:pt x="951" y="28"/>
                  </a:lnTo>
                  <a:lnTo>
                    <a:pt x="95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74" name="Rectangle 173"/>
          <p:cNvSpPr/>
          <p:nvPr/>
        </p:nvSpPr>
        <p:spPr>
          <a:xfrm>
            <a:off x="3518232" y="6051375"/>
            <a:ext cx="4589718" cy="369332"/>
          </a:xfrm>
          <a:prstGeom prst="rect">
            <a:avLst/>
          </a:prstGeom>
        </p:spPr>
        <p:txBody>
          <a:bodyPr wrap="none">
            <a:spAutoFit/>
          </a:bodyPr>
          <a:lstStyle/>
          <a:p>
            <a:r>
              <a:rPr lang="en-US" dirty="0">
                <a:solidFill>
                  <a:srgbClr val="000000"/>
                </a:solidFill>
                <a:latin typeface="Times New Roman" panose="02020603050405020304" pitchFamily="18" charset="0"/>
                <a:ea typeface="Times New Roman" panose="02020603050405020304" pitchFamily="18" charset="0"/>
              </a:rPr>
              <a:t>CNN structure for facial expression recognition</a:t>
            </a:r>
            <a:endParaRPr lang="en-IN" dirty="0"/>
          </a:p>
        </p:txBody>
      </p:sp>
    </p:spTree>
    <p:extLst>
      <p:ext uri="{BB962C8B-B14F-4D97-AF65-F5344CB8AC3E}">
        <p14:creationId xmlns:p14="http://schemas.microsoft.com/office/powerpoint/2010/main" val="4167060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2000" b="1">
                <a:solidFill>
                  <a:schemeClr val="accent5"/>
                </a:solidFill>
                <a:latin typeface="Times New Roman" panose="02020603050405020304" pitchFamily="18" charset="0"/>
                <a:cs typeface="Times New Roman" panose="02020603050405020304" pitchFamily="18" charset="0"/>
              </a:rPr>
              <a:t>FACE EXPRESSION RECOGNITION NETWORK MODEL BASED ON CNN:</a:t>
            </a:r>
            <a:endParaRPr lang="en-US" sz="20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6291"/>
            <a:ext cx="10515600" cy="4680672"/>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Excluding input layer, the network consists of seven layers, including three convolution layers (C1, C2 and C3), two pooling layers (S1 and S2), one full connection layer and one </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layer. The input layer is  a 96x96 face pixel matrix. The CNN has three important characteristics: local perception, weight sharing and down sampling. Common sense holds that people’s perception of the outside world is generally from the local to the whole. The adjacent pixels are closely related, while the distant pixels have little correlation. There- fore, neurons only need to perceive the local pixels, and then integrate the local information at the bottom to get the global information at the high level.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150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a:solidFill>
                  <a:schemeClr val="accent1"/>
                </a:solidFill>
                <a:latin typeface="Times New Roman" panose="02020603050405020304" pitchFamily="18" charset="0"/>
                <a:cs typeface="Times New Roman" panose="02020603050405020304" pitchFamily="18" charset="0"/>
              </a:rPr>
              <a:t>A. CONVOLUTION LAYER:</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07432"/>
            <a:ext cx="10515600" cy="4869531"/>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The convolution layer is the core of CNN, which has the characteristics of local connection and value sharing. The input image and several trainable convolution filters are convoluted to produce the </a:t>
            </a:r>
            <a:r>
              <a:rPr lang="en-US" sz="1800" dirty="0" err="1">
                <a:latin typeface="Times New Roman" panose="02020603050405020304" pitchFamily="18" charset="0"/>
                <a:cs typeface="Times New Roman" panose="02020603050405020304" pitchFamily="18" charset="0"/>
              </a:rPr>
              <a:t>Cl</a:t>
            </a:r>
            <a:r>
              <a:rPr lang="en-US" sz="1800" dirty="0">
                <a:latin typeface="Times New Roman" panose="02020603050405020304" pitchFamily="18" charset="0"/>
                <a:cs typeface="Times New Roman" panose="02020603050405020304" pitchFamily="18" charset="0"/>
              </a:rPr>
              <a:t> layer of the feature mapping layer. Then the feature mapping map is processed, including summation, weighting and bias operations. Generally the computational expression of convolution layer is </a:t>
            </a:r>
            <a:endParaRPr lang="en-IN" sz="1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stretch>
            <a:fillRect/>
          </a:stretch>
        </p:blipFill>
        <p:spPr>
          <a:xfrm>
            <a:off x="3479270" y="3212236"/>
            <a:ext cx="4438650" cy="1098550"/>
          </a:xfrm>
          <a:prstGeom prst="rect">
            <a:avLst/>
          </a:prstGeom>
        </p:spPr>
      </p:pic>
      <p:sp>
        <p:nvSpPr>
          <p:cNvPr id="5" name="Rectangle 4"/>
          <p:cNvSpPr/>
          <p:nvPr/>
        </p:nvSpPr>
        <p:spPr>
          <a:xfrm>
            <a:off x="1064613" y="4351796"/>
            <a:ext cx="10090483" cy="1704569"/>
          </a:xfrm>
          <a:prstGeom prst="rect">
            <a:avLst/>
          </a:prstGeom>
        </p:spPr>
        <p:txBody>
          <a:bodyPr wrap="square">
            <a:spAutoFit/>
          </a:bodyPr>
          <a:lstStyle/>
          <a:p>
            <a:pPr algn="just">
              <a:lnSpc>
                <a:spcPct val="150000"/>
              </a:lnSpc>
              <a:spcAft>
                <a:spcPts val="0"/>
              </a:spcAft>
            </a:pPr>
            <a:r>
              <a:rPr lang="en-US" dirty="0">
                <a:solidFill>
                  <a:srgbClr val="000000"/>
                </a:solidFill>
                <a:latin typeface="Times New Roman" panose="02020603050405020304" pitchFamily="18" charset="0"/>
                <a:ea typeface="Times New Roman" panose="02020603050405020304" pitchFamily="18" charset="0"/>
              </a:rPr>
              <a:t>Finally,</a:t>
            </a:r>
            <a:r>
              <a:rPr lang="en-US" spc="-25"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these</a:t>
            </a:r>
            <a:r>
              <a:rPr lang="en-US" spc="-30"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feature maps are rasterized and connected into a set of feature </a:t>
            </a:r>
            <a:r>
              <a:rPr lang="en-US" spc="-25" dirty="0">
                <a:solidFill>
                  <a:srgbClr val="000000"/>
                </a:solidFill>
                <a:latin typeface="Times New Roman" panose="02020603050405020304" pitchFamily="18" charset="0"/>
                <a:ea typeface="Times New Roman" panose="02020603050405020304" pitchFamily="18" charset="0"/>
              </a:rPr>
              <a:t>vec</a:t>
            </a:r>
            <a:r>
              <a:rPr lang="en-US" dirty="0">
                <a:solidFill>
                  <a:srgbClr val="000000"/>
                </a:solidFill>
                <a:latin typeface="Times New Roman" panose="02020603050405020304" pitchFamily="18" charset="0"/>
                <a:ea typeface="Times New Roman" panose="02020603050405020304" pitchFamily="18" charset="0"/>
              </a:rPr>
              <a:t>tors, which are then transferred to the neural network classifier for training. Practice has proved that the network trained with </a:t>
            </a:r>
            <a:r>
              <a:rPr lang="en-US" spc="-15" dirty="0" err="1">
                <a:solidFill>
                  <a:srgbClr val="000000"/>
                </a:solidFill>
                <a:latin typeface="Times New Roman" panose="02020603050405020304" pitchFamily="18" charset="0"/>
                <a:ea typeface="Times New Roman" panose="02020603050405020304" pitchFamily="18" charset="0"/>
              </a:rPr>
              <a:t>ReLU</a:t>
            </a:r>
            <a:r>
              <a:rPr lang="en-US" spc="-15"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activation function has moderate </a:t>
            </a:r>
            <a:r>
              <a:rPr lang="en-US" dirty="0" err="1">
                <a:solidFill>
                  <a:srgbClr val="000000"/>
                </a:solidFill>
                <a:latin typeface="Times New Roman" panose="02020603050405020304" pitchFamily="18" charset="0"/>
                <a:ea typeface="Times New Roman" panose="02020603050405020304" pitchFamily="18" charset="0"/>
              </a:rPr>
              <a:t>sparsity</a:t>
            </a:r>
            <a:r>
              <a:rPr lang="en-US" dirty="0">
                <a:solidFill>
                  <a:srgbClr val="000000"/>
                </a:solidFill>
                <a:latin typeface="Times New Roman" panose="02020603050405020304" pitchFamily="18" charset="0"/>
                <a:ea typeface="Times New Roman" panose="02020603050405020304" pitchFamily="18" charset="0"/>
              </a:rPr>
              <a:t>. At the same </a:t>
            </a:r>
            <a:r>
              <a:rPr lang="en-US" spc="-15" dirty="0">
                <a:solidFill>
                  <a:srgbClr val="000000"/>
                </a:solidFill>
                <a:latin typeface="Times New Roman" panose="02020603050405020304" pitchFamily="18" charset="0"/>
                <a:ea typeface="Times New Roman" panose="02020603050405020304" pitchFamily="18" charset="0"/>
              </a:rPr>
              <a:t>time, </a:t>
            </a:r>
            <a:r>
              <a:rPr lang="en-US" dirty="0">
                <a:solidFill>
                  <a:srgbClr val="000000"/>
                </a:solidFill>
                <a:latin typeface="Times New Roman" panose="02020603050405020304" pitchFamily="18" charset="0"/>
                <a:ea typeface="Times New Roman" panose="02020603050405020304" pitchFamily="18" charset="0"/>
              </a:rPr>
              <a:t>it</a:t>
            </a:r>
            <a:r>
              <a:rPr lang="en-US" spc="-75"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can</a:t>
            </a:r>
            <a:r>
              <a:rPr lang="en-US" spc="-75"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solve</a:t>
            </a:r>
            <a:r>
              <a:rPr lang="en-US" spc="-75"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the</a:t>
            </a:r>
            <a:r>
              <a:rPr lang="en-US" spc="-75"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problem</a:t>
            </a:r>
            <a:r>
              <a:rPr lang="en-US" spc="-75"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of</a:t>
            </a:r>
            <a:r>
              <a:rPr lang="en-US" spc="-70"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gradient</a:t>
            </a:r>
            <a:r>
              <a:rPr lang="en-US" spc="-75"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disappearance. </a:t>
            </a:r>
            <a:endParaRPr lang="en-IN"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cstate="print"/>
          <a:stretch>
            <a:fillRect/>
          </a:stretch>
        </p:blipFill>
        <p:spPr>
          <a:xfrm>
            <a:off x="4417990" y="5886195"/>
            <a:ext cx="2855647" cy="763987"/>
          </a:xfrm>
          <a:prstGeom prst="rect">
            <a:avLst/>
          </a:prstGeom>
        </p:spPr>
      </p:pic>
    </p:spTree>
    <p:extLst>
      <p:ext uri="{BB962C8B-B14F-4D97-AF65-F5344CB8AC3E}">
        <p14:creationId xmlns:p14="http://schemas.microsoft.com/office/powerpoint/2010/main" val="2243066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sz="2400" b="1">
                <a:solidFill>
                  <a:schemeClr val="accent1"/>
                </a:solidFill>
                <a:latin typeface="Times New Roman" panose="02020603050405020304" pitchFamily="18" charset="0"/>
                <a:cs typeface="Times New Roman" panose="02020603050405020304" pitchFamily="18" charset="0"/>
              </a:rPr>
              <a:t>B.</a:t>
            </a:r>
            <a:r>
              <a:rPr lang="en-US" sz="2400" b="1">
                <a:solidFill>
                  <a:schemeClr val="accent1"/>
                </a:solidFill>
                <a:latin typeface="Times New Roman" panose="02020603050405020304" pitchFamily="18" charset="0"/>
                <a:cs typeface="Times New Roman" panose="02020603050405020304" pitchFamily="18" charset="0"/>
              </a:rPr>
              <a:t> POOLING LAYER</a:t>
            </a:r>
            <a:r>
              <a:rPr lang="en-IN" sz="2400" b="1">
                <a:solidFill>
                  <a:schemeClr val="accent1"/>
                </a:solidFill>
                <a:latin typeface="Times New Roman" panose="02020603050405020304" pitchFamily="18" charset="0"/>
                <a:cs typeface="Times New Roman" panose="02020603050405020304" pitchFamily="18" charset="0"/>
              </a:rPr>
              <a:t>:</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6291"/>
            <a:ext cx="10515600" cy="4680672"/>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main purpose of the pooling operation is to reduce the dimension. If we train the </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classifier directly with all the features we have learned, it will inevitably bring about the problem of dimension disaster. So pooling layer is used. A pooling window of 2 x 2 step size can reduce the dimension of the next feature map by half which greatly improves the training speed. The general expression of the pooling is</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stretch>
            <a:fillRect/>
          </a:stretch>
        </p:blipFill>
        <p:spPr>
          <a:xfrm>
            <a:off x="4320339" y="3613317"/>
            <a:ext cx="3368934" cy="764719"/>
          </a:xfrm>
          <a:prstGeom prst="rect">
            <a:avLst/>
          </a:prstGeom>
        </p:spPr>
      </p:pic>
    </p:spTree>
    <p:extLst>
      <p:ext uri="{BB962C8B-B14F-4D97-AF65-F5344CB8AC3E}">
        <p14:creationId xmlns:p14="http://schemas.microsoft.com/office/powerpoint/2010/main" val="1186552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a:solidFill>
                  <a:schemeClr val="accent1"/>
                </a:solidFill>
                <a:latin typeface="Times New Roman" panose="02020603050405020304" pitchFamily="18" charset="0"/>
                <a:cs typeface="Times New Roman" panose="02020603050405020304" pitchFamily="18" charset="0"/>
              </a:rPr>
              <a:t>C. FULL CONNECTION LAYER</a:t>
            </a:r>
            <a:r>
              <a:rPr lang="en-IN" sz="2400" b="1">
                <a:solidFill>
                  <a:schemeClr val="accent1"/>
                </a:solidFill>
                <a:latin typeface="Times New Roman" panose="02020603050405020304" pitchFamily="18" charset="0"/>
                <a:cs typeface="Times New Roman" panose="02020603050405020304" pitchFamily="18" charset="0"/>
              </a:rPr>
              <a:t>:</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65564"/>
            <a:ext cx="10515600" cy="4611399"/>
          </a:xfrm>
        </p:spPr>
        <p:txBody>
          <a:bodyPr>
            <a:normAutofit/>
          </a:bodyPr>
          <a:lstStyle/>
          <a:p>
            <a:pPr algn="just">
              <a:lnSpc>
                <a:spcPct val="150000"/>
              </a:lnSpc>
            </a:pPr>
            <a:r>
              <a:rPr lang="en-US" sz="1800" dirty="0">
                <a:latin typeface="Times New Roman" pitchFamily="18" charset="0"/>
                <a:cs typeface="Times New Roman" pitchFamily="18" charset="0"/>
              </a:rPr>
              <a:t>The input of the full connection layer must be a one-dimensional array, whereas the output of the previous pooling layer S2 is a two-dimensional array. First, the two- dimensional array corresponding to each feature graph is converted into a one-dimensional array using Flatten function and then 128 one- dimensional arrays are connected in series to a feature vector of 51200 dimensions (20 x 20 x 128 = 51200) as the full connection.</a:t>
            </a:r>
          </a:p>
          <a:p>
            <a:endParaRPr lang="en-IN" sz="1800" dirty="0">
              <a:latin typeface="Times New Roman" pitchFamily="18" charset="0"/>
              <a:cs typeface="Times New Roman" pitchFamily="18" charset="0"/>
            </a:endParaRPr>
          </a:p>
        </p:txBody>
      </p:sp>
      <p:pic>
        <p:nvPicPr>
          <p:cNvPr id="5" name="Picture 4"/>
          <p:cNvPicPr/>
          <p:nvPr/>
        </p:nvPicPr>
        <p:blipFill>
          <a:blip r:embed="rId2" cstate="print"/>
          <a:stretch>
            <a:fillRect/>
          </a:stretch>
        </p:blipFill>
        <p:spPr>
          <a:xfrm>
            <a:off x="4612606" y="3897295"/>
            <a:ext cx="3118230" cy="1048777"/>
          </a:xfrm>
          <a:prstGeom prst="rect">
            <a:avLst/>
          </a:prstGeom>
        </p:spPr>
      </p:pic>
    </p:spTree>
    <p:extLst>
      <p:ext uri="{BB962C8B-B14F-4D97-AF65-F5344CB8AC3E}">
        <p14:creationId xmlns:p14="http://schemas.microsoft.com/office/powerpoint/2010/main" val="3235324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b="1">
                <a:solidFill>
                  <a:schemeClr val="accent1"/>
                </a:solidFill>
                <a:latin typeface="Times New Roman" panose="02020603050405020304" pitchFamily="18" charset="0"/>
                <a:cs typeface="Times New Roman" panose="02020603050405020304" pitchFamily="18" charset="0"/>
              </a:rPr>
              <a:t>D.SOFTMAX LAYER:</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20982"/>
            <a:ext cx="10515600" cy="4555981"/>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last layer of the CNN uses a </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classifier. The </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classifier is a multi-output competitive classifier. When a given sample is input, each neuron outputs a value between 0 and 1, which represents the probability that the input sample belongs to that class. Therefore, the category corresponding to the neuron with the largest output value is selected as the classification result.</a:t>
            </a:r>
            <a:endParaRPr lang="en-IN" sz="1800" dirty="0"/>
          </a:p>
        </p:txBody>
      </p:sp>
    </p:spTree>
    <p:extLst>
      <p:ext uri="{BB962C8B-B14F-4D97-AF65-F5344CB8AC3E}">
        <p14:creationId xmlns:p14="http://schemas.microsoft.com/office/powerpoint/2010/main" val="747665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solidFill>
                  <a:schemeClr val="accent1"/>
                </a:solidFill>
                <a:latin typeface="Times New Roman" panose="02020603050405020304" pitchFamily="18" charset="0"/>
                <a:cs typeface="Times New Roman" panose="02020603050405020304" pitchFamily="18" charset="0"/>
              </a:rPr>
              <a:t>CNN PARAMETER TRAINING:</a:t>
            </a:r>
            <a:endParaRPr lang="en-IN" sz="24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8108"/>
            <a:ext cx="10515600" cy="4543091"/>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training process of CNN is essentially the process of optimizing and updating network weights. Appropriate initialization of weights has a great impact on the updating of weights. The commonly used initialization methods include constant initialization, uniform distribution initialization and Gauss distribution initialization.</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training of convolution neural network is divided into two stages:</a:t>
            </a:r>
          </a:p>
          <a:p>
            <a:pPr marL="0" indent="0">
              <a:buNone/>
            </a:pPr>
            <a:r>
              <a:rPr lang="en-US" sz="1800" b="1" dirty="0">
                <a:latin typeface="Times New Roman" panose="02020603050405020304" pitchFamily="18" charset="0"/>
                <a:cs typeface="Times New Roman" panose="02020603050405020304" pitchFamily="18" charset="0"/>
              </a:rPr>
              <a:t>Forward </a:t>
            </a:r>
            <a:r>
              <a:rPr lang="en-US" sz="1800" b="1" dirty="0" err="1">
                <a:latin typeface="Times New Roman" panose="02020603050405020304" pitchFamily="18" charset="0"/>
                <a:cs typeface="Times New Roman" panose="02020603050405020304" pitchFamily="18" charset="0"/>
              </a:rPr>
              <a:t>Propogation</a:t>
            </a: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Sample x is extracted from the training sample set. Its corresponding category label is y, y is a 7-dimensional vector whose elements represent the probability that x is divided into different categories. The output of the upper layer is the input of the current layer. Then, the output of the current layer is calculated by activation function, which is passed down layer by layer.</a:t>
            </a:r>
          </a:p>
          <a:p>
            <a:pPr marL="0" indent="0">
              <a:buNone/>
            </a:pPr>
            <a:r>
              <a:rPr lang="en-US" sz="1800" b="1" dirty="0"/>
              <a:t>Back </a:t>
            </a:r>
            <a:r>
              <a:rPr lang="en-US" sz="1800" b="1" dirty="0" err="1"/>
              <a:t>Propogation</a:t>
            </a:r>
            <a:r>
              <a:rPr lang="en-US" sz="1800" b="1" dirty="0"/>
              <a:t>:</a:t>
            </a:r>
            <a:endParaRPr lang="en-IN" sz="1800" dirty="0"/>
          </a:p>
          <a:p>
            <a:pPr>
              <a:lnSpc>
                <a:spcPct val="150000"/>
              </a:lnSpc>
            </a:pPr>
            <a:r>
              <a:rPr lang="en-US" sz="1800" dirty="0">
                <a:latin typeface="Times New Roman" panose="02020603050405020304" pitchFamily="18" charset="0"/>
                <a:cs typeface="Times New Roman" panose="02020603050405020304" pitchFamily="18" charset="0"/>
              </a:rPr>
              <a:t>Calculate the error between the output  y˜  of </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layer and the class label vector y of a given sample, and adjust the weight parameters by minimizing the mean square error cost function.</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800" dirty="0"/>
          </a:p>
        </p:txBody>
      </p:sp>
    </p:spTree>
    <p:extLst>
      <p:ext uri="{BB962C8B-B14F-4D97-AF65-F5344CB8AC3E}">
        <p14:creationId xmlns:p14="http://schemas.microsoft.com/office/powerpoint/2010/main" val="1830353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471" y="329428"/>
            <a:ext cx="9404723" cy="1400530"/>
          </a:xfrm>
        </p:spPr>
        <p:txBody>
          <a:bodyPr>
            <a:normAutofit/>
          </a:bodyPr>
          <a:lstStyle/>
          <a:p>
            <a:pPr algn="ctr"/>
            <a:r>
              <a:rPr lang="en-US" sz="2400" b="1">
                <a:solidFill>
                  <a:schemeClr val="accent5"/>
                </a:solidFill>
                <a:latin typeface="Times New Roman" pitchFamily="18" charset="0"/>
                <a:cs typeface="Times New Roman" pitchFamily="18" charset="0"/>
              </a:rPr>
              <a:t>REFERENCES</a:t>
            </a:r>
            <a:endParaRPr lang="en-US" sz="2400" b="1" dirty="0">
              <a:solidFill>
                <a:schemeClr val="accent5"/>
              </a:solidFill>
              <a:latin typeface="Times New Roman" pitchFamily="18" charset="0"/>
              <a:cs typeface="Times New Roman" pitchFamily="18" charset="0"/>
            </a:endParaRPr>
          </a:p>
        </p:txBody>
      </p:sp>
      <p:sp>
        <p:nvSpPr>
          <p:cNvPr id="3" name="Content Placeholder 2"/>
          <p:cNvSpPr>
            <a:spLocks noGrp="1"/>
          </p:cNvSpPr>
          <p:nvPr>
            <p:ph idx="1"/>
          </p:nvPr>
        </p:nvSpPr>
        <p:spPr>
          <a:xfrm>
            <a:off x="585537" y="1363579"/>
            <a:ext cx="11213813" cy="4788568"/>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[1] </a:t>
            </a:r>
            <a:r>
              <a:rPr lang="en-US" sz="1600" u="sng" dirty="0">
                <a:latin typeface="Times New Roman" panose="02020603050405020304" pitchFamily="18" charset="0"/>
                <a:cs typeface="Times New Roman" panose="02020603050405020304" pitchFamily="18" charset="0"/>
                <a:hlinkClick r:id="rId2"/>
              </a:rPr>
              <a:t>https://ieeexplore.ieee.org/stamp/stamp.jsp?tp=&amp;arnumber=8884205</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[2] H. Zhang, 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Jolfaei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Alazab</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 Face Emotion Recognition Method Using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Convolutional</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Neural Network and Image Edge Computing," in IEEE Access, vol. 7, pp. 159081-159089, 2019,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10.1109/ACCESS.2019.2949741.</a:t>
            </a:r>
          </a:p>
          <a:p>
            <a:pPr algn="just">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[3] R. M.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Mehmood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R. Du, and H. J. Lee, ‘‘Optimal feature selection and deep learning ensembles method for emotion recognition from human brain EEG sensors,’’ IEEE Access, vol. 5, pp. 14797–14806, 2017.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[4] T. Song, W.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Zheng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C. Lu, Y.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Zong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X. Zhang, and Z. Cui, ‘‘MPED: A multi-modal physiological emotion database for discrete emotion recognition,’’ IEEE Access, vol. 7, pp. 12177–12191, 2019.</a:t>
            </a:r>
          </a:p>
          <a:p>
            <a:pPr algn="just">
              <a:lnSpc>
                <a:spcPct val="15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latin typeface="Times New Roman" panose="02020603050405020304" pitchFamily="18" charset="0"/>
                <a:cs typeface="Times New Roman" panose="02020603050405020304" pitchFamily="18" charset="0"/>
              </a:rPr>
              <a:t>E. </a:t>
            </a:r>
            <a:r>
              <a:rPr lang="en-US" sz="1600" dirty="0" err="1">
                <a:latin typeface="Times New Roman" panose="02020603050405020304" pitchFamily="18" charset="0"/>
                <a:cs typeface="Times New Roman" panose="02020603050405020304" pitchFamily="18" charset="0"/>
              </a:rPr>
              <a:t>Batbaatar</a:t>
            </a:r>
            <a:r>
              <a:rPr lang="en-US" sz="1600" dirty="0">
                <a:latin typeface="Times New Roman" panose="02020603050405020304" pitchFamily="18" charset="0"/>
                <a:cs typeface="Times New Roman" panose="02020603050405020304" pitchFamily="18" charset="0"/>
              </a:rPr>
              <a:t>, M. Li, and K. H. </a:t>
            </a:r>
            <a:r>
              <a:rPr lang="en-US" sz="1600" dirty="0" err="1">
                <a:latin typeface="Times New Roman" panose="02020603050405020304" pitchFamily="18" charset="0"/>
                <a:cs typeface="Times New Roman" panose="02020603050405020304" pitchFamily="18" charset="0"/>
              </a:rPr>
              <a:t>Ryu</a:t>
            </a:r>
            <a:r>
              <a:rPr lang="en-US" sz="1600" dirty="0">
                <a:latin typeface="Times New Roman" panose="02020603050405020304" pitchFamily="18" charset="0"/>
                <a:cs typeface="Times New Roman" panose="02020603050405020304" pitchFamily="18" charset="0"/>
              </a:rPr>
              <a:t>, ‘‘Semantic-emotion neural network for emotion recognition from text,’’ IEEE Access, vol. 7, pp. 111866–111878, 2019.</a:t>
            </a:r>
          </a:p>
          <a:p>
            <a:pPr algn="just">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latin typeface="Times New Roman" panose="02020603050405020304" pitchFamily="18" charset="0"/>
                <a:cs typeface="Times New Roman" panose="02020603050405020304" pitchFamily="18" charset="0"/>
              </a:rPr>
              <a:t>H. </a:t>
            </a:r>
            <a:r>
              <a:rPr lang="en-US" sz="1600" dirty="0" err="1">
                <a:latin typeface="Times New Roman" panose="02020603050405020304" pitchFamily="18" charset="0"/>
                <a:cs typeface="Times New Roman" panose="02020603050405020304" pitchFamily="18" charset="0"/>
              </a:rPr>
              <a:t>Meng</a:t>
            </a:r>
            <a:r>
              <a:rPr lang="en-US" sz="1600" dirty="0">
                <a:latin typeface="Times New Roman" panose="02020603050405020304" pitchFamily="18" charset="0"/>
                <a:cs typeface="Times New Roman" panose="02020603050405020304" pitchFamily="18" charset="0"/>
              </a:rPr>
              <a:t>, N. Bianchi-</a:t>
            </a:r>
            <a:r>
              <a:rPr lang="en-US" sz="1600" dirty="0" err="1">
                <a:latin typeface="Times New Roman" panose="02020603050405020304" pitchFamily="18" charset="0"/>
                <a:cs typeface="Times New Roman" panose="02020603050405020304" pitchFamily="18" charset="0"/>
              </a:rPr>
              <a:t>Berthouze</a:t>
            </a:r>
            <a:r>
              <a:rPr lang="en-US" sz="1600" dirty="0">
                <a:latin typeface="Times New Roman" panose="02020603050405020304" pitchFamily="18" charset="0"/>
                <a:cs typeface="Times New Roman" panose="02020603050405020304" pitchFamily="18" charset="0"/>
              </a:rPr>
              <a:t>, Y. Deng, J. Cheng, and J. P. </a:t>
            </a:r>
            <a:r>
              <a:rPr lang="en-US" sz="1600" dirty="0" err="1">
                <a:latin typeface="Times New Roman" panose="02020603050405020304" pitchFamily="18" charset="0"/>
                <a:cs typeface="Times New Roman" panose="02020603050405020304" pitchFamily="18" charset="0"/>
              </a:rPr>
              <a:t>Cosmas</a:t>
            </a:r>
            <a:r>
              <a:rPr lang="en-US" sz="1600" dirty="0">
                <a:latin typeface="Times New Roman" panose="02020603050405020304" pitchFamily="18" charset="0"/>
                <a:cs typeface="Times New Roman" panose="02020603050405020304" pitchFamily="18" charset="0"/>
              </a:rPr>
              <a:t>, ‘‘Time-delay neural network for continuous emotional dimension prediction from facial expression sequences,’’ IEEE Trans. </a:t>
            </a:r>
            <a:r>
              <a:rPr lang="en-US" sz="1600" dirty="0" err="1">
                <a:latin typeface="Times New Roman" panose="02020603050405020304" pitchFamily="18" charset="0"/>
                <a:cs typeface="Times New Roman" panose="02020603050405020304" pitchFamily="18" charset="0"/>
              </a:rPr>
              <a:t>Cybern</a:t>
            </a:r>
            <a:r>
              <a:rPr lang="en-US" sz="1600" dirty="0">
                <a:latin typeface="Times New Roman" panose="02020603050405020304" pitchFamily="18" charset="0"/>
                <a:cs typeface="Times New Roman" panose="02020603050405020304" pitchFamily="18" charset="0"/>
              </a:rPr>
              <a:t>., vol. 46, no. 4, pp. 916–929, Apr. 2016. </a:t>
            </a: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152" y="111521"/>
            <a:ext cx="3911221" cy="662782"/>
          </a:xfrm>
        </p:spPr>
        <p:txBody>
          <a:bodyPr>
            <a:normAutofit/>
          </a:bodyPr>
          <a:lstStyle/>
          <a:p>
            <a:pPr algn="just"/>
            <a:r>
              <a:rPr lang="en-IN" sz="2400">
                <a:solidFill>
                  <a:schemeClr val="accent5"/>
                </a:solidFill>
                <a:latin typeface="Times New Roman" panose="02020603050405020304" pitchFamily="18" charset="0"/>
                <a:cs typeface="Times New Roman" panose="02020603050405020304" pitchFamily="18" charset="0"/>
              </a:rPr>
              <a:t>          </a:t>
            </a:r>
            <a:r>
              <a:rPr lang="en-IN" sz="2400" b="1">
                <a:solidFill>
                  <a:schemeClr val="accent5"/>
                </a:solidFill>
                <a:latin typeface="Times New Roman" panose="02020603050405020304" pitchFamily="18" charset="0"/>
                <a:cs typeface="Times New Roman" panose="02020603050405020304" pitchFamily="18" charset="0"/>
              </a:rPr>
              <a:t>INTRODUCTION</a:t>
            </a:r>
            <a:endParaRPr lang="en-IN" sz="18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0073" y="838472"/>
            <a:ext cx="10746769" cy="5306834"/>
          </a:xfrm>
        </p:spPr>
        <p:txBody>
          <a:bodyPr>
            <a:noAutofit/>
          </a:bodyPr>
          <a:lstStyle/>
          <a:p>
            <a:pPr algn="just">
              <a:lnSpc>
                <a:spcPct val="150000"/>
              </a:lnSpc>
            </a:pPr>
            <a:r>
              <a:rPr lang="en-IN" sz="1800">
                <a:latin typeface="Times New Roman" panose="02020603050405020304" pitchFamily="18" charset="0"/>
                <a:cs typeface="Times New Roman" panose="02020603050405020304" pitchFamily="18" charset="0"/>
              </a:rPr>
              <a:t>Emotion is a mental state associated with the nervous system associated with feelings, perceptions, behavioural reactions, and a degree of gratification or displeasure.</a:t>
            </a:r>
          </a:p>
          <a:p>
            <a:pPr algn="just">
              <a:lnSpc>
                <a:spcPct val="150000"/>
              </a:lnSpc>
            </a:pPr>
            <a:r>
              <a:rPr lang="en-IN" sz="1800">
                <a:latin typeface="Times New Roman" panose="02020603050405020304" pitchFamily="18" charset="0"/>
                <a:cs typeface="Times New Roman" panose="02020603050405020304" pitchFamily="18" charset="0"/>
              </a:rPr>
              <a:t>One of the current application of artificial intelligence (AI) using neural networks is the recognition of faces in images and videos for various applications. </a:t>
            </a:r>
          </a:p>
          <a:p>
            <a:pPr algn="just">
              <a:lnSpc>
                <a:spcPct val="150000"/>
              </a:lnSpc>
            </a:pPr>
            <a:r>
              <a:rPr lang="en-IN" sz="1800">
                <a:latin typeface="Times New Roman" panose="02020603050405020304" pitchFamily="18" charset="0"/>
                <a:cs typeface="Times New Roman" panose="02020603050405020304" pitchFamily="18" charset="0"/>
              </a:rPr>
              <a:t>Most techniques process visual data and search for general pattern present in human faces in images or videos. </a:t>
            </a:r>
          </a:p>
          <a:p>
            <a:pPr algn="just">
              <a:lnSpc>
                <a:spcPct val="150000"/>
              </a:lnSpc>
            </a:pPr>
            <a:r>
              <a:rPr lang="en-IN" sz="1800">
                <a:latin typeface="Times New Roman" panose="02020603050405020304" pitchFamily="18" charset="0"/>
                <a:cs typeface="Times New Roman" panose="02020603050405020304" pitchFamily="18" charset="0"/>
              </a:rPr>
              <a:t>Face detection can be used for surveillance purposes by law enforcers as well as in crowd management. </a:t>
            </a:r>
          </a:p>
          <a:p>
            <a:pPr algn="just">
              <a:lnSpc>
                <a:spcPct val="150000"/>
              </a:lnSpc>
            </a:pPr>
            <a:r>
              <a:rPr lang="en-IN" sz="1800">
                <a:latin typeface="Times New Roman" panose="02020603050405020304" pitchFamily="18" charset="0"/>
                <a:cs typeface="Times New Roman" panose="02020603050405020304" pitchFamily="18" charset="0"/>
              </a:rPr>
              <a:t>This paper presents a method for identifying seven emotions such as anger, disgust, neutral, fear, happy, sad, and surprise using facial images.</a:t>
            </a:r>
          </a:p>
          <a:p>
            <a:pPr algn="just">
              <a:lnSpc>
                <a:spcPct val="150000"/>
              </a:lnSpc>
            </a:pPr>
            <a:r>
              <a:rPr lang="en-US" sz="1800">
                <a:latin typeface="Times New Roman" panose="02020603050405020304" pitchFamily="18" charset="0"/>
                <a:cs typeface="Times New Roman" panose="02020603050405020304" pitchFamily="18" charset="0"/>
              </a:rPr>
              <a:t>Human-computer interaction technology refers to a kind of technology which takes computer equipment as the medium, so as to realize the interaction between human and computer.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261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endParaRPr lang="en-US" dirty="0"/>
          </a:p>
        </p:txBody>
      </p:sp>
      <p:sp>
        <p:nvSpPr>
          <p:cNvPr id="3" name="Content Placeholder 2"/>
          <p:cNvSpPr>
            <a:spLocks noGrp="1"/>
          </p:cNvSpPr>
          <p:nvPr>
            <p:ph idx="1"/>
          </p:nvPr>
        </p:nvSpPr>
        <p:spPr>
          <a:xfrm>
            <a:off x="3764482" y="2772985"/>
            <a:ext cx="4003723" cy="817503"/>
          </a:xfrm>
        </p:spPr>
        <p:txBody>
          <a:bodyPr>
            <a:normAutofit/>
          </a:bodyPr>
          <a:lstStyle/>
          <a:p>
            <a:pPr>
              <a:buNone/>
            </a:pPr>
            <a:r>
              <a:rPr lang="en-US" sz="4800" b="1">
                <a:solidFill>
                  <a:schemeClr val="accent5"/>
                </a:solidFill>
                <a:latin typeface="Times New Roman" pitchFamily="18" charset="0"/>
                <a:cs typeface="Times New Roman" pitchFamily="18" charset="0"/>
              </a:rPr>
              <a:t>THANK YOU</a:t>
            </a:r>
            <a:endParaRPr lang="en-US" sz="4800" b="1" dirty="0">
              <a:solidFill>
                <a:schemeClr val="accent5"/>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152" y="111521"/>
            <a:ext cx="3911221" cy="662782"/>
          </a:xfrm>
        </p:spPr>
        <p:txBody>
          <a:bodyPr>
            <a:normAutofit/>
          </a:bodyPr>
          <a:lstStyle/>
          <a:p>
            <a:pPr algn="just"/>
            <a:r>
              <a:rPr lang="en-IN" sz="2400">
                <a:solidFill>
                  <a:schemeClr val="accent5"/>
                </a:solidFill>
                <a:latin typeface="Times New Roman" panose="02020603050405020304" pitchFamily="18" charset="0"/>
                <a:cs typeface="Times New Roman" panose="02020603050405020304" pitchFamily="18" charset="0"/>
              </a:rPr>
              <a:t>          </a:t>
            </a:r>
            <a:r>
              <a:rPr lang="en-IN" sz="2400" b="1">
                <a:solidFill>
                  <a:schemeClr val="accent5"/>
                </a:solidFill>
                <a:latin typeface="Times New Roman" panose="02020603050405020304" pitchFamily="18" charset="0"/>
                <a:cs typeface="Times New Roman" panose="02020603050405020304" pitchFamily="18" charset="0"/>
              </a:rPr>
              <a:t>INTRODUCTION</a:t>
            </a:r>
            <a:endParaRPr lang="en-IN" sz="18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0073" y="838472"/>
            <a:ext cx="10746769" cy="5306834"/>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It has been applied in the fields of assistant medicine, distance education, interactive games and public security.</a:t>
            </a:r>
          </a:p>
          <a:p>
            <a:pPr algn="just">
              <a:lnSpc>
                <a:spcPct val="150000"/>
              </a:lnSpc>
            </a:pPr>
            <a:r>
              <a:rPr lang="en-US" sz="1800" dirty="0">
                <a:latin typeface="Times New Roman" panose="02020603050405020304" pitchFamily="18" charset="0"/>
                <a:cs typeface="Times New Roman" panose="02020603050405020304" pitchFamily="18" charset="0"/>
              </a:rPr>
              <a:t> Under the trend of artificial intelligence, the communication between human and computer becomes easier and easier. </a:t>
            </a:r>
          </a:p>
          <a:p>
            <a:pPr algn="just">
              <a:lnSpc>
                <a:spcPct val="150000"/>
              </a:lnSpc>
            </a:pPr>
            <a:r>
              <a:rPr lang="en-US" sz="1800" dirty="0">
                <a:latin typeface="Times New Roman" panose="02020603050405020304" pitchFamily="18" charset="0"/>
                <a:cs typeface="Times New Roman" panose="02020603050405020304" pitchFamily="18" charset="0"/>
              </a:rPr>
              <a:t>The facial expression recognition is also applied to the medical field. To know the effect of new antidepressants, more accurate drug evaluation can be made according to the daily record of patients’ facial  expressions. </a:t>
            </a:r>
          </a:p>
          <a:p>
            <a:pPr algn="just">
              <a:lnSpc>
                <a:spcPct val="150000"/>
              </a:lnSpc>
            </a:pPr>
            <a:r>
              <a:rPr lang="en-US" sz="1800" dirty="0">
                <a:latin typeface="Times New Roman" panose="02020603050405020304" pitchFamily="18" charset="0"/>
                <a:cs typeface="Times New Roman" panose="02020603050405020304" pitchFamily="18" charset="0"/>
              </a:rPr>
              <a:t>It helps to interpret the emotions of autistic children and help doctors understand the psychological changes in them.</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It can be used in traffic field to judge the fatigue state of pilots or drivers. </a:t>
            </a:r>
          </a:p>
        </p:txBody>
      </p:sp>
    </p:spTree>
    <p:extLst>
      <p:ext uri="{BB962C8B-B14F-4D97-AF65-F5344CB8AC3E}">
        <p14:creationId xmlns:p14="http://schemas.microsoft.com/office/powerpoint/2010/main" val="320526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8353" y="439243"/>
            <a:ext cx="6175433" cy="1081815"/>
          </a:xfrm>
        </p:spPr>
        <p:txBody>
          <a:bodyPr>
            <a:normAutofit/>
          </a:bodyPr>
          <a:lstStyle/>
          <a:p>
            <a:pPr algn="ctr"/>
            <a:r>
              <a:rPr lang="en-US" altLang="en-US" sz="2400" b="1">
                <a:solidFill>
                  <a:schemeClr val="accent5"/>
                </a:solidFill>
                <a:latin typeface="Times New Roman" panose="02020603050405020304" pitchFamily="18" charset="0"/>
                <a:cs typeface="Times New Roman" panose="02020603050405020304" pitchFamily="18" charset="0"/>
              </a:rPr>
              <a:t>PROBLEM</a:t>
            </a:r>
            <a:r>
              <a:rPr lang="en-US" altLang="en-US" sz="2400" b="1">
                <a:latin typeface="Times New Roman" panose="02020603050405020304" pitchFamily="18" charset="0"/>
                <a:cs typeface="Times New Roman" panose="02020603050405020304" pitchFamily="18" charset="0"/>
              </a:rPr>
              <a:t> </a:t>
            </a:r>
            <a:r>
              <a:rPr lang="en-US" altLang="en-US" sz="2400" b="1">
                <a:solidFill>
                  <a:schemeClr val="accent5"/>
                </a:solidFill>
                <a:latin typeface="Times New Roman" panose="02020603050405020304" pitchFamily="18" charset="0"/>
                <a:cs typeface="Times New Roman" panose="02020603050405020304" pitchFamily="18" charset="0"/>
              </a:rPr>
              <a:t>STATEMENT</a:t>
            </a:r>
            <a:br>
              <a:rPr lang="en-US" altLang="en-US" sz="3600" b="1">
                <a:latin typeface="Times New Roman" panose="02020603050405020304" pitchFamily="18" charset="0"/>
                <a:cs typeface="Times New Roman" panose="02020603050405020304" pitchFamily="18" charset="0"/>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775854" y="1669106"/>
            <a:ext cx="10681855" cy="3667836"/>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scientific study have been made by many organizations on human sociology identifies the real importance of the human emotion in each and every sector. So if we understand the human emotions automatically it will help us to process more accurately and efficiently. Improving the skills of reading expressions is an important step towards successful relations. Recognizing the facial expressions which are considered universal among all walks of cultures like </a:t>
            </a:r>
            <a:r>
              <a:rPr lang="en-IN" sz="1800" dirty="0">
                <a:latin typeface="Times New Roman" panose="02020603050405020304" pitchFamily="18" charset="0"/>
                <a:cs typeface="Times New Roman" panose="02020603050405020304" pitchFamily="18" charset="0"/>
              </a:rPr>
              <a:t>anger, disgust, neutral, fear, happy, sad, and lastly surprise</a:t>
            </a:r>
            <a:r>
              <a:rPr lang="en-US" sz="1800" dirty="0">
                <a:latin typeface="Times New Roman" panose="02020603050405020304" pitchFamily="18" charset="0"/>
                <a:cs typeface="Times New Roman" panose="02020603050405020304" pitchFamily="18" charset="0"/>
              </a:rPr>
              <a:t>, by image edge computing unlike traditional methods that work on feature extraction  and consume more time.  And building a model based on </a:t>
            </a:r>
            <a:r>
              <a:rPr lang="en-US" sz="1800" dirty="0" err="1">
                <a:latin typeface="Times New Roman" panose="02020603050405020304" pitchFamily="18" charset="0"/>
                <a:cs typeface="Times New Roman" panose="02020603050405020304" pitchFamily="18" charset="0"/>
              </a:rPr>
              <a:t>Convolutional</a:t>
            </a:r>
            <a:r>
              <a:rPr lang="en-US" sz="1800" dirty="0">
                <a:latin typeface="Times New Roman" panose="02020603050405020304" pitchFamily="18" charset="0"/>
                <a:cs typeface="Times New Roman" panose="02020603050405020304" pitchFamily="18" charset="0"/>
              </a:rPr>
              <a:t> Neural Networks (CNN) that helps in detecting and classifying the emotions through weighted assumption of the facial emotions of a person.  </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8353" y="439243"/>
            <a:ext cx="6175433" cy="1081815"/>
          </a:xfrm>
        </p:spPr>
        <p:txBody>
          <a:bodyPr>
            <a:normAutofit/>
          </a:bodyPr>
          <a:lstStyle/>
          <a:p>
            <a:pPr algn="ctr"/>
            <a:r>
              <a:rPr lang="en-US" altLang="en-US" sz="2400" b="1">
                <a:solidFill>
                  <a:schemeClr val="accent5"/>
                </a:solidFill>
                <a:latin typeface="Times New Roman" panose="02020603050405020304" pitchFamily="18" charset="0"/>
                <a:cs typeface="Times New Roman" panose="02020603050405020304" pitchFamily="18" charset="0"/>
              </a:rPr>
              <a:t>PROBLEM</a:t>
            </a:r>
            <a:r>
              <a:rPr lang="en-US" altLang="en-US" sz="2400" b="1">
                <a:latin typeface="Times New Roman" panose="02020603050405020304" pitchFamily="18" charset="0"/>
                <a:cs typeface="Times New Roman" panose="02020603050405020304" pitchFamily="18" charset="0"/>
              </a:rPr>
              <a:t> </a:t>
            </a:r>
            <a:r>
              <a:rPr lang="en-US" altLang="en-US" sz="2400" b="1">
                <a:solidFill>
                  <a:schemeClr val="accent5"/>
                </a:solidFill>
                <a:latin typeface="Times New Roman" panose="02020603050405020304" pitchFamily="18" charset="0"/>
                <a:cs typeface="Times New Roman" panose="02020603050405020304" pitchFamily="18" charset="0"/>
              </a:rPr>
              <a:t>STATEMENT</a:t>
            </a:r>
            <a:br>
              <a:rPr lang="en-US" altLang="en-US" sz="3600" b="1">
                <a:latin typeface="Times New Roman" panose="02020603050405020304" pitchFamily="18" charset="0"/>
                <a:cs typeface="Times New Roman" panose="02020603050405020304" pitchFamily="18" charset="0"/>
              </a:rPr>
            </a:br>
            <a:endParaRPr lang="en-US" sz="3600" b="1"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id="{6FFCC206-9766-4EFF-BF8B-A99105FD3E36}"/>
              </a:ext>
            </a:extLst>
          </p:cNvPr>
          <p:cNvPicPr>
            <a:picLocks noGrp="1"/>
          </p:cNvPicPr>
          <p:nvPr>
            <p:ph idx="1"/>
          </p:nvPr>
        </p:nvPicPr>
        <p:blipFill>
          <a:blip r:embed="rId2" cstate="print"/>
          <a:srcRect/>
          <a:stretch>
            <a:fillRect/>
          </a:stretch>
        </p:blipFill>
        <p:spPr>
          <a:xfrm>
            <a:off x="3408218" y="1163782"/>
            <a:ext cx="5153891" cy="4405745"/>
          </a:xfrm>
          <a:prstGeom prst="rect">
            <a:avLst/>
          </a:prstGeom>
        </p:spPr>
      </p:pic>
      <p:sp>
        <p:nvSpPr>
          <p:cNvPr id="5" name="Rectangle 4"/>
          <p:cNvSpPr/>
          <p:nvPr/>
        </p:nvSpPr>
        <p:spPr>
          <a:xfrm>
            <a:off x="3935793" y="5973679"/>
            <a:ext cx="4320413" cy="369332"/>
          </a:xfrm>
          <a:prstGeom prst="rect">
            <a:avLst/>
          </a:prstGeom>
        </p:spPr>
        <p:txBody>
          <a:bodyPr wrap="none">
            <a:spAutoFit/>
          </a:bodyPr>
          <a:lstStyle/>
          <a:p>
            <a:pPr algn="ctr"/>
            <a:r>
              <a:rPr lang="en-IN" dirty="0">
                <a:latin typeface="Times New Roman" panose="02020603050405020304" pitchFamily="18" charset="0"/>
                <a:ea typeface="Calibri" panose="020F0502020204030204" pitchFamily="34" charset="0"/>
              </a:rPr>
              <a:t>Fig. 3: (a) Image, (b) Proportion of emotions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6182" y="500063"/>
            <a:ext cx="5562600" cy="659998"/>
          </a:xfrm>
        </p:spPr>
        <p:txBody>
          <a:bodyPr>
            <a:normAutofit/>
          </a:bodyPr>
          <a:lstStyle/>
          <a:p>
            <a:pPr algn="ctr"/>
            <a:r>
              <a:rPr lang="en-IN" sz="2400" b="1">
                <a:solidFill>
                  <a:schemeClr val="accent5"/>
                </a:solidFill>
                <a:latin typeface="Times New Roman" panose="02020603050405020304" pitchFamily="18" charset="0"/>
                <a:cs typeface="Times New Roman" panose="02020603050405020304" pitchFamily="18" charset="0"/>
              </a:rPr>
              <a:t>OBJECTIVE</a:t>
            </a:r>
            <a:endParaRPr lang="en-IN" sz="2400" b="1" dirty="0">
              <a:solidFill>
                <a:schemeClr val="accent5"/>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768570" y="1404373"/>
            <a:ext cx="10572108" cy="48090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Building a model that uses the deep learning (DL) open library “</a:t>
            </a:r>
            <a:r>
              <a:rPr lang="en-IN"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 for recognizing facial emotions of a person. </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model should use </a:t>
            </a:r>
            <a:r>
              <a:rPr lang="en-IN" dirty="0" err="1">
                <a:latin typeface="Times New Roman" panose="02020603050405020304" pitchFamily="18" charset="0"/>
                <a:cs typeface="Times New Roman" panose="02020603050405020304" pitchFamily="18" charset="0"/>
              </a:rPr>
              <a:t>Haar</a:t>
            </a:r>
            <a:r>
              <a:rPr lang="en-IN" dirty="0">
                <a:latin typeface="Times New Roman" panose="02020603050405020304" pitchFamily="18" charset="0"/>
                <a:cs typeface="Times New Roman" panose="02020603050405020304" pitchFamily="18" charset="0"/>
              </a:rPr>
              <a:t> Cascade classifier in order to detect the faces and to compute the facial edges and </a:t>
            </a:r>
            <a:r>
              <a:rPr lang="en-IN" dirty="0" err="1">
                <a:latin typeface="Times New Roman" panose="02020603050405020304" pitchFamily="18" charset="0"/>
                <a:cs typeface="Times New Roman" panose="02020603050405020304" pitchFamily="18" charset="0"/>
              </a:rPr>
              <a:t>AdaBoost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alogorithm</a:t>
            </a:r>
            <a:r>
              <a:rPr lang="en-IN" dirty="0">
                <a:latin typeface="Times New Roman" panose="02020603050405020304" pitchFamily="18" charset="0"/>
                <a:cs typeface="Times New Roman" panose="02020603050405020304" pitchFamily="18" charset="0"/>
              </a:rPr>
              <a:t> is to be applied to enhance the classifier. </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Eigen values for the </a:t>
            </a:r>
            <a:r>
              <a:rPr lang="en-IN" dirty="0" err="1">
                <a:latin typeface="Times New Roman" panose="02020603050405020304" pitchFamily="18" charset="0"/>
                <a:cs typeface="Times New Roman" panose="02020603050405020304" pitchFamily="18" charset="0"/>
              </a:rPr>
              <a:t>Haar</a:t>
            </a:r>
            <a:r>
              <a:rPr lang="en-IN" dirty="0">
                <a:latin typeface="Times New Roman" panose="02020603050405020304" pitchFamily="18" charset="0"/>
                <a:cs typeface="Times New Roman" panose="02020603050405020304" pitchFamily="18" charset="0"/>
              </a:rPr>
              <a:t>-like features are to be calculated using integral graphs. The input images are to be pre-processed first and executed by the model. </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part of pre-processing, firstly the images are scaled to a specific size and they are normalized to enhance the contrast or its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level equalization using Histogram Equalization method. </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Image edges are to be computing using Kirsch Edge operator.  </a:t>
            </a:r>
          </a:p>
          <a:p>
            <a:pPr marL="0" lv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9818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6182" y="500063"/>
            <a:ext cx="5562600" cy="659998"/>
          </a:xfrm>
        </p:spPr>
        <p:txBody>
          <a:bodyPr>
            <a:normAutofit/>
          </a:bodyPr>
          <a:lstStyle/>
          <a:p>
            <a:pPr algn="ctr"/>
            <a:r>
              <a:rPr lang="en-IN" sz="2400" b="1">
                <a:solidFill>
                  <a:schemeClr val="accent5"/>
                </a:solidFill>
                <a:latin typeface="Times New Roman" panose="02020603050405020304" pitchFamily="18" charset="0"/>
                <a:cs typeface="Times New Roman" panose="02020603050405020304" pitchFamily="18" charset="0"/>
              </a:rPr>
              <a:t>OBJECTIVE</a:t>
            </a:r>
            <a:endParaRPr lang="en-IN" sz="2400" b="1" dirty="0">
              <a:solidFill>
                <a:schemeClr val="accent5"/>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768570" y="1404373"/>
            <a:ext cx="10572108" cy="48090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The main objective is that the model should be able to detect seven different types of emotions like anger, disgust, neutral, fear, happy, sad, and lastly surprise. </a:t>
            </a:r>
          </a:p>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So the model is to be trained on the basis of FER-2013 dataset that is split into training data and test data. The image data is to be sent through various layers of </a:t>
            </a:r>
            <a:r>
              <a:rPr lang="en-IN" dirty="0" err="1">
                <a:latin typeface="Times New Roman" panose="02020603050405020304" pitchFamily="18" charset="0"/>
                <a:cs typeface="Times New Roman" panose="02020603050405020304" pitchFamily="18" charset="0"/>
              </a:rPr>
              <a:t>convolutional</a:t>
            </a:r>
            <a:r>
              <a:rPr lang="en-IN" dirty="0">
                <a:latin typeface="Times New Roman" panose="02020603050405020304" pitchFamily="18" charset="0"/>
                <a:cs typeface="Times New Roman" panose="02020603050405020304" pitchFamily="18" charset="0"/>
              </a:rPr>
              <a:t> neural networks. </a:t>
            </a:r>
          </a:p>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Besides working with </a:t>
            </a:r>
            <a:r>
              <a:rPr lang="en-IN" dirty="0" err="1">
                <a:latin typeface="Times New Roman" panose="02020603050405020304" pitchFamily="18" charset="0"/>
                <a:cs typeface="Times New Roman" panose="02020603050405020304" pitchFamily="18" charset="0"/>
              </a:rPr>
              <a:t>convolutional</a:t>
            </a:r>
            <a:r>
              <a:rPr lang="en-IN" dirty="0">
                <a:latin typeface="Times New Roman" panose="02020603050405020304" pitchFamily="18" charset="0"/>
                <a:cs typeface="Times New Roman" panose="02020603050405020304" pitchFamily="18" charset="0"/>
              </a:rPr>
              <a:t> layers the data should be sent through maximum pooling layer for dimensionality reduction simultaneously applying </a:t>
            </a:r>
            <a:r>
              <a:rPr lang="en-IN" dirty="0" err="1">
                <a:latin typeface="Times New Roman" panose="02020603050405020304" pitchFamily="18" charset="0"/>
                <a:cs typeface="Times New Roman" panose="02020603050405020304" pitchFamily="18" charset="0"/>
              </a:rPr>
              <a:t>ReLU</a:t>
            </a:r>
            <a:r>
              <a:rPr lang="en-IN" dirty="0">
                <a:latin typeface="Times New Roman" panose="02020603050405020304" pitchFamily="18" charset="0"/>
                <a:cs typeface="Times New Roman" panose="02020603050405020304" pitchFamily="18" charset="0"/>
              </a:rPr>
              <a:t> function to avoid the problem of </a:t>
            </a:r>
            <a:r>
              <a:rPr lang="en-IN" dirty="0" err="1">
                <a:latin typeface="Times New Roman" panose="02020603050405020304" pitchFamily="18" charset="0"/>
                <a:cs typeface="Times New Roman" panose="02020603050405020304" pitchFamily="18" charset="0"/>
              </a:rPr>
              <a:t>overfitting</a:t>
            </a:r>
            <a:r>
              <a:rPr lang="en-IN" dirty="0">
                <a:latin typeface="Times New Roman" panose="02020603050405020304" pitchFamily="18" charset="0"/>
                <a:cs typeface="Times New Roman" panose="02020603050405020304" pitchFamily="18" charset="0"/>
              </a:rPr>
              <a:t>.</a:t>
            </a:r>
          </a:p>
          <a:p>
            <a:pPr algn="just">
              <a:lnSpc>
                <a:spcPct val="100000"/>
              </a:lnSpc>
              <a:buFont typeface="Arial" pitchFamily="34" charset="0"/>
              <a:buChar char="•"/>
            </a:pPr>
            <a:r>
              <a:rPr lang="en-IN" dirty="0">
                <a:latin typeface="Times New Roman" panose="02020603050405020304" pitchFamily="18" charset="0"/>
                <a:cs typeface="Times New Roman" panose="02020603050405020304" pitchFamily="18" charset="0"/>
              </a:rPr>
              <a:t>The resulting data need to be sent through full connection layer and </a:t>
            </a:r>
            <a:r>
              <a:rPr lang="en-IN" dirty="0" err="1">
                <a:latin typeface="Times New Roman" panose="02020603050405020304" pitchFamily="18" charset="0"/>
                <a:cs typeface="Times New Roman" panose="02020603050405020304" pitchFamily="18" charset="0"/>
              </a:rPr>
              <a:t>Softmax</a:t>
            </a:r>
            <a:r>
              <a:rPr lang="en-IN" dirty="0">
                <a:latin typeface="Times New Roman" panose="02020603050405020304" pitchFamily="18" charset="0"/>
                <a:cs typeface="Times New Roman" panose="02020603050405020304" pitchFamily="18" charset="0"/>
              </a:rPr>
              <a:t> layer for final classification of emotions.</a:t>
            </a:r>
          </a:p>
          <a:p>
            <a:pPr marL="0" lvl="0" indent="0" algn="just">
              <a:lnSpc>
                <a:spcPct val="150000"/>
              </a:lnSpc>
              <a:buFont typeface="Arial"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9818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6056</TotalTime>
  <Words>4541</Words>
  <Application>Microsoft Office PowerPoint</Application>
  <PresentationFormat>Widescreen</PresentationFormat>
  <Paragraphs>200</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Wingdings 3</vt:lpstr>
      <vt:lpstr>Office Theme</vt:lpstr>
      <vt:lpstr>PowerPoint Presentation</vt:lpstr>
      <vt:lpstr>INDEX</vt:lpstr>
      <vt:lpstr>ABSTRACT</vt:lpstr>
      <vt:lpstr>          INTRODUCTION</vt:lpstr>
      <vt:lpstr>          INTRODUCTION</vt:lpstr>
      <vt:lpstr>PROBLEM STATEMENT </vt:lpstr>
      <vt:lpstr>PROBLEM STATEMENT </vt:lpstr>
      <vt:lpstr>OBJECTIVE</vt:lpstr>
      <vt:lpstr>OBJECTIVE</vt:lpstr>
      <vt:lpstr>                       SYSTEM SPECIFICATIONS </vt:lpstr>
      <vt:lpstr>                                           EXISTING SYSTEM</vt:lpstr>
      <vt:lpstr>                                           EXISTING SYSTEM</vt:lpstr>
      <vt:lpstr>6.1 Preprocessing:</vt:lpstr>
      <vt:lpstr>6.2 Feature extraction:</vt:lpstr>
      <vt:lpstr>6.2 Feature extraction:</vt:lpstr>
      <vt:lpstr>6.3 Classification:</vt:lpstr>
      <vt:lpstr>SOFTWARE REQIREMENT SPECIFICATION</vt:lpstr>
      <vt:lpstr>SOFTWARE REQIREMENT SPECIFICATION</vt:lpstr>
      <vt:lpstr>SOFTWARE REQIREMENT SPECIFICATION</vt:lpstr>
      <vt:lpstr>SOFTWARE REQIREMENT SPECIFICATION</vt:lpstr>
      <vt:lpstr>SOFTWARE REQIREMENT SPECIFICATION</vt:lpstr>
      <vt:lpstr>PROPOSED SYSTEM</vt:lpstr>
      <vt:lpstr>PROPOSED SYSTEM</vt:lpstr>
      <vt:lpstr>A. FACE DETECTION AND LOCATION:</vt:lpstr>
      <vt:lpstr>A. FACE DETECTION AND LOCATION:</vt:lpstr>
      <vt:lpstr>A. FACE DETECTION AND LOCATION:</vt:lpstr>
      <vt:lpstr>A. FACE DETECTION AND LOCATION:</vt:lpstr>
      <vt:lpstr>B.SCALE NORMALIZATION:</vt:lpstr>
      <vt:lpstr>C. GRAY LEVEL EQUALIZATION:</vt:lpstr>
      <vt:lpstr>C. GRAY LEVEL EQUALIZATION:</vt:lpstr>
      <vt:lpstr>D. IMAGE EDGE DETECTION:</vt:lpstr>
      <vt:lpstr>                                                  APPROACH</vt:lpstr>
      <vt:lpstr>FACE EXPRESSION RECOGNITION NETWORK MODEL BASED ON CNN:</vt:lpstr>
      <vt:lpstr>A. CONVOLUTION LAYER:</vt:lpstr>
      <vt:lpstr>B. POOLING LAYER:</vt:lpstr>
      <vt:lpstr>C. FULL CONNECTION LAYER:</vt:lpstr>
      <vt:lpstr>D.SOFTMAX LAYER:</vt:lpstr>
      <vt:lpstr>CNN PARAMETER TRAINING:</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Seelam Bharath Reddy</cp:lastModifiedBy>
  <cp:revision>481</cp:revision>
  <dcterms:created xsi:type="dcterms:W3CDTF">2020-06-29T09:16:21Z</dcterms:created>
  <dcterms:modified xsi:type="dcterms:W3CDTF">2022-04-15T06:51:30Z</dcterms:modified>
</cp:coreProperties>
</file>