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9" r:id="rId1"/>
  </p:sldMasterIdLst>
  <p:notesMasterIdLst>
    <p:notesMasterId r:id="rId22"/>
  </p:notesMasterIdLst>
  <p:sldIdLst>
    <p:sldId id="256" r:id="rId2"/>
    <p:sldId id="258" r:id="rId3"/>
    <p:sldId id="262" r:id="rId4"/>
    <p:sldId id="265" r:id="rId5"/>
    <p:sldId id="291" r:id="rId6"/>
    <p:sldId id="292" r:id="rId7"/>
    <p:sldId id="293" r:id="rId8"/>
    <p:sldId id="294" r:id="rId9"/>
    <p:sldId id="295" r:id="rId10"/>
    <p:sldId id="296" r:id="rId11"/>
    <p:sldId id="297" r:id="rId12"/>
    <p:sldId id="298" r:id="rId13"/>
    <p:sldId id="299" r:id="rId14"/>
    <p:sldId id="300" r:id="rId15"/>
    <p:sldId id="302" r:id="rId16"/>
    <p:sldId id="303" r:id="rId17"/>
    <p:sldId id="304" r:id="rId18"/>
    <p:sldId id="305" r:id="rId19"/>
    <p:sldId id="309" r:id="rId20"/>
    <p:sldId id="310" r:id="rId21"/>
  </p:sldIdLst>
  <p:sldSz cx="9144000" cy="5143500" type="screen16x9"/>
  <p:notesSz cx="6858000" cy="9144000"/>
  <p:embeddedFontLst>
    <p:embeddedFont>
      <p:font typeface="Arial Black" panose="020B0A04020102020204" pitchFamily="34" charset="0"/>
      <p:bold r:id="rId23"/>
    </p:embeddedFont>
    <p:embeddedFont>
      <p:font typeface="Montserrat" panose="00000500000000000000" pitchFamily="2" charset="0"/>
      <p:regular r:id="rId24"/>
      <p:bold r:id="rId25"/>
      <p:italic r:id="rId26"/>
      <p:boldItalic r:id="rId27"/>
    </p:embeddedFont>
    <p:embeddedFont>
      <p:font typeface="Tw Cen MT" panose="020B0602020104020603" pitchFamily="34" charset="0"/>
      <p:regular r:id="rId28"/>
      <p:bold r:id="rId29"/>
      <p:italic r:id="rId30"/>
      <p:boldItalic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180" y="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4564985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696335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2728846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40557141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0545477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4/12/2022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229341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4/12/2022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7822606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9240043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2878338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18637822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1832417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11801322"/>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11003073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21588162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3203564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25925761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21116344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27755528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20679473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20535775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39211931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386381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01616117"/>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40532931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40807731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21929706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3245996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3944254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3"/>
          <p:cNvSpPr>
            <a:spLocks noGrp="1"/>
          </p:cNvSpPr>
          <p:nvPr>
            <p:ph sz="quarter" idx="13"/>
          </p:nvPr>
        </p:nvSpPr>
        <p:spPr>
          <a:xfrm>
            <a:off x="685331" y="2288260"/>
            <a:ext cx="3829520"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5"/>
          <p:cNvSpPr>
            <a:spLocks noGrp="1"/>
          </p:cNvSpPr>
          <p:nvPr>
            <p:ph sz="quarter" idx="14"/>
          </p:nvPr>
        </p:nvSpPr>
        <p:spPr>
          <a:xfrm>
            <a:off x="4629150" y="2288260"/>
            <a:ext cx="3829051"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4/12/2022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9140868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4827636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4509A250-FF31-4206-8172-F9D3106AACB1}" type="datetimeFigureOut">
              <a:rPr lang="en-US" smtClean="0"/>
              <a:t>4/12/2022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111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n-US"/>
              <a:t>Click to edit Master title style</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3131082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133375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35">
            <a:alphaModFix/>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4AAD347D-5ACD-4C99-B74B-A9C85AD731AF}" type="datetimeFigureOut">
              <a:rPr lang="en-US" smtClean="0"/>
              <a:t>4/12/2022</a:t>
            </a:fld>
            <a:endParaRPr lang="en-US" dirty="0"/>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6206283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 id="2147483767" r:id="rId18"/>
    <p:sldLayoutId id="2147483768" r:id="rId19"/>
    <p:sldLayoutId id="2147483769" r:id="rId20"/>
    <p:sldLayoutId id="2147483770" r:id="rId21"/>
    <p:sldLayoutId id="2147483771" r:id="rId22"/>
    <p:sldLayoutId id="2147483772" r:id="rId23"/>
    <p:sldLayoutId id="2147483773" r:id="rId24"/>
    <p:sldLayoutId id="2147483774" r:id="rId25"/>
    <p:sldLayoutId id="2147483775" r:id="rId26"/>
    <p:sldLayoutId id="2147483776" r:id="rId27"/>
    <p:sldLayoutId id="2147483778" r:id="rId28"/>
    <p:sldLayoutId id="2147483779" r:id="rId29"/>
    <p:sldLayoutId id="2147483780" r:id="rId30"/>
    <p:sldLayoutId id="2147483781" r:id="rId31"/>
    <p:sldLayoutId id="2147483782" r:id="rId32"/>
    <p:sldLayoutId id="2147483786" r:id="rId33"/>
  </p:sldLayoutIdLst>
  <p:hf sldNum="0"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Title 2">
            <a:extLst>
              <a:ext uri="{FF2B5EF4-FFF2-40B4-BE49-F238E27FC236}">
                <a16:creationId xmlns:a16="http://schemas.microsoft.com/office/drawing/2014/main" id="{1C9D352A-99F7-44F1-8D6B-C27AE3F65F85}"/>
              </a:ext>
            </a:extLst>
          </p:cNvPr>
          <p:cNvSpPr>
            <a:spLocks noGrp="1"/>
          </p:cNvSpPr>
          <p:nvPr>
            <p:ph type="ctrTitle"/>
          </p:nvPr>
        </p:nvSpPr>
        <p:spPr>
          <a:xfrm>
            <a:off x="1864658" y="1869141"/>
            <a:ext cx="6512859" cy="741750"/>
          </a:xfrm>
        </p:spPr>
        <p:txBody>
          <a:bodyPr>
            <a:normAutofit/>
          </a:bodyPr>
          <a:lstStyle/>
          <a:p>
            <a:r>
              <a:rPr lang="en-US" sz="3000" b="1" dirty="0">
                <a:latin typeface="Montserrat" panose="00000500000000000000"/>
                <a:ea typeface="Montserrat" panose="00000500000000000000"/>
                <a:cs typeface="Montserrat" panose="00000500000000000000"/>
                <a:sym typeface="Montserrat" panose="00000500000000000000"/>
              </a:rPr>
              <a:t>Airbnb   Bookings Analysis </a:t>
            </a:r>
            <a:endParaRPr lang="en-IN" sz="3000" dirty="0"/>
          </a:p>
        </p:txBody>
      </p:sp>
      <p:sp>
        <p:nvSpPr>
          <p:cNvPr id="4" name="TextBox 3">
            <a:extLst>
              <a:ext uri="{FF2B5EF4-FFF2-40B4-BE49-F238E27FC236}">
                <a16:creationId xmlns:a16="http://schemas.microsoft.com/office/drawing/2014/main" id="{F6AD2999-D130-4A77-A735-B6528CD4F012}"/>
              </a:ext>
            </a:extLst>
          </p:cNvPr>
          <p:cNvSpPr txBox="1"/>
          <p:nvPr/>
        </p:nvSpPr>
        <p:spPr>
          <a:xfrm>
            <a:off x="3590365" y="3173506"/>
            <a:ext cx="2254623" cy="646331"/>
          </a:xfrm>
          <a:prstGeom prst="rect">
            <a:avLst/>
          </a:prstGeom>
          <a:noFill/>
        </p:spPr>
        <p:txBody>
          <a:bodyPr wrap="square" rtlCol="0">
            <a:spAutoFit/>
          </a:bodyPr>
          <a:lstStyle/>
          <a:p>
            <a:r>
              <a:rPr lang="en-IN" dirty="0"/>
              <a:t>BY,</a:t>
            </a:r>
          </a:p>
          <a:p>
            <a:r>
              <a:rPr lang="en-IN" dirty="0"/>
              <a:t>		Bharath 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 y="-110"/>
            <a:ext cx="8520600" cy="572700"/>
          </a:xfrm>
        </p:spPr>
        <p:txBody>
          <a:bodyPr/>
          <a:lstStyle/>
          <a:p>
            <a:pPr algn="l"/>
            <a:r>
              <a:rPr lang="en-US" b="1" u="sng" dirty="0" err="1">
                <a:solidFill>
                  <a:schemeClr val="tx1"/>
                </a:solidFill>
                <a:latin typeface="Arial" panose="020B0604020202020204" pitchFamily="34" charset="0"/>
                <a:cs typeface="Arial" panose="020B0604020202020204" pitchFamily="34" charset="0"/>
              </a:rPr>
              <a:t>minimum_nights</a:t>
            </a:r>
            <a:endParaRPr lang="en-US" b="1" u="sng"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0" y="1206500"/>
            <a:ext cx="2711450" cy="1860550"/>
          </a:xfrm>
          <a:prstGeom prst="rect">
            <a:avLst/>
          </a:prstGeom>
        </p:spPr>
      </p:pic>
      <p:sp>
        <p:nvSpPr>
          <p:cNvPr id="6" name="Text Box 5"/>
          <p:cNvSpPr txBox="1"/>
          <p:nvPr/>
        </p:nvSpPr>
        <p:spPr>
          <a:xfrm>
            <a:off x="0" y="572770"/>
            <a:ext cx="2091690" cy="521970"/>
          </a:xfrm>
          <a:prstGeom prst="rect">
            <a:avLst/>
          </a:prstGeom>
          <a:noFill/>
        </p:spPr>
        <p:txBody>
          <a:bodyPr wrap="none" rtlCol="0">
            <a:spAutoFit/>
          </a:bodyPr>
          <a:lstStyle/>
          <a:p>
            <a:pPr algn="l"/>
            <a:r>
              <a:rPr lang="en-US">
                <a:ln>
                  <a:solidFill>
                    <a:schemeClr val="bg1"/>
                  </a:solidFill>
                </a:ln>
                <a:latin typeface="+mn-lt"/>
                <a:cs typeface="+mn-lt"/>
                <a:sym typeface="+mn-ea"/>
              </a:rPr>
              <a:t>Distribution </a:t>
            </a:r>
            <a:r>
              <a:rPr lang="en-US">
                <a:ln w="3175">
                  <a:solidFill>
                    <a:schemeClr val="bg1"/>
                  </a:solidFill>
                </a:ln>
                <a:latin typeface="+mn-lt"/>
                <a:cs typeface="+mn-lt"/>
                <a:sym typeface="+mn-ea"/>
              </a:rPr>
              <a:t>Plot without </a:t>
            </a:r>
          </a:p>
          <a:p>
            <a:pPr algn="l"/>
            <a:r>
              <a:rPr lang="en-US">
                <a:ln w="3175">
                  <a:solidFill>
                    <a:schemeClr val="bg1"/>
                  </a:solidFill>
                </a:ln>
                <a:latin typeface="+mn-lt"/>
                <a:cs typeface="+mn-lt"/>
                <a:sym typeface="+mn-ea"/>
              </a:rPr>
              <a:t>transformation:</a:t>
            </a:r>
            <a:endParaRPr lang="en-US"/>
          </a:p>
        </p:txBody>
      </p:sp>
      <p:pic>
        <p:nvPicPr>
          <p:cNvPr id="7" name="Picture 6"/>
          <p:cNvPicPr>
            <a:picLocks noChangeAspect="1"/>
          </p:cNvPicPr>
          <p:nvPr/>
        </p:nvPicPr>
        <p:blipFill>
          <a:blip r:embed="rId3"/>
          <a:stretch>
            <a:fillRect/>
          </a:stretch>
        </p:blipFill>
        <p:spPr>
          <a:xfrm>
            <a:off x="2982595" y="1151255"/>
            <a:ext cx="2946400" cy="2083435"/>
          </a:xfrm>
          <a:prstGeom prst="rect">
            <a:avLst/>
          </a:prstGeom>
        </p:spPr>
      </p:pic>
      <p:sp>
        <p:nvSpPr>
          <p:cNvPr id="9" name="Text Box 8"/>
          <p:cNvSpPr txBox="1"/>
          <p:nvPr/>
        </p:nvSpPr>
        <p:spPr>
          <a:xfrm>
            <a:off x="3454400" y="572770"/>
            <a:ext cx="2002790" cy="521970"/>
          </a:xfrm>
          <a:prstGeom prst="rect">
            <a:avLst/>
          </a:prstGeom>
          <a:noFill/>
        </p:spPr>
        <p:txBody>
          <a:bodyPr wrap="none" rtlCol="0">
            <a:spAutoFit/>
          </a:bodyPr>
          <a:lstStyle/>
          <a:p>
            <a:r>
              <a:rPr lang="en-US">
                <a:ln w="3175">
                  <a:solidFill>
                    <a:schemeClr val="bg1"/>
                  </a:solidFill>
                </a:ln>
                <a:latin typeface="+mn-lt"/>
                <a:cs typeface="+mn-lt"/>
              </a:rPr>
              <a:t>Distribution plot after </a:t>
            </a:r>
          </a:p>
          <a:p>
            <a:r>
              <a:rPr lang="en-US">
                <a:ln w="3175">
                  <a:solidFill>
                    <a:schemeClr val="bg1"/>
                  </a:solidFill>
                </a:ln>
                <a:latin typeface="+mn-lt"/>
                <a:cs typeface="+mn-lt"/>
              </a:rPr>
              <a:t>Box_Cox transformed:</a:t>
            </a:r>
            <a:r>
              <a:rPr lang="en-US"/>
              <a:t> </a:t>
            </a:r>
          </a:p>
        </p:txBody>
      </p:sp>
      <p:sp>
        <p:nvSpPr>
          <p:cNvPr id="10" name="Text Box 9"/>
          <p:cNvSpPr txBox="1"/>
          <p:nvPr/>
        </p:nvSpPr>
        <p:spPr>
          <a:xfrm>
            <a:off x="77152" y="3291205"/>
            <a:ext cx="8989695" cy="1384995"/>
          </a:xfrm>
          <a:prstGeom prst="rect">
            <a:avLst/>
          </a:prstGeom>
          <a:noFill/>
        </p:spPr>
        <p:txBody>
          <a:bodyPr wrap="square" rtlCol="0">
            <a:spAutoFit/>
          </a:bodyPr>
          <a:lstStyle/>
          <a:p>
            <a:pPr algn="l"/>
            <a:r>
              <a:rPr lang="en-US" sz="1200" b="1" dirty="0"/>
              <a:t>Observations:</a:t>
            </a:r>
          </a:p>
          <a:p>
            <a:pPr algn="l"/>
            <a:endParaRPr lang="en-US" sz="1200" b="1" dirty="0"/>
          </a:p>
          <a:p>
            <a:pPr marL="285750" indent="-285750" algn="l">
              <a:buFont typeface="Arial" panose="020B0604020202020204" pitchFamily="34" charset="0"/>
              <a:buChar char="•"/>
            </a:pPr>
            <a:r>
              <a:rPr lang="en-US" sz="1200" b="1" dirty="0"/>
              <a:t>we can say that the data is right-skewed so, we can do log transformation.</a:t>
            </a:r>
          </a:p>
          <a:p>
            <a:pPr marL="285750" indent="-285750" algn="l">
              <a:buFont typeface="Arial" panose="020B0604020202020204" pitchFamily="34" charset="0"/>
              <a:buChar char="•"/>
            </a:pPr>
            <a:endParaRPr lang="en-US" sz="1200" b="1" dirty="0"/>
          </a:p>
          <a:p>
            <a:pPr marL="285750" indent="-285750" algn="l">
              <a:buFont typeface="Arial" panose="020B0604020202020204" pitchFamily="34" charset="0"/>
              <a:buChar char="•"/>
            </a:pPr>
            <a:r>
              <a:rPr lang="en-US" sz="1200" b="1" dirty="0" err="1"/>
              <a:t>log_transformed</a:t>
            </a:r>
            <a:r>
              <a:rPr lang="en-US" sz="1200" b="1" dirty="0"/>
              <a:t> plot shows that majority of room booking is one for 1 to 4 days.</a:t>
            </a:r>
          </a:p>
          <a:p>
            <a:pPr marL="0" indent="0" algn="l">
              <a:buFont typeface="Arial" panose="020B0604020202020204" pitchFamily="34" charset="0"/>
              <a:buNone/>
            </a:pPr>
            <a:endParaRPr lang="en-US" sz="1200" b="1" dirty="0"/>
          </a:p>
          <a:p>
            <a:pPr marL="285750" indent="-285750" algn="l">
              <a:buFont typeface="Arial" panose="020B0604020202020204" pitchFamily="34" charset="0"/>
              <a:buChar char="•"/>
            </a:pPr>
            <a:r>
              <a:rPr lang="en-US" sz="1200" b="1" dirty="0"/>
              <a:t>we have set the lambda parameter not equal to zero.</a:t>
            </a:r>
          </a:p>
        </p:txBody>
      </p:sp>
      <p:pic>
        <p:nvPicPr>
          <p:cNvPr id="11" name="Picture 10"/>
          <p:cNvPicPr>
            <a:picLocks noChangeAspect="1"/>
          </p:cNvPicPr>
          <p:nvPr/>
        </p:nvPicPr>
        <p:blipFill>
          <a:blip r:embed="rId4"/>
          <a:stretch>
            <a:fillRect/>
          </a:stretch>
        </p:blipFill>
        <p:spPr>
          <a:xfrm>
            <a:off x="6003290" y="1151255"/>
            <a:ext cx="3038475" cy="2083435"/>
          </a:xfrm>
          <a:prstGeom prst="rect">
            <a:avLst/>
          </a:prstGeom>
        </p:spPr>
      </p:pic>
      <p:sp>
        <p:nvSpPr>
          <p:cNvPr id="12" name="Text Box 11"/>
          <p:cNvSpPr txBox="1"/>
          <p:nvPr/>
        </p:nvSpPr>
        <p:spPr>
          <a:xfrm>
            <a:off x="6123940" y="572770"/>
            <a:ext cx="1814830" cy="521970"/>
          </a:xfrm>
          <a:prstGeom prst="rect">
            <a:avLst/>
          </a:prstGeom>
          <a:noFill/>
        </p:spPr>
        <p:txBody>
          <a:bodyPr wrap="none" rtlCol="0">
            <a:spAutoFit/>
          </a:bodyPr>
          <a:lstStyle/>
          <a:p>
            <a:r>
              <a:rPr lang="en-US">
                <a:ln w="3175">
                  <a:solidFill>
                    <a:schemeClr val="bg1"/>
                  </a:solidFill>
                </a:ln>
                <a:latin typeface="+mn-lt"/>
                <a:cs typeface="+mn-lt"/>
              </a:rPr>
              <a:t>Distribution plot after</a:t>
            </a:r>
          </a:p>
          <a:p>
            <a:r>
              <a:rPr lang="en-US">
                <a:ln w="3175">
                  <a:solidFill>
                    <a:schemeClr val="bg1"/>
                  </a:solidFill>
                </a:ln>
                <a:latin typeface="+mn-lt"/>
                <a:cs typeface="+mn-lt"/>
              </a:rPr>
              <a:t> log_transform:</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 y="-110"/>
            <a:ext cx="8520600" cy="572700"/>
          </a:xfrm>
        </p:spPr>
        <p:txBody>
          <a:bodyPr/>
          <a:lstStyle/>
          <a:p>
            <a:pPr algn="l"/>
            <a:r>
              <a:rPr lang="en-US" b="1" u="sng" dirty="0" err="1">
                <a:solidFill>
                  <a:schemeClr val="tx1"/>
                </a:solidFill>
                <a:latin typeface="Arial" panose="020B0604020202020204" pitchFamily="34" charset="0"/>
                <a:cs typeface="Arial" panose="020B0604020202020204" pitchFamily="34" charset="0"/>
              </a:rPr>
              <a:t>Number_of_reviews</a:t>
            </a:r>
            <a:endParaRPr lang="en-US" b="1" u="sng" dirty="0">
              <a:solidFill>
                <a:schemeClr val="tx1"/>
              </a:solidFill>
              <a:latin typeface="Arial" panose="020B0604020202020204" pitchFamily="34" charset="0"/>
              <a:cs typeface="Arial" panose="020B0604020202020204" pitchFamily="34" charset="0"/>
            </a:endParaRPr>
          </a:p>
        </p:txBody>
      </p:sp>
      <p:sp>
        <p:nvSpPr>
          <p:cNvPr id="5" name="Text Box 4"/>
          <p:cNvSpPr txBox="1"/>
          <p:nvPr/>
        </p:nvSpPr>
        <p:spPr>
          <a:xfrm>
            <a:off x="222885" y="3672840"/>
            <a:ext cx="8645525" cy="1292662"/>
          </a:xfrm>
          <a:prstGeom prst="rect">
            <a:avLst/>
          </a:prstGeom>
          <a:noFill/>
        </p:spPr>
        <p:txBody>
          <a:bodyPr wrap="square" rtlCol="0">
            <a:spAutoFit/>
          </a:bodyPr>
          <a:lstStyle/>
          <a:p>
            <a:r>
              <a:rPr lang="en-US" sz="1300" b="1" dirty="0"/>
              <a:t>Observations:</a:t>
            </a:r>
          </a:p>
          <a:p>
            <a:endParaRPr lang="en-US" sz="1300" b="1" dirty="0"/>
          </a:p>
          <a:p>
            <a:r>
              <a:rPr lang="en-US" sz="1300" b="1" dirty="0"/>
              <a:t>The number of reviews is highly dense from 0 to 100 reviews.</a:t>
            </a:r>
          </a:p>
          <a:p>
            <a:r>
              <a:rPr lang="en-US" sz="1300" b="1" dirty="0"/>
              <a:t>we can say that most of the rooms are not rated and those which are frequently occupied only those are rated.</a:t>
            </a:r>
          </a:p>
          <a:p>
            <a:r>
              <a:rPr lang="en-US" sz="1300" b="1" dirty="0"/>
              <a:t>maximum 629 times the particular room is rated.</a:t>
            </a:r>
          </a:p>
          <a:p>
            <a:r>
              <a:rPr lang="en-US" sz="1300" b="1" dirty="0"/>
              <a:t>The average rating is around 23.</a:t>
            </a:r>
          </a:p>
        </p:txBody>
      </p:sp>
      <p:pic>
        <p:nvPicPr>
          <p:cNvPr id="4" name="Picture 3"/>
          <p:cNvPicPr>
            <a:picLocks noChangeAspect="1"/>
          </p:cNvPicPr>
          <p:nvPr/>
        </p:nvPicPr>
        <p:blipFill>
          <a:blip r:embed="rId2"/>
          <a:stretch>
            <a:fillRect/>
          </a:stretch>
        </p:blipFill>
        <p:spPr>
          <a:xfrm>
            <a:off x="1146175" y="572770"/>
            <a:ext cx="5819775" cy="30194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0756"/>
            <a:ext cx="8520430" cy="1082675"/>
          </a:xfrm>
        </p:spPr>
        <p:txBody>
          <a:bodyPr/>
          <a:lstStyle/>
          <a:p>
            <a:pPr algn="l"/>
            <a:r>
              <a:rPr lang="en-US" sz="2800" b="1" u="sng" dirty="0" err="1">
                <a:solidFill>
                  <a:schemeClr val="tx1"/>
                </a:solidFill>
                <a:latin typeface="Arial" panose="020B0604020202020204" pitchFamily="34" charset="0"/>
                <a:cs typeface="Arial" panose="020B0604020202020204" pitchFamily="34" charset="0"/>
              </a:rPr>
              <a:t>calculated_host_listings_count</a:t>
            </a:r>
            <a:endParaRPr lang="en-US" sz="2800" b="1" u="sng" dirty="0">
              <a:solidFill>
                <a:schemeClr val="tx1"/>
              </a:solidFill>
              <a:latin typeface="Arial" panose="020B0604020202020204" pitchFamily="34" charset="0"/>
              <a:cs typeface="Arial" panose="020B0604020202020204" pitchFamily="34" charset="0"/>
            </a:endParaRPr>
          </a:p>
        </p:txBody>
      </p:sp>
      <p:sp>
        <p:nvSpPr>
          <p:cNvPr id="3" name="Text Placeholder 2"/>
          <p:cNvSpPr>
            <a:spLocks noGrp="1"/>
          </p:cNvSpPr>
          <p:nvPr>
            <p:ph type="body" idx="4294967295"/>
          </p:nvPr>
        </p:nvSpPr>
        <p:spPr>
          <a:xfrm>
            <a:off x="0" y="1446866"/>
            <a:ext cx="8691563" cy="1019175"/>
          </a:xfrm>
        </p:spPr>
        <p:txBody>
          <a:bodyPr>
            <a:normAutofit lnSpcReduction="10000"/>
          </a:bodyPr>
          <a:lstStyle/>
          <a:p>
            <a:pPr>
              <a:buClr>
                <a:srgbClr val="212121"/>
              </a:buClr>
              <a:buFont typeface="Arial" panose="020B0604020202020204" pitchFamily="34" charset="0"/>
              <a:buChar char="•"/>
            </a:pPr>
            <a:r>
              <a:rPr lang="en-US" sz="1400" b="1" dirty="0">
                <a:solidFill>
                  <a:srgbClr val="000000"/>
                </a:solidFill>
              </a:rPr>
              <a:t>There is one host who is 327 time listed. </a:t>
            </a:r>
          </a:p>
          <a:p>
            <a:pPr>
              <a:buClr>
                <a:srgbClr val="212121"/>
              </a:buClr>
              <a:buFont typeface="Arial" panose="020B0604020202020204" pitchFamily="34" charset="0"/>
              <a:buChar char="•"/>
            </a:pPr>
            <a:r>
              <a:rPr lang="en-US" sz="1400" b="1" dirty="0">
                <a:solidFill>
                  <a:srgbClr val="000000"/>
                </a:solidFill>
              </a:rPr>
              <a:t>This is the corresponding </a:t>
            </a:r>
            <a:r>
              <a:rPr lang="en-US" sz="1400" b="1" dirty="0" err="1">
                <a:solidFill>
                  <a:srgbClr val="000000"/>
                </a:solidFill>
              </a:rPr>
              <a:t>host_id</a:t>
            </a:r>
            <a:r>
              <a:rPr lang="en-US" sz="1400" b="1" dirty="0">
                <a:solidFill>
                  <a:srgbClr val="000000"/>
                </a:solidFill>
              </a:rPr>
              <a:t> 219517861 who is having highest listing. </a:t>
            </a:r>
          </a:p>
          <a:p>
            <a:pPr>
              <a:buClr>
                <a:srgbClr val="212121"/>
              </a:buClr>
              <a:buFont typeface="Arial" panose="020B0604020202020204" pitchFamily="34" charset="0"/>
              <a:buChar char="•"/>
            </a:pPr>
            <a:r>
              <a:rPr lang="en-US" sz="1400" b="1" dirty="0">
                <a:solidFill>
                  <a:srgbClr val="000000"/>
                </a:solidFill>
              </a:rPr>
              <a:t>This is the corresponding </a:t>
            </a:r>
            <a:r>
              <a:rPr lang="en-US" sz="1400" b="1" dirty="0" err="1">
                <a:solidFill>
                  <a:srgbClr val="000000"/>
                </a:solidFill>
              </a:rPr>
              <a:t>host_id</a:t>
            </a:r>
            <a:r>
              <a:rPr lang="en-US" sz="1400" b="1" dirty="0">
                <a:solidFill>
                  <a:srgbClr val="000000"/>
                </a:solidFill>
              </a:rPr>
              <a:t> 15400695 who is having lowest listing. </a:t>
            </a:r>
          </a:p>
        </p:txBody>
      </p:sp>
      <p:sp>
        <p:nvSpPr>
          <p:cNvPr id="6" name="Text Box 5"/>
          <p:cNvSpPr txBox="1"/>
          <p:nvPr/>
        </p:nvSpPr>
        <p:spPr>
          <a:xfrm>
            <a:off x="0" y="2955140"/>
            <a:ext cx="2124299" cy="800219"/>
          </a:xfrm>
          <a:prstGeom prst="rect">
            <a:avLst/>
          </a:prstGeom>
          <a:noFill/>
        </p:spPr>
        <p:txBody>
          <a:bodyPr wrap="none" rtlCol="0">
            <a:spAutoFit/>
          </a:bodyPr>
          <a:lstStyle/>
          <a:p>
            <a:pPr algn="l"/>
            <a:r>
              <a:rPr lang="en-US" sz="2800" b="1" u="sng" dirty="0" err="1">
                <a:solidFill>
                  <a:schemeClr val="tx1"/>
                </a:solidFill>
                <a:latin typeface="Arial" panose="020B0604020202020204" pitchFamily="34" charset="0"/>
                <a:cs typeface="Arial" panose="020B0604020202020204" pitchFamily="34" charset="0"/>
                <a:sym typeface="+mn-ea"/>
              </a:rPr>
              <a:t>last_review</a:t>
            </a:r>
            <a:endParaRPr lang="en-US" b="1" u="sng" dirty="0">
              <a:solidFill>
                <a:schemeClr val="accent5">
                  <a:lumMod val="75000"/>
                </a:schemeClr>
              </a:solidFill>
              <a:latin typeface="Arial Black" panose="020B0A04020102020204" charset="0"/>
              <a:cs typeface="Arial Black" panose="020B0A04020102020204" charset="0"/>
            </a:endParaRPr>
          </a:p>
          <a:p>
            <a:endParaRPr lang="en-US" dirty="0"/>
          </a:p>
        </p:txBody>
      </p:sp>
      <p:sp>
        <p:nvSpPr>
          <p:cNvPr id="7" name="Text Box 6"/>
          <p:cNvSpPr txBox="1"/>
          <p:nvPr/>
        </p:nvSpPr>
        <p:spPr>
          <a:xfrm>
            <a:off x="0" y="3755359"/>
            <a:ext cx="7852410" cy="737235"/>
          </a:xfrm>
          <a:prstGeom prst="rect">
            <a:avLst/>
          </a:prstGeom>
          <a:noFill/>
        </p:spPr>
        <p:txBody>
          <a:bodyPr wrap="square" rtlCol="0">
            <a:spAutoFit/>
          </a:bodyPr>
          <a:lstStyle/>
          <a:p>
            <a:pPr marL="285750" indent="-285750" algn="l">
              <a:buFont typeface="Arial" panose="020B0604020202020204" pitchFamily="34" charset="0"/>
              <a:buChar char="•"/>
            </a:pPr>
            <a:r>
              <a:rPr lang="en-US" b="1" dirty="0"/>
              <a:t>max is 58 times the rating is given.</a:t>
            </a:r>
          </a:p>
          <a:p>
            <a:pPr marL="285750" indent="-285750" algn="l">
              <a:buFont typeface="Arial" panose="020B0604020202020204" pitchFamily="34" charset="0"/>
              <a:buChar char="•"/>
            </a:pPr>
            <a:r>
              <a:rPr lang="en-US" b="1" dirty="0"/>
              <a:t>min is 0.</a:t>
            </a:r>
          </a:p>
          <a:p>
            <a:pPr marL="285750" indent="-285750" algn="l">
              <a:buFont typeface="Arial" panose="020B0604020202020204" pitchFamily="34" charset="0"/>
              <a:buChar char="•"/>
            </a:pPr>
            <a:r>
              <a:rPr lang="en-US" b="1" dirty="0"/>
              <a:t>75% of data is for 1.5 time rating.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 y="-110"/>
            <a:ext cx="3474805" cy="572700"/>
          </a:xfrm>
        </p:spPr>
        <p:txBody>
          <a:bodyPr/>
          <a:lstStyle/>
          <a:p>
            <a:r>
              <a:rPr lang="en-US" sz="2800" b="1" u="sng" dirty="0">
                <a:solidFill>
                  <a:schemeClr val="tx1"/>
                </a:solidFill>
                <a:latin typeface="Arial" panose="020B0604020202020204" pitchFamily="34" charset="0"/>
                <a:cs typeface="Arial" panose="020B0604020202020204" pitchFamily="34" charset="0"/>
              </a:rPr>
              <a:t>availability_365</a:t>
            </a:r>
            <a:endParaRPr lang="en-US" sz="2800" b="1" u="sng" dirty="0">
              <a:solidFill>
                <a:schemeClr val="accent5">
                  <a:lumMod val="75000"/>
                </a:schemeClr>
              </a:solidFill>
              <a:latin typeface="Arial Black" panose="020B0A04020102020204" charset="0"/>
              <a:cs typeface="Arial Black" panose="020B0A04020102020204" charset="0"/>
            </a:endParaRPr>
          </a:p>
        </p:txBody>
      </p:sp>
      <p:pic>
        <p:nvPicPr>
          <p:cNvPr id="4" name="Picture 3"/>
          <p:cNvPicPr>
            <a:picLocks noChangeAspect="1"/>
          </p:cNvPicPr>
          <p:nvPr/>
        </p:nvPicPr>
        <p:blipFill>
          <a:blip r:embed="rId2"/>
          <a:srcRect b="3158"/>
          <a:stretch>
            <a:fillRect/>
          </a:stretch>
        </p:blipFill>
        <p:spPr>
          <a:xfrm>
            <a:off x="1577340" y="572770"/>
            <a:ext cx="5374640" cy="3380105"/>
          </a:xfrm>
          <a:prstGeom prst="rect">
            <a:avLst/>
          </a:prstGeom>
        </p:spPr>
      </p:pic>
      <p:sp>
        <p:nvSpPr>
          <p:cNvPr id="5" name="Text Box 4"/>
          <p:cNvSpPr txBox="1"/>
          <p:nvPr/>
        </p:nvSpPr>
        <p:spPr>
          <a:xfrm>
            <a:off x="155575" y="4025227"/>
            <a:ext cx="7957484" cy="830997"/>
          </a:xfrm>
          <a:prstGeom prst="rect">
            <a:avLst/>
          </a:prstGeom>
          <a:noFill/>
        </p:spPr>
        <p:txBody>
          <a:bodyPr wrap="square" rtlCol="0">
            <a:spAutoFit/>
          </a:bodyPr>
          <a:lstStyle/>
          <a:p>
            <a:pPr algn="l"/>
            <a:r>
              <a:rPr lang="en-US" sz="1200" b="1" dirty="0"/>
              <a:t>Observations:</a:t>
            </a:r>
          </a:p>
          <a:p>
            <a:pPr algn="l"/>
            <a:r>
              <a:rPr lang="en-US" sz="1200" b="1" dirty="0"/>
              <a:t>1. From the above plot we can see that most of the available rooms are in the price range of 0 to 2000.</a:t>
            </a:r>
          </a:p>
          <a:p>
            <a:pPr algn="l"/>
            <a:r>
              <a:rPr lang="en-US" sz="1200" b="1" dirty="0"/>
              <a:t>2. Very few are available for a price above 2000$, this is quite obvious that there are very few peoples</a:t>
            </a:r>
          </a:p>
          <a:p>
            <a:pPr algn="l"/>
            <a:r>
              <a:rPr lang="en-US" sz="1200" b="1" dirty="0"/>
              <a:t>who prefer to have expensive rooms.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78740" y="0"/>
            <a:ext cx="11360785" cy="829945"/>
          </a:xfrm>
          <a:prstGeom prst="rect">
            <a:avLst/>
          </a:prstGeom>
          <a:noFill/>
        </p:spPr>
        <p:txBody>
          <a:bodyPr wrap="square" rtlCol="0">
            <a:spAutoFit/>
          </a:bodyPr>
          <a:lstStyle/>
          <a:p>
            <a:pPr lvl="1" algn="l"/>
            <a:r>
              <a:rPr lang="en-US" sz="2400" b="1" u="sng" dirty="0">
                <a:latin typeface="Arial" panose="020B0604020202020204" pitchFamily="34" charset="0"/>
                <a:cs typeface="Arial" panose="020B0604020202020204" pitchFamily="34" charset="0"/>
              </a:rPr>
              <a:t>R</a:t>
            </a:r>
            <a:r>
              <a:rPr lang="en-US" sz="2400" b="1" u="sng" dirty="0">
                <a:solidFill>
                  <a:schemeClr val="tx1"/>
                </a:solidFill>
                <a:latin typeface="Arial" panose="020B0604020202020204" pitchFamily="34" charset="0"/>
                <a:cs typeface="Arial" panose="020B0604020202020204" pitchFamily="34" charset="0"/>
              </a:rPr>
              <a:t>elation between </a:t>
            </a:r>
            <a:r>
              <a:rPr lang="en-US" sz="2400" b="1" u="sng" dirty="0" err="1">
                <a:solidFill>
                  <a:schemeClr val="tx1"/>
                </a:solidFill>
                <a:latin typeface="Arial" panose="020B0604020202020204" pitchFamily="34" charset="0"/>
                <a:cs typeface="Arial" panose="020B0604020202020204" pitchFamily="34" charset="0"/>
              </a:rPr>
              <a:t>neighborhood_group</a:t>
            </a:r>
            <a:r>
              <a:rPr lang="en-US" sz="2400" b="1" u="sng" dirty="0">
                <a:solidFill>
                  <a:schemeClr val="tx1"/>
                </a:solidFill>
                <a:latin typeface="Arial" panose="020B0604020202020204" pitchFamily="34" charset="0"/>
                <a:cs typeface="Arial" panose="020B0604020202020204" pitchFamily="34" charset="0"/>
              </a:rPr>
              <a:t> </a:t>
            </a:r>
          </a:p>
          <a:p>
            <a:pPr lvl="1" algn="l"/>
            <a:r>
              <a:rPr lang="en-US" sz="2400" b="1" u="sng" dirty="0">
                <a:solidFill>
                  <a:schemeClr val="tx1"/>
                </a:solidFill>
                <a:latin typeface="Arial" panose="020B0604020202020204" pitchFamily="34" charset="0"/>
                <a:cs typeface="Arial" panose="020B0604020202020204" pitchFamily="34" charset="0"/>
              </a:rPr>
              <a:t>and price:</a:t>
            </a:r>
            <a:endParaRPr lang="en-US" sz="2400" b="1" dirty="0"/>
          </a:p>
        </p:txBody>
      </p:sp>
      <p:pic>
        <p:nvPicPr>
          <p:cNvPr id="5" name="Picture 4"/>
          <p:cNvPicPr>
            <a:picLocks noChangeAspect="1"/>
          </p:cNvPicPr>
          <p:nvPr/>
        </p:nvPicPr>
        <p:blipFill>
          <a:blip r:embed="rId2"/>
          <a:stretch>
            <a:fillRect/>
          </a:stretch>
        </p:blipFill>
        <p:spPr>
          <a:xfrm>
            <a:off x="890270" y="1056005"/>
            <a:ext cx="6771005" cy="39909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 y="0"/>
            <a:ext cx="8520430" cy="970280"/>
          </a:xfrm>
        </p:spPr>
        <p:txBody>
          <a:bodyPr/>
          <a:lstStyle/>
          <a:p>
            <a:pPr algn="l"/>
            <a:r>
              <a:rPr lang="en-US" sz="2400" b="1" u="sng" dirty="0">
                <a:solidFill>
                  <a:schemeClr val="tx1"/>
                </a:solidFill>
                <a:latin typeface="Arial" panose="020B0604020202020204" pitchFamily="34" charset="0"/>
                <a:cs typeface="Arial" panose="020B0604020202020204" pitchFamily="34" charset="0"/>
              </a:rPr>
              <a:t>Relationship between </a:t>
            </a:r>
            <a:r>
              <a:rPr lang="en-US" sz="2400" b="1" u="sng" dirty="0" err="1">
                <a:solidFill>
                  <a:schemeClr val="tx1"/>
                </a:solidFill>
                <a:latin typeface="Arial" panose="020B0604020202020204" pitchFamily="34" charset="0"/>
                <a:cs typeface="Arial" panose="020B0604020202020204" pitchFamily="34" charset="0"/>
              </a:rPr>
              <a:t>neighborhood_group</a:t>
            </a:r>
            <a:r>
              <a:rPr lang="en-US" sz="2400" b="1" u="sng" dirty="0">
                <a:solidFill>
                  <a:schemeClr val="tx1"/>
                </a:solidFill>
                <a:latin typeface="Arial" panose="020B0604020202020204" pitchFamily="34" charset="0"/>
                <a:cs typeface="Arial" panose="020B0604020202020204" pitchFamily="34" charset="0"/>
              </a:rPr>
              <a:t> and median price</a:t>
            </a:r>
          </a:p>
        </p:txBody>
      </p:sp>
      <p:pic>
        <p:nvPicPr>
          <p:cNvPr id="4" name="Picture 3"/>
          <p:cNvPicPr>
            <a:picLocks noChangeAspect="1"/>
          </p:cNvPicPr>
          <p:nvPr/>
        </p:nvPicPr>
        <p:blipFill>
          <a:blip r:embed="rId2"/>
          <a:stretch>
            <a:fillRect/>
          </a:stretch>
        </p:blipFill>
        <p:spPr>
          <a:xfrm>
            <a:off x="-19685" y="1104265"/>
            <a:ext cx="9143365" cy="37744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 y="69105"/>
            <a:ext cx="8520600" cy="572700"/>
          </a:xfrm>
        </p:spPr>
        <p:txBody>
          <a:bodyPr/>
          <a:lstStyle/>
          <a:p>
            <a:pPr algn="l"/>
            <a:r>
              <a:rPr lang="en-US" sz="2400" b="1" u="sng" dirty="0">
                <a:solidFill>
                  <a:schemeClr val="tx1"/>
                </a:solidFill>
                <a:latin typeface="Arial" panose="020B0604020202020204" pitchFamily="34" charset="0"/>
                <a:cs typeface="Arial" panose="020B0604020202020204" pitchFamily="34" charset="0"/>
              </a:rPr>
              <a:t>Relation between neighborhood and price</a:t>
            </a:r>
          </a:p>
        </p:txBody>
      </p:sp>
      <p:pic>
        <p:nvPicPr>
          <p:cNvPr id="4" name="Picture 3"/>
          <p:cNvPicPr>
            <a:picLocks noChangeAspect="1"/>
          </p:cNvPicPr>
          <p:nvPr/>
        </p:nvPicPr>
        <p:blipFill>
          <a:blip r:embed="rId2"/>
          <a:srcRect l="-2096" r="993" b="2067"/>
          <a:stretch>
            <a:fillRect/>
          </a:stretch>
        </p:blipFill>
        <p:spPr>
          <a:xfrm>
            <a:off x="133985" y="1203325"/>
            <a:ext cx="8789670" cy="30689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 y="-110"/>
            <a:ext cx="8520600" cy="572700"/>
          </a:xfrm>
        </p:spPr>
        <p:txBody>
          <a:bodyPr/>
          <a:lstStyle/>
          <a:p>
            <a:r>
              <a:rPr lang="en-US" sz="2400" b="1" u="sng">
                <a:solidFill>
                  <a:schemeClr val="tx1"/>
                </a:solidFill>
                <a:latin typeface="Arial" panose="020B0604020202020204" pitchFamily="34" charset="0"/>
                <a:cs typeface="Arial" panose="020B0604020202020204" pitchFamily="34" charset="0"/>
              </a:rPr>
              <a:t>Relationship between price and room_type</a:t>
            </a:r>
          </a:p>
        </p:txBody>
      </p:sp>
      <p:pic>
        <p:nvPicPr>
          <p:cNvPr id="4" name="Picture 3"/>
          <p:cNvPicPr>
            <a:picLocks noChangeAspect="1"/>
          </p:cNvPicPr>
          <p:nvPr/>
        </p:nvPicPr>
        <p:blipFill>
          <a:blip r:embed="rId2"/>
          <a:stretch>
            <a:fillRect/>
          </a:stretch>
        </p:blipFill>
        <p:spPr>
          <a:xfrm>
            <a:off x="77470" y="949960"/>
            <a:ext cx="9009380" cy="32442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0845"/>
            <a:ext cx="8520600" cy="572700"/>
          </a:xfrm>
        </p:spPr>
        <p:txBody>
          <a:bodyPr>
            <a:normAutofit fontScale="90000"/>
          </a:bodyPr>
          <a:lstStyle/>
          <a:p>
            <a:pPr algn="l"/>
            <a:r>
              <a:rPr lang="en-US" sz="2400" b="1" u="sng" dirty="0">
                <a:solidFill>
                  <a:schemeClr val="tx1"/>
                </a:solidFill>
                <a:latin typeface="Arial" panose="020B0604020202020204" pitchFamily="34" charset="0"/>
                <a:cs typeface="Arial" panose="020B0604020202020204" pitchFamily="34" charset="0"/>
              </a:rPr>
              <a:t>Relationship between </a:t>
            </a:r>
            <a:r>
              <a:rPr lang="en-US" sz="2400" b="1" u="sng" dirty="0" err="1">
                <a:solidFill>
                  <a:schemeClr val="tx1"/>
                </a:solidFill>
                <a:latin typeface="Arial" panose="020B0604020202020204" pitchFamily="34" charset="0"/>
                <a:cs typeface="Arial" panose="020B0604020202020204" pitchFamily="34" charset="0"/>
              </a:rPr>
              <a:t>room_type</a:t>
            </a:r>
            <a:r>
              <a:rPr lang="en-US" sz="2400" b="1" u="sng" dirty="0">
                <a:solidFill>
                  <a:schemeClr val="tx1"/>
                </a:solidFill>
                <a:latin typeface="Arial" panose="020B0604020202020204" pitchFamily="34" charset="0"/>
                <a:cs typeface="Arial" panose="020B0604020202020204" pitchFamily="34" charset="0"/>
              </a:rPr>
              <a:t> and </a:t>
            </a:r>
            <a:r>
              <a:rPr lang="en-US" sz="2400" b="1" u="sng" dirty="0" err="1">
                <a:solidFill>
                  <a:schemeClr val="tx1"/>
                </a:solidFill>
                <a:latin typeface="Arial" panose="020B0604020202020204" pitchFamily="34" charset="0"/>
                <a:cs typeface="Arial" panose="020B0604020202020204" pitchFamily="34" charset="0"/>
              </a:rPr>
              <a:t>neighborhood_group</a:t>
            </a:r>
            <a:endParaRPr lang="en-US" sz="2400" b="1" u="sng"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rcRect l="-1376" r="-1231"/>
          <a:stretch>
            <a:fillRect/>
          </a:stretch>
        </p:blipFill>
        <p:spPr>
          <a:xfrm>
            <a:off x="740410" y="1071880"/>
            <a:ext cx="7197090" cy="36544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0" y="321347"/>
            <a:ext cx="7779887" cy="2000548"/>
          </a:xfrm>
          <a:prstGeom prst="rect">
            <a:avLst/>
          </a:prstGeom>
          <a:noFill/>
        </p:spPr>
        <p:txBody>
          <a:bodyPr wrap="none" rtlCol="0">
            <a:spAutoFit/>
          </a:bodyPr>
          <a:lstStyle/>
          <a:p>
            <a:pPr algn="l"/>
            <a:r>
              <a:rPr lang="en-US" sz="2400" b="1" u="sng" dirty="0">
                <a:solidFill>
                  <a:schemeClr val="tx1"/>
                </a:solidFill>
                <a:latin typeface="Arial" panose="020B0604020202020204" pitchFamily="34" charset="0"/>
                <a:cs typeface="Arial" panose="020B0604020202020204" pitchFamily="34" charset="0"/>
              </a:rPr>
              <a:t>Conclusion</a:t>
            </a:r>
            <a:r>
              <a:rPr lang="en-US" sz="2000" b="1" dirty="0"/>
              <a:t>:</a:t>
            </a:r>
          </a:p>
          <a:p>
            <a:pPr algn="l"/>
            <a:endParaRPr lang="en-US" sz="2000" b="1" dirty="0"/>
          </a:p>
          <a:p>
            <a:pPr algn="l"/>
            <a:r>
              <a:rPr lang="en-US" sz="2000" b="1" dirty="0">
                <a:solidFill>
                  <a:schemeClr val="bg2">
                    <a:lumMod val="25000"/>
                  </a:schemeClr>
                </a:solidFill>
              </a:rPr>
              <a:t>We tried to put some light by performing the Extensive EDA for Airbnb </a:t>
            </a:r>
          </a:p>
          <a:p>
            <a:pPr algn="l"/>
            <a:r>
              <a:rPr lang="en-US" sz="2000" b="1" dirty="0">
                <a:solidFill>
                  <a:schemeClr val="bg2">
                    <a:lumMod val="25000"/>
                  </a:schemeClr>
                </a:solidFill>
              </a:rPr>
              <a:t>dataset as always there is no end to this can be extended in </a:t>
            </a:r>
          </a:p>
          <a:p>
            <a:pPr algn="l"/>
            <a:r>
              <a:rPr lang="en-US" sz="2000" b="1" dirty="0">
                <a:solidFill>
                  <a:schemeClr val="bg2">
                    <a:lumMod val="25000"/>
                  </a:schemeClr>
                </a:solidFill>
              </a:rPr>
              <a:t>n-dimensions and lots and lots of conclusions can be drawn from EDA </a:t>
            </a:r>
          </a:p>
          <a:p>
            <a:pPr algn="l"/>
            <a:r>
              <a:rPr lang="en-US" sz="2000" b="1" dirty="0">
                <a:solidFill>
                  <a:schemeClr val="bg2">
                    <a:lumMod val="25000"/>
                  </a:schemeClr>
                </a:solidFill>
              </a:rPr>
              <a:t>This is where 80% of the time is been spent by and Data Scientist.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 y="-110"/>
            <a:ext cx="8520600" cy="572700"/>
          </a:xfrm>
        </p:spPr>
        <p:txBody>
          <a:bodyPr/>
          <a:lstStyle/>
          <a:p>
            <a:r>
              <a:rPr lang="en-US" b="1" u="sng">
                <a:solidFill>
                  <a:schemeClr val="tx1"/>
                </a:solidFill>
                <a:latin typeface="Arial" panose="020B0604020202020204" pitchFamily="34" charset="0"/>
                <a:cs typeface="Arial" panose="020B0604020202020204" pitchFamily="34" charset="0"/>
                <a:sym typeface="+mn-ea"/>
              </a:rPr>
              <a:t>Introduction</a:t>
            </a:r>
            <a:r>
              <a:rPr lang="en-US" b="1">
                <a:solidFill>
                  <a:schemeClr val="tx1"/>
                </a:solidFill>
                <a:latin typeface="Arial" panose="020B0604020202020204" pitchFamily="34" charset="0"/>
                <a:cs typeface="Arial" panose="020B0604020202020204" pitchFamily="34" charset="0"/>
                <a:sym typeface="+mn-ea"/>
              </a:rPr>
              <a:t>.</a:t>
            </a:r>
            <a:br>
              <a:rPr lang="en-US" b="1">
                <a:solidFill>
                  <a:schemeClr val="tx1"/>
                </a:solidFill>
                <a:latin typeface="Arial" panose="020B0604020202020204" pitchFamily="34" charset="0"/>
                <a:cs typeface="Arial" panose="020B0604020202020204" pitchFamily="34" charset="0"/>
                <a:sym typeface="+mn-ea"/>
              </a:rPr>
            </a:br>
            <a:endParaRPr lang="en-US"/>
          </a:p>
        </p:txBody>
      </p:sp>
      <p:sp>
        <p:nvSpPr>
          <p:cNvPr id="4" name="Text Box 3"/>
          <p:cNvSpPr txBox="1"/>
          <p:nvPr/>
        </p:nvSpPr>
        <p:spPr>
          <a:xfrm>
            <a:off x="144780" y="572770"/>
            <a:ext cx="8611870" cy="3107690"/>
          </a:xfrm>
          <a:prstGeom prst="rect">
            <a:avLst/>
          </a:prstGeom>
          <a:noFill/>
        </p:spPr>
        <p:txBody>
          <a:bodyPr wrap="square" rtlCol="0" anchor="t">
            <a:spAutoFit/>
          </a:bodyPr>
          <a:lstStyle/>
          <a:p>
            <a:pPr>
              <a:buClr>
                <a:srgbClr val="000000"/>
              </a:buClr>
              <a:buFont typeface="Arial" panose="020B0604020202020204" pitchFamily="34" charset="0"/>
              <a:buChar char="•"/>
            </a:pPr>
            <a:r>
              <a:rPr lang="en-US" b="1">
                <a:solidFill>
                  <a:schemeClr val="accent5">
                    <a:lumMod val="75000"/>
                  </a:schemeClr>
                </a:solidFill>
                <a:latin typeface="Arial Black" panose="020B0A04020102020204" charset="0"/>
                <a:cs typeface="Arial Black" panose="020B0A04020102020204" charset="0"/>
                <a:sym typeface="+mn-ea"/>
              </a:rPr>
              <a:t> Since 2008, guests and hosts have used Airbnb to expand on traveling possibilities and present a more unique, personalized way of experiencing the world. </a:t>
            </a:r>
          </a:p>
          <a:p>
            <a:pPr indent="0">
              <a:buClr>
                <a:srgbClr val="000000"/>
              </a:buClr>
              <a:buFont typeface="Arial" panose="020B0604020202020204" pitchFamily="34" charset="0"/>
              <a:buNone/>
            </a:pPr>
            <a:endParaRPr lang="en-US" b="1">
              <a:solidFill>
                <a:schemeClr val="accent5">
                  <a:lumMod val="75000"/>
                </a:schemeClr>
              </a:solidFill>
              <a:latin typeface="Arial Black" panose="020B0A04020102020204" charset="0"/>
              <a:cs typeface="Arial Black" panose="020B0A04020102020204" charset="0"/>
            </a:endParaRPr>
          </a:p>
          <a:p>
            <a:pPr>
              <a:buClr>
                <a:srgbClr val="212121"/>
              </a:buClr>
              <a:buFont typeface="Arial" panose="020B0604020202020204" pitchFamily="34" charset="0"/>
              <a:buChar char="•"/>
            </a:pPr>
            <a:r>
              <a:rPr lang="en-US" b="1">
                <a:solidFill>
                  <a:schemeClr val="accent5">
                    <a:lumMod val="75000"/>
                  </a:schemeClr>
                </a:solidFill>
                <a:latin typeface="Arial Black" panose="020B0A04020102020204" charset="0"/>
                <a:cs typeface="Arial Black" panose="020B0A04020102020204" charset="0"/>
                <a:sym typeface="+mn-ea"/>
              </a:rPr>
              <a:t> Today, Airbnb became one of a kind service that is used and recognized by the whole world. </a:t>
            </a:r>
          </a:p>
          <a:p>
            <a:pPr>
              <a:buClr>
                <a:srgbClr val="212121"/>
              </a:buClr>
              <a:buFont typeface="Arial" panose="020B0604020202020204" pitchFamily="34" charset="0"/>
              <a:buChar char="•"/>
            </a:pPr>
            <a:endParaRPr lang="en-US" b="1">
              <a:solidFill>
                <a:schemeClr val="accent5">
                  <a:lumMod val="75000"/>
                </a:schemeClr>
              </a:solidFill>
              <a:latin typeface="Arial Black" panose="020B0A04020102020204" charset="0"/>
              <a:cs typeface="Arial Black" panose="020B0A04020102020204" charset="0"/>
            </a:endParaRPr>
          </a:p>
          <a:p>
            <a:pPr>
              <a:buClr>
                <a:srgbClr val="212121"/>
              </a:buClr>
              <a:buFont typeface="Arial" panose="020B0604020202020204" pitchFamily="34" charset="0"/>
              <a:buChar char="•"/>
            </a:pPr>
            <a:r>
              <a:rPr lang="en-US" b="1">
                <a:solidFill>
                  <a:schemeClr val="accent5">
                    <a:lumMod val="75000"/>
                  </a:schemeClr>
                </a:solidFill>
                <a:latin typeface="Arial Black" panose="020B0A04020102020204" charset="0"/>
                <a:cs typeface="Arial Black" panose="020B0A04020102020204" charset="0"/>
                <a:sym typeface="+mn-ea"/>
              </a:rPr>
              <a:t> Data analysis on millions of listings provided through Airbnb is a crucial factor for the company.</a:t>
            </a:r>
          </a:p>
          <a:p>
            <a:pPr indent="0">
              <a:buClr>
                <a:srgbClr val="212121"/>
              </a:buClr>
              <a:buFont typeface="Arial" panose="020B0604020202020204" pitchFamily="34" charset="0"/>
              <a:buNone/>
            </a:pPr>
            <a:endParaRPr lang="en-US" b="1">
              <a:solidFill>
                <a:schemeClr val="accent5">
                  <a:lumMod val="75000"/>
                </a:schemeClr>
              </a:solidFill>
              <a:latin typeface="Arial Black" panose="020B0A04020102020204" charset="0"/>
              <a:cs typeface="Arial Black" panose="020B0A04020102020204" charset="0"/>
            </a:endParaRPr>
          </a:p>
          <a:p>
            <a:pPr>
              <a:buClr>
                <a:srgbClr val="212121"/>
              </a:buClr>
              <a:buFont typeface="Arial" panose="020B0604020202020204" pitchFamily="34" charset="0"/>
              <a:buChar char="•"/>
            </a:pPr>
            <a:r>
              <a:rPr lang="en-US" b="1">
                <a:solidFill>
                  <a:schemeClr val="accent5">
                    <a:lumMod val="75000"/>
                  </a:schemeClr>
                </a:solidFill>
                <a:latin typeface="Arial Black" panose="020B0A04020102020204" charset="0"/>
                <a:cs typeface="Arial Black" panose="020B0A04020102020204" charset="0"/>
                <a:sym typeface="+mn-ea"/>
              </a:rPr>
              <a:t> These millions of listings generate a lot of data - data that can be analyzed and used for security, business decisions, understanding of customers' and providers' (hosts) behavior and performance on the platform, guiding marketing initiatives, implementation of innovative additional services and much more.</a:t>
            </a:r>
            <a:endParaRPr lang="en-US" b="1">
              <a:solidFill>
                <a:schemeClr val="accent5">
                  <a:lumMod val="75000"/>
                </a:schemeClr>
              </a:solidFill>
              <a:latin typeface="Arial Black" panose="020B0A04020102020204" charset="0"/>
              <a:cs typeface="Arial Black" panose="020B0A04020102020204" charset="0"/>
            </a:endParaRPr>
          </a:p>
          <a:p>
            <a:endParaRPr lang="en-US" b="1">
              <a:solidFill>
                <a:schemeClr val="accent5">
                  <a:lumMod val="75000"/>
                </a:schemeClr>
              </a:solidFill>
              <a:latin typeface="Arial Black" panose="020B0A04020102020204" charset="0"/>
              <a:cs typeface="Arial Black" panose="020B0A040201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6653AA60-DFED-45E8-9461-EA0DE005F640}"/>
              </a:ext>
            </a:extLst>
          </p:cNvPr>
          <p:cNvSpPr txBox="1">
            <a:spLocks noGrp="1"/>
          </p:cNvSpPr>
          <p:nvPr>
            <p:ph type="title"/>
          </p:nvPr>
        </p:nvSpPr>
        <p:spPr>
          <a:xfrm>
            <a:off x="578224" y="2062827"/>
            <a:ext cx="7772400" cy="840230"/>
          </a:xfrm>
          <a:prstGeom prst="rect">
            <a:avLst/>
          </a:prstGeom>
          <a:noFill/>
        </p:spPr>
        <p:txBody>
          <a:bodyPr wrap="square" rtlCol="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3522167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 y="-110"/>
            <a:ext cx="8520600" cy="572700"/>
          </a:xfrm>
        </p:spPr>
        <p:txBody>
          <a:bodyPr/>
          <a:lstStyle/>
          <a:p>
            <a:r>
              <a:rPr lang="en-US" b="1" u="sng">
                <a:solidFill>
                  <a:schemeClr val="tx1"/>
                </a:solidFill>
                <a:latin typeface="Arial" panose="020B0604020202020204" pitchFamily="34" charset="0"/>
                <a:cs typeface="Arial" panose="020B0604020202020204" pitchFamily="34" charset="0"/>
                <a:sym typeface="+mn-ea"/>
              </a:rPr>
              <a:t>Missing value Handling.</a:t>
            </a:r>
            <a:br>
              <a:rPr lang="en-US" b="1" u="sng">
                <a:solidFill>
                  <a:schemeClr val="tx1"/>
                </a:solidFill>
                <a:latin typeface="Arial" panose="020B0604020202020204" pitchFamily="34" charset="0"/>
                <a:cs typeface="Arial" panose="020B0604020202020204" pitchFamily="34" charset="0"/>
              </a:rPr>
            </a:br>
            <a:endParaRPr lang="en-US"/>
          </a:p>
        </p:txBody>
      </p:sp>
      <p:sp>
        <p:nvSpPr>
          <p:cNvPr id="4" name="Text Box 3"/>
          <p:cNvSpPr txBox="1"/>
          <p:nvPr/>
        </p:nvSpPr>
        <p:spPr>
          <a:xfrm>
            <a:off x="177800" y="572135"/>
            <a:ext cx="8460740" cy="5078313"/>
          </a:xfrm>
          <a:prstGeom prst="rect">
            <a:avLst/>
          </a:prstGeom>
          <a:noFill/>
        </p:spPr>
        <p:txBody>
          <a:bodyPr wrap="square" rtlCol="0" anchor="t">
            <a:spAutoFit/>
          </a:bodyPr>
          <a:lstStyle/>
          <a:p>
            <a:pPr algn="l">
              <a:buClr>
                <a:srgbClr val="000000"/>
              </a:buClr>
              <a:buSzTx/>
              <a:buFont typeface="Arial" panose="020B0604020202020204" pitchFamily="34" charset="0"/>
              <a:buChar char="•"/>
            </a:pPr>
            <a:r>
              <a:rPr lang="en-US" sz="1600" b="1" dirty="0">
                <a:solidFill>
                  <a:schemeClr val="accent5">
                    <a:lumMod val="75000"/>
                  </a:schemeClr>
                </a:solidFill>
                <a:latin typeface="Arial Black" panose="020B0A04020102020204" charset="0"/>
                <a:cs typeface="Arial Black" panose="020B0A04020102020204" charset="0"/>
                <a:sym typeface="+mn-ea"/>
              </a:rPr>
              <a:t> ‘name’ = 16 null values.</a:t>
            </a:r>
          </a:p>
          <a:p>
            <a:pPr algn="l">
              <a:buClr>
                <a:srgbClr val="000000"/>
              </a:buClr>
              <a:buSzTx/>
              <a:buFont typeface="Arial" panose="020B0604020202020204" pitchFamily="34" charset="0"/>
              <a:buChar char="•"/>
            </a:pPr>
            <a:endParaRPr lang="en-US" sz="1600" b="1" dirty="0">
              <a:solidFill>
                <a:schemeClr val="accent5">
                  <a:lumMod val="75000"/>
                </a:schemeClr>
              </a:solidFill>
              <a:latin typeface="Arial Black" panose="020B0A04020102020204" charset="0"/>
              <a:cs typeface="Arial Black" panose="020B0A04020102020204" charset="0"/>
              <a:sym typeface="+mn-ea"/>
            </a:endParaRPr>
          </a:p>
          <a:p>
            <a:pPr algn="l">
              <a:buClr>
                <a:srgbClr val="000000"/>
              </a:buClr>
              <a:buSzTx/>
              <a:buFont typeface="Arial" panose="020B0604020202020204" pitchFamily="34" charset="0"/>
              <a:buChar char="•"/>
            </a:pPr>
            <a:r>
              <a:rPr lang="en-US" sz="1600" b="1" dirty="0">
                <a:solidFill>
                  <a:schemeClr val="accent5">
                    <a:lumMod val="75000"/>
                  </a:schemeClr>
                </a:solidFill>
                <a:latin typeface="Arial Black" panose="020B0A04020102020204" charset="0"/>
                <a:cs typeface="Arial Black" panose="020B0A04020102020204" charset="0"/>
                <a:sym typeface="+mn-ea"/>
              </a:rPr>
              <a:t> ‘</a:t>
            </a:r>
            <a:r>
              <a:rPr lang="en-US" sz="1600" b="1" dirty="0" err="1">
                <a:solidFill>
                  <a:schemeClr val="accent5">
                    <a:lumMod val="75000"/>
                  </a:schemeClr>
                </a:solidFill>
                <a:latin typeface="Arial Black" panose="020B0A04020102020204" charset="0"/>
                <a:cs typeface="Arial Black" panose="020B0A04020102020204" charset="0"/>
                <a:sym typeface="+mn-ea"/>
              </a:rPr>
              <a:t>host_name</a:t>
            </a:r>
            <a:r>
              <a:rPr lang="en-US" sz="1600" b="1" dirty="0">
                <a:solidFill>
                  <a:schemeClr val="accent5">
                    <a:lumMod val="75000"/>
                  </a:schemeClr>
                </a:solidFill>
                <a:latin typeface="Arial Black" panose="020B0A04020102020204" charset="0"/>
                <a:cs typeface="Arial Black" panose="020B0A04020102020204" charset="0"/>
                <a:sym typeface="+mn-ea"/>
              </a:rPr>
              <a:t>’ = 21. </a:t>
            </a:r>
          </a:p>
          <a:p>
            <a:pPr algn="l">
              <a:buClr>
                <a:srgbClr val="000000"/>
              </a:buClr>
              <a:buSzTx/>
              <a:buFont typeface="Arial" panose="020B0604020202020204" pitchFamily="34" charset="0"/>
              <a:buChar char="•"/>
            </a:pPr>
            <a:endParaRPr lang="en-US" sz="1600" b="1" dirty="0">
              <a:solidFill>
                <a:schemeClr val="accent5">
                  <a:lumMod val="75000"/>
                </a:schemeClr>
              </a:solidFill>
              <a:latin typeface="Arial Black" panose="020B0A04020102020204" charset="0"/>
              <a:cs typeface="Arial Black" panose="020B0A04020102020204" charset="0"/>
            </a:endParaRPr>
          </a:p>
          <a:p>
            <a:pPr algn="l">
              <a:buClr>
                <a:srgbClr val="000000"/>
              </a:buClr>
              <a:buSzTx/>
              <a:buFont typeface="Arial" panose="020B0604020202020204" pitchFamily="34" charset="0"/>
              <a:buChar char="•"/>
            </a:pPr>
            <a:r>
              <a:rPr lang="en-US" sz="1600" b="1" dirty="0">
                <a:solidFill>
                  <a:schemeClr val="accent5">
                    <a:lumMod val="75000"/>
                  </a:schemeClr>
                </a:solidFill>
                <a:latin typeface="Arial Black" panose="020B0A04020102020204" charset="0"/>
                <a:cs typeface="Arial Black" panose="020B0A04020102020204" charset="0"/>
                <a:sym typeface="+mn-ea"/>
              </a:rPr>
              <a:t> ‘</a:t>
            </a:r>
            <a:r>
              <a:rPr lang="en-US" sz="1600" b="1" dirty="0" err="1">
                <a:solidFill>
                  <a:schemeClr val="accent5">
                    <a:lumMod val="75000"/>
                  </a:schemeClr>
                </a:solidFill>
                <a:latin typeface="Arial Black" panose="020B0A04020102020204" charset="0"/>
                <a:cs typeface="Arial Black" panose="020B0A04020102020204" charset="0"/>
                <a:sym typeface="+mn-ea"/>
              </a:rPr>
              <a:t>last_review</a:t>
            </a:r>
            <a:r>
              <a:rPr lang="en-US" sz="1600" b="1" dirty="0">
                <a:solidFill>
                  <a:schemeClr val="accent5">
                    <a:lumMod val="75000"/>
                  </a:schemeClr>
                </a:solidFill>
                <a:latin typeface="Arial Black" panose="020B0A04020102020204" charset="0"/>
                <a:cs typeface="Arial Black" panose="020B0A04020102020204" charset="0"/>
                <a:sym typeface="+mn-ea"/>
              </a:rPr>
              <a:t>’ = 10052.</a:t>
            </a:r>
          </a:p>
          <a:p>
            <a:pPr algn="l">
              <a:buClr>
                <a:srgbClr val="000000"/>
              </a:buClr>
              <a:buSzTx/>
              <a:buFont typeface="Arial" panose="020B0604020202020204" pitchFamily="34" charset="0"/>
              <a:buChar char="•"/>
            </a:pPr>
            <a:endParaRPr lang="en-US" sz="1600" b="1" dirty="0">
              <a:solidFill>
                <a:schemeClr val="accent5">
                  <a:lumMod val="75000"/>
                </a:schemeClr>
              </a:solidFill>
              <a:latin typeface="Arial Black" panose="020B0A04020102020204" charset="0"/>
              <a:cs typeface="Arial Black" panose="020B0A04020102020204" charset="0"/>
              <a:sym typeface="+mn-ea"/>
            </a:endParaRPr>
          </a:p>
          <a:p>
            <a:pPr algn="l">
              <a:buClr>
                <a:srgbClr val="000000"/>
              </a:buClr>
              <a:buSzTx/>
              <a:buFont typeface="Arial" panose="020B0604020202020204" pitchFamily="34" charset="0"/>
              <a:buChar char="•"/>
            </a:pPr>
            <a:r>
              <a:rPr lang="en-US" sz="1600" b="1" dirty="0">
                <a:solidFill>
                  <a:schemeClr val="accent5">
                    <a:lumMod val="75000"/>
                  </a:schemeClr>
                </a:solidFill>
                <a:latin typeface="Arial Black" panose="020B0A04020102020204" charset="0"/>
                <a:cs typeface="Arial Black" panose="020B0A04020102020204" charset="0"/>
                <a:sym typeface="+mn-ea"/>
              </a:rPr>
              <a:t> ‘</a:t>
            </a:r>
            <a:r>
              <a:rPr lang="en-US" sz="1600" b="1" dirty="0" err="1">
                <a:solidFill>
                  <a:schemeClr val="accent5">
                    <a:lumMod val="75000"/>
                  </a:schemeClr>
                </a:solidFill>
                <a:latin typeface="Arial Black" panose="020B0A04020102020204" charset="0"/>
                <a:cs typeface="Arial Black" panose="020B0A04020102020204" charset="0"/>
                <a:sym typeface="+mn-ea"/>
              </a:rPr>
              <a:t>reviews_per_month</a:t>
            </a:r>
            <a:r>
              <a:rPr lang="en-US" sz="1600" b="1" dirty="0">
                <a:solidFill>
                  <a:schemeClr val="accent5">
                    <a:lumMod val="75000"/>
                  </a:schemeClr>
                </a:solidFill>
                <a:latin typeface="Arial Black" panose="020B0A04020102020204" charset="0"/>
                <a:cs typeface="Arial Black" panose="020B0A04020102020204" charset="0"/>
                <a:sym typeface="+mn-ea"/>
              </a:rPr>
              <a:t>’ = 10052</a:t>
            </a:r>
          </a:p>
          <a:p>
            <a:pPr algn="l">
              <a:buClr>
                <a:srgbClr val="000000"/>
              </a:buClr>
              <a:buSzTx/>
              <a:buFont typeface="Arial" panose="020B0604020202020204" pitchFamily="34" charset="0"/>
              <a:buChar char="•"/>
            </a:pPr>
            <a:endParaRPr lang="en-US" sz="1600" b="1" dirty="0">
              <a:solidFill>
                <a:schemeClr val="accent5">
                  <a:lumMod val="75000"/>
                </a:schemeClr>
              </a:solidFill>
              <a:latin typeface="Arial Black" panose="020B0A04020102020204" charset="0"/>
              <a:cs typeface="Arial Black" panose="020B0A04020102020204" charset="0"/>
              <a:sym typeface="+mn-ea"/>
            </a:endParaRPr>
          </a:p>
          <a:p>
            <a:pPr algn="l">
              <a:buClr>
                <a:srgbClr val="000000"/>
              </a:buClr>
              <a:buSzTx/>
              <a:buFont typeface="Arial" panose="020B0604020202020204" pitchFamily="34" charset="0"/>
              <a:buChar char="•"/>
            </a:pPr>
            <a:r>
              <a:rPr lang="en-US" sz="1600" b="1" dirty="0">
                <a:solidFill>
                  <a:schemeClr val="accent5">
                    <a:lumMod val="75000"/>
                  </a:schemeClr>
                </a:solidFill>
                <a:latin typeface="Arial Black" panose="020B0A04020102020204" charset="0"/>
                <a:cs typeface="Arial Black" panose="020B0A04020102020204" charset="0"/>
                <a:sym typeface="+mn-ea"/>
              </a:rPr>
              <a:t> ‘name’ column we will replace the ‘nan’ values with corresponding ‘</a:t>
            </a:r>
            <a:r>
              <a:rPr lang="en-US" sz="1600" b="1" dirty="0" err="1">
                <a:solidFill>
                  <a:schemeClr val="accent5">
                    <a:lumMod val="75000"/>
                  </a:schemeClr>
                </a:solidFill>
                <a:latin typeface="Arial Black" panose="020B0A04020102020204" charset="0"/>
                <a:cs typeface="Arial Black" panose="020B0A04020102020204" charset="0"/>
                <a:sym typeface="+mn-ea"/>
              </a:rPr>
              <a:t>room_type</a:t>
            </a:r>
            <a:r>
              <a:rPr lang="en-US" sz="1600" b="1" dirty="0">
                <a:solidFill>
                  <a:schemeClr val="accent5">
                    <a:lumMod val="75000"/>
                  </a:schemeClr>
                </a:solidFill>
                <a:latin typeface="Arial Black" panose="020B0A04020102020204" charset="0"/>
                <a:cs typeface="Arial Black" panose="020B0A04020102020204" charset="0"/>
                <a:sym typeface="+mn-ea"/>
              </a:rPr>
              <a:t>’ values.</a:t>
            </a:r>
          </a:p>
          <a:p>
            <a:pPr algn="l">
              <a:buClr>
                <a:srgbClr val="000000"/>
              </a:buClr>
              <a:buSzTx/>
              <a:buFont typeface="Arial" panose="020B0604020202020204" pitchFamily="34" charset="0"/>
              <a:buChar char="•"/>
            </a:pPr>
            <a:endParaRPr lang="en-US" sz="1600" b="1" dirty="0">
              <a:solidFill>
                <a:schemeClr val="accent5">
                  <a:lumMod val="75000"/>
                </a:schemeClr>
              </a:solidFill>
              <a:latin typeface="Arial Black" panose="020B0A04020102020204" charset="0"/>
              <a:cs typeface="Arial Black" panose="020B0A04020102020204" charset="0"/>
              <a:sym typeface="+mn-ea"/>
            </a:endParaRPr>
          </a:p>
          <a:p>
            <a:pPr algn="l">
              <a:buClr>
                <a:srgbClr val="000000"/>
              </a:buClr>
              <a:buSzTx/>
              <a:buFont typeface="Arial" panose="020B0604020202020204" pitchFamily="34" charset="0"/>
              <a:buChar char="•"/>
            </a:pPr>
            <a:r>
              <a:rPr lang="en-US" sz="1600" b="1" dirty="0">
                <a:solidFill>
                  <a:schemeClr val="accent5">
                    <a:lumMod val="75000"/>
                  </a:schemeClr>
                </a:solidFill>
                <a:latin typeface="Arial Black" panose="020B0A04020102020204" charset="0"/>
                <a:cs typeface="Arial Black" panose="020B0A04020102020204" charset="0"/>
                <a:sym typeface="+mn-ea"/>
              </a:rPr>
              <a:t> ‘</a:t>
            </a:r>
            <a:r>
              <a:rPr lang="en-US" sz="1600" b="1" dirty="0" err="1">
                <a:solidFill>
                  <a:schemeClr val="accent5">
                    <a:lumMod val="75000"/>
                  </a:schemeClr>
                </a:solidFill>
                <a:latin typeface="Arial Black" panose="020B0A04020102020204" charset="0"/>
                <a:cs typeface="Arial Black" panose="020B0A04020102020204" charset="0"/>
                <a:sym typeface="+mn-ea"/>
              </a:rPr>
              <a:t>host_name</a:t>
            </a:r>
            <a:r>
              <a:rPr lang="en-US" sz="1600" b="1" dirty="0">
                <a:solidFill>
                  <a:schemeClr val="accent5">
                    <a:lumMod val="75000"/>
                  </a:schemeClr>
                </a:solidFill>
                <a:latin typeface="Arial Black" panose="020B0A04020102020204" charset="0"/>
                <a:cs typeface="Arial Black" panose="020B0A04020102020204" charset="0"/>
                <a:sym typeface="+mn-ea"/>
              </a:rPr>
              <a:t>’ will not use as those are names of individuals.</a:t>
            </a:r>
          </a:p>
          <a:p>
            <a:pPr indent="0" algn="l">
              <a:buClr>
                <a:srgbClr val="000000"/>
              </a:buClr>
              <a:buSzTx/>
              <a:buFont typeface="Arial" panose="020B0604020202020204" pitchFamily="34" charset="0"/>
              <a:buNone/>
            </a:pPr>
            <a:endParaRPr lang="en-US" sz="1600" b="1" dirty="0">
              <a:solidFill>
                <a:schemeClr val="accent5">
                  <a:lumMod val="75000"/>
                </a:schemeClr>
              </a:solidFill>
              <a:latin typeface="Arial Black" panose="020B0A04020102020204" charset="0"/>
              <a:cs typeface="Arial Black" panose="020B0A04020102020204" charset="0"/>
              <a:sym typeface="+mn-ea"/>
            </a:endParaRPr>
          </a:p>
          <a:p>
            <a:pPr algn="l">
              <a:buClr>
                <a:srgbClr val="000000"/>
              </a:buClr>
              <a:buSzTx/>
              <a:buFont typeface="Arial" panose="020B0604020202020204" pitchFamily="34" charset="0"/>
              <a:buChar char="•"/>
            </a:pPr>
            <a:r>
              <a:rPr lang="en-US" sz="1600" b="1" dirty="0">
                <a:solidFill>
                  <a:schemeClr val="accent5">
                    <a:lumMod val="75000"/>
                  </a:schemeClr>
                </a:solidFill>
                <a:latin typeface="Arial Black" panose="020B0A04020102020204" charset="0"/>
                <a:cs typeface="Arial Black" panose="020B0A04020102020204" charset="0"/>
                <a:sym typeface="+mn-ea"/>
              </a:rPr>
              <a:t> '</a:t>
            </a:r>
            <a:r>
              <a:rPr lang="en-US" sz="1600" b="1" dirty="0" err="1">
                <a:solidFill>
                  <a:schemeClr val="accent5">
                    <a:lumMod val="75000"/>
                  </a:schemeClr>
                </a:solidFill>
                <a:latin typeface="Arial Black" panose="020B0A04020102020204" charset="0"/>
                <a:cs typeface="Arial Black" panose="020B0A04020102020204" charset="0"/>
                <a:sym typeface="+mn-ea"/>
              </a:rPr>
              <a:t>reviews_per_month</a:t>
            </a:r>
            <a:r>
              <a:rPr lang="en-US" sz="1600" b="1" dirty="0">
                <a:solidFill>
                  <a:schemeClr val="accent5">
                    <a:lumMod val="75000"/>
                  </a:schemeClr>
                </a:solidFill>
                <a:latin typeface="Arial Black" panose="020B0A04020102020204" charset="0"/>
                <a:cs typeface="Arial Black" panose="020B0A04020102020204" charset="0"/>
                <a:sym typeface="+mn-ea"/>
              </a:rPr>
              <a:t>'  we will replace with 0 for NA values.</a:t>
            </a:r>
          </a:p>
          <a:p>
            <a:pPr algn="l">
              <a:buClr>
                <a:srgbClr val="000000"/>
              </a:buClr>
              <a:buSzTx/>
              <a:buFont typeface="Arial" panose="020B0604020202020204" pitchFamily="34" charset="0"/>
              <a:buChar char="•"/>
            </a:pPr>
            <a:endParaRPr lang="en-US" sz="1600" b="1" dirty="0">
              <a:solidFill>
                <a:schemeClr val="accent5">
                  <a:lumMod val="75000"/>
                </a:schemeClr>
              </a:solidFill>
              <a:latin typeface="Arial Black" panose="020B0A04020102020204" charset="0"/>
              <a:cs typeface="Arial Black" panose="020B0A04020102020204" charset="0"/>
              <a:sym typeface="+mn-ea"/>
            </a:endParaRPr>
          </a:p>
          <a:p>
            <a:pPr algn="l">
              <a:buSzTx/>
              <a:buFont typeface="Arial" panose="020B0604020202020204" pitchFamily="34" charset="0"/>
              <a:buChar char="•"/>
            </a:pPr>
            <a:r>
              <a:rPr lang="en-US" sz="1600" b="1" dirty="0">
                <a:solidFill>
                  <a:schemeClr val="accent5">
                    <a:lumMod val="75000"/>
                  </a:schemeClr>
                </a:solidFill>
                <a:latin typeface="Arial Black" panose="020B0A04020102020204" charset="0"/>
                <a:cs typeface="Arial Black" panose="020B0A04020102020204" charset="0"/>
                <a:sym typeface="+mn-ea"/>
              </a:rPr>
              <a:t> In ‘</a:t>
            </a:r>
            <a:r>
              <a:rPr lang="en-US" sz="1600" b="1" dirty="0" err="1">
                <a:solidFill>
                  <a:schemeClr val="accent5">
                    <a:lumMod val="75000"/>
                  </a:schemeClr>
                </a:solidFill>
                <a:latin typeface="Arial Black" panose="020B0A04020102020204" charset="0"/>
                <a:cs typeface="Arial Black" panose="020B0A04020102020204" charset="0"/>
                <a:sym typeface="+mn-ea"/>
              </a:rPr>
              <a:t>last_review</a:t>
            </a:r>
            <a:r>
              <a:rPr lang="en-US" sz="1600" b="1" dirty="0">
                <a:solidFill>
                  <a:schemeClr val="accent5">
                    <a:lumMod val="75000"/>
                  </a:schemeClr>
                </a:solidFill>
                <a:latin typeface="Arial Black" panose="020B0A04020102020204" charset="0"/>
                <a:cs typeface="Arial Black" panose="020B0A04020102020204" charset="0"/>
                <a:sym typeface="+mn-ea"/>
              </a:rPr>
              <a:t>’ We will convert its data type to categorical and replace 'NA' with 'never'.</a:t>
            </a:r>
            <a:endParaRPr lang="en-US" sz="1600" b="1" dirty="0">
              <a:solidFill>
                <a:schemeClr val="accent5">
                  <a:lumMod val="75000"/>
                </a:schemeClr>
              </a:solidFill>
              <a:latin typeface="Arial Black" panose="020B0A04020102020204" charset="0"/>
              <a:cs typeface="Arial Black" panose="020B0A04020102020204" charset="0"/>
            </a:endParaRPr>
          </a:p>
          <a:p>
            <a:pPr>
              <a:buClr>
                <a:srgbClr val="000000"/>
              </a:buClr>
              <a:buFont typeface="Arial" panose="020B0604020202020204" pitchFamily="34" charset="0"/>
              <a:buChar char="•"/>
            </a:pPr>
            <a:endParaRPr lang="en-US" sz="1600" dirty="0"/>
          </a:p>
          <a:p>
            <a:pPr>
              <a:buClr>
                <a:srgbClr val="000000"/>
              </a:buClr>
              <a:buFont typeface="Arial" panose="020B0604020202020204" pitchFamily="34" charset="0"/>
              <a:buChar char="•"/>
            </a:pPr>
            <a:endParaRPr lang="en-US" b="1" dirty="0">
              <a:solidFill>
                <a:schemeClr val="accent2"/>
              </a:solidFill>
              <a:sym typeface="+mn-ea"/>
            </a:endParaRPr>
          </a:p>
          <a:p>
            <a:pPr marL="114300" indent="0">
              <a:buClr>
                <a:srgbClr val="000000"/>
              </a:buClr>
              <a:buFont typeface="Arial" panose="020B0604020202020204" pitchFamily="34" charse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 y="-110"/>
            <a:ext cx="8520600" cy="572700"/>
          </a:xfrm>
        </p:spPr>
        <p:txBody>
          <a:bodyPr/>
          <a:lstStyle/>
          <a:p>
            <a:r>
              <a:rPr lang="en-US" b="1" u="sng">
                <a:solidFill>
                  <a:schemeClr val="tx1"/>
                </a:solidFill>
                <a:latin typeface="Arial" panose="020B0604020202020204" pitchFamily="34" charset="0"/>
                <a:cs typeface="Arial" panose="020B0604020202020204" pitchFamily="34" charset="0"/>
                <a:sym typeface="+mn-ea"/>
              </a:rPr>
              <a:t>Top 50 words form Word_Cloud:</a:t>
            </a:r>
            <a:br>
              <a:rPr lang="en-US" b="1" u="sng">
                <a:solidFill>
                  <a:schemeClr val="tx1"/>
                </a:solidFill>
                <a:latin typeface="Arial" panose="020B0604020202020204" pitchFamily="34" charset="0"/>
                <a:cs typeface="Arial" panose="020B0604020202020204" pitchFamily="34" charset="0"/>
              </a:rPr>
            </a:br>
            <a:endParaRPr lang="en-US" b="1" u="sng">
              <a:solidFill>
                <a:schemeClr val="tx1"/>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rcRect r="826"/>
          <a:stretch>
            <a:fillRect/>
          </a:stretch>
        </p:blipFill>
        <p:spPr>
          <a:xfrm>
            <a:off x="635" y="709295"/>
            <a:ext cx="9068435" cy="43313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80" y="101490"/>
            <a:ext cx="8520600" cy="572700"/>
          </a:xfrm>
        </p:spPr>
        <p:txBody>
          <a:bodyPr/>
          <a:lstStyle/>
          <a:p>
            <a:pPr algn="l"/>
            <a:r>
              <a:rPr lang="en-US" b="1" u="sng" dirty="0" err="1">
                <a:solidFill>
                  <a:schemeClr val="tx1"/>
                </a:solidFill>
                <a:latin typeface="Arial" panose="020B0604020202020204" pitchFamily="34" charset="0"/>
                <a:cs typeface="Arial" panose="020B0604020202020204" pitchFamily="34" charset="0"/>
              </a:rPr>
              <a:t>neighborhood_group</a:t>
            </a:r>
            <a:endParaRPr lang="en-US" b="1" u="sng" dirty="0">
              <a:solidFill>
                <a:schemeClr val="tx1"/>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75565" y="935990"/>
            <a:ext cx="8596630" cy="39230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 y="-110"/>
            <a:ext cx="3429085" cy="572700"/>
          </a:xfrm>
        </p:spPr>
        <p:txBody>
          <a:bodyPr/>
          <a:lstStyle/>
          <a:p>
            <a:r>
              <a:rPr lang="en-US" b="1" u="sng" dirty="0">
                <a:solidFill>
                  <a:schemeClr val="tx1"/>
                </a:solidFill>
                <a:latin typeface="Arial" panose="020B0604020202020204" pitchFamily="34" charset="0"/>
                <a:cs typeface="Arial" panose="020B0604020202020204" pitchFamily="34" charset="0"/>
              </a:rPr>
              <a:t> neighborhood</a:t>
            </a:r>
            <a:endParaRPr lang="en-US" dirty="0"/>
          </a:p>
        </p:txBody>
      </p:sp>
      <p:pic>
        <p:nvPicPr>
          <p:cNvPr id="4" name="Picture 3"/>
          <p:cNvPicPr>
            <a:picLocks noChangeAspect="1"/>
          </p:cNvPicPr>
          <p:nvPr/>
        </p:nvPicPr>
        <p:blipFill>
          <a:blip r:embed="rId2"/>
          <a:stretch>
            <a:fillRect/>
          </a:stretch>
        </p:blipFill>
        <p:spPr>
          <a:xfrm>
            <a:off x="74295" y="1007110"/>
            <a:ext cx="9069705" cy="3996055"/>
          </a:xfrm>
          <a:prstGeom prst="rect">
            <a:avLst/>
          </a:prstGeom>
        </p:spPr>
      </p:pic>
      <p:sp>
        <p:nvSpPr>
          <p:cNvPr id="5" name="Text Box 4"/>
          <p:cNvSpPr txBox="1"/>
          <p:nvPr/>
        </p:nvSpPr>
        <p:spPr>
          <a:xfrm>
            <a:off x="74295" y="572770"/>
            <a:ext cx="1783715" cy="306705"/>
          </a:xfrm>
          <a:prstGeom prst="rect">
            <a:avLst/>
          </a:prstGeom>
          <a:noFill/>
        </p:spPr>
        <p:txBody>
          <a:bodyPr wrap="none" rtlCol="0">
            <a:spAutoFit/>
          </a:bodyPr>
          <a:lstStyle/>
          <a:p>
            <a:r>
              <a:rPr lang="en-US" b="1"/>
              <a:t>top 50 neighbours:</a:t>
            </a:r>
          </a:p>
        </p:txBody>
      </p:sp>
      <p:sp>
        <p:nvSpPr>
          <p:cNvPr id="6" name="Text Box 5"/>
          <p:cNvSpPr txBox="1"/>
          <p:nvPr/>
        </p:nvSpPr>
        <p:spPr>
          <a:xfrm>
            <a:off x="4333875" y="1202690"/>
            <a:ext cx="4592320" cy="521970"/>
          </a:xfrm>
          <a:prstGeom prst="rect">
            <a:avLst/>
          </a:prstGeom>
          <a:noFill/>
        </p:spPr>
        <p:txBody>
          <a:bodyPr wrap="square" rtlCol="0">
            <a:spAutoFit/>
          </a:bodyPr>
          <a:lstStyle/>
          <a:p>
            <a:pPr marL="0" indent="0" algn="l">
              <a:buFont typeface="Arial" panose="020B0604020202020204" pitchFamily="34" charset="0"/>
              <a:buNone/>
            </a:pPr>
            <a:r>
              <a:rPr lang="en-US" b="1"/>
              <a:t>Observations:</a:t>
            </a:r>
          </a:p>
          <a:p>
            <a:pPr marL="285750" indent="-285750" algn="l">
              <a:buFont typeface="Arial" panose="020B0604020202020204" pitchFamily="34" charset="0"/>
              <a:buChar char="•"/>
            </a:pPr>
            <a:r>
              <a:rPr lang="en-US" b="1"/>
              <a:t>People like to stay at these towns more offent.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0" y="-110"/>
            <a:ext cx="8520600" cy="572700"/>
          </a:xfrm>
        </p:spPr>
        <p:txBody>
          <a:bodyPr/>
          <a:lstStyle/>
          <a:p>
            <a:pPr algn="l"/>
            <a:r>
              <a:rPr lang="en-US" b="1" u="sng" dirty="0">
                <a:solidFill>
                  <a:schemeClr val="tx1"/>
                </a:solidFill>
                <a:latin typeface="Arial" panose="020B0604020202020204" pitchFamily="34" charset="0"/>
                <a:cs typeface="Arial" panose="020B0604020202020204" pitchFamily="34" charset="0"/>
              </a:rPr>
              <a:t>latitude &amp; longitude</a:t>
            </a:r>
          </a:p>
        </p:txBody>
      </p:sp>
      <p:pic>
        <p:nvPicPr>
          <p:cNvPr id="4" name="Picture 3"/>
          <p:cNvPicPr>
            <a:picLocks noChangeAspect="1"/>
          </p:cNvPicPr>
          <p:nvPr/>
        </p:nvPicPr>
        <p:blipFill>
          <a:blip r:embed="rId2"/>
          <a:stretch>
            <a:fillRect/>
          </a:stretch>
        </p:blipFill>
        <p:spPr>
          <a:xfrm>
            <a:off x="10795" y="573405"/>
            <a:ext cx="9132570" cy="44494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 y="-110"/>
            <a:ext cx="2574121" cy="572700"/>
          </a:xfrm>
        </p:spPr>
        <p:txBody>
          <a:bodyPr/>
          <a:lstStyle/>
          <a:p>
            <a:r>
              <a:rPr lang="en-US" b="1" u="sng" dirty="0" err="1">
                <a:solidFill>
                  <a:schemeClr val="tx1"/>
                </a:solidFill>
                <a:latin typeface="Arial" panose="020B0604020202020204" pitchFamily="34" charset="0"/>
                <a:cs typeface="Arial" panose="020B0604020202020204" pitchFamily="34" charset="0"/>
              </a:rPr>
              <a:t>room_type</a:t>
            </a:r>
            <a:endParaRPr lang="en-US" dirty="0"/>
          </a:p>
        </p:txBody>
      </p:sp>
      <p:pic>
        <p:nvPicPr>
          <p:cNvPr id="4" name="Picture 3"/>
          <p:cNvPicPr>
            <a:picLocks noChangeAspect="1"/>
          </p:cNvPicPr>
          <p:nvPr/>
        </p:nvPicPr>
        <p:blipFill>
          <a:blip r:embed="rId2"/>
          <a:stretch>
            <a:fillRect/>
          </a:stretch>
        </p:blipFill>
        <p:spPr>
          <a:xfrm>
            <a:off x="0" y="572770"/>
            <a:ext cx="5967730" cy="3564255"/>
          </a:xfrm>
          <a:prstGeom prst="rect">
            <a:avLst/>
          </a:prstGeom>
        </p:spPr>
      </p:pic>
      <p:sp>
        <p:nvSpPr>
          <p:cNvPr id="5" name="Text Box 4"/>
          <p:cNvSpPr txBox="1"/>
          <p:nvPr/>
        </p:nvSpPr>
        <p:spPr>
          <a:xfrm>
            <a:off x="6178400" y="860502"/>
            <a:ext cx="2780056" cy="3647152"/>
          </a:xfrm>
          <a:prstGeom prst="rect">
            <a:avLst/>
          </a:prstGeom>
          <a:noFill/>
        </p:spPr>
        <p:txBody>
          <a:bodyPr wrap="none" rtlCol="0">
            <a:spAutoFit/>
          </a:bodyPr>
          <a:lstStyle/>
          <a:p>
            <a:pPr algn="l"/>
            <a:r>
              <a:rPr lang="en-US" sz="1300" b="1" dirty="0"/>
              <a:t>Observations:</a:t>
            </a:r>
          </a:p>
          <a:p>
            <a:pPr algn="l"/>
            <a:endParaRPr lang="en-US" sz="1300" b="1" dirty="0"/>
          </a:p>
          <a:p>
            <a:pPr algn="l"/>
            <a:r>
              <a:rPr lang="en-US" sz="1300" b="1" dirty="0"/>
              <a:t>1. There are three types of rooms</a:t>
            </a:r>
          </a:p>
          <a:p>
            <a:pPr algn="l"/>
            <a:endParaRPr lang="en-US" sz="1300" b="1" dirty="0"/>
          </a:p>
          <a:p>
            <a:pPr algn="l"/>
            <a:r>
              <a:rPr lang="en-US" sz="1300" b="1" dirty="0"/>
              <a:t>2. Namely: </a:t>
            </a:r>
          </a:p>
          <a:p>
            <a:pPr algn="l"/>
            <a:r>
              <a:rPr lang="en-US" sz="1300" b="1" dirty="0"/>
              <a:t>  1. Private room</a:t>
            </a:r>
          </a:p>
          <a:p>
            <a:pPr algn="l"/>
            <a:r>
              <a:rPr lang="en-US" sz="1300" b="1" dirty="0"/>
              <a:t>  2.Entire home/apt </a:t>
            </a:r>
            <a:r>
              <a:rPr lang="en-US" sz="1300" b="1" dirty="0" err="1"/>
              <a:t>room_type</a:t>
            </a:r>
            <a:endParaRPr lang="en-US" sz="1300" b="1" dirty="0"/>
          </a:p>
          <a:p>
            <a:pPr algn="l"/>
            <a:r>
              <a:rPr lang="en-US" sz="1300" b="1" dirty="0"/>
              <a:t>  3. Shared room.</a:t>
            </a:r>
          </a:p>
          <a:p>
            <a:pPr algn="l"/>
            <a:endParaRPr lang="en-US" sz="1300" b="1" dirty="0"/>
          </a:p>
          <a:p>
            <a:pPr algn="l"/>
            <a:r>
              <a:rPr lang="en-US" sz="1300" b="1" dirty="0"/>
              <a:t>3. People mostly preferred to take</a:t>
            </a:r>
          </a:p>
          <a:p>
            <a:pPr algn="l"/>
            <a:r>
              <a:rPr lang="en-US" sz="1300" b="1" dirty="0"/>
              <a:t>whole apartment on rent followed by</a:t>
            </a:r>
          </a:p>
          <a:p>
            <a:pPr algn="l"/>
            <a:r>
              <a:rPr lang="en-US" sz="1300" b="1" dirty="0"/>
              <a:t> Private room.</a:t>
            </a:r>
          </a:p>
          <a:p>
            <a:pPr algn="l"/>
            <a:endParaRPr lang="en-US" sz="1300" b="1" dirty="0"/>
          </a:p>
          <a:p>
            <a:pPr algn="l"/>
            <a:r>
              <a:rPr lang="en-US" sz="1300" b="1" dirty="0"/>
              <a:t>4. very few people preferred to have </a:t>
            </a:r>
          </a:p>
          <a:p>
            <a:pPr algn="l"/>
            <a:r>
              <a:rPr lang="en-US" sz="1300" b="1" dirty="0"/>
              <a:t>shared rooms.</a:t>
            </a:r>
          </a:p>
          <a:p>
            <a:pPr algn="l"/>
            <a:endParaRPr lang="en-US" b="1" dirty="0"/>
          </a:p>
          <a:p>
            <a:pPr algn="l"/>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 y="-70595"/>
            <a:ext cx="8520600" cy="572700"/>
          </a:xfrm>
        </p:spPr>
        <p:txBody>
          <a:bodyPr/>
          <a:lstStyle/>
          <a:p>
            <a:pPr algn="l"/>
            <a:r>
              <a:rPr lang="en-US" b="1" u="sng" dirty="0">
                <a:solidFill>
                  <a:schemeClr val="tx1"/>
                </a:solidFill>
                <a:latin typeface="Arial" panose="020B0604020202020204" pitchFamily="34" charset="0"/>
                <a:cs typeface="Arial" panose="020B0604020202020204" pitchFamily="34" charset="0"/>
              </a:rPr>
              <a:t>price</a:t>
            </a:r>
          </a:p>
        </p:txBody>
      </p:sp>
      <p:pic>
        <p:nvPicPr>
          <p:cNvPr id="4" name="Picture 3"/>
          <p:cNvPicPr>
            <a:picLocks noChangeAspect="1"/>
          </p:cNvPicPr>
          <p:nvPr/>
        </p:nvPicPr>
        <p:blipFill>
          <a:blip r:embed="rId3"/>
          <a:stretch>
            <a:fillRect/>
          </a:stretch>
        </p:blipFill>
        <p:spPr>
          <a:xfrm>
            <a:off x="76835" y="502285"/>
            <a:ext cx="8990330" cy="2906395"/>
          </a:xfrm>
          <a:prstGeom prst="rect">
            <a:avLst/>
          </a:prstGeom>
        </p:spPr>
      </p:pic>
      <p:sp>
        <p:nvSpPr>
          <p:cNvPr id="6" name="Text Box 5"/>
          <p:cNvSpPr txBox="1"/>
          <p:nvPr/>
        </p:nvSpPr>
        <p:spPr>
          <a:xfrm>
            <a:off x="157480" y="3568700"/>
            <a:ext cx="8679815" cy="1292662"/>
          </a:xfrm>
          <a:prstGeom prst="rect">
            <a:avLst/>
          </a:prstGeom>
          <a:noFill/>
        </p:spPr>
        <p:txBody>
          <a:bodyPr wrap="square" rtlCol="0">
            <a:spAutoFit/>
          </a:bodyPr>
          <a:lstStyle/>
          <a:p>
            <a:pPr marL="285750" indent="-285750" algn="l">
              <a:buFont typeface="Arial" panose="020B0604020202020204" pitchFamily="34" charset="0"/>
              <a:buChar char="•"/>
            </a:pPr>
            <a:r>
              <a:rPr lang="en-US" sz="1300" b="1" dirty="0">
                <a:latin typeface="Arial" panose="020B0604020202020204" pitchFamily="34" charset="0"/>
                <a:cs typeface="Arial" panose="020B0604020202020204" pitchFamily="34" charset="0"/>
              </a:rPr>
              <a:t>cheap (price range below or equal to 80$)</a:t>
            </a:r>
          </a:p>
          <a:p>
            <a:pPr marL="285750" indent="-285750" algn="l">
              <a:buFont typeface="Arial" panose="020B0604020202020204" pitchFamily="34" charset="0"/>
              <a:buChar char="•"/>
            </a:pPr>
            <a:endParaRPr lang="en-US" sz="1300" b="1"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300" b="1" dirty="0">
                <a:latin typeface="Arial" panose="020B0604020202020204" pitchFamily="34" charset="0"/>
                <a:cs typeface="Arial" panose="020B0604020202020204" pitchFamily="34" charset="0"/>
              </a:rPr>
              <a:t>Affordable(for price range 80 to 500$)</a:t>
            </a:r>
          </a:p>
          <a:p>
            <a:pPr marL="0" indent="0" algn="l">
              <a:buFont typeface="Arial" panose="020B0604020202020204" pitchFamily="34" charset="0"/>
              <a:buNone/>
            </a:pPr>
            <a:endParaRPr lang="en-US" sz="1300" b="1"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300" b="1" dirty="0">
                <a:latin typeface="Arial" panose="020B0604020202020204" pitchFamily="34" charset="0"/>
                <a:cs typeface="Arial" panose="020B0604020202020204" pitchFamily="34" charset="0"/>
              </a:rPr>
              <a:t>Expensive(for a price range of more than 500$) so, it looks like people have more interest in having "affordable" rooms/apartments rather than having cheap and expensive rooms.</a:t>
            </a: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13</TotalTime>
  <Words>760</Words>
  <Application>Microsoft Office PowerPoint</Application>
  <PresentationFormat>On-screen Show (16:9)</PresentationFormat>
  <Paragraphs>104</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Montserrat</vt:lpstr>
      <vt:lpstr>Arial Black</vt:lpstr>
      <vt:lpstr>Tw Cen MT</vt:lpstr>
      <vt:lpstr>Droplet</vt:lpstr>
      <vt:lpstr>Airbnb   Bookings Analysis </vt:lpstr>
      <vt:lpstr>Introduction. </vt:lpstr>
      <vt:lpstr>Missing value Handling. </vt:lpstr>
      <vt:lpstr>Top 50 words form Word_Cloud: </vt:lpstr>
      <vt:lpstr>neighborhood_group</vt:lpstr>
      <vt:lpstr> neighborhood</vt:lpstr>
      <vt:lpstr>latitude &amp; longitude</vt:lpstr>
      <vt:lpstr>room_type</vt:lpstr>
      <vt:lpstr>price</vt:lpstr>
      <vt:lpstr>minimum_nights</vt:lpstr>
      <vt:lpstr>Number_of_reviews</vt:lpstr>
      <vt:lpstr>calculated_host_listings_count</vt:lpstr>
      <vt:lpstr>availability_365</vt:lpstr>
      <vt:lpstr>PowerPoint Presentation</vt:lpstr>
      <vt:lpstr>Relationship between neighborhood_group and median price</vt:lpstr>
      <vt:lpstr>Relation between neighborhood and price</vt:lpstr>
      <vt:lpstr>Relationship between price and room_type</vt:lpstr>
      <vt:lpstr>Relationship between room_type and neighborhood_group</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Project_x000d_EDA Airbnb Bookings Analysis</dc:title>
  <dc:creator>Bharath P</dc:creator>
  <cp:lastModifiedBy>Bharath P</cp:lastModifiedBy>
  <cp:revision>13</cp:revision>
  <dcterms:created xsi:type="dcterms:W3CDTF">2021-02-16T08:42:00Z</dcterms:created>
  <dcterms:modified xsi:type="dcterms:W3CDTF">2022-04-12T18:01:00Z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1033-11.2.0.9937</vt:lpwstr>
  </property>
</Properties>
</file>