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8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A33E-C791-4C56-BAA3-F2C4E162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225E5-33B5-46A2-880D-32D9887F0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8FD3-F45A-464D-AE17-CFA372FC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EE5F-7FD3-4A80-80C5-F5891CE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2F41A-A387-43EE-9A2A-18B22B49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4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7300-B1FA-4E54-AACB-969F1D17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F7301-CA94-4852-82E9-794FADEF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1311-04E3-442F-900B-8B2A887B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91873-77D9-4AE1-B91F-EAF4D901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D81B-37DC-4A22-ACAA-181AA0E2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4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A0A13-B418-4709-9566-F537EBF19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48EE5-BBE6-4769-BEF9-F3CF1A4B2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60AD4-8596-439E-A182-9427865E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7539-18E8-4FB6-A4C5-1066B8AF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685F-C82C-4726-A2D5-325F46E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4B5C-D4F4-4BF6-9E70-91777440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B021-2F4B-4680-9278-3C035B66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2660-EE69-496A-91CF-66B4D87A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2AB6-F6B2-4263-AB2E-DC882562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1BF2-69C6-4CDD-B9E9-C1807501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8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CBE5-17CA-45F4-BD85-24724B31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3381-9479-4385-9C94-508D174D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AB68-6B31-45A3-9E60-DE3D519A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C31D-4CD6-4194-BFBB-230587C3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0713-DDD1-41E1-B080-802E989E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1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78E5-CD04-47B3-9715-16416826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8A0E-6EE2-408A-A345-A744B2FB2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A39B3-D70A-4C7E-A9DB-BCDBC03F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686A0-BBFB-489E-9E2E-B89DB877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45EE-2F72-444E-B9D8-8C7EFD84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1DE30-79A0-434D-BBB7-05B44BB5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0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6D7F-4E01-408C-BF20-3E412186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F12F3-5C48-4015-B846-E43B621B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75C4-7F38-4FAD-8476-4EC519A23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DB8DD-838D-4ED8-AD5C-285C0EC91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776A6-D7E9-477A-8823-77D35B02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C32C9-AF6F-4B01-85A7-E688CF6C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4173A-D19D-44C6-961D-538BB193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2D068-9F74-4258-88F3-2C3832A5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F05-FE44-4E5A-9891-142B7DA0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00919-1273-4425-97CD-25C114B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122D-B8EE-48BB-91E8-A368C516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B3077-74DC-4A4C-A133-BACD0A40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3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BABBA-F737-4BB3-BA65-7B8C8CE5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18449-8D45-464E-B5EF-7224FEDD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E24F-48AE-409E-B3A9-605468C6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1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F9A8-7FCD-4CE6-923D-305A7340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71-E63D-4451-BD34-D946A197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2F84-E029-4716-A98D-8E5658EE0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A0D06-B245-4949-A638-EE6E12DE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61B7-72F7-498D-B2A8-CD38B3CE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13F1-7626-4ADE-9C19-7AD19AEE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14B1-3C86-4284-845B-2D5BD591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D7917-0FD6-4347-BCFB-E666E7B10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4B927-CB7D-4225-AFF0-7281EDD24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E7FF6-3B4C-4E7C-85C1-3F88E8E5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0149E-BFC8-4810-9D43-ED56C140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E414-B768-4BF8-B92C-FE1A60C9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67EBC-E456-46EC-B531-AE78F44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A7810-D893-4F8A-A3C1-372B46B2E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1447-84EA-48EC-A944-4F09737B9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53EF-8995-4007-AB95-1E964EFFE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5D88-8161-4094-9E2A-649215230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3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D39A-0CC6-41D0-8C7A-9EA4E80F9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Automated Question Answering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314DA-5CC2-4C95-B7A4-6B5FA9084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90950"/>
            <a:ext cx="5410200" cy="63222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BY,</a:t>
            </a:r>
          </a:p>
          <a:p>
            <a:r>
              <a:rPr lang="en-IN" dirty="0"/>
              <a:t>		Bharath P</a:t>
            </a:r>
          </a:p>
        </p:txBody>
      </p:sp>
    </p:spTree>
    <p:extLst>
      <p:ext uri="{BB962C8B-B14F-4D97-AF65-F5344CB8AC3E}">
        <p14:creationId xmlns:p14="http://schemas.microsoft.com/office/powerpoint/2010/main" val="65653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3297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890"/>
                </a:solidFill>
              </a:rPr>
              <a:t>Problem</a:t>
            </a:r>
            <a:r>
              <a:rPr sz="3000" spc="-75" dirty="0">
                <a:solidFill>
                  <a:srgbClr val="2A3890"/>
                </a:solidFill>
              </a:rPr>
              <a:t> </a:t>
            </a:r>
            <a:r>
              <a:rPr sz="3000" spc="-25" dirty="0">
                <a:solidFill>
                  <a:srgbClr val="2A3890"/>
                </a:solidFill>
              </a:rPr>
              <a:t>Statement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29224" y="1237368"/>
            <a:ext cx="606488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Question </a:t>
            </a:r>
            <a:r>
              <a:rPr sz="2400" spc="-20" dirty="0">
                <a:solidFill>
                  <a:srgbClr val="434343"/>
                </a:solidFill>
                <a:latin typeface="Roboto"/>
                <a:cs typeface="Roboto"/>
              </a:rPr>
              <a:t>Answering</a:t>
            </a: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34343"/>
                </a:solidFill>
                <a:latin typeface="Roboto"/>
                <a:cs typeface="Roboto"/>
              </a:rPr>
              <a:t>Task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Facebook</a:t>
            </a: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34343"/>
                </a:solidFill>
                <a:latin typeface="Roboto"/>
                <a:cs typeface="Roboto"/>
              </a:rPr>
              <a:t>Babi</a:t>
            </a: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 Dataset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Example: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34343"/>
                </a:solidFill>
                <a:latin typeface="Roboto"/>
                <a:cs typeface="Roboto"/>
              </a:rPr>
              <a:t>Task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single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34343"/>
                </a:solidFill>
                <a:latin typeface="Roboto"/>
                <a:cs typeface="Roboto"/>
              </a:rPr>
              <a:t>supporting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Roboto"/>
                <a:cs typeface="Roboto"/>
              </a:rPr>
              <a:t>fact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2712" y="2681712"/>
            <a:ext cx="4942205" cy="1680845"/>
            <a:chOff x="1242712" y="2681712"/>
            <a:chExt cx="4942205" cy="1680845"/>
          </a:xfrm>
        </p:grpSpPr>
        <p:sp>
          <p:nvSpPr>
            <p:cNvPr id="5" name="object 5"/>
            <p:cNvSpPr/>
            <p:nvPr/>
          </p:nvSpPr>
          <p:spPr>
            <a:xfrm>
              <a:off x="1247475" y="2686474"/>
              <a:ext cx="4932680" cy="1671320"/>
            </a:xfrm>
            <a:custGeom>
              <a:avLst/>
              <a:gdLst/>
              <a:ahLst/>
              <a:cxnLst/>
              <a:rect l="l" t="t" r="r" b="b"/>
              <a:pathLst>
                <a:path w="4932680" h="1671320">
                  <a:moveTo>
                    <a:pt x="4932299" y="1670699"/>
                  </a:moveTo>
                  <a:lnTo>
                    <a:pt x="0" y="1670699"/>
                  </a:lnTo>
                  <a:lnTo>
                    <a:pt x="0" y="0"/>
                  </a:lnTo>
                  <a:lnTo>
                    <a:pt x="4932299" y="0"/>
                  </a:lnTo>
                  <a:lnTo>
                    <a:pt x="4932299" y="16706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7475" y="2686474"/>
              <a:ext cx="4932680" cy="1671320"/>
            </a:xfrm>
            <a:custGeom>
              <a:avLst/>
              <a:gdLst/>
              <a:ahLst/>
              <a:cxnLst/>
              <a:rect l="l" t="t" r="r" b="b"/>
              <a:pathLst>
                <a:path w="4932680" h="1671320">
                  <a:moveTo>
                    <a:pt x="0" y="0"/>
                  </a:moveTo>
                  <a:lnTo>
                    <a:pt x="4932299" y="0"/>
                  </a:lnTo>
                  <a:lnTo>
                    <a:pt x="4932299" y="1670699"/>
                  </a:lnTo>
                  <a:lnTo>
                    <a:pt x="0" y="167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9450" y="2926924"/>
              <a:ext cx="4184015" cy="1189990"/>
            </a:xfrm>
            <a:custGeom>
              <a:avLst/>
              <a:gdLst/>
              <a:ahLst/>
              <a:cxnLst/>
              <a:rect l="l" t="t" r="r" b="b"/>
              <a:pathLst>
                <a:path w="4184015" h="1189989">
                  <a:moveTo>
                    <a:pt x="0" y="0"/>
                  </a:moveTo>
                  <a:lnTo>
                    <a:pt x="4183799" y="0"/>
                  </a:lnTo>
                  <a:lnTo>
                    <a:pt x="4183799" y="1189799"/>
                  </a:lnTo>
                  <a:lnTo>
                    <a:pt x="0" y="1189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12474" y="2990806"/>
            <a:ext cx="327660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1529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2A3890"/>
                </a:solidFill>
                <a:latin typeface="Arial"/>
                <a:cs typeface="Arial"/>
              </a:rPr>
              <a:t>John</a:t>
            </a:r>
            <a:r>
              <a:rPr sz="1800" b="1" spc="-30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A3890"/>
                </a:solidFill>
                <a:latin typeface="Arial"/>
                <a:cs typeface="Arial"/>
              </a:rPr>
              <a:t>is</a:t>
            </a:r>
            <a:r>
              <a:rPr sz="1800" b="1" spc="-2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A3890"/>
                </a:solidFill>
                <a:latin typeface="Arial"/>
                <a:cs typeface="Arial"/>
              </a:rPr>
              <a:t>in</a:t>
            </a:r>
            <a:r>
              <a:rPr sz="1800" b="1" spc="-2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A3890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A3890"/>
                </a:solidFill>
                <a:latin typeface="Arial"/>
                <a:cs typeface="Arial"/>
              </a:rPr>
              <a:t>playground. </a:t>
            </a:r>
            <a:r>
              <a:rPr sz="1800" b="1" spc="-484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A3890"/>
                </a:solidFill>
                <a:latin typeface="Arial"/>
                <a:cs typeface="Arial"/>
              </a:rPr>
              <a:t>Bob</a:t>
            </a:r>
            <a:r>
              <a:rPr sz="1800" b="1" spc="-1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A3890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A389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A3890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A3890"/>
                </a:solidFill>
                <a:latin typeface="Arial"/>
                <a:cs typeface="Arial"/>
              </a:rPr>
              <a:t>office.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2A3890"/>
                </a:solidFill>
                <a:latin typeface="Arial"/>
                <a:cs typeface="Arial"/>
              </a:rPr>
              <a:t>Where</a:t>
            </a:r>
            <a:r>
              <a:rPr sz="1800" b="1" spc="-30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A3890"/>
                </a:solidFill>
                <a:latin typeface="Arial"/>
                <a:cs typeface="Arial"/>
              </a:rPr>
              <a:t>is</a:t>
            </a:r>
            <a:r>
              <a:rPr sz="1800" b="1" spc="-30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A3890"/>
                </a:solidFill>
                <a:latin typeface="Arial"/>
                <a:cs typeface="Arial"/>
              </a:rPr>
              <a:t>John?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A:playground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61912" y="3123462"/>
            <a:ext cx="1468120" cy="220979"/>
            <a:chOff x="5061912" y="3123462"/>
            <a:chExt cx="1468120" cy="220979"/>
          </a:xfrm>
        </p:grpSpPr>
        <p:sp>
          <p:nvSpPr>
            <p:cNvPr id="10" name="object 10"/>
            <p:cNvSpPr/>
            <p:nvPr/>
          </p:nvSpPr>
          <p:spPr>
            <a:xfrm>
              <a:off x="5066674" y="3128224"/>
              <a:ext cx="1458595" cy="211454"/>
            </a:xfrm>
            <a:custGeom>
              <a:avLst/>
              <a:gdLst/>
              <a:ahLst/>
              <a:cxnLst/>
              <a:rect l="l" t="t" r="r" b="b"/>
              <a:pathLst>
                <a:path w="1458595" h="211454">
                  <a:moveTo>
                    <a:pt x="105599" y="211199"/>
                  </a:moveTo>
                  <a:lnTo>
                    <a:pt x="0" y="105599"/>
                  </a:lnTo>
                  <a:lnTo>
                    <a:pt x="105599" y="0"/>
                  </a:lnTo>
                  <a:lnTo>
                    <a:pt x="105599" y="95975"/>
                  </a:lnTo>
                  <a:lnTo>
                    <a:pt x="1458599" y="95975"/>
                  </a:lnTo>
                  <a:lnTo>
                    <a:pt x="1458599" y="115224"/>
                  </a:lnTo>
                  <a:lnTo>
                    <a:pt x="105599" y="115224"/>
                  </a:lnTo>
                  <a:lnTo>
                    <a:pt x="105599" y="211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66674" y="3128224"/>
              <a:ext cx="1458595" cy="211454"/>
            </a:xfrm>
            <a:custGeom>
              <a:avLst/>
              <a:gdLst/>
              <a:ahLst/>
              <a:cxnLst/>
              <a:rect l="l" t="t" r="r" b="b"/>
              <a:pathLst>
                <a:path w="1458595" h="211454">
                  <a:moveTo>
                    <a:pt x="0" y="105599"/>
                  </a:moveTo>
                  <a:lnTo>
                    <a:pt x="105599" y="0"/>
                  </a:lnTo>
                  <a:lnTo>
                    <a:pt x="105599" y="95975"/>
                  </a:lnTo>
                  <a:lnTo>
                    <a:pt x="1458599" y="95975"/>
                  </a:lnTo>
                  <a:lnTo>
                    <a:pt x="1458599" y="115224"/>
                  </a:lnTo>
                  <a:lnTo>
                    <a:pt x="105599" y="115224"/>
                  </a:lnTo>
                  <a:lnTo>
                    <a:pt x="105599" y="211199"/>
                  </a:lnTo>
                  <a:lnTo>
                    <a:pt x="0" y="1055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21600" y="2942806"/>
            <a:ext cx="153289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SUPPORTING  FACT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3131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890"/>
                </a:solidFill>
              </a:rPr>
              <a:t>Memory</a:t>
            </a:r>
            <a:r>
              <a:rPr sz="3000" spc="-70" dirty="0">
                <a:solidFill>
                  <a:srgbClr val="2A3890"/>
                </a:solidFill>
              </a:rPr>
              <a:t> </a:t>
            </a:r>
            <a:r>
              <a:rPr sz="3000" spc="-15" dirty="0">
                <a:solidFill>
                  <a:srgbClr val="2A3890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7893684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42570" indent="-367030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Memory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Networks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were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introduced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2014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as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work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presented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Roboto"/>
                <a:cs typeface="Roboto"/>
              </a:rPr>
              <a:t>in </a:t>
            </a:r>
            <a:r>
              <a:rPr sz="1800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International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Conference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Learning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Representations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(ICLR)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2016.</a:t>
            </a:r>
            <a:endParaRPr sz="1800">
              <a:latin typeface="Roboto"/>
              <a:cs typeface="Roboto"/>
            </a:endParaRPr>
          </a:p>
          <a:p>
            <a:pPr marL="379095" marR="5080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Class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models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combine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large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memory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18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learning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component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that </a:t>
            </a:r>
            <a:r>
              <a:rPr sz="1800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can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read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write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it.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Authors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paper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J.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Weston,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S.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Chopra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Roboto"/>
                <a:cs typeface="Roboto"/>
              </a:rPr>
              <a:t>A.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Bordes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Simple</a:t>
            </a:r>
            <a:r>
              <a:rPr sz="18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Concept:</a:t>
            </a:r>
            <a:endParaRPr sz="18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Store the text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memory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Transform 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them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by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embedding 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matrices.</a:t>
            </a:r>
            <a:endParaRPr sz="140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Now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do 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computations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over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them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train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model.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036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A3890"/>
                </a:solidFill>
              </a:rPr>
              <a:t>End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15" dirty="0">
                <a:solidFill>
                  <a:srgbClr val="2A3890"/>
                </a:solidFill>
              </a:rPr>
              <a:t>to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End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20" dirty="0">
                <a:solidFill>
                  <a:srgbClr val="2A3890"/>
                </a:solidFill>
              </a:rPr>
              <a:t>Memory </a:t>
            </a:r>
            <a:r>
              <a:rPr sz="3000" spc="-15" dirty="0">
                <a:solidFill>
                  <a:srgbClr val="2A3890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29224" y="1237368"/>
            <a:ext cx="8306434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434343"/>
                </a:solidFill>
                <a:latin typeface="Roboto"/>
                <a:cs typeface="Roboto"/>
              </a:rPr>
              <a:t>Neural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Network model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34343"/>
                </a:solidFill>
                <a:latin typeface="Roboto"/>
                <a:cs typeface="Roboto"/>
              </a:rPr>
              <a:t>external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34343"/>
                </a:solidFill>
                <a:latin typeface="Roboto"/>
                <a:cs typeface="Roboto"/>
              </a:rPr>
              <a:t>memory.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434343"/>
                </a:solidFill>
                <a:latin typeface="Roboto"/>
                <a:cs typeface="Roboto"/>
              </a:rPr>
              <a:t>Reads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34343"/>
                </a:solidFill>
                <a:latin typeface="Roboto"/>
                <a:cs typeface="Roboto"/>
              </a:rPr>
              <a:t>memory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Roboto"/>
                <a:cs typeface="Roboto"/>
              </a:rPr>
              <a:t>soft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attention.</a:t>
            </a:r>
            <a:endParaRPr sz="2400">
              <a:latin typeface="Roboto"/>
              <a:cs typeface="Roboto"/>
            </a:endParaRPr>
          </a:p>
          <a:p>
            <a:pPr marL="424815" marR="5080" indent="-412750">
              <a:lnSpc>
                <a:spcPct val="114599"/>
              </a:lnSpc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 accesses</a:t>
            </a:r>
            <a:r>
              <a:rPr sz="2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34343"/>
                </a:solidFill>
                <a:latin typeface="Roboto"/>
                <a:cs typeface="Roboto"/>
              </a:rPr>
              <a:t>memory</a:t>
            </a:r>
            <a:r>
              <a:rPr sz="2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multiple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times,</a:t>
            </a:r>
            <a:r>
              <a:rPr sz="2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each</a:t>
            </a:r>
            <a:r>
              <a:rPr sz="2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step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being</a:t>
            </a:r>
            <a:r>
              <a:rPr sz="2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called </a:t>
            </a:r>
            <a:r>
              <a:rPr sz="2400" spc="-58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hop.</a:t>
            </a:r>
            <a:endParaRPr sz="2400">
              <a:latin typeface="Roboto"/>
              <a:cs typeface="Roboto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434343"/>
                </a:solidFill>
                <a:latin typeface="Roboto"/>
                <a:cs typeface="Roboto"/>
              </a:rPr>
              <a:t>Uses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34343"/>
                </a:solidFill>
                <a:latin typeface="Roboto"/>
                <a:cs typeface="Roboto"/>
              </a:rPr>
              <a:t>back</a:t>
            </a:r>
            <a:r>
              <a:rPr sz="2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propagation</a:t>
            </a:r>
            <a:r>
              <a:rPr sz="2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434343"/>
                </a:solidFill>
                <a:latin typeface="Roboto"/>
                <a:cs typeface="Roboto"/>
              </a:rPr>
              <a:t>update</a:t>
            </a:r>
            <a:r>
              <a:rPr sz="2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2400" spc="-10" dirty="0">
                <a:solidFill>
                  <a:srgbClr val="434343"/>
                </a:solidFill>
                <a:latin typeface="Roboto"/>
                <a:cs typeface="Roboto"/>
              </a:rPr>
              <a:t> model.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7640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890"/>
                </a:solidFill>
              </a:rPr>
              <a:t>Architecture </a:t>
            </a:r>
            <a:r>
              <a:rPr sz="3000" spc="25" dirty="0">
                <a:solidFill>
                  <a:srgbClr val="2A3890"/>
                </a:solidFill>
              </a:rPr>
              <a:t>of</a:t>
            </a:r>
            <a:r>
              <a:rPr sz="3000" spc="-15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End</a:t>
            </a:r>
            <a:r>
              <a:rPr sz="3000" spc="-15" dirty="0">
                <a:solidFill>
                  <a:srgbClr val="2A3890"/>
                </a:solidFill>
              </a:rPr>
              <a:t> to </a:t>
            </a:r>
            <a:r>
              <a:rPr sz="3000" spc="-10" dirty="0">
                <a:solidFill>
                  <a:srgbClr val="2A3890"/>
                </a:solidFill>
              </a:rPr>
              <a:t>End</a:t>
            </a:r>
            <a:r>
              <a:rPr sz="3000" spc="-15" dirty="0">
                <a:solidFill>
                  <a:srgbClr val="2A3890"/>
                </a:solidFill>
              </a:rPr>
              <a:t> </a:t>
            </a:r>
            <a:r>
              <a:rPr sz="3000" spc="-20" dirty="0">
                <a:solidFill>
                  <a:srgbClr val="2A3890"/>
                </a:solidFill>
              </a:rPr>
              <a:t>Memory</a:t>
            </a:r>
            <a:r>
              <a:rPr sz="3000" spc="-10" dirty="0">
                <a:solidFill>
                  <a:srgbClr val="2A3890"/>
                </a:solidFill>
              </a:rPr>
              <a:t> </a:t>
            </a:r>
            <a:r>
              <a:rPr sz="3000" spc="-15" dirty="0">
                <a:solidFill>
                  <a:srgbClr val="2A3890"/>
                </a:solidFill>
              </a:rPr>
              <a:t>Networks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25" y="1017724"/>
            <a:ext cx="8755899" cy="3851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3450" y="4385188"/>
            <a:ext cx="9518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Single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layer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version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9874" y="4476263"/>
            <a:ext cx="10725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Multiple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layer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version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903682"/>
            <a:ext cx="9144000" cy="1240155"/>
            <a:chOff x="0" y="3903682"/>
            <a:chExt cx="9144000" cy="1240155"/>
          </a:xfrm>
        </p:grpSpPr>
        <p:sp>
          <p:nvSpPr>
            <p:cNvPr id="5" name="object 5"/>
            <p:cNvSpPr/>
            <p:nvPr/>
          </p:nvSpPr>
          <p:spPr>
            <a:xfrm>
              <a:off x="8154757" y="3903682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0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9B2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91594"/>
              <a:ext cx="9144000" cy="252095"/>
            </a:xfrm>
            <a:custGeom>
              <a:avLst/>
              <a:gdLst/>
              <a:ahLst/>
              <a:cxnLst/>
              <a:rect l="l" t="t" r="r" b="b"/>
              <a:pathLst>
                <a:path w="9144000" h="252095">
                  <a:moveTo>
                    <a:pt x="9143999" y="251999"/>
                  </a:moveTo>
                  <a:lnTo>
                    <a:pt x="0" y="251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519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2341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Model</a:t>
            </a:r>
            <a:r>
              <a:rPr sz="3000" spc="-85" dirty="0">
                <a:solidFill>
                  <a:srgbClr val="2A3890"/>
                </a:solidFill>
              </a:rPr>
              <a:t> </a:t>
            </a:r>
            <a:r>
              <a:rPr sz="3000" spc="-30" dirty="0">
                <a:solidFill>
                  <a:srgbClr val="2A3890"/>
                </a:solidFill>
              </a:rPr>
              <a:t>Details</a:t>
            </a:r>
            <a:endParaRPr sz="3000"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22275" indent="-397510">
              <a:lnSpc>
                <a:spcPct val="100000"/>
              </a:lnSpc>
              <a:spcBef>
                <a:spcPts val="459"/>
              </a:spcBef>
              <a:buFont typeface="Arial MT"/>
              <a:buChar char="●"/>
              <a:tabLst>
                <a:tab pos="422275" algn="l"/>
                <a:tab pos="422909" algn="l"/>
              </a:tabLst>
            </a:pPr>
            <a:r>
              <a:rPr spc="-35" dirty="0"/>
              <a:t>Input</a:t>
            </a:r>
            <a:r>
              <a:rPr spc="-15" dirty="0"/>
              <a:t> </a:t>
            </a:r>
            <a:r>
              <a:rPr spc="-20" dirty="0"/>
              <a:t>Sentences:</a:t>
            </a:r>
            <a:r>
              <a:rPr spc="25" dirty="0"/>
              <a:t> </a:t>
            </a:r>
            <a:r>
              <a:rPr i="1" spc="-25" dirty="0">
                <a:latin typeface="Roboto"/>
                <a:cs typeface="Roboto"/>
              </a:rPr>
              <a:t>x</a:t>
            </a:r>
            <a:r>
              <a:rPr sz="2175" i="1" spc="-37" baseline="-32567" dirty="0">
                <a:latin typeface="Roboto"/>
                <a:cs typeface="Roboto"/>
              </a:rPr>
              <a:t>1</a:t>
            </a:r>
            <a:r>
              <a:rPr sz="2200" i="1" spc="-25" dirty="0">
                <a:latin typeface="Roboto"/>
                <a:cs typeface="Roboto"/>
              </a:rPr>
              <a:t>,x</a:t>
            </a:r>
            <a:r>
              <a:rPr sz="2175" i="1" spc="-37" baseline="-32567" dirty="0">
                <a:latin typeface="Roboto"/>
                <a:cs typeface="Roboto"/>
              </a:rPr>
              <a:t>2</a:t>
            </a:r>
            <a:r>
              <a:rPr sz="2200" i="1" spc="-25" dirty="0">
                <a:latin typeface="Roboto"/>
                <a:cs typeface="Roboto"/>
              </a:rPr>
              <a:t>,....,x</a:t>
            </a:r>
            <a:r>
              <a:rPr sz="2175" i="1" spc="-37" baseline="-32567" dirty="0">
                <a:latin typeface="Roboto"/>
                <a:cs typeface="Roboto"/>
              </a:rPr>
              <a:t>n</a:t>
            </a:r>
            <a:r>
              <a:rPr sz="2175" i="1" spc="262" baseline="-32567" dirty="0">
                <a:latin typeface="Roboto"/>
                <a:cs typeface="Roboto"/>
              </a:rPr>
              <a:t> </a:t>
            </a:r>
            <a:r>
              <a:rPr sz="2200" spc="-25" dirty="0"/>
              <a:t>is</a:t>
            </a:r>
            <a:r>
              <a:rPr sz="2200" spc="-10" dirty="0"/>
              <a:t> </a:t>
            </a:r>
            <a:r>
              <a:rPr sz="2200" spc="-20" dirty="0"/>
              <a:t>taken</a:t>
            </a:r>
            <a:endParaRPr sz="2200">
              <a:latin typeface="Roboto"/>
              <a:cs typeface="Roboto"/>
            </a:endParaRPr>
          </a:p>
          <a:p>
            <a:pPr marL="422275" marR="17780" indent="-397510">
              <a:lnSpc>
                <a:spcPct val="113599"/>
              </a:lnSpc>
              <a:buFont typeface="Arial MT"/>
              <a:buChar char="●"/>
              <a:tabLst>
                <a:tab pos="422275" algn="l"/>
                <a:tab pos="422909" algn="l"/>
              </a:tabLst>
            </a:pPr>
            <a:r>
              <a:rPr spc="-20" dirty="0"/>
              <a:t>Sentences </a:t>
            </a:r>
            <a:r>
              <a:rPr spc="-15" dirty="0"/>
              <a:t>are </a:t>
            </a:r>
            <a:r>
              <a:rPr spc="-5" dirty="0"/>
              <a:t>embedded </a:t>
            </a:r>
            <a:r>
              <a:rPr spc="-25" dirty="0"/>
              <a:t>into </a:t>
            </a:r>
            <a:r>
              <a:rPr spc="-15" dirty="0"/>
              <a:t>memory </a:t>
            </a:r>
            <a:r>
              <a:rPr spc="-20" dirty="0"/>
              <a:t>vectors </a:t>
            </a:r>
            <a:r>
              <a:rPr i="1" spc="-30" dirty="0">
                <a:latin typeface="Roboto"/>
                <a:cs typeface="Roboto"/>
              </a:rPr>
              <a:t>m</a:t>
            </a:r>
            <a:r>
              <a:rPr sz="2175" i="1" spc="-44" baseline="-32567" dirty="0">
                <a:latin typeface="Roboto"/>
                <a:cs typeface="Roboto"/>
              </a:rPr>
              <a:t>i</a:t>
            </a:r>
            <a:r>
              <a:rPr sz="2175" i="1" spc="-37" baseline="-32567" dirty="0">
                <a:latin typeface="Roboto"/>
                <a:cs typeface="Roboto"/>
              </a:rPr>
              <a:t> </a:t>
            </a:r>
            <a:r>
              <a:rPr sz="2200" spc="-25" dirty="0"/>
              <a:t>and </a:t>
            </a:r>
            <a:r>
              <a:rPr sz="2200" i="1" spc="-25" dirty="0">
                <a:latin typeface="Roboto"/>
                <a:cs typeface="Roboto"/>
              </a:rPr>
              <a:t>c</a:t>
            </a:r>
            <a:r>
              <a:rPr sz="2175" i="1" spc="-37" baseline="-32567" dirty="0">
                <a:latin typeface="Roboto"/>
                <a:cs typeface="Roboto"/>
              </a:rPr>
              <a:t>i</a:t>
            </a:r>
            <a:r>
              <a:rPr sz="2175" i="1" spc="-30" baseline="-32567" dirty="0">
                <a:latin typeface="Roboto"/>
                <a:cs typeface="Roboto"/>
              </a:rPr>
              <a:t> </a:t>
            </a:r>
            <a:r>
              <a:rPr sz="2200" spc="-50" dirty="0"/>
              <a:t>by </a:t>
            </a:r>
            <a:r>
              <a:rPr sz="2200" spc="-535" dirty="0"/>
              <a:t> </a:t>
            </a:r>
            <a:r>
              <a:rPr sz="2200" spc="-30" dirty="0"/>
              <a:t>using</a:t>
            </a:r>
            <a:r>
              <a:rPr sz="2200" spc="-10" dirty="0"/>
              <a:t> </a:t>
            </a:r>
            <a:r>
              <a:rPr sz="2200" spc="-15" dirty="0"/>
              <a:t>embedding</a:t>
            </a:r>
            <a:r>
              <a:rPr sz="2200" spc="-10" dirty="0"/>
              <a:t> </a:t>
            </a:r>
            <a:r>
              <a:rPr sz="2200" spc="-15" dirty="0"/>
              <a:t>matrices</a:t>
            </a:r>
            <a:r>
              <a:rPr sz="2200" spc="-10" dirty="0"/>
              <a:t> </a:t>
            </a:r>
            <a:r>
              <a:rPr sz="2200" spc="40" dirty="0"/>
              <a:t>A</a:t>
            </a:r>
            <a:r>
              <a:rPr sz="2200" spc="-5" dirty="0"/>
              <a:t> </a:t>
            </a:r>
            <a:r>
              <a:rPr sz="2200" spc="-25" dirty="0"/>
              <a:t>and</a:t>
            </a:r>
            <a:r>
              <a:rPr sz="2200" spc="-15" dirty="0"/>
              <a:t> </a:t>
            </a:r>
            <a:r>
              <a:rPr sz="2200" spc="5" dirty="0"/>
              <a:t>C.</a:t>
            </a:r>
            <a:endParaRPr sz="2200">
              <a:latin typeface="Roboto"/>
              <a:cs typeface="Roboto"/>
            </a:endParaRPr>
          </a:p>
          <a:p>
            <a:pPr marL="422275" indent="-397510">
              <a:lnSpc>
                <a:spcPct val="100000"/>
              </a:lnSpc>
              <a:spcBef>
                <a:spcPts val="360"/>
              </a:spcBef>
              <a:buFont typeface="Arial MT"/>
              <a:buChar char="●"/>
              <a:tabLst>
                <a:tab pos="422275" algn="l"/>
                <a:tab pos="422909" algn="l"/>
              </a:tabLst>
            </a:pPr>
            <a:r>
              <a:rPr spc="-25" dirty="0"/>
              <a:t>Question</a:t>
            </a:r>
            <a:r>
              <a:rPr spc="5" dirty="0"/>
              <a:t> </a:t>
            </a:r>
            <a:r>
              <a:rPr i="1" spc="-30" dirty="0">
                <a:latin typeface="Roboto"/>
                <a:cs typeface="Roboto"/>
              </a:rPr>
              <a:t>q</a:t>
            </a:r>
            <a:r>
              <a:rPr i="1" spc="-5" dirty="0">
                <a:latin typeface="Roboto"/>
                <a:cs typeface="Roboto"/>
              </a:rPr>
              <a:t> </a:t>
            </a:r>
            <a:r>
              <a:rPr spc="-25" dirty="0"/>
              <a:t>is</a:t>
            </a:r>
            <a:r>
              <a:rPr spc="-15" dirty="0"/>
              <a:t> </a:t>
            </a:r>
            <a:r>
              <a:rPr spc="-5" dirty="0"/>
              <a:t>embedded</a:t>
            </a:r>
            <a:r>
              <a:rPr spc="-10" dirty="0"/>
              <a:t> </a:t>
            </a:r>
            <a:r>
              <a:rPr spc="-25" dirty="0"/>
              <a:t>into</a:t>
            </a:r>
            <a:r>
              <a:rPr spc="-10" dirty="0"/>
              <a:t> </a:t>
            </a:r>
            <a:r>
              <a:rPr spc="-25" dirty="0"/>
              <a:t>internal</a:t>
            </a:r>
            <a:r>
              <a:rPr spc="-15" dirty="0"/>
              <a:t> </a:t>
            </a:r>
            <a:r>
              <a:rPr spc="-20" dirty="0"/>
              <a:t>state</a:t>
            </a:r>
            <a:r>
              <a:rPr spc="75" dirty="0"/>
              <a:t> </a:t>
            </a:r>
            <a:r>
              <a:rPr i="1" spc="-40" dirty="0">
                <a:latin typeface="Roboto"/>
                <a:cs typeface="Roboto"/>
              </a:rPr>
              <a:t>u</a:t>
            </a:r>
            <a:r>
              <a:rPr spc="-40" dirty="0"/>
              <a:t>.</a:t>
            </a:r>
          </a:p>
          <a:p>
            <a:pPr marL="422275" marR="535940" indent="-397510">
              <a:lnSpc>
                <a:spcPct val="113599"/>
              </a:lnSpc>
              <a:buFont typeface="Arial MT"/>
              <a:buChar char="●"/>
              <a:tabLst>
                <a:tab pos="422275" algn="l"/>
                <a:tab pos="422909" algn="l"/>
              </a:tabLst>
            </a:pPr>
            <a:r>
              <a:rPr spc="-25" dirty="0"/>
              <a:t>Matching</a:t>
            </a:r>
            <a:r>
              <a:rPr spc="-5" dirty="0"/>
              <a:t> </a:t>
            </a:r>
            <a:r>
              <a:rPr spc="-25" dirty="0"/>
              <a:t>is</a:t>
            </a:r>
            <a:r>
              <a:rPr spc="-10" dirty="0"/>
              <a:t> </a:t>
            </a:r>
            <a:r>
              <a:rPr spc="-5" dirty="0"/>
              <a:t>performed</a:t>
            </a:r>
            <a:r>
              <a:rPr dirty="0"/>
              <a:t> </a:t>
            </a:r>
            <a:r>
              <a:rPr spc="-15" dirty="0"/>
              <a:t>between</a:t>
            </a:r>
            <a:r>
              <a:rPr spc="5" dirty="0"/>
              <a:t> </a:t>
            </a:r>
            <a:r>
              <a:rPr i="1" spc="-65" dirty="0">
                <a:latin typeface="Roboto"/>
                <a:cs typeface="Roboto"/>
              </a:rPr>
              <a:t>u</a:t>
            </a:r>
            <a:r>
              <a:rPr i="1" dirty="0">
                <a:latin typeface="Roboto"/>
                <a:cs typeface="Roboto"/>
              </a:rPr>
              <a:t> </a:t>
            </a:r>
            <a:r>
              <a:rPr spc="-25" dirty="0"/>
              <a:t>and</a:t>
            </a:r>
            <a:r>
              <a:rPr spc="5" dirty="0"/>
              <a:t> </a:t>
            </a:r>
            <a:r>
              <a:rPr i="1" spc="-30" dirty="0">
                <a:latin typeface="Roboto"/>
                <a:cs typeface="Roboto"/>
              </a:rPr>
              <a:t>m</a:t>
            </a:r>
            <a:r>
              <a:rPr sz="2175" i="1" spc="-44" baseline="-32567" dirty="0">
                <a:latin typeface="Roboto"/>
                <a:cs typeface="Roboto"/>
              </a:rPr>
              <a:t>i</a:t>
            </a:r>
            <a:r>
              <a:rPr sz="2175" i="1" spc="277" baseline="-32567" dirty="0">
                <a:latin typeface="Roboto"/>
                <a:cs typeface="Roboto"/>
              </a:rPr>
              <a:t> </a:t>
            </a:r>
            <a:r>
              <a:rPr sz="2200" spc="-30" dirty="0"/>
              <a:t>with</a:t>
            </a:r>
            <a:r>
              <a:rPr sz="2200" spc="-10" dirty="0"/>
              <a:t> </a:t>
            </a:r>
            <a:r>
              <a:rPr sz="2200" spc="-15" dirty="0"/>
              <a:t>Softmax </a:t>
            </a:r>
            <a:r>
              <a:rPr sz="2200" spc="-530" dirty="0"/>
              <a:t> </a:t>
            </a:r>
            <a:r>
              <a:rPr sz="2200" spc="-20" dirty="0"/>
              <a:t>function.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0273" y="3903669"/>
            <a:ext cx="989330" cy="988060"/>
          </a:xfrm>
          <a:prstGeom prst="rect">
            <a:avLst/>
          </a:prstGeom>
          <a:solidFill>
            <a:srgbClr val="D13368"/>
          </a:solidFill>
        </p:spPr>
        <p:txBody>
          <a:bodyPr vert="horz" wrap="square" lIns="0" tIns="673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0"/>
              </a:spcBef>
            </a:pPr>
            <a:r>
              <a:rPr sz="2200" spc="-30" dirty="0">
                <a:solidFill>
                  <a:srgbClr val="434343"/>
                </a:solidFill>
                <a:latin typeface="Roboto"/>
                <a:cs typeface="Roboto"/>
              </a:rPr>
              <a:t>ns</a:t>
            </a:r>
            <a:r>
              <a:rPr sz="2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434343"/>
                </a:solidFill>
                <a:latin typeface="Roboto"/>
                <a:cs typeface="Roboto"/>
              </a:rPr>
              <a:t>after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96" y="3532004"/>
            <a:ext cx="6707505" cy="1168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47675" indent="-397510">
              <a:lnSpc>
                <a:spcPct val="100000"/>
              </a:lnSpc>
              <a:spcBef>
                <a:spcPts val="459"/>
              </a:spcBef>
              <a:buFont typeface="Arial MT"/>
              <a:buChar char="●"/>
              <a:tabLst>
                <a:tab pos="447675" algn="l"/>
                <a:tab pos="448309" algn="l"/>
                <a:tab pos="5019040" algn="l"/>
              </a:tabLst>
            </a:pPr>
            <a:r>
              <a:rPr sz="2200" spc="-25" dirty="0">
                <a:solidFill>
                  <a:srgbClr val="434343"/>
                </a:solidFill>
                <a:latin typeface="Roboto"/>
                <a:cs typeface="Roboto"/>
              </a:rPr>
              <a:t>Output</a:t>
            </a:r>
            <a:r>
              <a:rPr sz="22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sz="22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434343"/>
                </a:solidFill>
                <a:latin typeface="Roboto"/>
                <a:cs typeface="Roboto"/>
              </a:rPr>
              <a:t>calculated</a:t>
            </a:r>
            <a:r>
              <a:rPr sz="22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45" dirty="0">
                <a:solidFill>
                  <a:srgbClr val="434343"/>
                </a:solidFill>
                <a:latin typeface="Roboto"/>
                <a:cs typeface="Roboto"/>
              </a:rPr>
              <a:t>by</a:t>
            </a:r>
            <a:r>
              <a:rPr sz="22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22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434343"/>
                </a:solidFill>
                <a:latin typeface="Roboto"/>
                <a:cs typeface="Roboto"/>
              </a:rPr>
              <a:t>relation:	</a:t>
            </a:r>
            <a:r>
              <a:rPr sz="2200" i="1" spc="-45" dirty="0">
                <a:solidFill>
                  <a:srgbClr val="434343"/>
                </a:solidFill>
                <a:latin typeface="Roboto"/>
                <a:cs typeface="Roboto"/>
              </a:rPr>
              <a:t>o=∑</a:t>
            </a:r>
            <a:r>
              <a:rPr sz="2200" i="1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i="1" spc="-30" dirty="0">
                <a:solidFill>
                  <a:srgbClr val="434343"/>
                </a:solidFill>
                <a:latin typeface="Roboto"/>
                <a:cs typeface="Roboto"/>
              </a:rPr>
              <a:t>p</a:t>
            </a:r>
            <a:r>
              <a:rPr sz="2175" i="1" spc="-44" baseline="-32567" dirty="0">
                <a:solidFill>
                  <a:srgbClr val="434343"/>
                </a:solidFill>
                <a:latin typeface="Roboto"/>
                <a:cs typeface="Roboto"/>
              </a:rPr>
              <a:t>i</a:t>
            </a:r>
            <a:r>
              <a:rPr sz="2200" i="1" spc="-30" dirty="0">
                <a:solidFill>
                  <a:srgbClr val="434343"/>
                </a:solidFill>
                <a:latin typeface="Roboto"/>
                <a:cs typeface="Roboto"/>
              </a:rPr>
              <a:t>c</a:t>
            </a:r>
            <a:r>
              <a:rPr sz="2175" i="1" spc="-44" baseline="-32567" dirty="0">
                <a:solidFill>
                  <a:srgbClr val="434343"/>
                </a:solidFill>
                <a:latin typeface="Roboto"/>
                <a:cs typeface="Roboto"/>
              </a:rPr>
              <a:t>i</a:t>
            </a:r>
            <a:endParaRPr sz="2175" baseline="-32567">
              <a:latin typeface="Roboto"/>
              <a:cs typeface="Roboto"/>
            </a:endParaRPr>
          </a:p>
          <a:p>
            <a:pPr marL="447675" marR="30480" indent="-397510">
              <a:lnSpc>
                <a:spcPct val="113599"/>
              </a:lnSpc>
              <a:buFont typeface="Arial MT"/>
              <a:buChar char="●"/>
              <a:tabLst>
                <a:tab pos="447675" algn="l"/>
                <a:tab pos="448309" algn="l"/>
              </a:tabLst>
            </a:pPr>
            <a:r>
              <a:rPr sz="2200" spc="-15" dirty="0">
                <a:solidFill>
                  <a:srgbClr val="434343"/>
                </a:solidFill>
                <a:latin typeface="Roboto"/>
                <a:cs typeface="Roboto"/>
              </a:rPr>
              <a:t>Another</a:t>
            </a:r>
            <a:r>
              <a:rPr sz="22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434343"/>
                </a:solidFill>
                <a:latin typeface="Roboto"/>
                <a:cs typeface="Roboto"/>
              </a:rPr>
              <a:t>Softmax</a:t>
            </a:r>
            <a:r>
              <a:rPr sz="22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sz="22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434343"/>
                </a:solidFill>
                <a:latin typeface="Roboto"/>
                <a:cs typeface="Roboto"/>
              </a:rPr>
              <a:t>used</a:t>
            </a:r>
            <a:r>
              <a:rPr sz="22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22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434343"/>
                </a:solidFill>
                <a:latin typeface="Roboto"/>
                <a:cs typeface="Roboto"/>
              </a:rPr>
              <a:t>produce</a:t>
            </a:r>
            <a:r>
              <a:rPr sz="22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434343"/>
                </a:solidFill>
                <a:latin typeface="Roboto"/>
                <a:cs typeface="Roboto"/>
              </a:rPr>
              <a:t>final</a:t>
            </a:r>
            <a:r>
              <a:rPr sz="22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434343"/>
                </a:solidFill>
                <a:latin typeface="Roboto"/>
                <a:cs typeface="Roboto"/>
              </a:rPr>
              <a:t>predictio </a:t>
            </a:r>
            <a:r>
              <a:rPr sz="2200" spc="-5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434343"/>
                </a:solidFill>
                <a:latin typeface="Roboto"/>
                <a:cs typeface="Roboto"/>
              </a:rPr>
              <a:t>summing</a:t>
            </a:r>
            <a:r>
              <a:rPr sz="22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30" dirty="0">
                <a:solidFill>
                  <a:srgbClr val="434343"/>
                </a:solidFill>
                <a:latin typeface="Roboto"/>
                <a:cs typeface="Roboto"/>
              </a:rPr>
              <a:t>up</a:t>
            </a:r>
            <a:r>
              <a:rPr sz="22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i="1" spc="-25" dirty="0">
                <a:solidFill>
                  <a:srgbClr val="434343"/>
                </a:solidFill>
                <a:latin typeface="Roboto"/>
                <a:cs typeface="Roboto"/>
              </a:rPr>
              <a:t>o</a:t>
            </a:r>
            <a:r>
              <a:rPr sz="2200" i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spc="-30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22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i="1" spc="-40" dirty="0">
                <a:solidFill>
                  <a:srgbClr val="434343"/>
                </a:solidFill>
                <a:latin typeface="Roboto"/>
                <a:cs typeface="Roboto"/>
              </a:rPr>
              <a:t>u</a:t>
            </a:r>
            <a:r>
              <a:rPr sz="2200" spc="-40" dirty="0">
                <a:solidFill>
                  <a:srgbClr val="434343"/>
                </a:solidFill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1237" y="741237"/>
          <a:ext cx="8786495" cy="367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Layers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Dropouts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Batch-size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Epochs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Results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LSTM(32)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94.6%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LSTM(64)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96.5%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949">
                <a:tc>
                  <a:txBody>
                    <a:bodyPr/>
                    <a:lstStyle/>
                    <a:p>
                      <a:pPr marL="481965" marR="449580" indent="-2476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LSTM(32),  LSTM(32)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(0.5,0.5)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92.4%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949">
                <a:tc>
                  <a:txBody>
                    <a:bodyPr/>
                    <a:lstStyle/>
                    <a:p>
                      <a:pPr marL="481965" marR="449580" indent="-247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LSTM(32),  LSTM(32)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(0.5,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0.5)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96.9%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GRU(32)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86.4%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GRU(64)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87.4%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GRU(32),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GRU(32)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(0.5,0.5)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64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52.6%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31085"/>
            <a:ext cx="36690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2A3890"/>
                </a:solidFill>
              </a:rPr>
              <a:t>Results/Observations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903669"/>
            <a:ext cx="9144000" cy="1240155"/>
            <a:chOff x="0" y="3903669"/>
            <a:chExt cx="9144000" cy="1240155"/>
          </a:xfrm>
        </p:grpSpPr>
        <p:sp>
          <p:nvSpPr>
            <p:cNvPr id="4" name="object 4"/>
            <p:cNvSpPr/>
            <p:nvPr/>
          </p:nvSpPr>
          <p:spPr>
            <a:xfrm>
              <a:off x="6181162" y="3903669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987899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F06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0273" y="3903669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987899"/>
                  </a:lnTo>
                  <a:lnTo>
                    <a:pt x="0" y="0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D13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4757" y="3903682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0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9B2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91594"/>
              <a:ext cx="9144000" cy="252095"/>
            </a:xfrm>
            <a:custGeom>
              <a:avLst/>
              <a:gdLst/>
              <a:ahLst/>
              <a:cxnLst/>
              <a:rect l="l" t="t" r="r" b="b"/>
              <a:pathLst>
                <a:path w="9144000" h="252095">
                  <a:moveTo>
                    <a:pt x="9143999" y="251999"/>
                  </a:moveTo>
                  <a:lnTo>
                    <a:pt x="0" y="251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519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1916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2A3890"/>
                </a:solidFill>
              </a:rPr>
              <a:t>Conclusion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475249" y="1253750"/>
            <a:ext cx="8001634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 models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4292E"/>
                </a:solidFill>
                <a:latin typeface="Roboto"/>
                <a:cs typeface="Roboto"/>
              </a:rPr>
              <a:t>with</a:t>
            </a:r>
            <a:r>
              <a:rPr sz="180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two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or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more </a:t>
            </a:r>
            <a:r>
              <a:rPr sz="1800" spc="-25" dirty="0">
                <a:solidFill>
                  <a:srgbClr val="24292E"/>
                </a:solidFill>
                <a:latin typeface="Roboto"/>
                <a:cs typeface="Roboto"/>
              </a:rPr>
              <a:t>layers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required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more </a:t>
            </a:r>
            <a:r>
              <a:rPr sz="1800" spc="-25" dirty="0">
                <a:solidFill>
                  <a:srgbClr val="24292E"/>
                </a:solidFill>
                <a:latin typeface="Roboto"/>
                <a:cs typeface="Roboto"/>
              </a:rPr>
              <a:t>training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since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there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are 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more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parameters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4292E"/>
                </a:solidFill>
                <a:latin typeface="Roboto"/>
                <a:cs typeface="Roboto"/>
              </a:rPr>
              <a:t>that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 need to 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be 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set,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4292E"/>
                </a:solidFill>
                <a:latin typeface="Roboto"/>
                <a:cs typeface="Roboto"/>
              </a:rPr>
              <a:t>but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4292E"/>
                </a:solidFill>
                <a:latin typeface="Roboto"/>
                <a:cs typeface="Roboto"/>
              </a:rPr>
              <a:t>then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4292E"/>
                </a:solidFill>
                <a:latin typeface="Roboto"/>
                <a:cs typeface="Roboto"/>
              </a:rPr>
              <a:t>have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greater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accuracies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4292E"/>
                </a:solidFill>
                <a:latin typeface="Roboto"/>
                <a:cs typeface="Roboto"/>
              </a:rPr>
              <a:t>than </a:t>
            </a:r>
            <a:r>
              <a:rPr sz="1800" spc="-434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4292E"/>
                </a:solidFill>
                <a:latin typeface="Roboto"/>
                <a:cs typeface="Roboto"/>
              </a:rPr>
              <a:t>the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4292E"/>
                </a:solidFill>
                <a:latin typeface="Roboto"/>
                <a:cs typeface="Roboto"/>
              </a:rPr>
              <a:t>other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models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once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4292E"/>
                </a:solidFill>
                <a:latin typeface="Roboto"/>
                <a:cs typeface="Roboto"/>
              </a:rPr>
              <a:t>trained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completely.</a:t>
            </a:r>
            <a:endParaRPr sz="1800">
              <a:latin typeface="Roboto"/>
              <a:cs typeface="Roboto"/>
            </a:endParaRPr>
          </a:p>
          <a:p>
            <a:pPr marL="379095" marR="121285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Overall,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4292E"/>
                </a:solidFill>
                <a:latin typeface="Roboto"/>
                <a:cs typeface="Roboto"/>
              </a:rPr>
              <a:t>LSTM</a:t>
            </a:r>
            <a:r>
              <a:rPr sz="180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based</a:t>
            </a:r>
            <a:r>
              <a:rPr sz="180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models</a:t>
            </a:r>
            <a:r>
              <a:rPr sz="180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performed</a:t>
            </a:r>
            <a:r>
              <a:rPr sz="180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better</a:t>
            </a:r>
            <a:r>
              <a:rPr sz="180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4292E"/>
                </a:solidFill>
                <a:latin typeface="Roboto"/>
                <a:cs typeface="Roboto"/>
              </a:rPr>
              <a:t>than</a:t>
            </a:r>
            <a:r>
              <a:rPr sz="1800" spc="-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24292E"/>
                </a:solidFill>
                <a:latin typeface="Roboto"/>
                <a:cs typeface="Roboto"/>
              </a:rPr>
              <a:t>GRU</a:t>
            </a:r>
            <a:r>
              <a:rPr sz="180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based</a:t>
            </a:r>
            <a:r>
              <a:rPr sz="180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4292E"/>
                </a:solidFill>
                <a:latin typeface="Roboto"/>
                <a:cs typeface="Roboto"/>
              </a:rPr>
              <a:t>models</a:t>
            </a:r>
            <a:r>
              <a:rPr sz="1800" dirty="0">
                <a:solidFill>
                  <a:srgbClr val="24292E"/>
                </a:solidFill>
                <a:latin typeface="Roboto"/>
                <a:cs typeface="Roboto"/>
              </a:rPr>
              <a:t> for </a:t>
            </a:r>
            <a:r>
              <a:rPr sz="1800" spc="-430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4292E"/>
                </a:solidFill>
                <a:latin typeface="Roboto"/>
                <a:cs typeface="Roboto"/>
              </a:rPr>
              <a:t>this</a:t>
            </a:r>
            <a:r>
              <a:rPr sz="1800" spc="-15" dirty="0">
                <a:solidFill>
                  <a:srgbClr val="24292E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4292E"/>
                </a:solidFill>
                <a:latin typeface="Roboto"/>
                <a:cs typeface="Roboto"/>
              </a:rPr>
              <a:t>task.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962124"/>
            <a:ext cx="38862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sz="4500" spc="-50" dirty="0"/>
              <a:t>Thank</a:t>
            </a:r>
            <a:r>
              <a:rPr sz="4500" spc="-90" dirty="0"/>
              <a:t> </a:t>
            </a:r>
            <a:r>
              <a:rPr sz="4500" spc="-70" dirty="0"/>
              <a:t>you</a:t>
            </a:r>
            <a:r>
              <a:rPr lang="en-IN" sz="4500" spc="-70" dirty="0"/>
              <a:t>!!</a:t>
            </a:r>
            <a:endParaRPr sz="4500" spc="-7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404</Words>
  <Application>Microsoft Office PowerPoint</Application>
  <PresentationFormat>On-screen Show (16:9)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MT</vt:lpstr>
      <vt:lpstr>Calibri</vt:lpstr>
      <vt:lpstr>Calibri Light</vt:lpstr>
      <vt:lpstr>Roboto</vt:lpstr>
      <vt:lpstr>Office Theme</vt:lpstr>
      <vt:lpstr>Automated Question Answering System</vt:lpstr>
      <vt:lpstr>Problem Statement</vt:lpstr>
      <vt:lpstr>Memory Networks</vt:lpstr>
      <vt:lpstr>End to End Memory Networks</vt:lpstr>
      <vt:lpstr>Architecture of End to End Memory Networks</vt:lpstr>
      <vt:lpstr>Model Details</vt:lpstr>
      <vt:lpstr>Results/Observations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Question Answering System</dc:title>
  <dc:creator>Bharath P</dc:creator>
  <cp:lastModifiedBy>Bharath P</cp:lastModifiedBy>
  <cp:revision>1</cp:revision>
  <dcterms:created xsi:type="dcterms:W3CDTF">2022-04-02T17:15:17Z</dcterms:created>
  <dcterms:modified xsi:type="dcterms:W3CDTF">2022-04-02T17:18:01Z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