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8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67783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9762" y="2826782"/>
            <a:ext cx="738447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24242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24242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24242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24242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78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7" y="1015197"/>
                </a:moveTo>
                <a:lnTo>
                  <a:pt x="0" y="1015197"/>
                </a:lnTo>
                <a:lnTo>
                  <a:pt x="0" y="0"/>
                </a:lnTo>
                <a:lnTo>
                  <a:pt x="1015197" y="0"/>
                </a:lnTo>
                <a:lnTo>
                  <a:pt x="1015197" y="1015197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0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7" y="1015198"/>
                </a:moveTo>
                <a:lnTo>
                  <a:pt x="0" y="1015198"/>
                </a:lnTo>
                <a:lnTo>
                  <a:pt x="1015197" y="0"/>
                </a:lnTo>
                <a:lnTo>
                  <a:pt x="1015197" y="1015198"/>
                </a:lnTo>
                <a:close/>
              </a:path>
            </a:pathLst>
          </a:custGeom>
          <a:solidFill>
            <a:srgbClr val="384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5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8"/>
                </a:moveTo>
                <a:lnTo>
                  <a:pt x="0" y="0"/>
                </a:lnTo>
                <a:lnTo>
                  <a:pt x="1015197" y="0"/>
                </a:lnTo>
                <a:lnTo>
                  <a:pt x="0" y="1015198"/>
                </a:lnTo>
                <a:close/>
              </a:path>
            </a:pathLst>
          </a:custGeom>
          <a:solidFill>
            <a:srgbClr val="77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62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7" y="1015198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8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3" y="1015372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7" y="1015197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7"/>
                </a:lnTo>
                <a:close/>
              </a:path>
            </a:pathLst>
          </a:custGeom>
          <a:solidFill>
            <a:srgbClr val="77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24242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467783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348" y="2173670"/>
            <a:ext cx="7136765" cy="233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2715" y="4763179"/>
            <a:ext cx="219075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24242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62" y="4"/>
            <a:ext cx="3046095" cy="2030730"/>
            <a:chOff x="6098362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78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1015197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0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1015198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384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5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8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62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3" y="1015372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7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4" y="1419657"/>
            <a:ext cx="7762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solidFill>
                  <a:srgbClr val="FFFFFF"/>
                </a:solidFill>
              </a:rPr>
              <a:t>Credit Card </a:t>
            </a:r>
            <a:r>
              <a:rPr sz="4200" spc="-10" dirty="0">
                <a:solidFill>
                  <a:srgbClr val="FFFFFF"/>
                </a:solidFill>
              </a:rPr>
              <a:t>Default Risk</a:t>
            </a:r>
            <a:r>
              <a:rPr sz="4200" spc="-70" dirty="0">
                <a:solidFill>
                  <a:srgbClr val="FFFFFF"/>
                </a:solidFill>
              </a:rPr>
              <a:t> </a:t>
            </a:r>
            <a:r>
              <a:rPr sz="4200" spc="-5" dirty="0">
                <a:solidFill>
                  <a:srgbClr val="FFFFFF"/>
                </a:solidFill>
              </a:rPr>
              <a:t>Analysis</a:t>
            </a:r>
            <a:endParaRPr sz="4200" dirty="0"/>
          </a:p>
        </p:txBody>
      </p:sp>
      <p:sp>
        <p:nvSpPr>
          <p:cNvPr id="12" name="object 12"/>
          <p:cNvSpPr txBox="1"/>
          <p:nvPr/>
        </p:nvSpPr>
        <p:spPr>
          <a:xfrm>
            <a:off x="8813999" y="4763179"/>
            <a:ext cx="14795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RobotoRegular"/>
                <a:cs typeface="RobotoRegular"/>
              </a:rPr>
              <a:t>1</a:t>
            </a:fld>
            <a:endParaRPr sz="10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42" y="3672556"/>
            <a:ext cx="2710180" cy="62324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IN" sz="1300" dirty="0">
                <a:solidFill>
                  <a:schemeClr val="bg1"/>
                </a:solidFill>
                <a:latin typeface="RobotoRegular"/>
                <a:cs typeface="RobotoRegular"/>
              </a:rPr>
              <a:t>BY,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IN" sz="1300" dirty="0">
                <a:solidFill>
                  <a:schemeClr val="bg1"/>
                </a:solidFill>
                <a:latin typeface="RobotoRegular"/>
                <a:cs typeface="RobotoRegular"/>
              </a:rPr>
              <a:t>	Bharath P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3236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Modeling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6136" y="1426034"/>
            <a:ext cx="2352040" cy="617855"/>
            <a:chOff x="456136" y="1426034"/>
            <a:chExt cx="2352040" cy="617855"/>
          </a:xfrm>
        </p:grpSpPr>
        <p:sp>
          <p:nvSpPr>
            <p:cNvPr id="4" name="object 4"/>
            <p:cNvSpPr/>
            <p:nvPr/>
          </p:nvSpPr>
          <p:spPr>
            <a:xfrm>
              <a:off x="460899" y="1430797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2240795" y="607798"/>
                  </a:moveTo>
                  <a:lnTo>
                    <a:pt x="101302" y="607798"/>
                  </a:lnTo>
                  <a:lnTo>
                    <a:pt x="61871" y="599837"/>
                  </a:lnTo>
                  <a:lnTo>
                    <a:pt x="29670" y="578127"/>
                  </a:lnTo>
                  <a:lnTo>
                    <a:pt x="7960" y="545927"/>
                  </a:lnTo>
                  <a:lnTo>
                    <a:pt x="0" y="506496"/>
                  </a:lnTo>
                  <a:lnTo>
                    <a:pt x="0" y="101302"/>
                  </a:lnTo>
                  <a:lnTo>
                    <a:pt x="7960" y="61871"/>
                  </a:lnTo>
                  <a:lnTo>
                    <a:pt x="29672" y="29669"/>
                  </a:lnTo>
                  <a:lnTo>
                    <a:pt x="61871" y="7960"/>
                  </a:lnTo>
                  <a:lnTo>
                    <a:pt x="101302" y="0"/>
                  </a:lnTo>
                  <a:lnTo>
                    <a:pt x="2240795" y="0"/>
                  </a:lnTo>
                  <a:lnTo>
                    <a:pt x="2279561" y="7710"/>
                  </a:lnTo>
                  <a:lnTo>
                    <a:pt x="2312421" y="29670"/>
                  </a:lnTo>
                  <a:lnTo>
                    <a:pt x="2334382" y="62534"/>
                  </a:lnTo>
                  <a:lnTo>
                    <a:pt x="2342095" y="101302"/>
                  </a:lnTo>
                  <a:lnTo>
                    <a:pt x="2342095" y="506496"/>
                  </a:lnTo>
                  <a:lnTo>
                    <a:pt x="2334135" y="545927"/>
                  </a:lnTo>
                  <a:lnTo>
                    <a:pt x="2312426" y="578127"/>
                  </a:lnTo>
                  <a:lnTo>
                    <a:pt x="2280227" y="599837"/>
                  </a:lnTo>
                  <a:lnTo>
                    <a:pt x="2240795" y="607798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0899" y="1430797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0" y="101302"/>
                  </a:moveTo>
                  <a:lnTo>
                    <a:pt x="7960" y="61871"/>
                  </a:lnTo>
                  <a:lnTo>
                    <a:pt x="29670" y="29670"/>
                  </a:lnTo>
                  <a:lnTo>
                    <a:pt x="61871" y="7960"/>
                  </a:lnTo>
                  <a:lnTo>
                    <a:pt x="101302" y="0"/>
                  </a:lnTo>
                  <a:lnTo>
                    <a:pt x="2240795" y="0"/>
                  </a:lnTo>
                  <a:lnTo>
                    <a:pt x="2279561" y="7710"/>
                  </a:lnTo>
                  <a:lnTo>
                    <a:pt x="2312420" y="29669"/>
                  </a:lnTo>
                  <a:lnTo>
                    <a:pt x="2334382" y="62534"/>
                  </a:lnTo>
                  <a:lnTo>
                    <a:pt x="2342095" y="101302"/>
                  </a:lnTo>
                  <a:lnTo>
                    <a:pt x="2342095" y="506496"/>
                  </a:lnTo>
                  <a:lnTo>
                    <a:pt x="2334135" y="545927"/>
                  </a:lnTo>
                  <a:lnTo>
                    <a:pt x="2312426" y="578127"/>
                  </a:lnTo>
                  <a:lnTo>
                    <a:pt x="2280227" y="599837"/>
                  </a:lnTo>
                  <a:lnTo>
                    <a:pt x="2240795" y="607798"/>
                  </a:lnTo>
                  <a:lnTo>
                    <a:pt x="101302" y="607798"/>
                  </a:lnTo>
                  <a:lnTo>
                    <a:pt x="61871" y="599837"/>
                  </a:lnTo>
                  <a:lnTo>
                    <a:pt x="29670" y="578127"/>
                  </a:lnTo>
                  <a:lnTo>
                    <a:pt x="7960" y="545927"/>
                  </a:lnTo>
                  <a:lnTo>
                    <a:pt x="0" y="506496"/>
                  </a:lnTo>
                  <a:lnTo>
                    <a:pt x="0" y="10130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3593" y="1590041"/>
            <a:ext cx="14560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Regular"/>
                <a:cs typeface="RobotoRegular"/>
              </a:rPr>
              <a:t>Deﬁne</a:t>
            </a:r>
            <a:r>
              <a:rPr sz="16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Regular"/>
                <a:cs typeface="RobotoRegular"/>
              </a:rPr>
              <a:t>Problem: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0121" y="1564195"/>
            <a:ext cx="44831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RobotoRegular"/>
                <a:cs typeface="RobotoRegular"/>
              </a:rPr>
              <a:t>Supervised learning </a:t>
            </a:r>
            <a:r>
              <a:rPr sz="1900" dirty="0">
                <a:latin typeface="RobotoRegular"/>
                <a:cs typeface="RobotoRegular"/>
              </a:rPr>
              <a:t>/ </a:t>
            </a:r>
            <a:r>
              <a:rPr sz="1900" spc="-5" dirty="0">
                <a:latin typeface="RobotoRegular"/>
                <a:cs typeface="RobotoRegular"/>
              </a:rPr>
              <a:t>binary</a:t>
            </a:r>
            <a:r>
              <a:rPr sz="1900" spc="-55" dirty="0">
                <a:latin typeface="RobotoRegular"/>
                <a:cs typeface="RobotoRegular"/>
              </a:rPr>
              <a:t> </a:t>
            </a:r>
            <a:r>
              <a:rPr sz="1900" spc="-5" dirty="0">
                <a:latin typeface="RobotoRegular"/>
                <a:cs typeface="RobotoRegular"/>
              </a:rPr>
              <a:t>classiﬁcation</a:t>
            </a:r>
            <a:endParaRPr sz="19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8241" y="2402394"/>
            <a:ext cx="34258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RobotoRegular"/>
                <a:cs typeface="RobotoRegular"/>
              </a:rPr>
              <a:t>78% non-default vs. 22%</a:t>
            </a:r>
            <a:r>
              <a:rPr sz="1900" spc="-80" dirty="0">
                <a:latin typeface="RobotoRegular"/>
                <a:cs typeface="RobotoRegular"/>
              </a:rPr>
              <a:t> </a:t>
            </a:r>
            <a:r>
              <a:rPr sz="1900" spc="-5" dirty="0">
                <a:latin typeface="RobotoRegular"/>
                <a:cs typeface="RobotoRegular"/>
              </a:rPr>
              <a:t>default</a:t>
            </a:r>
            <a:endParaRPr sz="1900">
              <a:latin typeface="RobotoRegular"/>
              <a:cs typeface="RobotoRegula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6136" y="2264232"/>
            <a:ext cx="2352040" cy="617855"/>
            <a:chOff x="456136" y="2264232"/>
            <a:chExt cx="2352040" cy="617855"/>
          </a:xfrm>
        </p:grpSpPr>
        <p:sp>
          <p:nvSpPr>
            <p:cNvPr id="10" name="object 10"/>
            <p:cNvSpPr/>
            <p:nvPr/>
          </p:nvSpPr>
          <p:spPr>
            <a:xfrm>
              <a:off x="460899" y="2268995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2240795" y="607798"/>
                  </a:moveTo>
                  <a:lnTo>
                    <a:pt x="101302" y="607798"/>
                  </a:lnTo>
                  <a:lnTo>
                    <a:pt x="61871" y="599838"/>
                  </a:lnTo>
                  <a:lnTo>
                    <a:pt x="29670" y="578130"/>
                  </a:lnTo>
                  <a:lnTo>
                    <a:pt x="7960" y="545930"/>
                  </a:lnTo>
                  <a:lnTo>
                    <a:pt x="0" y="506498"/>
                  </a:lnTo>
                  <a:lnTo>
                    <a:pt x="0" y="101302"/>
                  </a:lnTo>
                  <a:lnTo>
                    <a:pt x="7960" y="61871"/>
                  </a:lnTo>
                  <a:lnTo>
                    <a:pt x="29672" y="29669"/>
                  </a:lnTo>
                  <a:lnTo>
                    <a:pt x="61871" y="7960"/>
                  </a:lnTo>
                  <a:lnTo>
                    <a:pt x="101302" y="0"/>
                  </a:lnTo>
                  <a:lnTo>
                    <a:pt x="2240795" y="0"/>
                  </a:lnTo>
                  <a:lnTo>
                    <a:pt x="2279561" y="7710"/>
                  </a:lnTo>
                  <a:lnTo>
                    <a:pt x="2312421" y="29670"/>
                  </a:lnTo>
                  <a:lnTo>
                    <a:pt x="2334382" y="62534"/>
                  </a:lnTo>
                  <a:lnTo>
                    <a:pt x="2342095" y="101302"/>
                  </a:lnTo>
                  <a:lnTo>
                    <a:pt x="2342095" y="506498"/>
                  </a:lnTo>
                  <a:lnTo>
                    <a:pt x="2334135" y="545930"/>
                  </a:lnTo>
                  <a:lnTo>
                    <a:pt x="2312426" y="578130"/>
                  </a:lnTo>
                  <a:lnTo>
                    <a:pt x="2280227" y="599838"/>
                  </a:lnTo>
                  <a:lnTo>
                    <a:pt x="2240795" y="607798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899" y="2268995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0" y="101302"/>
                  </a:moveTo>
                  <a:lnTo>
                    <a:pt x="7960" y="61871"/>
                  </a:lnTo>
                  <a:lnTo>
                    <a:pt x="29670" y="29670"/>
                  </a:lnTo>
                  <a:lnTo>
                    <a:pt x="61871" y="7960"/>
                  </a:lnTo>
                  <a:lnTo>
                    <a:pt x="101302" y="0"/>
                  </a:lnTo>
                  <a:lnTo>
                    <a:pt x="2240795" y="0"/>
                  </a:lnTo>
                  <a:lnTo>
                    <a:pt x="2279561" y="7710"/>
                  </a:lnTo>
                  <a:lnTo>
                    <a:pt x="2312420" y="29669"/>
                  </a:lnTo>
                  <a:lnTo>
                    <a:pt x="2334382" y="62534"/>
                  </a:lnTo>
                  <a:lnTo>
                    <a:pt x="2342095" y="101302"/>
                  </a:lnTo>
                  <a:lnTo>
                    <a:pt x="2342095" y="506498"/>
                  </a:lnTo>
                  <a:lnTo>
                    <a:pt x="2334135" y="545930"/>
                  </a:lnTo>
                  <a:lnTo>
                    <a:pt x="2312426" y="578130"/>
                  </a:lnTo>
                  <a:lnTo>
                    <a:pt x="2280227" y="599838"/>
                  </a:lnTo>
                  <a:lnTo>
                    <a:pt x="2240795" y="607798"/>
                  </a:lnTo>
                  <a:lnTo>
                    <a:pt x="101302" y="607798"/>
                  </a:lnTo>
                  <a:lnTo>
                    <a:pt x="61871" y="599838"/>
                  </a:lnTo>
                  <a:lnTo>
                    <a:pt x="29670" y="578130"/>
                  </a:lnTo>
                  <a:lnTo>
                    <a:pt x="7960" y="545930"/>
                  </a:lnTo>
                  <a:lnTo>
                    <a:pt x="0" y="506498"/>
                  </a:lnTo>
                  <a:lnTo>
                    <a:pt x="0" y="10130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3593" y="2422969"/>
            <a:ext cx="20072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RobotoRegular"/>
                <a:cs typeface="RobotoRegular"/>
              </a:rPr>
              <a:t>Imbalanced</a:t>
            </a:r>
            <a:r>
              <a:rPr sz="17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RobotoRegular"/>
                <a:cs typeface="RobotoRegular"/>
              </a:rPr>
              <a:t>Classes:</a:t>
            </a:r>
            <a:endParaRPr sz="1700">
              <a:latin typeface="RobotoRegular"/>
              <a:cs typeface="RobotoRegular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6136" y="3102431"/>
            <a:ext cx="2352040" cy="617855"/>
            <a:chOff x="456136" y="3102431"/>
            <a:chExt cx="2352040" cy="617855"/>
          </a:xfrm>
        </p:grpSpPr>
        <p:sp>
          <p:nvSpPr>
            <p:cNvPr id="14" name="object 14"/>
            <p:cNvSpPr/>
            <p:nvPr/>
          </p:nvSpPr>
          <p:spPr>
            <a:xfrm>
              <a:off x="460899" y="3107193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2240795" y="607798"/>
                  </a:moveTo>
                  <a:lnTo>
                    <a:pt x="101302" y="607798"/>
                  </a:lnTo>
                  <a:lnTo>
                    <a:pt x="61871" y="599838"/>
                  </a:lnTo>
                  <a:lnTo>
                    <a:pt x="29670" y="578130"/>
                  </a:lnTo>
                  <a:lnTo>
                    <a:pt x="7960" y="545930"/>
                  </a:lnTo>
                  <a:lnTo>
                    <a:pt x="0" y="506498"/>
                  </a:lnTo>
                  <a:lnTo>
                    <a:pt x="0" y="101299"/>
                  </a:lnTo>
                  <a:lnTo>
                    <a:pt x="7960" y="61867"/>
                  </a:lnTo>
                  <a:lnTo>
                    <a:pt x="29670" y="29668"/>
                  </a:lnTo>
                  <a:lnTo>
                    <a:pt x="61871" y="7960"/>
                  </a:lnTo>
                  <a:lnTo>
                    <a:pt x="101302" y="0"/>
                  </a:lnTo>
                  <a:lnTo>
                    <a:pt x="2240795" y="0"/>
                  </a:lnTo>
                  <a:lnTo>
                    <a:pt x="2279561" y="7712"/>
                  </a:lnTo>
                  <a:lnTo>
                    <a:pt x="2312420" y="29674"/>
                  </a:lnTo>
                  <a:lnTo>
                    <a:pt x="2334382" y="62534"/>
                  </a:lnTo>
                  <a:lnTo>
                    <a:pt x="2342095" y="101299"/>
                  </a:lnTo>
                  <a:lnTo>
                    <a:pt x="2342095" y="506498"/>
                  </a:lnTo>
                  <a:lnTo>
                    <a:pt x="2334135" y="545930"/>
                  </a:lnTo>
                  <a:lnTo>
                    <a:pt x="2312426" y="578130"/>
                  </a:lnTo>
                  <a:lnTo>
                    <a:pt x="2280227" y="599838"/>
                  </a:lnTo>
                  <a:lnTo>
                    <a:pt x="2240795" y="607798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899" y="3107193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0" y="101299"/>
                  </a:moveTo>
                  <a:lnTo>
                    <a:pt x="7960" y="61867"/>
                  </a:lnTo>
                  <a:lnTo>
                    <a:pt x="29670" y="29668"/>
                  </a:lnTo>
                  <a:lnTo>
                    <a:pt x="61871" y="7960"/>
                  </a:lnTo>
                  <a:lnTo>
                    <a:pt x="101302" y="0"/>
                  </a:lnTo>
                  <a:lnTo>
                    <a:pt x="2240795" y="0"/>
                  </a:lnTo>
                  <a:lnTo>
                    <a:pt x="2279561" y="7712"/>
                  </a:lnTo>
                  <a:lnTo>
                    <a:pt x="2312420" y="29674"/>
                  </a:lnTo>
                  <a:lnTo>
                    <a:pt x="2334382" y="62534"/>
                  </a:lnTo>
                  <a:lnTo>
                    <a:pt x="2342095" y="101299"/>
                  </a:lnTo>
                  <a:lnTo>
                    <a:pt x="2342095" y="506498"/>
                  </a:lnTo>
                  <a:lnTo>
                    <a:pt x="2334135" y="545930"/>
                  </a:lnTo>
                  <a:lnTo>
                    <a:pt x="2312426" y="578130"/>
                  </a:lnTo>
                  <a:lnTo>
                    <a:pt x="2280227" y="599838"/>
                  </a:lnTo>
                  <a:lnTo>
                    <a:pt x="2240795" y="607798"/>
                  </a:lnTo>
                  <a:lnTo>
                    <a:pt x="101302" y="607798"/>
                  </a:lnTo>
                  <a:lnTo>
                    <a:pt x="61871" y="599838"/>
                  </a:lnTo>
                  <a:lnTo>
                    <a:pt x="29670" y="578130"/>
                  </a:lnTo>
                  <a:lnTo>
                    <a:pt x="7960" y="545930"/>
                  </a:lnTo>
                  <a:lnTo>
                    <a:pt x="0" y="506498"/>
                  </a:lnTo>
                  <a:lnTo>
                    <a:pt x="0" y="1012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3593" y="3266438"/>
            <a:ext cx="1080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Regular"/>
                <a:cs typeface="RobotoRegular"/>
              </a:rPr>
              <a:t>Tools</a:t>
            </a:r>
            <a:r>
              <a:rPr sz="1600" spc="-7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Regular"/>
                <a:cs typeface="RobotoRegular"/>
              </a:rPr>
              <a:t>Used: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8765" y="3240592"/>
            <a:ext cx="33750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RobotoRegular"/>
                <a:cs typeface="RobotoRegular"/>
              </a:rPr>
              <a:t>Scikit learn </a:t>
            </a:r>
            <a:r>
              <a:rPr sz="1900" spc="-10" dirty="0">
                <a:latin typeface="RobotoRegular"/>
                <a:cs typeface="RobotoRegular"/>
              </a:rPr>
              <a:t>library </a:t>
            </a:r>
            <a:r>
              <a:rPr sz="1900" spc="-5" dirty="0">
                <a:latin typeface="RobotoRegular"/>
                <a:cs typeface="RobotoRegular"/>
              </a:rPr>
              <a:t>and</a:t>
            </a:r>
            <a:r>
              <a:rPr sz="1900" spc="-60" dirty="0">
                <a:latin typeface="RobotoRegular"/>
                <a:cs typeface="RobotoRegular"/>
              </a:rPr>
              <a:t> </a:t>
            </a:r>
            <a:r>
              <a:rPr sz="1900" spc="-5" dirty="0">
                <a:latin typeface="RobotoRegular"/>
                <a:cs typeface="RobotoRegular"/>
              </a:rPr>
              <a:t>imblearn</a:t>
            </a:r>
            <a:endParaRPr sz="1900">
              <a:latin typeface="RobotoRegular"/>
              <a:cs typeface="RobotoRegular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6136" y="3940629"/>
            <a:ext cx="2352040" cy="617855"/>
            <a:chOff x="456136" y="3940629"/>
            <a:chExt cx="2352040" cy="617855"/>
          </a:xfrm>
        </p:grpSpPr>
        <p:sp>
          <p:nvSpPr>
            <p:cNvPr id="19" name="object 19"/>
            <p:cNvSpPr/>
            <p:nvPr/>
          </p:nvSpPr>
          <p:spPr>
            <a:xfrm>
              <a:off x="460899" y="3945392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2240795" y="607798"/>
                  </a:moveTo>
                  <a:lnTo>
                    <a:pt x="101302" y="607798"/>
                  </a:lnTo>
                  <a:lnTo>
                    <a:pt x="61871" y="599838"/>
                  </a:lnTo>
                  <a:lnTo>
                    <a:pt x="29670" y="578130"/>
                  </a:lnTo>
                  <a:lnTo>
                    <a:pt x="7960" y="545930"/>
                  </a:lnTo>
                  <a:lnTo>
                    <a:pt x="0" y="506498"/>
                  </a:lnTo>
                  <a:lnTo>
                    <a:pt x="0" y="101299"/>
                  </a:lnTo>
                  <a:lnTo>
                    <a:pt x="7960" y="61867"/>
                  </a:lnTo>
                  <a:lnTo>
                    <a:pt x="29670" y="29668"/>
                  </a:lnTo>
                  <a:lnTo>
                    <a:pt x="61871" y="7960"/>
                  </a:lnTo>
                  <a:lnTo>
                    <a:pt x="101302" y="0"/>
                  </a:lnTo>
                  <a:lnTo>
                    <a:pt x="2240795" y="0"/>
                  </a:lnTo>
                  <a:lnTo>
                    <a:pt x="2279561" y="7712"/>
                  </a:lnTo>
                  <a:lnTo>
                    <a:pt x="2312420" y="29674"/>
                  </a:lnTo>
                  <a:lnTo>
                    <a:pt x="2334382" y="62534"/>
                  </a:lnTo>
                  <a:lnTo>
                    <a:pt x="2342095" y="101299"/>
                  </a:lnTo>
                  <a:lnTo>
                    <a:pt x="2342095" y="506498"/>
                  </a:lnTo>
                  <a:lnTo>
                    <a:pt x="2334135" y="545930"/>
                  </a:lnTo>
                  <a:lnTo>
                    <a:pt x="2312426" y="578130"/>
                  </a:lnTo>
                  <a:lnTo>
                    <a:pt x="2280227" y="599838"/>
                  </a:lnTo>
                  <a:lnTo>
                    <a:pt x="2240795" y="607798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0899" y="3945392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0" y="101299"/>
                  </a:moveTo>
                  <a:lnTo>
                    <a:pt x="7960" y="61867"/>
                  </a:lnTo>
                  <a:lnTo>
                    <a:pt x="29670" y="29668"/>
                  </a:lnTo>
                  <a:lnTo>
                    <a:pt x="61871" y="7960"/>
                  </a:lnTo>
                  <a:lnTo>
                    <a:pt x="101302" y="0"/>
                  </a:lnTo>
                  <a:lnTo>
                    <a:pt x="2240795" y="0"/>
                  </a:lnTo>
                  <a:lnTo>
                    <a:pt x="2279561" y="7712"/>
                  </a:lnTo>
                  <a:lnTo>
                    <a:pt x="2312420" y="29674"/>
                  </a:lnTo>
                  <a:lnTo>
                    <a:pt x="2334382" y="62534"/>
                  </a:lnTo>
                  <a:lnTo>
                    <a:pt x="2342095" y="101299"/>
                  </a:lnTo>
                  <a:lnTo>
                    <a:pt x="2342095" y="506498"/>
                  </a:lnTo>
                  <a:lnTo>
                    <a:pt x="2334135" y="545930"/>
                  </a:lnTo>
                  <a:lnTo>
                    <a:pt x="2312426" y="578130"/>
                  </a:lnTo>
                  <a:lnTo>
                    <a:pt x="2280227" y="599838"/>
                  </a:lnTo>
                  <a:lnTo>
                    <a:pt x="2240795" y="607798"/>
                  </a:lnTo>
                  <a:lnTo>
                    <a:pt x="101302" y="607798"/>
                  </a:lnTo>
                  <a:lnTo>
                    <a:pt x="61871" y="599838"/>
                  </a:lnTo>
                  <a:lnTo>
                    <a:pt x="29670" y="578130"/>
                  </a:lnTo>
                  <a:lnTo>
                    <a:pt x="7960" y="545930"/>
                  </a:lnTo>
                  <a:lnTo>
                    <a:pt x="0" y="506498"/>
                  </a:lnTo>
                  <a:lnTo>
                    <a:pt x="0" y="1012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3593" y="4104636"/>
            <a:ext cx="1475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Regular"/>
                <a:cs typeface="RobotoRegular"/>
              </a:rPr>
              <a:t>Models</a:t>
            </a:r>
            <a:r>
              <a:rPr sz="1600" spc="-7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Regular"/>
                <a:cs typeface="RobotoRegular"/>
              </a:rPr>
              <a:t>Applied: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2918765" y="4078790"/>
            <a:ext cx="51403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RobotoRegular"/>
                <a:cs typeface="RobotoRegular"/>
              </a:rPr>
              <a:t>Logistic </a:t>
            </a:r>
            <a:r>
              <a:rPr sz="1900" spc="-10" dirty="0">
                <a:latin typeface="RobotoRegular"/>
                <a:cs typeface="RobotoRegular"/>
              </a:rPr>
              <a:t>Regression </a:t>
            </a:r>
            <a:r>
              <a:rPr sz="1900" dirty="0">
                <a:latin typeface="RobotoRegular"/>
                <a:cs typeface="RobotoRegular"/>
              </a:rPr>
              <a:t>/ </a:t>
            </a:r>
            <a:r>
              <a:rPr sz="1900" spc="-5" dirty="0">
                <a:latin typeface="RobotoRegular"/>
                <a:cs typeface="RobotoRegular"/>
              </a:rPr>
              <a:t>Random </a:t>
            </a:r>
            <a:r>
              <a:rPr sz="1900" spc="-10" dirty="0">
                <a:latin typeface="RobotoRegular"/>
                <a:cs typeface="RobotoRegular"/>
              </a:rPr>
              <a:t>Forest </a:t>
            </a:r>
            <a:r>
              <a:rPr sz="1900" dirty="0">
                <a:latin typeface="RobotoRegular"/>
                <a:cs typeface="RobotoRegular"/>
              </a:rPr>
              <a:t>/</a:t>
            </a:r>
            <a:r>
              <a:rPr sz="1900" spc="-35" dirty="0">
                <a:latin typeface="RobotoRegular"/>
                <a:cs typeface="RobotoRegular"/>
              </a:rPr>
              <a:t> </a:t>
            </a:r>
            <a:r>
              <a:rPr sz="1900" spc="-10" dirty="0">
                <a:latin typeface="RobotoRegular"/>
                <a:cs typeface="RobotoRegular"/>
              </a:rPr>
              <a:t>XGBoost</a:t>
            </a:r>
            <a:endParaRPr sz="19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2656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Modeling</a:t>
            </a:r>
            <a:r>
              <a:rPr spc="-8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/>
          <p:nvPr/>
        </p:nvSpPr>
        <p:spPr>
          <a:xfrm>
            <a:off x="432349" y="1304872"/>
            <a:ext cx="2469515" cy="608330"/>
          </a:xfrm>
          <a:custGeom>
            <a:avLst/>
            <a:gdLst/>
            <a:ahLst/>
            <a:cxnLst/>
            <a:rect l="l" t="t" r="r" b="b"/>
            <a:pathLst>
              <a:path w="2469515" h="608330">
                <a:moveTo>
                  <a:pt x="2165395" y="607798"/>
                </a:moveTo>
                <a:lnTo>
                  <a:pt x="0" y="607798"/>
                </a:lnTo>
                <a:lnTo>
                  <a:pt x="0" y="0"/>
                </a:lnTo>
                <a:lnTo>
                  <a:pt x="2165395" y="0"/>
                </a:lnTo>
                <a:lnTo>
                  <a:pt x="2469295" y="303899"/>
                </a:lnTo>
                <a:lnTo>
                  <a:pt x="2165395" y="607798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5374" y="1464115"/>
            <a:ext cx="1792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Regular"/>
                <a:cs typeface="RobotoRegular"/>
              </a:rPr>
              <a:t>Data</a:t>
            </a:r>
            <a:r>
              <a:rPr sz="1600" spc="-5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Regular"/>
                <a:cs typeface="RobotoRegular"/>
              </a:rPr>
              <a:t>Preprocessing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511" y="2097873"/>
            <a:ext cx="2312670" cy="1625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4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Feature</a:t>
            </a:r>
            <a:r>
              <a:rPr sz="15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selection</a:t>
            </a:r>
            <a:endParaRPr sz="1500">
              <a:latin typeface="RobotoRegular"/>
              <a:cs typeface="RobotoRegular"/>
            </a:endParaRPr>
          </a:p>
          <a:p>
            <a:pPr marL="356235" indent="-344170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Feature</a:t>
            </a:r>
            <a:r>
              <a:rPr sz="1500" spc="-2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engineering</a:t>
            </a:r>
            <a:endParaRPr sz="1500">
              <a:latin typeface="RobotoRegular"/>
              <a:cs typeface="RobotoRegular"/>
            </a:endParaRPr>
          </a:p>
          <a:p>
            <a:pPr marL="356235" marR="5080" indent="-344170">
              <a:lnSpc>
                <a:spcPct val="1167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5" dirty="0">
                <a:solidFill>
                  <a:srgbClr val="424242"/>
                </a:solidFill>
                <a:latin typeface="RobotoRegular"/>
                <a:cs typeface="RobotoRegular"/>
              </a:rPr>
              <a:t>Train-test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data splitting  (70%/30%)</a:t>
            </a:r>
            <a:endParaRPr sz="1500">
              <a:latin typeface="RobotoRegular"/>
              <a:cs typeface="RobotoRegular"/>
            </a:endParaRPr>
          </a:p>
          <a:p>
            <a:pPr marL="356235" indent="-344170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5" dirty="0">
                <a:solidFill>
                  <a:srgbClr val="424242"/>
                </a:solidFill>
                <a:latin typeface="RobotoRegular"/>
                <a:cs typeface="RobotoRegular"/>
              </a:rPr>
              <a:t>Training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data</a:t>
            </a:r>
            <a:r>
              <a:rPr sz="1500" spc="-3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rescaling</a:t>
            </a:r>
            <a:endParaRPr sz="1500">
              <a:latin typeface="RobotoRegular"/>
              <a:cs typeface="RobotoRegular"/>
            </a:endParaRPr>
          </a:p>
          <a:p>
            <a:pPr marL="356235" indent="-344170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SMOTE</a:t>
            </a:r>
            <a:r>
              <a:rPr sz="15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oversampling</a:t>
            </a:r>
            <a:endParaRPr sz="150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4768" y="1304872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5" y="607798"/>
                </a:moveTo>
                <a:lnTo>
                  <a:pt x="0" y="607798"/>
                </a:lnTo>
                <a:lnTo>
                  <a:pt x="303899" y="303899"/>
                </a:lnTo>
                <a:lnTo>
                  <a:pt x="0" y="0"/>
                </a:lnTo>
                <a:lnTo>
                  <a:pt x="2456695" y="0"/>
                </a:lnTo>
                <a:lnTo>
                  <a:pt x="2760594" y="303899"/>
                </a:lnTo>
                <a:lnTo>
                  <a:pt x="2456695" y="607798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05028" y="1475736"/>
            <a:ext cx="1637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Regular"/>
                <a:cs typeface="RobotoRegular"/>
              </a:rPr>
              <a:t>Fitting and</a:t>
            </a:r>
            <a:r>
              <a:rPr sz="1600" spc="-9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Regular"/>
                <a:cs typeface="RobotoRegular"/>
              </a:rPr>
              <a:t>Tuning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1805" y="2097873"/>
            <a:ext cx="240919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19685" indent="-344170">
              <a:lnSpc>
                <a:spcPct val="116700"/>
              </a:lnSpc>
              <a:spcBef>
                <a:spcPts val="1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dirty="0">
                <a:solidFill>
                  <a:srgbClr val="424242"/>
                </a:solidFill>
                <a:latin typeface="RobotoRegular"/>
                <a:cs typeface="RobotoRegular"/>
              </a:rPr>
              <a:t>Start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with default</a:t>
            </a:r>
            <a:r>
              <a:rPr sz="1500" spc="-8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model  </a:t>
            </a: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parameters</a:t>
            </a:r>
            <a:endParaRPr sz="1500">
              <a:latin typeface="RobotoRegular"/>
              <a:cs typeface="RobotoRegular"/>
            </a:endParaRPr>
          </a:p>
          <a:p>
            <a:pPr marL="356235" indent="-344170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Hyperparameters</a:t>
            </a:r>
            <a:r>
              <a:rPr sz="1500" spc="-4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tuning</a:t>
            </a:r>
            <a:endParaRPr sz="1500">
              <a:latin typeface="RobotoRegular"/>
              <a:cs typeface="RobotoRegular"/>
            </a:endParaRPr>
          </a:p>
          <a:p>
            <a:pPr marL="356235" marR="172085" indent="-344170">
              <a:lnSpc>
                <a:spcPct val="1167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Measure ROC_AUC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on  </a:t>
            </a: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training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data</a:t>
            </a:r>
            <a:endParaRPr sz="1500">
              <a:latin typeface="RobotoRegular"/>
              <a:cs typeface="Roboto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8488" y="1304872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5" y="607798"/>
                </a:moveTo>
                <a:lnTo>
                  <a:pt x="0" y="607798"/>
                </a:lnTo>
                <a:lnTo>
                  <a:pt x="303899" y="303899"/>
                </a:lnTo>
                <a:lnTo>
                  <a:pt x="0" y="0"/>
                </a:lnTo>
                <a:lnTo>
                  <a:pt x="2456695" y="0"/>
                </a:lnTo>
                <a:lnTo>
                  <a:pt x="2760594" y="303899"/>
                </a:lnTo>
                <a:lnTo>
                  <a:pt x="2456695" y="607798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27241" y="1464115"/>
            <a:ext cx="1625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Regular"/>
                <a:cs typeface="RobotoRegular"/>
              </a:rPr>
              <a:t>Model</a:t>
            </a:r>
            <a:r>
              <a:rPr sz="1600" spc="33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Regular"/>
                <a:cs typeface="RobotoRegular"/>
              </a:rPr>
              <a:t>Evaluation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3304" y="2097873"/>
            <a:ext cx="2269490" cy="1625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4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Models</a:t>
            </a:r>
            <a:r>
              <a:rPr sz="15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testing</a:t>
            </a:r>
            <a:endParaRPr sz="1500">
              <a:latin typeface="RobotoRegular"/>
              <a:cs typeface="RobotoRegular"/>
            </a:endParaRPr>
          </a:p>
          <a:p>
            <a:pPr marL="356235" indent="-344170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Precision_Recall score</a:t>
            </a:r>
            <a:endParaRPr sz="1500">
              <a:latin typeface="RobotoRegular"/>
              <a:cs typeface="RobotoRegular"/>
            </a:endParaRPr>
          </a:p>
          <a:p>
            <a:pPr marL="356235" marR="69215" indent="-344170">
              <a:lnSpc>
                <a:spcPct val="1167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Compare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with sklearn  dummy</a:t>
            </a:r>
            <a:r>
              <a:rPr sz="15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classiﬁer</a:t>
            </a:r>
            <a:endParaRPr sz="1500">
              <a:latin typeface="RobotoRegular"/>
              <a:cs typeface="RobotoRegular"/>
            </a:endParaRPr>
          </a:p>
          <a:p>
            <a:pPr marL="356235" marR="110489" indent="-344170">
              <a:lnSpc>
                <a:spcPct val="1167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424242"/>
                </a:solidFill>
                <a:latin typeface="RobotoRegular"/>
                <a:cs typeface="RobotoRegular"/>
              </a:rPr>
              <a:t>Compare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within the</a:t>
            </a:r>
            <a:r>
              <a:rPr sz="1500" spc="-6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500" dirty="0">
                <a:solidFill>
                  <a:srgbClr val="424242"/>
                </a:solidFill>
                <a:latin typeface="RobotoRegular"/>
                <a:cs typeface="RobotoRegular"/>
              </a:rPr>
              <a:t>3  </a:t>
            </a:r>
            <a:r>
              <a:rPr sz="1500" spc="-5" dirty="0">
                <a:solidFill>
                  <a:srgbClr val="424242"/>
                </a:solidFill>
                <a:latin typeface="RobotoRegular"/>
                <a:cs typeface="RobotoRegular"/>
              </a:rPr>
              <a:t>models</a:t>
            </a:r>
            <a:endParaRPr sz="15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4770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Correct Imbalanced</a:t>
            </a:r>
            <a:r>
              <a:rPr spc="-80" dirty="0"/>
              <a:t> </a:t>
            </a:r>
            <a:r>
              <a:rPr spc="-5" dirty="0"/>
              <a:t>Classes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8873" y="2439495"/>
          <a:ext cx="6720205" cy="1631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5" dirty="0">
                          <a:latin typeface="Roboto"/>
                          <a:cs typeface="Roboto"/>
                        </a:rPr>
                        <a:t>Models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10" dirty="0">
                          <a:latin typeface="Roboto"/>
                          <a:cs typeface="Roboto"/>
                        </a:rPr>
                        <a:t>AUC </a:t>
                      </a:r>
                      <a:r>
                        <a:rPr sz="1600" b="1" spc="-5" dirty="0">
                          <a:latin typeface="Roboto"/>
                          <a:cs typeface="Roboto"/>
                        </a:rPr>
                        <a:t>Without</a:t>
                      </a:r>
                      <a:r>
                        <a:rPr sz="1600" b="1" spc="-20" dirty="0">
                          <a:latin typeface="Roboto"/>
                          <a:cs typeface="Roboto"/>
                        </a:rPr>
                        <a:t> SMOTE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10" dirty="0">
                          <a:latin typeface="Roboto"/>
                          <a:cs typeface="Roboto"/>
                        </a:rPr>
                        <a:t>AUC </a:t>
                      </a:r>
                      <a:r>
                        <a:rPr sz="1600" b="1" spc="-5" dirty="0">
                          <a:latin typeface="Roboto"/>
                          <a:cs typeface="Roboto"/>
                        </a:rPr>
                        <a:t>With</a:t>
                      </a:r>
                      <a:r>
                        <a:rPr sz="1600" b="1" spc="-20" dirty="0">
                          <a:latin typeface="Roboto"/>
                          <a:cs typeface="Roboto"/>
                        </a:rPr>
                        <a:t> SMOTE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Logistic</a:t>
                      </a:r>
                      <a:r>
                        <a:rPr sz="1600" spc="-3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600" spc="-10" dirty="0">
                          <a:latin typeface="RobotoRegular"/>
                          <a:cs typeface="RobotoRegular"/>
                        </a:rPr>
                        <a:t>Regression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0.726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0.797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Random</a:t>
                      </a:r>
                      <a:r>
                        <a:rPr sz="1600" spc="-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600" spc="-10" dirty="0">
                          <a:latin typeface="RobotoRegular"/>
                          <a:cs typeface="RobotoRegular"/>
                        </a:rPr>
                        <a:t>Forest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0.764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0.916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latin typeface="RobotoRegular"/>
                          <a:cs typeface="RobotoRegular"/>
                        </a:rPr>
                        <a:t>XGBoost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0.762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0.899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6295" y="1385516"/>
            <a:ext cx="675767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RobotoRegular"/>
                <a:cs typeface="RobotoRegular"/>
              </a:rPr>
              <a:t>Fit every model without and with </a:t>
            </a:r>
            <a:r>
              <a:rPr sz="1600" spc="-10" dirty="0">
                <a:latin typeface="RobotoRegular"/>
                <a:cs typeface="RobotoRegular"/>
              </a:rPr>
              <a:t>SMOTE oversampling </a:t>
            </a:r>
            <a:r>
              <a:rPr sz="1600" spc="-5" dirty="0">
                <a:latin typeface="RobotoRegular"/>
                <a:cs typeface="RobotoRegular"/>
              </a:rPr>
              <a:t>for</a:t>
            </a:r>
            <a:r>
              <a:rPr sz="1600" spc="-10" dirty="0">
                <a:latin typeface="RobotoRegular"/>
                <a:cs typeface="RobotoRegular"/>
              </a:rPr>
              <a:t> </a:t>
            </a:r>
            <a:r>
              <a:rPr sz="1600" spc="-5" dirty="0">
                <a:latin typeface="RobotoRegular"/>
                <a:cs typeface="RobotoRegular"/>
              </a:rPr>
              <a:t>comparison.</a:t>
            </a:r>
            <a:endParaRPr sz="1600">
              <a:latin typeface="RobotoRegular"/>
              <a:cs typeface="RobotoRegular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5" dirty="0">
                <a:latin typeface="RobotoRegular"/>
                <a:cs typeface="RobotoRegular"/>
              </a:rPr>
              <a:t>Training </a:t>
            </a:r>
            <a:r>
              <a:rPr sz="1600" spc="-10" dirty="0">
                <a:latin typeface="RobotoRegular"/>
                <a:cs typeface="RobotoRegular"/>
              </a:rPr>
              <a:t>AUC scores improved </a:t>
            </a:r>
            <a:r>
              <a:rPr sz="1600" spc="-5" dirty="0">
                <a:latin typeface="RobotoRegular"/>
                <a:cs typeface="RobotoRegular"/>
              </a:rPr>
              <a:t>signiﬁcantly with</a:t>
            </a:r>
            <a:r>
              <a:rPr sz="1600" spc="10" dirty="0">
                <a:latin typeface="RobotoRegular"/>
                <a:cs typeface="RobotoRegular"/>
              </a:rPr>
              <a:t> </a:t>
            </a:r>
            <a:r>
              <a:rPr sz="1600" spc="-10" dirty="0">
                <a:latin typeface="RobotoRegular"/>
                <a:cs typeface="RobotoRegular"/>
              </a:rPr>
              <a:t>SMOTE.</a:t>
            </a:r>
            <a:endParaRPr sz="1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4184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Hyperparameters</a:t>
            </a:r>
            <a:r>
              <a:rPr spc="-80" dirty="0"/>
              <a:t> </a:t>
            </a:r>
            <a:r>
              <a:rPr spc="-30" dirty="0"/>
              <a:t>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95" y="1267406"/>
            <a:ext cx="7218045" cy="14732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30" dirty="0">
                <a:latin typeface="Roboto"/>
                <a:cs typeface="Roboto"/>
              </a:rPr>
              <a:t>K-Fold </a:t>
            </a:r>
            <a:r>
              <a:rPr sz="1600" b="1" spc="-10" dirty="0">
                <a:latin typeface="Roboto"/>
                <a:cs typeface="Roboto"/>
              </a:rPr>
              <a:t>Cross Validation </a:t>
            </a:r>
            <a:r>
              <a:rPr sz="1600" spc="-10" dirty="0">
                <a:latin typeface="RobotoRegular"/>
                <a:cs typeface="RobotoRegular"/>
              </a:rPr>
              <a:t>to </a:t>
            </a:r>
            <a:r>
              <a:rPr sz="1600" spc="-5" dirty="0">
                <a:latin typeface="RobotoRegular"/>
                <a:cs typeface="RobotoRegular"/>
              </a:rPr>
              <a:t>get </a:t>
            </a:r>
            <a:r>
              <a:rPr sz="1600" spc="-15" dirty="0">
                <a:latin typeface="RobotoRegular"/>
                <a:cs typeface="RobotoRegular"/>
              </a:rPr>
              <a:t>average </a:t>
            </a:r>
            <a:r>
              <a:rPr sz="1600" spc="-5" dirty="0">
                <a:latin typeface="RobotoRegular"/>
                <a:cs typeface="RobotoRegular"/>
              </a:rPr>
              <a:t>performance on the</a:t>
            </a:r>
            <a:r>
              <a:rPr sz="1600" spc="55" dirty="0">
                <a:latin typeface="RobotoRegular"/>
                <a:cs typeface="RobotoRegular"/>
              </a:rPr>
              <a:t> </a:t>
            </a:r>
            <a:r>
              <a:rPr sz="1600" spc="-5" dirty="0">
                <a:latin typeface="RobotoRegular"/>
                <a:cs typeface="RobotoRegular"/>
              </a:rPr>
              <a:t>folds.</a:t>
            </a:r>
            <a:endParaRPr sz="1600">
              <a:latin typeface="RobotoRegular"/>
              <a:cs typeface="RobotoRegular"/>
            </a:endParaRPr>
          </a:p>
          <a:p>
            <a:pPr marL="363855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10" dirty="0">
                <a:latin typeface="Roboto"/>
                <a:cs typeface="Roboto"/>
              </a:rPr>
              <a:t>Randomized Search </a:t>
            </a:r>
            <a:r>
              <a:rPr sz="1600" spc="-5" dirty="0">
                <a:latin typeface="RobotoRegular"/>
                <a:cs typeface="RobotoRegular"/>
              </a:rPr>
              <a:t>on Logistic </a:t>
            </a:r>
            <a:r>
              <a:rPr sz="1600" spc="-10" dirty="0">
                <a:latin typeface="RobotoRegular"/>
                <a:cs typeface="RobotoRegular"/>
              </a:rPr>
              <a:t>Regression </a:t>
            </a:r>
            <a:r>
              <a:rPr sz="1600" spc="-5" dirty="0">
                <a:latin typeface="RobotoRegular"/>
                <a:cs typeface="RobotoRegular"/>
              </a:rPr>
              <a:t>since </a:t>
            </a:r>
            <a:r>
              <a:rPr sz="1600" dirty="0">
                <a:latin typeface="RobotoRegular"/>
                <a:cs typeface="RobotoRegular"/>
              </a:rPr>
              <a:t>C </a:t>
            </a:r>
            <a:r>
              <a:rPr sz="1600" spc="-5" dirty="0">
                <a:latin typeface="RobotoRegular"/>
                <a:cs typeface="RobotoRegular"/>
              </a:rPr>
              <a:t>has </a:t>
            </a:r>
            <a:r>
              <a:rPr sz="1600" spc="-10" dirty="0">
                <a:latin typeface="RobotoRegular"/>
                <a:cs typeface="RobotoRegular"/>
              </a:rPr>
              <a:t>large search</a:t>
            </a:r>
            <a:r>
              <a:rPr sz="1600" spc="65" dirty="0">
                <a:latin typeface="RobotoRegular"/>
                <a:cs typeface="RobotoRegular"/>
              </a:rPr>
              <a:t> </a:t>
            </a:r>
            <a:r>
              <a:rPr sz="1600" spc="-5" dirty="0">
                <a:latin typeface="RobotoRegular"/>
                <a:cs typeface="RobotoRegular"/>
              </a:rPr>
              <a:t>space.</a:t>
            </a:r>
            <a:endParaRPr sz="1600">
              <a:latin typeface="RobotoRegular"/>
              <a:cs typeface="RobotoRegular"/>
            </a:endParaRPr>
          </a:p>
          <a:p>
            <a:pPr marL="363855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5" dirty="0">
                <a:latin typeface="Roboto"/>
                <a:cs typeface="Roboto"/>
              </a:rPr>
              <a:t>Grid </a:t>
            </a:r>
            <a:r>
              <a:rPr sz="1600" b="1" spc="-10" dirty="0">
                <a:latin typeface="Roboto"/>
                <a:cs typeface="Roboto"/>
              </a:rPr>
              <a:t>Search </a:t>
            </a:r>
            <a:r>
              <a:rPr sz="1600" spc="-5" dirty="0">
                <a:latin typeface="RobotoRegular"/>
                <a:cs typeface="RobotoRegular"/>
              </a:rPr>
              <a:t>on Random </a:t>
            </a:r>
            <a:r>
              <a:rPr sz="1600" spc="-10" dirty="0">
                <a:latin typeface="RobotoRegular"/>
                <a:cs typeface="RobotoRegular"/>
              </a:rPr>
              <a:t>Forest </a:t>
            </a:r>
            <a:r>
              <a:rPr sz="1600" spc="-5" dirty="0">
                <a:latin typeface="RobotoRegular"/>
                <a:cs typeface="RobotoRegular"/>
              </a:rPr>
              <a:t>on limited </a:t>
            </a:r>
            <a:r>
              <a:rPr sz="1600" spc="-10" dirty="0">
                <a:latin typeface="RobotoRegular"/>
                <a:cs typeface="RobotoRegular"/>
              </a:rPr>
              <a:t>parameters</a:t>
            </a:r>
            <a:r>
              <a:rPr sz="1600" spc="5" dirty="0">
                <a:latin typeface="RobotoRegular"/>
                <a:cs typeface="RobotoRegular"/>
              </a:rPr>
              <a:t> </a:t>
            </a:r>
            <a:r>
              <a:rPr sz="1600" spc="-5" dirty="0">
                <a:latin typeface="RobotoRegular"/>
                <a:cs typeface="RobotoRegular"/>
              </a:rPr>
              <a:t>combinations.</a:t>
            </a:r>
            <a:endParaRPr sz="1600">
              <a:latin typeface="RobotoRegular"/>
              <a:cs typeface="RobotoRegular"/>
            </a:endParaRPr>
          </a:p>
          <a:p>
            <a:pPr marL="363855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10" dirty="0">
                <a:latin typeface="Roboto"/>
                <a:cs typeface="Roboto"/>
              </a:rPr>
              <a:t>Randomized Search </a:t>
            </a:r>
            <a:r>
              <a:rPr sz="1600" spc="-5" dirty="0">
                <a:latin typeface="RobotoRegular"/>
                <a:cs typeface="RobotoRegular"/>
              </a:rPr>
              <a:t>on </a:t>
            </a:r>
            <a:r>
              <a:rPr sz="1600" spc="-10" dirty="0">
                <a:latin typeface="RobotoRegular"/>
                <a:cs typeface="RobotoRegular"/>
              </a:rPr>
              <a:t>XGBoost </a:t>
            </a:r>
            <a:r>
              <a:rPr sz="1600" spc="-5" dirty="0">
                <a:latin typeface="RobotoRegular"/>
                <a:cs typeface="RobotoRegular"/>
              </a:rPr>
              <a:t>because multiple </a:t>
            </a:r>
            <a:r>
              <a:rPr sz="1600" spc="-10" dirty="0">
                <a:latin typeface="RobotoRegular"/>
                <a:cs typeface="RobotoRegular"/>
              </a:rPr>
              <a:t>hyperparameters to</a:t>
            </a:r>
            <a:r>
              <a:rPr sz="1600" spc="65" dirty="0">
                <a:latin typeface="RobotoRegular"/>
                <a:cs typeface="RobotoRegular"/>
              </a:rPr>
              <a:t> </a:t>
            </a:r>
            <a:r>
              <a:rPr sz="1600" spc="-5" dirty="0">
                <a:latin typeface="RobotoRegular"/>
                <a:cs typeface="RobotoRegular"/>
              </a:rPr>
              <a:t>tune.</a:t>
            </a:r>
            <a:endParaRPr sz="1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3433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85" dirty="0"/>
              <a:t> </a:t>
            </a:r>
            <a:r>
              <a:rPr spc="-10" dirty="0"/>
              <a:t>Comparisons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0348" y="2173670"/>
          <a:ext cx="7117712" cy="2318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749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Models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10" dirty="0">
                          <a:latin typeface="Roboto"/>
                          <a:cs typeface="Roboto"/>
                        </a:rPr>
                        <a:t>Precision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Recall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F1</a:t>
                      </a:r>
                      <a:r>
                        <a:rPr sz="1800" b="1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b="1" spc="-10" dirty="0">
                          <a:latin typeface="Roboto"/>
                          <a:cs typeface="Roboto"/>
                        </a:rPr>
                        <a:t>Score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Conclusion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749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latin typeface="Roboto"/>
                          <a:cs typeface="Roboto"/>
                        </a:rPr>
                        <a:t>Dummy</a:t>
                      </a:r>
                      <a:r>
                        <a:rPr sz="1600" b="1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600" b="1" spc="-5" dirty="0">
                          <a:latin typeface="Roboto"/>
                          <a:cs typeface="Roboto"/>
                        </a:rPr>
                        <a:t>Model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0.217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0.500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0.303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latin typeface="Roboto"/>
                          <a:cs typeface="Roboto"/>
                        </a:rPr>
                        <a:t>Benchmark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749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latin typeface="Roboto"/>
                          <a:cs typeface="Roboto"/>
                        </a:rPr>
                        <a:t>Logistic</a:t>
                      </a:r>
                      <a:r>
                        <a:rPr sz="1600" b="1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600" b="1" spc="-10" dirty="0">
                          <a:latin typeface="Roboto"/>
                          <a:cs typeface="Roboto"/>
                        </a:rPr>
                        <a:t>Regression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0.384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0.566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0.457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latin typeface="Roboto"/>
                          <a:cs typeface="Roboto"/>
                        </a:rPr>
                        <a:t>Best</a:t>
                      </a:r>
                      <a:r>
                        <a:rPr sz="1600" b="1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600" b="1" spc="-10" dirty="0">
                          <a:latin typeface="Roboto"/>
                          <a:cs typeface="Roboto"/>
                        </a:rPr>
                        <a:t>recall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749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latin typeface="Roboto"/>
                          <a:cs typeface="Roboto"/>
                        </a:rPr>
                        <a:t>Random</a:t>
                      </a:r>
                      <a:r>
                        <a:rPr sz="1600" b="1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600" b="1" spc="-10" dirty="0">
                          <a:latin typeface="Roboto"/>
                          <a:cs typeface="Roboto"/>
                        </a:rPr>
                        <a:t>Forest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0.513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0.514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0.514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latin typeface="Roboto"/>
                          <a:cs typeface="Roboto"/>
                        </a:rPr>
                        <a:t>Best</a:t>
                      </a:r>
                      <a:r>
                        <a:rPr sz="1600" b="1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600" b="1" spc="-5" dirty="0">
                          <a:latin typeface="Roboto"/>
                          <a:cs typeface="Roboto"/>
                        </a:rPr>
                        <a:t>F1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749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10" dirty="0">
                          <a:latin typeface="Roboto"/>
                          <a:cs typeface="Roboto"/>
                        </a:rPr>
                        <a:t>XGBoost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0.444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0.505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RobotoRegular"/>
                          <a:cs typeface="RobotoRegular"/>
                        </a:rPr>
                        <a:t>0.474</a:t>
                      </a:r>
                      <a:endParaRPr sz="1600">
                        <a:latin typeface="RobotoRegular"/>
                        <a:cs typeface="RobotoRegular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2854" y="1170896"/>
            <a:ext cx="5607685" cy="6159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700" spc="-10" dirty="0">
                <a:latin typeface="RobotoRegular"/>
                <a:cs typeface="RobotoRegular"/>
              </a:rPr>
              <a:t>Compare </a:t>
            </a:r>
            <a:r>
              <a:rPr sz="1700" spc="-5" dirty="0">
                <a:latin typeface="RobotoRegular"/>
                <a:cs typeface="RobotoRegular"/>
              </a:rPr>
              <a:t>the models </a:t>
            </a:r>
            <a:r>
              <a:rPr sz="1700" spc="-10" dirty="0">
                <a:latin typeface="RobotoRegular"/>
                <a:cs typeface="RobotoRegular"/>
              </a:rPr>
              <a:t>to </a:t>
            </a:r>
            <a:r>
              <a:rPr sz="1700" spc="-20" dirty="0">
                <a:latin typeface="RobotoRegular"/>
                <a:cs typeface="RobotoRegular"/>
              </a:rPr>
              <a:t>Scikit-learn’s </a:t>
            </a:r>
            <a:r>
              <a:rPr sz="1700" spc="-5" dirty="0">
                <a:latin typeface="RobotoRegular"/>
                <a:cs typeface="RobotoRegular"/>
              </a:rPr>
              <a:t>dummy</a:t>
            </a:r>
            <a:r>
              <a:rPr sz="1700" spc="20" dirty="0">
                <a:latin typeface="RobotoRegular"/>
                <a:cs typeface="RobotoRegular"/>
              </a:rPr>
              <a:t> </a:t>
            </a:r>
            <a:r>
              <a:rPr sz="1700" spc="-15" dirty="0">
                <a:latin typeface="RobotoRegular"/>
                <a:cs typeface="RobotoRegular"/>
              </a:rPr>
              <a:t>classiﬁer.</a:t>
            </a:r>
            <a:endParaRPr sz="1700">
              <a:latin typeface="RobotoRegular"/>
              <a:cs typeface="RobotoRegular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latin typeface="RobotoRegular"/>
                <a:cs typeface="RobotoRegular"/>
              </a:rPr>
              <a:t>All models performed better than dummy</a:t>
            </a:r>
            <a:r>
              <a:rPr sz="1700" spc="-25" dirty="0">
                <a:latin typeface="RobotoRegular"/>
                <a:cs typeface="RobotoRegular"/>
              </a:rPr>
              <a:t> </a:t>
            </a:r>
            <a:r>
              <a:rPr sz="1700" spc="-5" dirty="0">
                <a:latin typeface="RobotoRegular"/>
                <a:cs typeface="RobotoRegular"/>
              </a:rPr>
              <a:t>model.</a:t>
            </a:r>
            <a:endParaRPr sz="17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5042" y="3197818"/>
            <a:ext cx="723265" cy="347980"/>
          </a:xfrm>
          <a:custGeom>
            <a:avLst/>
            <a:gdLst/>
            <a:ahLst/>
            <a:cxnLst/>
            <a:rect l="l" t="t" r="r" b="b"/>
            <a:pathLst>
              <a:path w="723264" h="347979">
                <a:moveTo>
                  <a:pt x="0" y="173699"/>
                </a:moveTo>
                <a:lnTo>
                  <a:pt x="5824" y="142478"/>
                </a:lnTo>
                <a:lnTo>
                  <a:pt x="22616" y="113092"/>
                </a:lnTo>
                <a:lnTo>
                  <a:pt x="85020" y="61789"/>
                </a:lnTo>
                <a:lnTo>
                  <a:pt x="128590" y="40854"/>
                </a:lnTo>
                <a:lnTo>
                  <a:pt x="179044" y="23716"/>
                </a:lnTo>
                <a:lnTo>
                  <a:pt x="235360" y="10867"/>
                </a:lnTo>
                <a:lnTo>
                  <a:pt x="296519" y="2798"/>
                </a:lnTo>
                <a:lnTo>
                  <a:pt x="361499" y="0"/>
                </a:lnTo>
                <a:lnTo>
                  <a:pt x="426478" y="2798"/>
                </a:lnTo>
                <a:lnTo>
                  <a:pt x="487637" y="10867"/>
                </a:lnTo>
                <a:lnTo>
                  <a:pt x="543954" y="23716"/>
                </a:lnTo>
                <a:lnTo>
                  <a:pt x="594408" y="40854"/>
                </a:lnTo>
                <a:lnTo>
                  <a:pt x="637978" y="61789"/>
                </a:lnTo>
                <a:lnTo>
                  <a:pt x="673643" y="86033"/>
                </a:lnTo>
                <a:lnTo>
                  <a:pt x="717174" y="142478"/>
                </a:lnTo>
                <a:lnTo>
                  <a:pt x="722998" y="173699"/>
                </a:lnTo>
                <a:lnTo>
                  <a:pt x="700382" y="234306"/>
                </a:lnTo>
                <a:lnTo>
                  <a:pt x="637978" y="285609"/>
                </a:lnTo>
                <a:lnTo>
                  <a:pt x="594408" y="306545"/>
                </a:lnTo>
                <a:lnTo>
                  <a:pt x="543954" y="323682"/>
                </a:lnTo>
                <a:lnTo>
                  <a:pt x="487637" y="336531"/>
                </a:lnTo>
                <a:lnTo>
                  <a:pt x="426478" y="344600"/>
                </a:lnTo>
                <a:lnTo>
                  <a:pt x="361499" y="347399"/>
                </a:lnTo>
                <a:lnTo>
                  <a:pt x="296519" y="344600"/>
                </a:lnTo>
                <a:lnTo>
                  <a:pt x="235360" y="336531"/>
                </a:lnTo>
                <a:lnTo>
                  <a:pt x="179044" y="323682"/>
                </a:lnTo>
                <a:lnTo>
                  <a:pt x="128590" y="306545"/>
                </a:lnTo>
                <a:lnTo>
                  <a:pt x="85020" y="285609"/>
                </a:lnTo>
                <a:lnTo>
                  <a:pt x="49355" y="261366"/>
                </a:lnTo>
                <a:lnTo>
                  <a:pt x="5824" y="204920"/>
                </a:lnTo>
                <a:lnTo>
                  <a:pt x="0" y="173699"/>
                </a:lnTo>
                <a:close/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1989" y="3611417"/>
            <a:ext cx="723265" cy="347980"/>
          </a:xfrm>
          <a:custGeom>
            <a:avLst/>
            <a:gdLst/>
            <a:ahLst/>
            <a:cxnLst/>
            <a:rect l="l" t="t" r="r" b="b"/>
            <a:pathLst>
              <a:path w="723264" h="347979">
                <a:moveTo>
                  <a:pt x="0" y="173699"/>
                </a:moveTo>
                <a:lnTo>
                  <a:pt x="5824" y="142478"/>
                </a:lnTo>
                <a:lnTo>
                  <a:pt x="22616" y="113092"/>
                </a:lnTo>
                <a:lnTo>
                  <a:pt x="85020" y="61789"/>
                </a:lnTo>
                <a:lnTo>
                  <a:pt x="128590" y="40854"/>
                </a:lnTo>
                <a:lnTo>
                  <a:pt x="179044" y="23716"/>
                </a:lnTo>
                <a:lnTo>
                  <a:pt x="235360" y="10867"/>
                </a:lnTo>
                <a:lnTo>
                  <a:pt x="296519" y="2798"/>
                </a:lnTo>
                <a:lnTo>
                  <a:pt x="361499" y="0"/>
                </a:lnTo>
                <a:lnTo>
                  <a:pt x="426478" y="2798"/>
                </a:lnTo>
                <a:lnTo>
                  <a:pt x="487637" y="10867"/>
                </a:lnTo>
                <a:lnTo>
                  <a:pt x="543954" y="23716"/>
                </a:lnTo>
                <a:lnTo>
                  <a:pt x="594408" y="40854"/>
                </a:lnTo>
                <a:lnTo>
                  <a:pt x="637978" y="61789"/>
                </a:lnTo>
                <a:lnTo>
                  <a:pt x="673643" y="86033"/>
                </a:lnTo>
                <a:lnTo>
                  <a:pt x="717174" y="142478"/>
                </a:lnTo>
                <a:lnTo>
                  <a:pt x="722998" y="173699"/>
                </a:lnTo>
                <a:lnTo>
                  <a:pt x="700382" y="234306"/>
                </a:lnTo>
                <a:lnTo>
                  <a:pt x="637978" y="285609"/>
                </a:lnTo>
                <a:lnTo>
                  <a:pt x="594408" y="306545"/>
                </a:lnTo>
                <a:lnTo>
                  <a:pt x="543954" y="323682"/>
                </a:lnTo>
                <a:lnTo>
                  <a:pt x="487637" y="336531"/>
                </a:lnTo>
                <a:lnTo>
                  <a:pt x="426478" y="344600"/>
                </a:lnTo>
                <a:lnTo>
                  <a:pt x="361499" y="347399"/>
                </a:lnTo>
                <a:lnTo>
                  <a:pt x="296519" y="344600"/>
                </a:lnTo>
                <a:lnTo>
                  <a:pt x="235360" y="336531"/>
                </a:lnTo>
                <a:lnTo>
                  <a:pt x="179044" y="323682"/>
                </a:lnTo>
                <a:lnTo>
                  <a:pt x="128590" y="306545"/>
                </a:lnTo>
                <a:lnTo>
                  <a:pt x="85020" y="285609"/>
                </a:lnTo>
                <a:lnTo>
                  <a:pt x="49355" y="261366"/>
                </a:lnTo>
                <a:lnTo>
                  <a:pt x="5824" y="204920"/>
                </a:lnTo>
                <a:lnTo>
                  <a:pt x="0" y="173699"/>
                </a:lnTo>
                <a:close/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34372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85" dirty="0"/>
              <a:t> </a:t>
            </a:r>
            <a:r>
              <a:rPr spc="-5" dirty="0"/>
              <a:t>Comparisons</a:t>
            </a:r>
          </a:p>
        </p:txBody>
      </p:sp>
      <p:sp>
        <p:nvSpPr>
          <p:cNvPr id="3" name="object 3"/>
          <p:cNvSpPr/>
          <p:nvPr/>
        </p:nvSpPr>
        <p:spPr>
          <a:xfrm>
            <a:off x="302424" y="1905959"/>
            <a:ext cx="5743566" cy="3015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854" y="1094696"/>
            <a:ext cx="8214995" cy="32645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700" spc="-10" dirty="0">
                <a:latin typeface="RobotoRegular"/>
                <a:cs typeface="RobotoRegular"/>
              </a:rPr>
              <a:t>Compare </a:t>
            </a:r>
            <a:r>
              <a:rPr sz="1700" spc="-5" dirty="0">
                <a:latin typeface="RobotoRegular"/>
                <a:cs typeface="RobotoRegular"/>
              </a:rPr>
              <a:t>within </a:t>
            </a:r>
            <a:r>
              <a:rPr sz="1700" dirty="0">
                <a:latin typeface="RobotoRegular"/>
                <a:cs typeface="RobotoRegular"/>
              </a:rPr>
              <a:t>3</a:t>
            </a:r>
            <a:r>
              <a:rPr sz="1700" spc="-5" dirty="0">
                <a:latin typeface="RobotoRegular"/>
                <a:cs typeface="RobotoRegular"/>
              </a:rPr>
              <a:t> models.</a:t>
            </a:r>
            <a:endParaRPr sz="1700">
              <a:latin typeface="RobotoRegular"/>
              <a:cs typeface="RobotoRegular"/>
            </a:endParaRPr>
          </a:p>
          <a:p>
            <a:pPr marL="371475" indent="-359410">
              <a:lnSpc>
                <a:spcPct val="100000"/>
              </a:lnSpc>
              <a:spcBef>
                <a:spcPts val="384"/>
              </a:spcBef>
              <a:buSzPct val="106250"/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600" spc="-5" dirty="0">
                <a:latin typeface="RobotoRegular"/>
                <a:cs typeface="RobotoRegular"/>
              </a:rPr>
              <a:t>Random </a:t>
            </a:r>
            <a:r>
              <a:rPr sz="1600" spc="-10" dirty="0">
                <a:latin typeface="RobotoRegular"/>
                <a:cs typeface="RobotoRegular"/>
              </a:rPr>
              <a:t>Forest </a:t>
            </a:r>
            <a:r>
              <a:rPr sz="1600" spc="-5" dirty="0">
                <a:latin typeface="RobotoRegular"/>
                <a:cs typeface="RobotoRegular"/>
              </a:rPr>
              <a:t>(black line) has the best </a:t>
            </a:r>
            <a:r>
              <a:rPr sz="1600" spc="-10" dirty="0">
                <a:latin typeface="RobotoRegular"/>
                <a:cs typeface="RobotoRegular"/>
              </a:rPr>
              <a:t>precision_recall</a:t>
            </a:r>
            <a:r>
              <a:rPr sz="1600" dirty="0">
                <a:latin typeface="RobotoRegular"/>
                <a:cs typeface="RobotoRegular"/>
              </a:rPr>
              <a:t> </a:t>
            </a:r>
            <a:r>
              <a:rPr sz="1600" spc="-10" dirty="0">
                <a:latin typeface="RobotoRegular"/>
                <a:cs typeface="RobotoRegular"/>
              </a:rPr>
              <a:t>score.</a:t>
            </a:r>
            <a:endParaRPr sz="16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RobotoRegular"/>
              <a:cs typeface="RobotoRegular"/>
            </a:endParaRPr>
          </a:p>
          <a:p>
            <a:pPr marR="960119" algn="r">
              <a:lnSpc>
                <a:spcPct val="100000"/>
              </a:lnSpc>
            </a:pPr>
            <a:r>
              <a:rPr sz="1600" b="1" spc="-70" dirty="0">
                <a:latin typeface="Roboto"/>
                <a:cs typeface="Roboto"/>
              </a:rPr>
              <a:t>T</a:t>
            </a:r>
            <a:r>
              <a:rPr sz="1600" b="1" spc="-5" dirty="0">
                <a:latin typeface="Roboto"/>
                <a:cs typeface="Roboto"/>
              </a:rPr>
              <a:t>erminology:</a:t>
            </a:r>
            <a:endParaRPr sz="1600">
              <a:latin typeface="Roboto"/>
              <a:cs typeface="Roboto"/>
            </a:endParaRPr>
          </a:p>
          <a:p>
            <a:pPr marL="6019165" marR="12065" indent="-428625" algn="just">
              <a:lnSpc>
                <a:spcPct val="101600"/>
              </a:lnSpc>
              <a:spcBef>
                <a:spcPts val="810"/>
              </a:spcBef>
            </a:pPr>
            <a:r>
              <a:rPr sz="1600" spc="100" dirty="0">
                <a:latin typeface="AoyagiKouzanFontT"/>
                <a:cs typeface="AoyagiKouzanFontT"/>
              </a:rPr>
              <a:t>★ </a:t>
            </a:r>
            <a:r>
              <a:rPr sz="1600" spc="-5" dirty="0">
                <a:latin typeface="RobotoRegular"/>
                <a:cs typeface="RobotoRegular"/>
              </a:rPr>
              <a:t>Recall: how many 1s </a:t>
            </a:r>
            <a:r>
              <a:rPr sz="1600" spc="-10" dirty="0">
                <a:latin typeface="RobotoRegular"/>
                <a:cs typeface="RobotoRegular"/>
              </a:rPr>
              <a:t>are  </a:t>
            </a:r>
            <a:r>
              <a:rPr sz="1600" spc="-5" dirty="0">
                <a:latin typeface="RobotoRegular"/>
                <a:cs typeface="RobotoRegular"/>
              </a:rPr>
              <a:t>being</a:t>
            </a:r>
            <a:r>
              <a:rPr sz="1600" spc="-15" dirty="0">
                <a:latin typeface="RobotoRegular"/>
                <a:cs typeface="RobotoRegular"/>
              </a:rPr>
              <a:t> </a:t>
            </a:r>
            <a:r>
              <a:rPr sz="1600" spc="-5" dirty="0">
                <a:latin typeface="RobotoRegular"/>
                <a:cs typeface="RobotoRegular"/>
              </a:rPr>
              <a:t>identiﬁed?</a:t>
            </a:r>
            <a:endParaRPr sz="1600">
              <a:latin typeface="RobotoRegular"/>
              <a:cs typeface="RobotoRegular"/>
            </a:endParaRPr>
          </a:p>
          <a:p>
            <a:pPr marL="6019165" marR="5080" indent="-428625" algn="just">
              <a:lnSpc>
                <a:spcPct val="101600"/>
              </a:lnSpc>
            </a:pPr>
            <a:r>
              <a:rPr sz="1600" spc="100" dirty="0">
                <a:latin typeface="AoyagiKouzanFontT"/>
                <a:cs typeface="AoyagiKouzanFontT"/>
              </a:rPr>
              <a:t>★ </a:t>
            </a:r>
            <a:r>
              <a:rPr sz="1600" spc="-10" dirty="0">
                <a:latin typeface="RobotoRegular"/>
                <a:cs typeface="RobotoRegular"/>
              </a:rPr>
              <a:t>Precision: </a:t>
            </a:r>
            <a:r>
              <a:rPr sz="1600" spc="-5" dirty="0">
                <a:latin typeface="RobotoRegular"/>
                <a:cs typeface="RobotoRegular"/>
              </a:rPr>
              <a:t>Among all the  1s that </a:t>
            </a:r>
            <a:r>
              <a:rPr sz="1600" spc="-10" dirty="0">
                <a:latin typeface="RobotoRegular"/>
                <a:cs typeface="RobotoRegular"/>
              </a:rPr>
              <a:t>are </a:t>
            </a:r>
            <a:r>
              <a:rPr sz="1600" spc="-5" dirty="0">
                <a:latin typeface="RobotoRegular"/>
                <a:cs typeface="RobotoRegular"/>
              </a:rPr>
              <a:t>ﬂagged, how  many </a:t>
            </a:r>
            <a:r>
              <a:rPr sz="1600" spc="-10" dirty="0">
                <a:latin typeface="RobotoRegular"/>
                <a:cs typeface="RobotoRegular"/>
              </a:rPr>
              <a:t>are </a:t>
            </a:r>
            <a:r>
              <a:rPr sz="1600" spc="-5" dirty="0">
                <a:latin typeface="RobotoRegular"/>
                <a:cs typeface="RobotoRegular"/>
              </a:rPr>
              <a:t>truly</a:t>
            </a:r>
            <a:r>
              <a:rPr sz="1600" spc="-20" dirty="0">
                <a:latin typeface="RobotoRegular"/>
                <a:cs typeface="RobotoRegular"/>
              </a:rPr>
              <a:t> </a:t>
            </a:r>
            <a:r>
              <a:rPr sz="1600" spc="-5" dirty="0">
                <a:latin typeface="RobotoRegular"/>
                <a:cs typeface="RobotoRegular"/>
              </a:rPr>
              <a:t>1s?</a:t>
            </a:r>
            <a:endParaRPr sz="1600">
              <a:latin typeface="RobotoRegular"/>
              <a:cs typeface="RobotoRegular"/>
            </a:endParaRPr>
          </a:p>
          <a:p>
            <a:pPr marL="6019165" marR="39370" indent="-428625">
              <a:lnSpc>
                <a:spcPct val="101600"/>
              </a:lnSpc>
              <a:tabLst>
                <a:tab pos="6018530" algn="l"/>
              </a:tabLst>
            </a:pPr>
            <a:r>
              <a:rPr sz="1600" spc="100" dirty="0">
                <a:latin typeface="AoyagiKouzanFontT"/>
                <a:cs typeface="AoyagiKouzanFontT"/>
              </a:rPr>
              <a:t>★	</a:t>
            </a:r>
            <a:r>
              <a:rPr sz="1600" spc="-10" dirty="0">
                <a:latin typeface="RobotoRegular"/>
                <a:cs typeface="RobotoRegular"/>
              </a:rPr>
              <a:t>Precision </a:t>
            </a:r>
            <a:r>
              <a:rPr sz="1600" spc="-5" dirty="0">
                <a:latin typeface="RobotoRegular"/>
                <a:cs typeface="RobotoRegular"/>
              </a:rPr>
              <a:t>and </a:t>
            </a:r>
            <a:r>
              <a:rPr sz="1600" spc="-10" dirty="0">
                <a:latin typeface="RobotoRegular"/>
                <a:cs typeface="RobotoRegular"/>
              </a:rPr>
              <a:t>recall  trade-off: </a:t>
            </a:r>
            <a:r>
              <a:rPr sz="1600" spc="-5" dirty="0">
                <a:latin typeface="RobotoRegular"/>
                <a:cs typeface="RobotoRegular"/>
              </a:rPr>
              <a:t>high </a:t>
            </a:r>
            <a:r>
              <a:rPr sz="1600" spc="-10" dirty="0">
                <a:latin typeface="RobotoRegular"/>
                <a:cs typeface="RobotoRegular"/>
              </a:rPr>
              <a:t>recall </a:t>
            </a:r>
            <a:r>
              <a:rPr sz="1600" spc="-5" dirty="0">
                <a:latin typeface="RobotoRegular"/>
                <a:cs typeface="RobotoRegular"/>
              </a:rPr>
              <a:t>will  cause low</a:t>
            </a:r>
            <a:r>
              <a:rPr sz="1600" spc="-20" dirty="0">
                <a:latin typeface="RobotoRegular"/>
                <a:cs typeface="RobotoRegular"/>
              </a:rPr>
              <a:t> </a:t>
            </a:r>
            <a:r>
              <a:rPr sz="1600" spc="-10" dirty="0">
                <a:latin typeface="RobotoRegular"/>
                <a:cs typeface="RobotoRegular"/>
              </a:rPr>
              <a:t>precision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5532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 Usage </a:t>
            </a:r>
            <a:r>
              <a:rPr dirty="0"/>
              <a:t>-</a:t>
            </a:r>
            <a:r>
              <a:rPr spc="-95" dirty="0"/>
              <a:t> </a:t>
            </a:r>
            <a:r>
              <a:rPr spc="-5" dirty="0"/>
              <a:t>Recommendation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854" y="1130891"/>
            <a:ext cx="65100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latin typeface="RobotoRegular"/>
                <a:cs typeface="RobotoRegular"/>
              </a:rPr>
              <a:t>I.e. </a:t>
            </a:r>
            <a:r>
              <a:rPr sz="1700" spc="-10" dirty="0">
                <a:latin typeface="RobotoRegular"/>
                <a:cs typeface="RobotoRegular"/>
              </a:rPr>
              <a:t>recall </a:t>
            </a:r>
            <a:r>
              <a:rPr sz="1700" dirty="0">
                <a:latin typeface="RobotoRegular"/>
                <a:cs typeface="RobotoRegular"/>
              </a:rPr>
              <a:t>= </a:t>
            </a:r>
            <a:r>
              <a:rPr sz="1700" spc="-5" dirty="0">
                <a:latin typeface="RobotoRegular"/>
                <a:cs typeface="RobotoRegular"/>
              </a:rPr>
              <a:t>0.8. </a:t>
            </a:r>
            <a:r>
              <a:rPr sz="1700" spc="-10" dirty="0">
                <a:latin typeface="RobotoRegular"/>
                <a:cs typeface="RobotoRegular"/>
              </a:rPr>
              <a:t>Threshold </a:t>
            </a:r>
            <a:r>
              <a:rPr sz="1700" spc="-5" dirty="0">
                <a:latin typeface="RobotoRegular"/>
                <a:cs typeface="RobotoRegular"/>
              </a:rPr>
              <a:t>can be adjusted </a:t>
            </a:r>
            <a:r>
              <a:rPr sz="1700" spc="-10" dirty="0">
                <a:latin typeface="RobotoRegular"/>
                <a:cs typeface="RobotoRegular"/>
              </a:rPr>
              <a:t>to reach </a:t>
            </a:r>
            <a:r>
              <a:rPr sz="1700" spc="-5" dirty="0">
                <a:latin typeface="RobotoRegular"/>
                <a:cs typeface="RobotoRegular"/>
              </a:rPr>
              <a:t>higher </a:t>
            </a:r>
            <a:r>
              <a:rPr sz="1700" spc="-10" dirty="0">
                <a:latin typeface="RobotoRegular"/>
                <a:cs typeface="RobotoRegular"/>
              </a:rPr>
              <a:t>recall.</a:t>
            </a:r>
            <a:endParaRPr sz="17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638" y="1895416"/>
            <a:ext cx="5601695" cy="294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3538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</a:t>
            </a:r>
            <a:r>
              <a:rPr spc="-65" dirty="0"/>
              <a:t> </a:t>
            </a:r>
            <a:r>
              <a:rPr dirty="0"/>
              <a:t>Importances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399" y="1017797"/>
            <a:ext cx="5802630" cy="4002404"/>
            <a:chOff x="152399" y="1017797"/>
            <a:chExt cx="5802630" cy="4002404"/>
          </a:xfrm>
        </p:grpSpPr>
        <p:sp>
          <p:nvSpPr>
            <p:cNvPr id="4" name="object 4"/>
            <p:cNvSpPr/>
            <p:nvPr/>
          </p:nvSpPr>
          <p:spPr>
            <a:xfrm>
              <a:off x="152399" y="1017797"/>
              <a:ext cx="5802422" cy="40019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074" y="1139897"/>
              <a:ext cx="667385" cy="890269"/>
            </a:xfrm>
            <a:custGeom>
              <a:avLst/>
              <a:gdLst/>
              <a:ahLst/>
              <a:cxnLst/>
              <a:rect l="l" t="t" r="r" b="b"/>
              <a:pathLst>
                <a:path w="667385" h="890269">
                  <a:moveTo>
                    <a:pt x="0" y="111202"/>
                  </a:moveTo>
                  <a:lnTo>
                    <a:pt x="8738" y="67917"/>
                  </a:lnTo>
                  <a:lnTo>
                    <a:pt x="32570" y="32570"/>
                  </a:lnTo>
                  <a:lnTo>
                    <a:pt x="67917" y="8738"/>
                  </a:lnTo>
                  <a:lnTo>
                    <a:pt x="111202" y="0"/>
                  </a:lnTo>
                  <a:lnTo>
                    <a:pt x="555996" y="0"/>
                  </a:lnTo>
                  <a:lnTo>
                    <a:pt x="598551" y="8464"/>
                  </a:lnTo>
                  <a:lnTo>
                    <a:pt x="634628" y="32569"/>
                  </a:lnTo>
                  <a:lnTo>
                    <a:pt x="658734" y="68647"/>
                  </a:lnTo>
                  <a:lnTo>
                    <a:pt x="667198" y="111202"/>
                  </a:lnTo>
                  <a:lnTo>
                    <a:pt x="667198" y="778595"/>
                  </a:lnTo>
                  <a:lnTo>
                    <a:pt x="658459" y="821880"/>
                  </a:lnTo>
                  <a:lnTo>
                    <a:pt x="634628" y="857227"/>
                  </a:lnTo>
                  <a:lnTo>
                    <a:pt x="599281" y="881059"/>
                  </a:lnTo>
                  <a:lnTo>
                    <a:pt x="555996" y="889798"/>
                  </a:lnTo>
                  <a:lnTo>
                    <a:pt x="111202" y="889798"/>
                  </a:lnTo>
                  <a:lnTo>
                    <a:pt x="67917" y="881059"/>
                  </a:lnTo>
                  <a:lnTo>
                    <a:pt x="32570" y="857227"/>
                  </a:lnTo>
                  <a:lnTo>
                    <a:pt x="8738" y="821880"/>
                  </a:lnTo>
                  <a:lnTo>
                    <a:pt x="0" y="778595"/>
                  </a:lnTo>
                  <a:lnTo>
                    <a:pt x="0" y="111202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84567" y="1358737"/>
            <a:ext cx="2320290" cy="2753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4033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Roboto"/>
                <a:cs typeface="Roboto"/>
              </a:rPr>
              <a:t>Best model Random </a:t>
            </a:r>
            <a:r>
              <a:rPr sz="1400" b="1" spc="-10" dirty="0">
                <a:latin typeface="Roboto"/>
                <a:cs typeface="Roboto"/>
              </a:rPr>
              <a:t>Forest  feature </a:t>
            </a:r>
            <a:r>
              <a:rPr sz="1400" b="1" spc="-5" dirty="0">
                <a:latin typeface="Roboto"/>
                <a:cs typeface="Roboto"/>
              </a:rPr>
              <a:t>importances</a:t>
            </a:r>
            <a:r>
              <a:rPr sz="1400" b="1" spc="-20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plot.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50">
              <a:latin typeface="Roboto"/>
              <a:cs typeface="Roboto"/>
            </a:endParaRPr>
          </a:p>
          <a:p>
            <a:pPr marL="469265" marR="316230" indent="-409575">
              <a:lnSpc>
                <a:spcPts val="1650"/>
              </a:lnSpc>
              <a:tabLst>
                <a:tab pos="469265" algn="l"/>
              </a:tabLst>
            </a:pPr>
            <a:r>
              <a:rPr sz="1400" spc="85" dirty="0">
                <a:latin typeface="AoyagiKouzanFontT"/>
                <a:cs typeface="AoyagiKouzanFontT"/>
              </a:rPr>
              <a:t>★	</a:t>
            </a:r>
            <a:r>
              <a:rPr sz="1400" spc="-30" dirty="0">
                <a:latin typeface="RobotoRegular"/>
                <a:cs typeface="RobotoRegular"/>
              </a:rPr>
              <a:t>PAY_1: </a:t>
            </a:r>
            <a:r>
              <a:rPr sz="1400" spc="-5" dirty="0">
                <a:latin typeface="RobotoRegular"/>
                <a:cs typeface="RobotoRegular"/>
              </a:rPr>
              <a:t>most </a:t>
            </a:r>
            <a:r>
              <a:rPr sz="1400" spc="-10" dirty="0">
                <a:latin typeface="RobotoRegular"/>
                <a:cs typeface="RobotoRegular"/>
              </a:rPr>
              <a:t>recent  </a:t>
            </a:r>
            <a:r>
              <a:rPr sz="1400" spc="-25" dirty="0">
                <a:latin typeface="RobotoRegular"/>
                <a:cs typeface="RobotoRegular"/>
              </a:rPr>
              <a:t>month’s </a:t>
            </a:r>
            <a:r>
              <a:rPr sz="1400" spc="-5" dirty="0">
                <a:latin typeface="RobotoRegular"/>
                <a:cs typeface="RobotoRegular"/>
              </a:rPr>
              <a:t>payment  status.</a:t>
            </a:r>
            <a:endParaRPr sz="1400">
              <a:latin typeface="RobotoRegular"/>
              <a:cs typeface="RobotoRegular"/>
            </a:endParaRPr>
          </a:p>
          <a:p>
            <a:pPr marL="469265" marR="5080" indent="-409575">
              <a:lnSpc>
                <a:spcPts val="1650"/>
              </a:lnSpc>
              <a:tabLst>
                <a:tab pos="469265" algn="l"/>
              </a:tabLst>
            </a:pPr>
            <a:r>
              <a:rPr sz="1400" spc="85" dirty="0">
                <a:latin typeface="AoyagiKouzanFontT"/>
                <a:cs typeface="AoyagiKouzanFontT"/>
              </a:rPr>
              <a:t>★	</a:t>
            </a:r>
            <a:r>
              <a:rPr sz="1400" spc="-30" dirty="0">
                <a:latin typeface="RobotoRegular"/>
                <a:cs typeface="RobotoRegular"/>
              </a:rPr>
              <a:t>PAY_2: </a:t>
            </a:r>
            <a:r>
              <a:rPr sz="1400" spc="-5" dirty="0">
                <a:latin typeface="RobotoRegular"/>
                <a:cs typeface="RobotoRegular"/>
              </a:rPr>
              <a:t>the month prior  </a:t>
            </a:r>
            <a:r>
              <a:rPr sz="1400" spc="-10" dirty="0">
                <a:latin typeface="RobotoRegular"/>
                <a:cs typeface="RobotoRegular"/>
              </a:rPr>
              <a:t>to current </a:t>
            </a:r>
            <a:r>
              <a:rPr sz="1400" spc="-25" dirty="0">
                <a:latin typeface="RobotoRegular"/>
                <a:cs typeface="RobotoRegular"/>
              </a:rPr>
              <a:t>month’s  </a:t>
            </a:r>
            <a:r>
              <a:rPr sz="1400" spc="-5" dirty="0">
                <a:latin typeface="RobotoRegular"/>
                <a:cs typeface="RobotoRegular"/>
              </a:rPr>
              <a:t>payment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status.</a:t>
            </a:r>
            <a:endParaRPr sz="1400">
              <a:latin typeface="RobotoRegular"/>
              <a:cs typeface="RobotoRegular"/>
            </a:endParaRPr>
          </a:p>
          <a:p>
            <a:pPr marL="469265" marR="408940" indent="-409575" algn="just">
              <a:lnSpc>
                <a:spcPts val="1650"/>
              </a:lnSpc>
            </a:pPr>
            <a:r>
              <a:rPr sz="1400" spc="85" dirty="0">
                <a:latin typeface="AoyagiKouzanFontT"/>
                <a:cs typeface="AoyagiKouzanFontT"/>
              </a:rPr>
              <a:t>★ </a:t>
            </a:r>
            <a:r>
              <a:rPr sz="1400" spc="-10" dirty="0">
                <a:latin typeface="RobotoRegular"/>
                <a:cs typeface="RobotoRegular"/>
              </a:rPr>
              <a:t>BILL_AMT1: </a:t>
            </a:r>
            <a:r>
              <a:rPr sz="1400" spc="-5" dirty="0">
                <a:latin typeface="RobotoRegular"/>
                <a:cs typeface="RobotoRegular"/>
              </a:rPr>
              <a:t>most  </a:t>
            </a:r>
            <a:r>
              <a:rPr sz="1400" spc="-10" dirty="0">
                <a:latin typeface="RobotoRegular"/>
                <a:cs typeface="RobotoRegular"/>
              </a:rPr>
              <a:t>recent </a:t>
            </a:r>
            <a:r>
              <a:rPr sz="1400" spc="-25" dirty="0">
                <a:latin typeface="RobotoRegular"/>
                <a:cs typeface="RobotoRegular"/>
              </a:rPr>
              <a:t>month’s </a:t>
            </a:r>
            <a:r>
              <a:rPr sz="1400" spc="-5" dirty="0">
                <a:latin typeface="RobotoRegular"/>
                <a:cs typeface="RobotoRegular"/>
              </a:rPr>
              <a:t>bill  amount.</a:t>
            </a:r>
            <a:endParaRPr sz="1400">
              <a:latin typeface="RobotoRegular"/>
              <a:cs typeface="RobotoRegular"/>
            </a:endParaRPr>
          </a:p>
          <a:p>
            <a:pPr marL="59690">
              <a:lnSpc>
                <a:spcPts val="1600"/>
              </a:lnSpc>
              <a:tabLst>
                <a:tab pos="469265" algn="l"/>
              </a:tabLst>
            </a:pPr>
            <a:r>
              <a:rPr sz="1400" spc="85" dirty="0">
                <a:latin typeface="AoyagiKouzanFontT"/>
                <a:cs typeface="AoyagiKouzanFontT"/>
              </a:rPr>
              <a:t>★	</a:t>
            </a:r>
            <a:r>
              <a:rPr sz="1400" spc="-10" dirty="0">
                <a:latin typeface="RobotoRegular"/>
                <a:cs typeface="RobotoRegular"/>
              </a:rPr>
              <a:t>LIMIT_BAL: credit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limit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2112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647" y="1233300"/>
            <a:ext cx="741362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13384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Recent </a:t>
            </a:r>
            <a:r>
              <a:rPr sz="1800" dirty="0">
                <a:latin typeface="RobotoRegular"/>
                <a:cs typeface="RobotoRegular"/>
              </a:rPr>
              <a:t>2 </a:t>
            </a:r>
            <a:r>
              <a:rPr sz="1800" spc="-10" dirty="0">
                <a:latin typeface="RobotoRegular"/>
                <a:cs typeface="RobotoRegular"/>
              </a:rPr>
              <a:t>payment </a:t>
            </a:r>
            <a:r>
              <a:rPr sz="1800" spc="-5" dirty="0">
                <a:latin typeface="RobotoRegular"/>
                <a:cs typeface="RobotoRegular"/>
              </a:rPr>
              <a:t>status and </a:t>
            </a:r>
            <a:r>
              <a:rPr sz="1800" spc="-10" dirty="0">
                <a:latin typeface="RobotoRegular"/>
                <a:cs typeface="RobotoRegular"/>
              </a:rPr>
              <a:t>credit </a:t>
            </a:r>
            <a:r>
              <a:rPr sz="1800" spc="-5" dirty="0">
                <a:latin typeface="RobotoRegular"/>
                <a:cs typeface="RobotoRegular"/>
              </a:rPr>
              <a:t>limit </a:t>
            </a:r>
            <a:r>
              <a:rPr sz="1800" spc="-10" dirty="0">
                <a:latin typeface="RobotoRegular"/>
                <a:cs typeface="RobotoRegular"/>
              </a:rPr>
              <a:t>are </a:t>
            </a:r>
            <a:r>
              <a:rPr sz="1800" spc="-5" dirty="0">
                <a:latin typeface="RobotoRegular"/>
                <a:cs typeface="RobotoRegular"/>
              </a:rPr>
              <a:t>the </a:t>
            </a:r>
            <a:r>
              <a:rPr sz="1800" spc="-10" dirty="0">
                <a:latin typeface="RobotoRegular"/>
                <a:cs typeface="RobotoRegular"/>
              </a:rPr>
              <a:t>strongest </a:t>
            </a:r>
            <a:r>
              <a:rPr sz="1800" spc="-5" dirty="0">
                <a:latin typeface="RobotoRegular"/>
                <a:cs typeface="RobotoRegular"/>
              </a:rPr>
              <a:t>default  </a:t>
            </a:r>
            <a:r>
              <a:rPr sz="1800" spc="-10" dirty="0">
                <a:latin typeface="RobotoRegular"/>
                <a:cs typeface="RobotoRegular"/>
              </a:rPr>
              <a:t>predictors.</a:t>
            </a: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Dormant </a:t>
            </a:r>
            <a:r>
              <a:rPr sz="1800" spc="-10" dirty="0">
                <a:latin typeface="RobotoRegular"/>
                <a:cs typeface="RobotoRegular"/>
              </a:rPr>
              <a:t>customers </a:t>
            </a:r>
            <a:r>
              <a:rPr sz="1800" spc="-5" dirty="0">
                <a:latin typeface="RobotoRegular"/>
                <a:cs typeface="RobotoRegular"/>
              </a:rPr>
              <a:t>can also </a:t>
            </a:r>
            <a:r>
              <a:rPr sz="1800" spc="-10" dirty="0">
                <a:latin typeface="RobotoRegular"/>
                <a:cs typeface="RobotoRegular"/>
              </a:rPr>
              <a:t>have </a:t>
            </a:r>
            <a:r>
              <a:rPr sz="1800" spc="-5" dirty="0">
                <a:latin typeface="RobotoRegular"/>
                <a:cs typeface="RobotoRegular"/>
              </a:rPr>
              <a:t>default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risk.</a:t>
            </a: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Random </a:t>
            </a:r>
            <a:r>
              <a:rPr sz="1800" spc="-10" dirty="0">
                <a:latin typeface="RobotoRegular"/>
                <a:cs typeface="RobotoRegular"/>
              </a:rPr>
              <a:t>Forest </a:t>
            </a:r>
            <a:r>
              <a:rPr sz="1800" spc="-5" dirty="0">
                <a:latin typeface="RobotoRegular"/>
                <a:cs typeface="RobotoRegular"/>
              </a:rPr>
              <a:t>has the best </a:t>
            </a:r>
            <a:r>
              <a:rPr sz="1800" spc="-10" dirty="0">
                <a:latin typeface="RobotoRegular"/>
                <a:cs typeface="RobotoRegular"/>
              </a:rPr>
              <a:t>precision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spc="-10" dirty="0">
                <a:latin typeface="RobotoRegular"/>
                <a:cs typeface="RobotoRegular"/>
              </a:rPr>
              <a:t>recall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balance.</a:t>
            </a: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Higher </a:t>
            </a:r>
            <a:r>
              <a:rPr sz="1800" spc="-10" dirty="0">
                <a:latin typeface="RobotoRegular"/>
                <a:cs typeface="RobotoRegular"/>
              </a:rPr>
              <a:t>recall </a:t>
            </a:r>
            <a:r>
              <a:rPr sz="1800" spc="-5" dirty="0">
                <a:latin typeface="RobotoRegular"/>
                <a:cs typeface="RobotoRegular"/>
              </a:rPr>
              <a:t>can be </a:t>
            </a:r>
            <a:r>
              <a:rPr sz="1800" spc="-10" dirty="0">
                <a:latin typeface="RobotoRegular"/>
                <a:cs typeface="RobotoRegular"/>
              </a:rPr>
              <a:t>achieved </a:t>
            </a:r>
            <a:r>
              <a:rPr sz="1800" spc="-5" dirty="0">
                <a:latin typeface="RobotoRegular"/>
                <a:cs typeface="RobotoRegular"/>
              </a:rPr>
              <a:t>if low </a:t>
            </a:r>
            <a:r>
              <a:rPr sz="1800" spc="-10" dirty="0">
                <a:latin typeface="RobotoRegular"/>
                <a:cs typeface="RobotoRegular"/>
              </a:rPr>
              <a:t>precision </a:t>
            </a:r>
            <a:r>
              <a:rPr sz="1800" spc="-5" dirty="0">
                <a:latin typeface="RobotoRegular"/>
                <a:cs typeface="RobotoRegular"/>
              </a:rPr>
              <a:t>is</a:t>
            </a:r>
            <a:r>
              <a:rPr sz="1800" spc="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acceptable.</a:t>
            </a: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Model can be served as an aid </a:t>
            </a:r>
            <a:r>
              <a:rPr sz="1800" spc="-10" dirty="0">
                <a:latin typeface="RobotoRegular"/>
                <a:cs typeface="RobotoRegular"/>
              </a:rPr>
              <a:t>to </a:t>
            </a:r>
            <a:r>
              <a:rPr sz="1800" spc="-5" dirty="0">
                <a:latin typeface="RobotoRegular"/>
                <a:cs typeface="RobotoRegular"/>
              </a:rPr>
              <a:t>human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decision.</a:t>
            </a: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Suggest output </a:t>
            </a:r>
            <a:r>
              <a:rPr sz="1800" spc="-10" dirty="0">
                <a:latin typeface="RobotoRegular"/>
                <a:cs typeface="RobotoRegular"/>
              </a:rPr>
              <a:t>probabilities rather </a:t>
            </a:r>
            <a:r>
              <a:rPr sz="1800" spc="-5" dirty="0">
                <a:latin typeface="RobotoRegular"/>
                <a:cs typeface="RobotoRegular"/>
              </a:rPr>
              <a:t>than</a:t>
            </a:r>
            <a:r>
              <a:rPr sz="1800" spc="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predictions.</a:t>
            </a: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Model can be </a:t>
            </a:r>
            <a:r>
              <a:rPr sz="1800" spc="-10" dirty="0">
                <a:latin typeface="RobotoRegular"/>
                <a:cs typeface="RobotoRegular"/>
              </a:rPr>
              <a:t>improved </a:t>
            </a:r>
            <a:r>
              <a:rPr sz="1800" spc="-5" dirty="0">
                <a:latin typeface="RobotoRegular"/>
                <a:cs typeface="RobotoRegular"/>
              </a:rPr>
              <a:t>with </a:t>
            </a:r>
            <a:r>
              <a:rPr sz="1800" spc="-10" dirty="0">
                <a:latin typeface="RobotoRegular"/>
                <a:cs typeface="RobotoRegular"/>
              </a:rPr>
              <a:t>more </a:t>
            </a:r>
            <a:r>
              <a:rPr sz="1800" spc="-5" dirty="0">
                <a:latin typeface="RobotoRegular"/>
                <a:cs typeface="RobotoRegular"/>
              </a:rPr>
              <a:t>data and computational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resources.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4381" y="2243444"/>
            <a:ext cx="3709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FFFFFF"/>
                </a:solidFill>
                <a:latin typeface="RobotoRegular"/>
                <a:cs typeface="RobotoRegular"/>
              </a:rPr>
              <a:t>Thank</a:t>
            </a:r>
            <a:r>
              <a:rPr sz="6000" spc="-10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6000" spc="-15" dirty="0">
                <a:solidFill>
                  <a:srgbClr val="FFFFFF"/>
                </a:solidFill>
                <a:latin typeface="RobotoRegular"/>
                <a:cs typeface="RobotoRegular"/>
              </a:rPr>
              <a:t>you!</a:t>
            </a:r>
            <a:endParaRPr sz="6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3108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Who Should</a:t>
            </a:r>
            <a:r>
              <a:rPr spc="-90" dirty="0"/>
              <a:t> </a:t>
            </a:r>
            <a:r>
              <a:rPr spc="-10" dirty="0"/>
              <a:t>Care?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499" y="1326226"/>
            <a:ext cx="239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boto"/>
                <a:cs typeface="Roboto"/>
              </a:rPr>
              <a:t>Credit Card</a:t>
            </a:r>
            <a:r>
              <a:rPr sz="1800" b="1" spc="-6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Companies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6112" y="1317577"/>
            <a:ext cx="195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boto"/>
                <a:cs typeface="Roboto"/>
              </a:rPr>
              <a:t>Commercial</a:t>
            </a:r>
            <a:r>
              <a:rPr sz="1800" b="1" spc="-5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Banks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0715" y="2026945"/>
            <a:ext cx="4100616" cy="2405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474" y="1898551"/>
            <a:ext cx="3115018" cy="25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9399" y="4754001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24242"/>
                </a:solidFill>
                <a:latin typeface="RobotoRegular"/>
                <a:cs typeface="RobotoRegular"/>
              </a:rPr>
              <a:t>3</a:t>
            </a:r>
            <a:endParaRPr sz="1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3295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Approach</a:t>
            </a:r>
            <a:r>
              <a:rPr spc="-6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432349" y="1304872"/>
            <a:ext cx="2469515" cy="608330"/>
          </a:xfrm>
          <a:custGeom>
            <a:avLst/>
            <a:gdLst/>
            <a:ahLst/>
            <a:cxnLst/>
            <a:rect l="l" t="t" r="r" b="b"/>
            <a:pathLst>
              <a:path w="2469515" h="608330">
                <a:moveTo>
                  <a:pt x="2165395" y="607798"/>
                </a:moveTo>
                <a:lnTo>
                  <a:pt x="0" y="607798"/>
                </a:lnTo>
                <a:lnTo>
                  <a:pt x="0" y="0"/>
                </a:lnTo>
                <a:lnTo>
                  <a:pt x="2165395" y="0"/>
                </a:lnTo>
                <a:lnTo>
                  <a:pt x="2469295" y="303899"/>
                </a:lnTo>
                <a:lnTo>
                  <a:pt x="2165395" y="607798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5374" y="1448812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Data</a:t>
            </a:r>
            <a:r>
              <a:rPr sz="1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Cleaning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374" y="2135466"/>
            <a:ext cx="2038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424242"/>
                </a:solidFill>
                <a:latin typeface="Roboto"/>
                <a:cs typeface="Roboto"/>
              </a:rPr>
              <a:t>Understand and</a:t>
            </a:r>
            <a:r>
              <a:rPr sz="1600" b="1" spc="-8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424242"/>
                </a:solidFill>
                <a:latin typeface="Roboto"/>
                <a:cs typeface="Roboto"/>
              </a:rPr>
              <a:t>Clean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270" y="2484079"/>
            <a:ext cx="213804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Find information</a:t>
            </a:r>
            <a:r>
              <a:rPr sz="1600" spc="-9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on  undocumented  columns</a:t>
            </a:r>
            <a:r>
              <a:rPr sz="16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values</a:t>
            </a:r>
            <a:endParaRPr sz="1600">
              <a:latin typeface="RobotoRegular"/>
              <a:cs typeface="RobotoRegular"/>
            </a:endParaRPr>
          </a:p>
          <a:p>
            <a:pPr marL="363855" marR="71120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Clean data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to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get</a:t>
            </a:r>
            <a:r>
              <a:rPr sz="1600" spc="-8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it 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ready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for</a:t>
            </a:r>
            <a:r>
              <a:rPr sz="1600" spc="-3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analysis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4768" y="1304872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5" y="607798"/>
                </a:moveTo>
                <a:lnTo>
                  <a:pt x="0" y="607798"/>
                </a:lnTo>
                <a:lnTo>
                  <a:pt x="303899" y="303899"/>
                </a:lnTo>
                <a:lnTo>
                  <a:pt x="0" y="0"/>
                </a:lnTo>
                <a:lnTo>
                  <a:pt x="2456695" y="0"/>
                </a:lnTo>
                <a:lnTo>
                  <a:pt x="2760594" y="303899"/>
                </a:lnTo>
                <a:lnTo>
                  <a:pt x="2456695" y="607798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09168" y="1448812"/>
            <a:ext cx="169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Exploration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9168" y="2135466"/>
            <a:ext cx="2252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424242"/>
                </a:solidFill>
                <a:latin typeface="Roboto"/>
                <a:cs typeface="Roboto"/>
              </a:rPr>
              <a:t>Graphical </a:t>
            </a:r>
            <a:r>
              <a:rPr sz="1600" b="1" spc="-5" dirty="0">
                <a:solidFill>
                  <a:srgbClr val="424242"/>
                </a:solidFill>
                <a:latin typeface="Roboto"/>
                <a:cs typeface="Roboto"/>
              </a:rPr>
              <a:t>and</a:t>
            </a:r>
            <a:r>
              <a:rPr sz="1600" b="1" spc="-5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424242"/>
                </a:solidFill>
                <a:latin typeface="Roboto"/>
                <a:cs typeface="Roboto"/>
              </a:rPr>
              <a:t>Statistical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5064" y="2484079"/>
            <a:ext cx="209042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333375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Exam data</a:t>
            </a:r>
            <a:r>
              <a:rPr sz="1600" spc="-9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with  visualization</a:t>
            </a:r>
            <a:endParaRPr sz="1600">
              <a:latin typeface="RobotoRegular"/>
              <a:cs typeface="RobotoRegular"/>
            </a:endParaRPr>
          </a:p>
          <a:p>
            <a:pPr marL="363855" marR="5080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Verify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ﬁndings</a:t>
            </a:r>
            <a:r>
              <a:rPr sz="1600" spc="-8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with  statistical</a:t>
            </a:r>
            <a:r>
              <a:rPr sz="1600" spc="-2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tests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48488" y="1304872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5" y="607798"/>
                </a:moveTo>
                <a:lnTo>
                  <a:pt x="0" y="607798"/>
                </a:lnTo>
                <a:lnTo>
                  <a:pt x="303899" y="303899"/>
                </a:lnTo>
                <a:lnTo>
                  <a:pt x="0" y="0"/>
                </a:lnTo>
                <a:lnTo>
                  <a:pt x="2456695" y="0"/>
                </a:lnTo>
                <a:lnTo>
                  <a:pt x="2760594" y="303899"/>
                </a:lnTo>
                <a:lnTo>
                  <a:pt x="2456695" y="607798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27241" y="1448812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Predictive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Modeling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7241" y="2135466"/>
            <a:ext cx="1657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424242"/>
                </a:solidFill>
                <a:latin typeface="Roboto"/>
                <a:cs typeface="Roboto"/>
              </a:rPr>
              <a:t>Machine</a:t>
            </a:r>
            <a:r>
              <a:rPr sz="1600" b="1" spc="-7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424242"/>
                </a:solidFill>
                <a:latin typeface="Roboto"/>
                <a:cs typeface="Roboto"/>
              </a:rPr>
              <a:t>Learning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3137" y="2484079"/>
            <a:ext cx="2148840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Logistic</a:t>
            </a:r>
            <a:r>
              <a:rPr sz="1600" spc="-5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Regression</a:t>
            </a:r>
            <a:endParaRPr sz="1600">
              <a:latin typeface="RobotoRegular"/>
              <a:cs typeface="RobotoRegular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Random</a:t>
            </a:r>
            <a:r>
              <a:rPr sz="16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Forest</a:t>
            </a:r>
            <a:endParaRPr sz="1600">
              <a:latin typeface="RobotoRegular"/>
              <a:cs typeface="RobotoRegular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XGBoost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39399" y="4754001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24242"/>
                </a:solidFill>
                <a:latin typeface="RobotoRegular"/>
                <a:cs typeface="RobotoRegular"/>
              </a:rPr>
              <a:t>4</a:t>
            </a:r>
            <a:endParaRPr sz="1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2711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Gender</a:t>
            </a:r>
            <a:r>
              <a:rPr spc="-75" dirty="0"/>
              <a:t> </a:t>
            </a:r>
            <a:r>
              <a:rPr spc="-15" dirty="0"/>
              <a:t>Variable</a:t>
            </a:r>
          </a:p>
        </p:txBody>
      </p:sp>
      <p:sp>
        <p:nvSpPr>
          <p:cNvPr id="3" name="object 3"/>
          <p:cNvSpPr/>
          <p:nvPr/>
        </p:nvSpPr>
        <p:spPr>
          <a:xfrm>
            <a:off x="465949" y="1211897"/>
            <a:ext cx="5781663" cy="3124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18188" y="1451464"/>
            <a:ext cx="2187575" cy="13754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5"/>
              </a:spcBef>
            </a:pPr>
            <a:r>
              <a:rPr sz="2300" b="1" spc="-5" dirty="0">
                <a:latin typeface="Roboto"/>
                <a:cs typeface="Roboto"/>
              </a:rPr>
              <a:t>30% </a:t>
            </a:r>
            <a:r>
              <a:rPr sz="2100" spc="-5" dirty="0">
                <a:latin typeface="RobotoRegular"/>
                <a:cs typeface="RobotoRegular"/>
              </a:rPr>
              <a:t>of males</a:t>
            </a:r>
            <a:r>
              <a:rPr sz="2100" spc="-80" dirty="0">
                <a:latin typeface="RobotoRegular"/>
                <a:cs typeface="RobotoRegular"/>
              </a:rPr>
              <a:t> </a:t>
            </a:r>
            <a:r>
              <a:rPr sz="2100" spc="-5" dirty="0">
                <a:latin typeface="RobotoRegular"/>
                <a:cs typeface="RobotoRegular"/>
              </a:rPr>
              <a:t>and  </a:t>
            </a:r>
            <a:r>
              <a:rPr sz="2300" b="1" spc="-5" dirty="0">
                <a:latin typeface="Roboto"/>
                <a:cs typeface="Roboto"/>
              </a:rPr>
              <a:t>26% </a:t>
            </a:r>
            <a:r>
              <a:rPr sz="2100" spc="-5" dirty="0">
                <a:latin typeface="RobotoRegular"/>
                <a:cs typeface="RobotoRegular"/>
              </a:rPr>
              <a:t>of </a:t>
            </a:r>
            <a:r>
              <a:rPr sz="2100" spc="-10" dirty="0">
                <a:latin typeface="RobotoRegular"/>
                <a:cs typeface="RobotoRegular"/>
              </a:rPr>
              <a:t>females  have payment  </a:t>
            </a:r>
            <a:r>
              <a:rPr sz="2100" spc="-5" dirty="0">
                <a:latin typeface="RobotoRegular"/>
                <a:cs typeface="RobotoRegular"/>
              </a:rPr>
              <a:t>default.</a:t>
            </a:r>
            <a:endParaRPr sz="21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67783"/>
            <a:ext cx="3178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2A3890"/>
                </a:solidFill>
                <a:latin typeface="RobotoRegular"/>
                <a:cs typeface="RobotoRegular"/>
              </a:rPr>
              <a:t>Education</a:t>
            </a:r>
            <a:r>
              <a:rPr sz="3000" spc="-55" dirty="0">
                <a:solidFill>
                  <a:srgbClr val="2A3890"/>
                </a:solidFill>
                <a:latin typeface="RobotoRegular"/>
                <a:cs typeface="RobotoRegular"/>
              </a:rPr>
              <a:t> </a:t>
            </a:r>
            <a:r>
              <a:rPr sz="3000" spc="-15" dirty="0">
                <a:solidFill>
                  <a:srgbClr val="2A3890"/>
                </a:solidFill>
                <a:latin typeface="RobotoRegular"/>
                <a:cs typeface="RobotoRegular"/>
              </a:rPr>
              <a:t>Variable</a:t>
            </a:r>
            <a:endParaRPr sz="30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799" y="1170197"/>
            <a:ext cx="7870825" cy="3736340"/>
            <a:chOff x="304799" y="1170197"/>
            <a:chExt cx="7870825" cy="3736340"/>
          </a:xfrm>
        </p:grpSpPr>
        <p:sp>
          <p:nvSpPr>
            <p:cNvPr id="4" name="object 4"/>
            <p:cNvSpPr/>
            <p:nvPr/>
          </p:nvSpPr>
          <p:spPr>
            <a:xfrm>
              <a:off x="304799" y="1170197"/>
              <a:ext cx="5820113" cy="3144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923" y="4177791"/>
              <a:ext cx="7359650" cy="723900"/>
            </a:xfrm>
            <a:custGeom>
              <a:avLst/>
              <a:gdLst/>
              <a:ahLst/>
              <a:cxnLst/>
              <a:rect l="l" t="t" r="r" b="b"/>
              <a:pathLst>
                <a:path w="7359650" h="723900">
                  <a:moveTo>
                    <a:pt x="7359585" y="723848"/>
                  </a:moveTo>
                  <a:lnTo>
                    <a:pt x="0" y="723848"/>
                  </a:lnTo>
                  <a:lnTo>
                    <a:pt x="0" y="330249"/>
                  </a:lnTo>
                  <a:lnTo>
                    <a:pt x="1226597" y="330249"/>
                  </a:lnTo>
                  <a:lnTo>
                    <a:pt x="785045" y="0"/>
                  </a:lnTo>
                  <a:lnTo>
                    <a:pt x="3066493" y="330249"/>
                  </a:lnTo>
                  <a:lnTo>
                    <a:pt x="7359585" y="330249"/>
                  </a:lnTo>
                  <a:lnTo>
                    <a:pt x="7359585" y="723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0923" y="4177791"/>
              <a:ext cx="7359650" cy="723900"/>
            </a:xfrm>
            <a:custGeom>
              <a:avLst/>
              <a:gdLst/>
              <a:ahLst/>
              <a:cxnLst/>
              <a:rect l="l" t="t" r="r" b="b"/>
              <a:pathLst>
                <a:path w="7359650" h="723900">
                  <a:moveTo>
                    <a:pt x="0" y="330249"/>
                  </a:moveTo>
                  <a:lnTo>
                    <a:pt x="1226597" y="330249"/>
                  </a:lnTo>
                  <a:lnTo>
                    <a:pt x="785045" y="0"/>
                  </a:lnTo>
                  <a:lnTo>
                    <a:pt x="3066493" y="330249"/>
                  </a:lnTo>
                  <a:lnTo>
                    <a:pt x="7359585" y="330249"/>
                  </a:lnTo>
                  <a:lnTo>
                    <a:pt x="7359585" y="395849"/>
                  </a:lnTo>
                  <a:lnTo>
                    <a:pt x="7359585" y="494249"/>
                  </a:lnTo>
                  <a:lnTo>
                    <a:pt x="7359585" y="723848"/>
                  </a:lnTo>
                  <a:lnTo>
                    <a:pt x="3066493" y="723848"/>
                  </a:lnTo>
                  <a:lnTo>
                    <a:pt x="1226597" y="723848"/>
                  </a:lnTo>
                  <a:lnTo>
                    <a:pt x="0" y="723848"/>
                  </a:lnTo>
                  <a:lnTo>
                    <a:pt x="0" y="494249"/>
                  </a:lnTo>
                  <a:lnTo>
                    <a:pt x="0" y="395849"/>
                  </a:lnTo>
                  <a:lnTo>
                    <a:pt x="0" y="33024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18188" y="1401045"/>
            <a:ext cx="2232025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b="1" spc="-5" dirty="0">
                <a:latin typeface="Roboto"/>
                <a:cs typeface="Roboto"/>
              </a:rPr>
              <a:t>Higher </a:t>
            </a:r>
            <a:r>
              <a:rPr sz="2100" spc="-5" dirty="0">
                <a:latin typeface="RobotoRegular"/>
                <a:cs typeface="RobotoRegular"/>
              </a:rPr>
              <a:t>education  </a:t>
            </a:r>
            <a:r>
              <a:rPr sz="2100" spc="-10" dirty="0">
                <a:latin typeface="RobotoRegular"/>
                <a:cs typeface="RobotoRegular"/>
              </a:rPr>
              <a:t>level, </a:t>
            </a:r>
            <a:r>
              <a:rPr sz="2100" b="1" spc="-5" dirty="0">
                <a:latin typeface="Roboto"/>
                <a:cs typeface="Roboto"/>
              </a:rPr>
              <a:t>lower</a:t>
            </a:r>
            <a:r>
              <a:rPr sz="2100" b="1" spc="-6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Regular"/>
                <a:cs typeface="RobotoRegular"/>
              </a:rPr>
              <a:t>default  risk.</a:t>
            </a:r>
            <a:endParaRPr sz="21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83948" y="4585523"/>
            <a:ext cx="675703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RobotoRegular"/>
                <a:cs typeface="RobotoRegular"/>
              </a:rPr>
              <a:t>“Others” only consists 1.56% of </a:t>
            </a:r>
            <a:r>
              <a:rPr sz="1300" spc="-10" dirty="0">
                <a:latin typeface="RobotoRegular"/>
                <a:cs typeface="RobotoRegular"/>
              </a:rPr>
              <a:t>total customers even </a:t>
            </a:r>
            <a:r>
              <a:rPr sz="1300" spc="-5" dirty="0">
                <a:latin typeface="RobotoRegular"/>
                <a:cs typeface="RobotoRegular"/>
              </a:rPr>
              <a:t>if they appear </a:t>
            </a:r>
            <a:r>
              <a:rPr sz="1300" spc="-10" dirty="0">
                <a:latin typeface="RobotoRegular"/>
                <a:cs typeface="RobotoRegular"/>
              </a:rPr>
              <a:t>to have </a:t>
            </a:r>
            <a:r>
              <a:rPr sz="1300" spc="-5" dirty="0">
                <a:latin typeface="RobotoRegular"/>
                <a:cs typeface="RobotoRegular"/>
              </a:rPr>
              <a:t>the least</a:t>
            </a:r>
            <a:r>
              <a:rPr sz="1300" spc="50" dirty="0">
                <a:latin typeface="RobotoRegular"/>
                <a:cs typeface="RobotoRegular"/>
              </a:rPr>
              <a:t> </a:t>
            </a:r>
            <a:r>
              <a:rPr sz="1300" spc="-5" dirty="0">
                <a:latin typeface="RobotoRegular"/>
                <a:cs typeface="RobotoRegular"/>
              </a:rPr>
              <a:t>default.</a:t>
            </a:r>
            <a:endParaRPr sz="1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2158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</a:t>
            </a:r>
            <a:r>
              <a:rPr spc="-75" dirty="0"/>
              <a:t> </a:t>
            </a:r>
            <a:r>
              <a:rPr spc="-15" dirty="0"/>
              <a:t>Variable</a:t>
            </a:r>
          </a:p>
        </p:txBody>
      </p:sp>
      <p:sp>
        <p:nvSpPr>
          <p:cNvPr id="3" name="object 3"/>
          <p:cNvSpPr/>
          <p:nvPr/>
        </p:nvSpPr>
        <p:spPr>
          <a:xfrm>
            <a:off x="457199" y="1170197"/>
            <a:ext cx="5781663" cy="3124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8685" y="1480302"/>
            <a:ext cx="173164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Roboto"/>
                <a:cs typeface="Roboto"/>
              </a:rPr>
              <a:t>30-50</a:t>
            </a:r>
            <a:r>
              <a:rPr sz="2100" spc="-5" dirty="0">
                <a:latin typeface="RobotoRegular"/>
                <a:cs typeface="RobotoRegular"/>
              </a:rPr>
              <a:t>:</a:t>
            </a:r>
            <a:endParaRPr sz="21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100" spc="-5" dirty="0">
                <a:latin typeface="RobotoRegular"/>
                <a:cs typeface="RobotoRegular"/>
              </a:rPr>
              <a:t>Lowest</a:t>
            </a:r>
            <a:r>
              <a:rPr sz="2100" spc="-20" dirty="0">
                <a:latin typeface="RobotoRegular"/>
                <a:cs typeface="RobotoRegular"/>
              </a:rPr>
              <a:t> </a:t>
            </a:r>
            <a:r>
              <a:rPr sz="2100" spc="-5" dirty="0">
                <a:latin typeface="RobotoRegular"/>
                <a:cs typeface="RobotoRegular"/>
              </a:rPr>
              <a:t>risk</a:t>
            </a:r>
            <a:endParaRPr sz="21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b="1" dirty="0">
                <a:latin typeface="Roboto"/>
                <a:cs typeface="Roboto"/>
              </a:rPr>
              <a:t>&lt; </a:t>
            </a:r>
            <a:r>
              <a:rPr sz="2100" b="1" spc="-5" dirty="0">
                <a:latin typeface="Roboto"/>
                <a:cs typeface="Roboto"/>
              </a:rPr>
              <a:t>30 or</a:t>
            </a:r>
            <a:r>
              <a:rPr sz="2100" b="1" spc="-45" dirty="0">
                <a:latin typeface="Roboto"/>
                <a:cs typeface="Roboto"/>
              </a:rPr>
              <a:t> </a:t>
            </a:r>
            <a:r>
              <a:rPr sz="2100" b="1" spc="-5" dirty="0">
                <a:latin typeface="Roboto"/>
                <a:cs typeface="Roboto"/>
              </a:rPr>
              <a:t>&gt;50: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100" spc="-5" dirty="0">
                <a:latin typeface="RobotoRegular"/>
                <a:cs typeface="RobotoRegular"/>
              </a:rPr>
              <a:t>Risk</a:t>
            </a:r>
            <a:r>
              <a:rPr sz="2100" spc="-65" dirty="0">
                <a:latin typeface="RobotoRegular"/>
                <a:cs typeface="RobotoRegular"/>
              </a:rPr>
              <a:t> </a:t>
            </a:r>
            <a:r>
              <a:rPr sz="2100" spc="-10" dirty="0">
                <a:latin typeface="RobotoRegular"/>
                <a:cs typeface="RobotoRegular"/>
              </a:rPr>
              <a:t>increases</a:t>
            </a:r>
            <a:endParaRPr sz="21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3862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Marital Status</a:t>
            </a:r>
            <a:r>
              <a:rPr spc="-75" dirty="0"/>
              <a:t> </a:t>
            </a:r>
            <a:r>
              <a:rPr spc="-15" dirty="0"/>
              <a:t>Variable</a:t>
            </a:r>
          </a:p>
        </p:txBody>
      </p:sp>
      <p:sp>
        <p:nvSpPr>
          <p:cNvPr id="3" name="object 3"/>
          <p:cNvSpPr/>
          <p:nvPr/>
        </p:nvSpPr>
        <p:spPr>
          <a:xfrm>
            <a:off x="457199" y="1170197"/>
            <a:ext cx="5781663" cy="3124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2591" y="1574917"/>
            <a:ext cx="1849755" cy="14986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65"/>
              </a:spcBef>
            </a:pPr>
            <a:r>
              <a:rPr sz="2100" b="1" spc="-5" dirty="0">
                <a:latin typeface="Roboto"/>
                <a:cs typeface="Roboto"/>
              </a:rPr>
              <a:t>No </a:t>
            </a:r>
            <a:r>
              <a:rPr sz="2100" spc="-5" dirty="0">
                <a:latin typeface="RobotoRegular"/>
                <a:cs typeface="RobotoRegular"/>
              </a:rPr>
              <a:t>signiﬁcant  </a:t>
            </a:r>
            <a:r>
              <a:rPr sz="2100" spc="-10" dirty="0">
                <a:latin typeface="RobotoRegular"/>
                <a:cs typeface="RobotoRegular"/>
              </a:rPr>
              <a:t>correlations </a:t>
            </a:r>
            <a:r>
              <a:rPr sz="2100" spc="-5" dirty="0">
                <a:latin typeface="RobotoRegular"/>
                <a:cs typeface="RobotoRegular"/>
              </a:rPr>
              <a:t>of  default risk</a:t>
            </a:r>
            <a:r>
              <a:rPr sz="2100" spc="-100" dirty="0">
                <a:latin typeface="RobotoRegular"/>
                <a:cs typeface="RobotoRegular"/>
              </a:rPr>
              <a:t> </a:t>
            </a:r>
            <a:r>
              <a:rPr sz="2100" spc="-5" dirty="0">
                <a:latin typeface="RobotoRegular"/>
                <a:cs typeface="RobotoRegular"/>
              </a:rPr>
              <a:t>and  marital</a:t>
            </a:r>
            <a:r>
              <a:rPr sz="2100" spc="-30" dirty="0">
                <a:latin typeface="RobotoRegular"/>
                <a:cs typeface="RobotoRegular"/>
              </a:rPr>
              <a:t> </a:t>
            </a:r>
            <a:r>
              <a:rPr sz="2100" spc="-5" dirty="0">
                <a:latin typeface="RobotoRegular"/>
                <a:cs typeface="RobotoRegular"/>
              </a:rPr>
              <a:t>status</a:t>
            </a:r>
            <a:endParaRPr sz="21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3441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Credit </a:t>
            </a:r>
            <a:r>
              <a:rPr spc="-5" dirty="0"/>
              <a:t>Limit</a:t>
            </a:r>
            <a:r>
              <a:rPr spc="-70" dirty="0"/>
              <a:t> </a:t>
            </a:r>
            <a:r>
              <a:rPr spc="-15" dirty="0"/>
              <a:t>Variable</a:t>
            </a:r>
          </a:p>
        </p:txBody>
      </p:sp>
      <p:sp>
        <p:nvSpPr>
          <p:cNvPr id="3" name="object 3"/>
          <p:cNvSpPr/>
          <p:nvPr/>
        </p:nvSpPr>
        <p:spPr>
          <a:xfrm>
            <a:off x="380999" y="1170197"/>
            <a:ext cx="5376464" cy="348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3840" y="1950065"/>
            <a:ext cx="2331720" cy="97790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100" b="1" spc="-5" dirty="0">
                <a:latin typeface="Roboto"/>
                <a:cs typeface="Roboto"/>
              </a:rPr>
              <a:t>Higher </a:t>
            </a:r>
            <a:r>
              <a:rPr sz="2100" spc="-10" dirty="0">
                <a:latin typeface="RobotoRegular"/>
                <a:cs typeface="RobotoRegular"/>
              </a:rPr>
              <a:t>credit</a:t>
            </a:r>
            <a:r>
              <a:rPr sz="2100" spc="-60" dirty="0">
                <a:latin typeface="RobotoRegular"/>
                <a:cs typeface="RobotoRegular"/>
              </a:rPr>
              <a:t> </a:t>
            </a:r>
            <a:r>
              <a:rPr sz="2100" spc="-5" dirty="0">
                <a:latin typeface="RobotoRegular"/>
                <a:cs typeface="RobotoRegular"/>
              </a:rPr>
              <a:t>limits,</a:t>
            </a:r>
            <a:endParaRPr sz="21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100" b="1" spc="-5" dirty="0">
                <a:latin typeface="Roboto"/>
                <a:cs typeface="Roboto"/>
              </a:rPr>
              <a:t>lower </a:t>
            </a:r>
            <a:r>
              <a:rPr sz="2100" spc="-5" dirty="0">
                <a:latin typeface="RobotoRegular"/>
                <a:cs typeface="RobotoRegular"/>
              </a:rPr>
              <a:t>default</a:t>
            </a:r>
            <a:r>
              <a:rPr sz="2100" spc="-45" dirty="0">
                <a:latin typeface="RobotoRegular"/>
                <a:cs typeface="RobotoRegular"/>
              </a:rPr>
              <a:t> </a:t>
            </a:r>
            <a:r>
              <a:rPr sz="2100" spc="-5" dirty="0">
                <a:latin typeface="RobotoRegular"/>
                <a:cs typeface="RobotoRegular"/>
              </a:rPr>
              <a:t>risk.</a:t>
            </a:r>
            <a:endParaRPr sz="21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2453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EDA</a:t>
            </a:r>
            <a:r>
              <a:rPr spc="-60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123" y="1110247"/>
            <a:ext cx="7647940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Demographic factors </a:t>
            </a:r>
            <a:r>
              <a:rPr sz="1800" spc="-5" dirty="0">
                <a:latin typeface="RobotoRegular"/>
                <a:cs typeface="RobotoRegular"/>
              </a:rPr>
              <a:t>that impact default risk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are:</a:t>
            </a:r>
            <a:endParaRPr sz="1800">
              <a:latin typeface="RobotoRegular"/>
              <a:cs typeface="RobotoRegular"/>
            </a:endParaRPr>
          </a:p>
          <a:p>
            <a:pPr marL="836294" lvl="1" indent="-36766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0" dirty="0">
                <a:latin typeface="RobotoRegular"/>
                <a:cs typeface="RobotoRegular"/>
              </a:rPr>
              <a:t>Education: </a:t>
            </a:r>
            <a:r>
              <a:rPr sz="1800" spc="-5" dirty="0">
                <a:latin typeface="RobotoRegular"/>
                <a:cs typeface="RobotoRegular"/>
              </a:rPr>
              <a:t>Higher education is associated with lower default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risk.</a:t>
            </a:r>
            <a:endParaRPr sz="1800">
              <a:latin typeface="RobotoRegular"/>
              <a:cs typeface="RobotoRegular"/>
            </a:endParaRPr>
          </a:p>
          <a:p>
            <a:pPr marL="836294" lvl="1" indent="-36766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RobotoRegular"/>
                <a:cs typeface="RobotoRegular"/>
              </a:rPr>
              <a:t>Age: </a:t>
            </a:r>
            <a:r>
              <a:rPr sz="1800" spc="-10" dirty="0">
                <a:latin typeface="RobotoRegular"/>
                <a:cs typeface="RobotoRegular"/>
              </a:rPr>
              <a:t>Customers </a:t>
            </a:r>
            <a:r>
              <a:rPr sz="1800" spc="-5" dirty="0">
                <a:latin typeface="RobotoRegular"/>
                <a:cs typeface="RobotoRegular"/>
              </a:rPr>
              <a:t>aged 30-50 </a:t>
            </a:r>
            <a:r>
              <a:rPr sz="1800" spc="-10" dirty="0">
                <a:latin typeface="RobotoRegular"/>
                <a:cs typeface="RobotoRegular"/>
              </a:rPr>
              <a:t>have </a:t>
            </a:r>
            <a:r>
              <a:rPr sz="1800" spc="-5" dirty="0">
                <a:latin typeface="RobotoRegular"/>
                <a:cs typeface="RobotoRegular"/>
              </a:rPr>
              <a:t>the lowest default risk.</a:t>
            </a:r>
            <a:endParaRPr sz="1800">
              <a:latin typeface="RobotoRegular"/>
              <a:cs typeface="RobotoRegular"/>
            </a:endParaRPr>
          </a:p>
          <a:p>
            <a:pPr marL="836294" lvl="1" indent="-36766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RobotoRegular"/>
                <a:cs typeface="RobotoRegular"/>
              </a:rPr>
              <a:t>Sex: </a:t>
            </a:r>
            <a:r>
              <a:rPr sz="1800" spc="-10" dirty="0">
                <a:latin typeface="RobotoRegular"/>
                <a:cs typeface="RobotoRegular"/>
              </a:rPr>
              <a:t>Females have </a:t>
            </a:r>
            <a:r>
              <a:rPr sz="1800" spc="-5" dirty="0">
                <a:latin typeface="RobotoRegular"/>
                <a:cs typeface="RobotoRegular"/>
              </a:rPr>
              <a:t>lower default risk than males in this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dataset.</a:t>
            </a:r>
            <a:endParaRPr sz="1800">
              <a:latin typeface="RobotoRegular"/>
              <a:cs typeface="RobotoRegular"/>
            </a:endParaRPr>
          </a:p>
          <a:p>
            <a:pPr marL="836294" lvl="1" indent="-36766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0" dirty="0">
                <a:latin typeface="RobotoRegular"/>
                <a:cs typeface="RobotoRegular"/>
              </a:rPr>
              <a:t>Credit </a:t>
            </a:r>
            <a:r>
              <a:rPr sz="1800" spc="-5" dirty="0">
                <a:latin typeface="RobotoRegular"/>
                <a:cs typeface="RobotoRegular"/>
              </a:rPr>
              <a:t>limit: Higher </a:t>
            </a:r>
            <a:r>
              <a:rPr sz="1800" spc="-10" dirty="0">
                <a:latin typeface="RobotoRegular"/>
                <a:cs typeface="RobotoRegular"/>
              </a:rPr>
              <a:t>credit </a:t>
            </a:r>
            <a:r>
              <a:rPr sz="1800" spc="-5" dirty="0">
                <a:latin typeface="RobotoRegular"/>
                <a:cs typeface="RobotoRegular"/>
              </a:rPr>
              <a:t>limit is associated with lower default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risk.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665</Words>
  <Application>Microsoft Office PowerPoint</Application>
  <PresentationFormat>On-screen Show (16:9)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AoyagiKouzanFontT</vt:lpstr>
      <vt:lpstr>Arial</vt:lpstr>
      <vt:lpstr>Calibri</vt:lpstr>
      <vt:lpstr>Roboto</vt:lpstr>
      <vt:lpstr>RobotoRegular</vt:lpstr>
      <vt:lpstr>Times New Roman</vt:lpstr>
      <vt:lpstr>Office Theme</vt:lpstr>
      <vt:lpstr>Credit Card Default Risk Analysis</vt:lpstr>
      <vt:lpstr>Who Should Care?</vt:lpstr>
      <vt:lpstr>Approach Overview</vt:lpstr>
      <vt:lpstr>Gender Variable</vt:lpstr>
      <vt:lpstr>PowerPoint Presentation</vt:lpstr>
      <vt:lpstr>Age Variable</vt:lpstr>
      <vt:lpstr>Marital Status Variable</vt:lpstr>
      <vt:lpstr>Credit Limit Variable</vt:lpstr>
      <vt:lpstr>EDA Summary</vt:lpstr>
      <vt:lpstr>Modeling Overview</vt:lpstr>
      <vt:lpstr>Modeling Steps</vt:lpstr>
      <vt:lpstr>Correct Imbalanced Classes</vt:lpstr>
      <vt:lpstr>Hyperparameters Tuning</vt:lpstr>
      <vt:lpstr>Model Comparisons</vt:lpstr>
      <vt:lpstr>Model Comparisons</vt:lpstr>
      <vt:lpstr>Model Usage - Recommendation</vt:lpstr>
      <vt:lpstr>Feature Importances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Risk Analysis</dc:title>
  <dc:creator>Bharath P</dc:creator>
  <cp:lastModifiedBy>Bharath P</cp:lastModifiedBy>
  <cp:revision>4</cp:revision>
  <dcterms:created xsi:type="dcterms:W3CDTF">2022-04-01T19:00:31Z</dcterms:created>
  <dcterms:modified xsi:type="dcterms:W3CDTF">2022-04-04T09:28:07Z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2022-04-01T00:00:00Z</vt:filetime>
  </property>
</Properties>
</file>