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8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53A7-DBC5-4119-8DA2-003A54D8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C5ED0-6FFC-476A-B18A-5030F021B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BEB7-0136-43BE-A972-F3E5E32D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543D-7284-4AE9-991D-35DB5989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A321-A559-4A43-ADBA-24B98E21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0174-CF69-40CD-AE7A-DB1A55E5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088E-E3E1-4CE5-933A-E7DDE9CCB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5BAB-894F-47DA-8E11-1652AEC7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3107-5A05-4274-A521-8524D4E0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3255-C7B2-4BB0-B181-D0EC2B3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D7A6D-E8ED-4144-A6AB-8D7DA910B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355A8-5CFF-44ED-B5FE-A58D2D0B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5060-B56B-4933-8525-8A6D22B5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2752-D56B-4747-9599-93BED68C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172E-FA05-44CC-99A9-B0FF9EF1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2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3798" y="654806"/>
            <a:ext cx="793640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4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20D5-32D6-49E0-B832-09CD6D30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3A8-2CFA-48C9-80AC-624DE049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D84F-3A56-4137-ABF9-25621DB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6CC8-BF1F-4502-9AFC-7F8BF4FE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9068-27A3-4697-916D-8C3032ED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5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2DF9-B59B-4F68-8F32-6BD9AA1E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B24F-13EF-40B6-886B-3405DC49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ED91F-AA56-43A0-8AEF-70E170B0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EE66-5428-41A3-87B1-BE6FB04D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EC70-A307-4579-8485-8FBC252F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0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6277-E80C-4D08-8057-75A22EBB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562A-FEEA-4CA2-9C35-DF9EDAA4E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46CB6-BF6F-42D1-9285-38AD03E7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FA40D-B1E1-45FE-95EC-64427C61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00844-9417-487D-B3C9-C9BED9D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BB616-8944-4555-9420-3C6449B9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9EF0-BA6F-441B-87AD-BB5D39A4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7E086-D58E-4039-A876-3280B8AA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4F3A9-42D3-4D47-AF56-6485BC68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046E-F17C-4083-889B-C4E1B374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A6E4B-466C-4770-860B-DE4F98471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D1D50-BAAD-468B-9535-35EC37C5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24F2B-D74E-44F4-8AFA-CF135FED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6EAE5-88DF-450D-B1BB-19BAA1C5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CDF0-5925-49A4-8B4D-3A664FF2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6A989-D5BF-4DE4-B750-C7E7C8B7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E270A-D39E-49D3-B925-8003D0FA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4A60-BC8F-419F-84C9-FCE547B1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9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25CCB-4AE3-4322-ADE4-A9CEA6AB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A22F-E511-4EA7-8AE8-5AE9DC8A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203AD-B4DA-4142-A7A9-DF1A66C5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205C-61B7-46BA-A257-BE494F22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15AC-76AE-4C61-8F1F-A36A30FA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5A1B-6EE5-4512-A2E3-AF925375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DEEFC-01AA-4154-93E8-61E4E3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AB75-9745-4A43-8DAA-D1B4F773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E5831-0BD8-489E-A4A0-ADB52BA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2C10-0608-440C-9B52-0F5C927A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F0C05-8A75-4C68-8259-EEFDE0C93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7863-92C1-4A2B-BC05-C14EB5A94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763C-0056-4298-AA2E-62D45E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84C5-8556-4124-AABA-2073532A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C222-C47A-40BA-A66D-D113430B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2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AD960-1240-43D3-A42F-FC5ED8DA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E502F-5798-4BC0-9C1D-EE305FCD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D196-CD15-4E26-83D3-C196D467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CF09-B749-4D1C-AF65-4590C0121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12F48-5451-4839-A7C0-75794B803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8057" y="2329834"/>
            <a:ext cx="7748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0" dirty="0">
                <a:solidFill>
                  <a:srgbClr val="124F5B"/>
                </a:solidFill>
                <a:latin typeface="Verdana"/>
                <a:cs typeface="Verdana"/>
              </a:rPr>
              <a:t>Netﬂix</a:t>
            </a:r>
            <a:r>
              <a:rPr sz="3000" b="1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000" b="1" spc="-100" dirty="0">
                <a:solidFill>
                  <a:srgbClr val="124F5B"/>
                </a:solidFill>
                <a:latin typeface="Verdana"/>
                <a:cs typeface="Verdana"/>
              </a:rPr>
              <a:t>Movies</a:t>
            </a:r>
            <a:r>
              <a:rPr sz="3000" b="1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000" b="1" spc="-19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3000" b="1" spc="-3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000" b="1" spc="-35" dirty="0">
                <a:solidFill>
                  <a:srgbClr val="124F5B"/>
                </a:solidFill>
                <a:latin typeface="Verdana"/>
                <a:cs typeface="Verdana"/>
              </a:rPr>
              <a:t>TV</a:t>
            </a:r>
            <a:r>
              <a:rPr sz="3000" b="1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000" b="1" spc="-235" dirty="0">
                <a:solidFill>
                  <a:srgbClr val="124F5B"/>
                </a:solidFill>
                <a:latin typeface="Verdana"/>
                <a:cs typeface="Verdana"/>
              </a:rPr>
              <a:t>Shows</a:t>
            </a:r>
            <a:r>
              <a:rPr sz="3000" b="1" spc="-3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000" b="1" spc="-135" dirty="0">
                <a:solidFill>
                  <a:srgbClr val="124F5B"/>
                </a:solidFill>
                <a:latin typeface="Verdana"/>
                <a:cs typeface="Verdana"/>
              </a:rPr>
              <a:t>Clustering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111D1-E489-4184-B09D-B00ED9C4BE6B}"/>
              </a:ext>
            </a:extLst>
          </p:cNvPr>
          <p:cNvSpPr txBox="1"/>
          <p:nvPr/>
        </p:nvSpPr>
        <p:spPr>
          <a:xfrm>
            <a:off x="3429000" y="37147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BY,</a:t>
            </a:r>
          </a:p>
          <a:p>
            <a:r>
              <a:rPr lang="en-IN" dirty="0"/>
              <a:t>	Bharath 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4540" y="880849"/>
            <a:ext cx="3963883" cy="226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385" y="922051"/>
            <a:ext cx="3864188" cy="2203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449" y="379813"/>
            <a:ext cx="2797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Title </a:t>
            </a:r>
            <a:r>
              <a:rPr sz="2000" i="0" u="heavy" spc="1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i="0" u="heavy" spc="-2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0" u="heavy" spc="1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Description: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93" y="3413409"/>
            <a:ext cx="8502015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repeated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words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Times New Roman"/>
                <a:cs typeface="Times New Roman"/>
              </a:rPr>
              <a:t>title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include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Christmas,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Times New Roman"/>
                <a:cs typeface="Times New Roman"/>
              </a:rPr>
              <a:t>Love,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World,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Man,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Times New Roman"/>
                <a:cs typeface="Times New Roman"/>
              </a:rPr>
              <a:t>Story.</a:t>
            </a:r>
            <a:endParaRPr sz="1400">
              <a:latin typeface="Times New Roman"/>
              <a:cs typeface="Times New Roman"/>
            </a:endParaRPr>
          </a:p>
          <a:p>
            <a:pPr marL="348615" marR="156845" indent="-336550">
              <a:lnSpc>
                <a:spcPct val="1000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05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saw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got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added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during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winters,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tells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why 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Christmas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appeared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many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times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titles.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"/>
              <a:buChar char="●"/>
            </a:pPr>
            <a:endParaRPr sz="2500">
              <a:latin typeface="Times New Roman"/>
              <a:cs typeface="Times New Roman"/>
            </a:endParaRPr>
          </a:p>
          <a:p>
            <a:pPr marL="348615" marR="5080" indent="-336550">
              <a:lnSpc>
                <a:spcPct val="1000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occurring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words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description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Times New Roman"/>
                <a:cs typeface="Times New Roman"/>
              </a:rPr>
              <a:t>Family,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Friend,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Times New Roman"/>
                <a:cs typeface="Times New Roman"/>
              </a:rPr>
              <a:t>Love,  </a:t>
            </a:r>
            <a:r>
              <a:rPr sz="1400" spc="90" dirty="0">
                <a:solidFill>
                  <a:srgbClr val="212121"/>
                </a:solidFill>
                <a:latin typeface="Times New Roman"/>
                <a:cs typeface="Times New Roman"/>
              </a:rPr>
              <a:t>Life,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Woman,</a:t>
            </a:r>
            <a:r>
              <a:rPr sz="1400" spc="-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Man.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714" y="859696"/>
            <a:ext cx="7425857" cy="2996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591" y="4173151"/>
            <a:ext cx="7848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Raúl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Campos,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Jan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Suter,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Marcus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Raboy,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Times New Roman"/>
                <a:cs typeface="Times New Roman"/>
              </a:rPr>
              <a:t>Jay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Times New Roman"/>
                <a:cs typeface="Times New Roman"/>
              </a:rPr>
              <a:t>Karas,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Cathy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Garcia-Molina,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Times New Roman"/>
                <a:cs typeface="Times New Roman"/>
              </a:rPr>
              <a:t>Jay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5" dirty="0">
                <a:solidFill>
                  <a:srgbClr val="212121"/>
                </a:solidFill>
                <a:latin typeface="Times New Roman"/>
                <a:cs typeface="Times New Roman"/>
              </a:rPr>
              <a:t>Chapman 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top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Times New Roman"/>
                <a:cs typeface="Times New Roman"/>
              </a:rPr>
              <a:t>5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directors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highest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shows.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298" y="315613"/>
            <a:ext cx="1167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Director: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720" y="738854"/>
            <a:ext cx="7589031" cy="2902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742" y="3976851"/>
            <a:ext cx="771144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85" dirty="0">
                <a:solidFill>
                  <a:srgbClr val="212121"/>
                </a:solidFill>
                <a:latin typeface="Times New Roman"/>
                <a:cs typeface="Times New Roman"/>
              </a:rPr>
              <a:t>Six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actors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top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ten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list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numbers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from 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India.</a:t>
            </a:r>
            <a:endParaRPr sz="1400">
              <a:latin typeface="Times New Roman"/>
              <a:cs typeface="Times New Roman"/>
            </a:endParaRPr>
          </a:p>
          <a:p>
            <a:pPr marL="348615" indent="-321310">
              <a:lnSpc>
                <a:spcPct val="100000"/>
              </a:lnSpc>
              <a:spcBef>
                <a:spcPts val="250"/>
              </a:spcBef>
              <a:buSzPct val="85714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Anupam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Kher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at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top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38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total.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474" y="25243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Cast: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15" y="830813"/>
            <a:ext cx="7803807" cy="214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692" y="3256476"/>
            <a:ext cx="8366759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9370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United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States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leading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producer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5" dirty="0">
                <a:solidFill>
                  <a:srgbClr val="212121"/>
                </a:solidFill>
                <a:latin typeface="Times New Roman"/>
                <a:cs typeface="Times New Roman"/>
              </a:rPr>
              <a:t>both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types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content;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makes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sense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since 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Netﬂix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212121"/>
                </a:solidFill>
                <a:latin typeface="Times New Roman"/>
                <a:cs typeface="Times New Roman"/>
              </a:rPr>
              <a:t>US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company.</a:t>
            </a:r>
            <a:endParaRPr sz="1400">
              <a:latin typeface="Times New Roman"/>
              <a:cs typeface="Times New Roman"/>
            </a:endParaRPr>
          </a:p>
          <a:p>
            <a:pPr marL="348615" marR="8953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inﬂuence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Bollywood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India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explains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available,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perhaps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 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main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focus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industry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Shows.</a:t>
            </a:r>
            <a:endParaRPr sz="1400">
              <a:latin typeface="Times New Roman"/>
              <a:cs typeface="Times New Roman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1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other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hand,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frequent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South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Korea,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explains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KDrama 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culture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nowadays.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974" y="316629"/>
            <a:ext cx="230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heavy" spc="14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Content </a:t>
            </a:r>
            <a:r>
              <a:rPr sz="1800" i="0" u="heavy" spc="18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vs</a:t>
            </a:r>
            <a:r>
              <a:rPr sz="1800" i="0" u="heavy" spc="-254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0" u="heavy" spc="10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Country: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581" y="148994"/>
            <a:ext cx="6573762" cy="3037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74" y="3381669"/>
            <a:ext cx="8844915" cy="1497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Drama,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International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21"/>
                </a:solidFill>
                <a:latin typeface="Times New Roman"/>
                <a:cs typeface="Times New Roman"/>
              </a:rPr>
              <a:t>Movies,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Comedies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seem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popular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choices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70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countries.</a:t>
            </a:r>
            <a:endParaRPr sz="120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British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International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212121"/>
                </a:solidFill>
                <a:latin typeface="Times New Roman"/>
                <a:cs typeface="Times New Roman"/>
              </a:rPr>
              <a:t>dominate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United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Kingdom.</a:t>
            </a:r>
            <a:endParaRPr sz="1200">
              <a:latin typeface="Times New Roman"/>
              <a:cs typeface="Times New Roman"/>
            </a:endParaRPr>
          </a:p>
          <a:p>
            <a:pPr marL="332740" marR="5080" indent="-320675">
              <a:lnSpc>
                <a:spcPct val="1149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Regional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specialties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such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Anime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Japan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Korean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South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21"/>
                </a:solidFill>
                <a:latin typeface="Times New Roman"/>
                <a:cs typeface="Times New Roman"/>
              </a:rPr>
              <a:t>Korea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5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prominent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these 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countries;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makes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sense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anime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always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been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popular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Japan,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rising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80" dirty="0">
                <a:solidFill>
                  <a:srgbClr val="212121"/>
                </a:solidFill>
                <a:latin typeface="Times New Roman"/>
                <a:cs typeface="Times New Roman"/>
              </a:rPr>
              <a:t>k-pop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culture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explains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 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increase</a:t>
            </a:r>
            <a:r>
              <a:rPr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Korean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Shows.</a:t>
            </a:r>
            <a:endParaRPr sz="1200">
              <a:latin typeface="Times New Roman"/>
              <a:cs typeface="Times New Roman"/>
            </a:endParaRPr>
          </a:p>
          <a:p>
            <a:pPr marL="332740" marR="234315" indent="-320675">
              <a:lnSpc>
                <a:spcPct val="1149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It's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also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observed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countries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where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regional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language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English,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International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and  </a:t>
            </a:r>
            <a:r>
              <a:rPr sz="1200" spc="10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5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demand.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427" y="606569"/>
            <a:ext cx="6343976" cy="2800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86" y="3494740"/>
            <a:ext cx="885698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15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EDA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did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above,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saw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there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5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70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Netﬂix,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might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212121"/>
                </a:solidFill>
                <a:latin typeface="Times New Roman"/>
                <a:cs typeface="Times New Roman"/>
              </a:rPr>
              <a:t>enough 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assume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Netﬂix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focuses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5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70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Shows.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But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proves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212121"/>
                </a:solidFill>
                <a:latin typeface="Times New Roman"/>
                <a:cs typeface="Times New Roman"/>
              </a:rPr>
              <a:t>assumption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wrong.</a:t>
            </a:r>
            <a:endParaRPr sz="1200">
              <a:latin typeface="Times New Roman"/>
              <a:cs typeface="Times New Roman"/>
            </a:endParaRPr>
          </a:p>
          <a:p>
            <a:pPr marL="332740" marR="749300" indent="-320675">
              <a:lnSpc>
                <a:spcPct val="1149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above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line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plot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Netﬂix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been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adding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70" dirty="0">
                <a:solidFill>
                  <a:srgbClr val="212121"/>
                </a:solidFill>
                <a:latin typeface="Times New Roman"/>
                <a:cs typeface="Times New Roman"/>
              </a:rPr>
              <a:t>many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International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recent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years  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compared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200" spc="-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212121"/>
                </a:solidFill>
                <a:latin typeface="Times New Roman"/>
                <a:cs typeface="Times New Roman"/>
              </a:rPr>
              <a:t>Movies.</a:t>
            </a:r>
            <a:endParaRPr sz="120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15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observation,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say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Netﬂix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60" dirty="0">
                <a:solidFill>
                  <a:srgbClr val="212121"/>
                </a:solidFill>
                <a:latin typeface="Times New Roman"/>
                <a:cs typeface="Times New Roman"/>
              </a:rPr>
              <a:t>might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212121"/>
                </a:solidFill>
                <a:latin typeface="Times New Roman"/>
                <a:cs typeface="Times New Roman"/>
              </a:rPr>
              <a:t>shifting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212121"/>
                </a:solidFill>
                <a:latin typeface="Times New Roman"/>
                <a:cs typeface="Times New Roman"/>
              </a:rPr>
              <a:t>slowly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towards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Shows.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223" y="329279"/>
            <a:ext cx="243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heavy" spc="1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Year_added </a:t>
            </a:r>
            <a:r>
              <a:rPr sz="1800" i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Vs</a:t>
            </a:r>
            <a:r>
              <a:rPr sz="1800" i="0" u="heavy" spc="-2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0" u="heavy" spc="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494" y="1255347"/>
            <a:ext cx="4143826" cy="2229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07792" y="1256360"/>
            <a:ext cx="4332185" cy="2292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6424" y="506204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Duration: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492" y="4065023"/>
            <a:ext cx="769556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last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85" dirty="0">
                <a:solidFill>
                  <a:srgbClr val="212121"/>
                </a:solidFill>
                <a:latin typeface="Times New Roman"/>
                <a:cs typeface="Times New Roman"/>
              </a:rPr>
              <a:t>1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2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seasons,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rare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Times New Roman"/>
                <a:cs typeface="Times New Roman"/>
              </a:rPr>
              <a:t>5 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seasons.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last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212121"/>
                </a:solidFill>
                <a:latin typeface="Times New Roman"/>
                <a:cs typeface="Times New Roman"/>
              </a:rPr>
              <a:t>90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Times New Roman"/>
                <a:cs typeface="Times New Roman"/>
              </a:rPr>
              <a:t>120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minutes.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24" y="941376"/>
            <a:ext cx="8316449" cy="2163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048" y="474155"/>
            <a:ext cx="986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heavy" spc="1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Ratings: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17" y="3496648"/>
            <a:ext cx="8150225" cy="12522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10" dirty="0">
                <a:solidFill>
                  <a:srgbClr val="212121"/>
                </a:solidFill>
                <a:latin typeface="Times New Roman"/>
                <a:cs typeface="Times New Roman"/>
              </a:rPr>
              <a:t>TV-MA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tops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charts,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indicating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mature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popular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Netﬂix.</a:t>
            </a:r>
            <a:endParaRPr sz="1400">
              <a:latin typeface="Times New Roman"/>
              <a:cs typeface="Times New Roman"/>
            </a:endParaRPr>
          </a:p>
          <a:p>
            <a:pPr marL="348615" marR="10096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popularity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followed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Times New Roman"/>
                <a:cs typeface="Times New Roman"/>
              </a:rPr>
              <a:t>TV-14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TV-PG,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focused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Teens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  </a:t>
            </a:r>
            <a:r>
              <a:rPr sz="1400" spc="110" dirty="0">
                <a:solidFill>
                  <a:srgbClr val="212121"/>
                </a:solidFill>
                <a:latin typeface="Times New Roman"/>
                <a:cs typeface="Times New Roman"/>
              </a:rPr>
              <a:t>Older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Times New Roman"/>
                <a:cs typeface="Times New Roman"/>
              </a:rPr>
              <a:t>kids.</a:t>
            </a:r>
            <a:endParaRPr sz="1400">
              <a:latin typeface="Times New Roman"/>
              <a:cs typeface="Times New Roman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85" dirty="0">
                <a:solidFill>
                  <a:srgbClr val="212121"/>
                </a:solidFill>
                <a:latin typeface="Times New Roman"/>
                <a:cs typeface="Times New Roman"/>
              </a:rPr>
              <a:t>Very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Times New Roman"/>
                <a:cs typeface="Times New Roman"/>
              </a:rPr>
              <a:t>few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titles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Times New Roman"/>
                <a:cs typeface="Times New Roman"/>
              </a:rPr>
              <a:t>NC-17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exist.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understood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since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 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purely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audience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above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Times New Roman"/>
                <a:cs typeface="Times New Roman"/>
              </a:rPr>
              <a:t>17.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723" y="477882"/>
            <a:ext cx="3075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45" dirty="0">
                <a:latin typeface="Times New Roman"/>
                <a:cs typeface="Times New Roman"/>
              </a:rPr>
              <a:t>Data</a:t>
            </a:r>
            <a:r>
              <a:rPr sz="2400" i="0" spc="-65" dirty="0">
                <a:latin typeface="Times New Roman"/>
                <a:cs typeface="Times New Roman"/>
              </a:rPr>
              <a:t> </a:t>
            </a:r>
            <a:r>
              <a:rPr sz="2400" i="0" spc="204" dirty="0">
                <a:latin typeface="Times New Roman"/>
                <a:cs typeface="Times New Roman"/>
              </a:rPr>
              <a:t>Preprocessing.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7606" y="1338759"/>
            <a:ext cx="4284379" cy="312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423" y="401682"/>
            <a:ext cx="276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55" dirty="0">
                <a:latin typeface="Times New Roman"/>
                <a:cs typeface="Times New Roman"/>
              </a:rPr>
              <a:t>Creating</a:t>
            </a:r>
            <a:r>
              <a:rPr sz="2400" i="0" spc="-75" dirty="0">
                <a:latin typeface="Times New Roman"/>
                <a:cs typeface="Times New Roman"/>
              </a:rPr>
              <a:t> </a:t>
            </a:r>
            <a:r>
              <a:rPr sz="2400" i="0" spc="145" dirty="0">
                <a:latin typeface="Times New Roman"/>
                <a:cs typeface="Times New Roman"/>
              </a:rPr>
              <a:t>Clusters: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423" y="958829"/>
            <a:ext cx="7931784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What </a:t>
            </a:r>
            <a:r>
              <a:rPr sz="1800" u="heavy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1800" u="heavy" spc="-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clustering?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682240">
              <a:lnSpc>
                <a:spcPct val="100000"/>
              </a:lnSpc>
            </a:pPr>
            <a:r>
              <a:rPr sz="1400" b="1" spc="100" dirty="0">
                <a:solidFill>
                  <a:srgbClr val="263138"/>
                </a:solidFill>
                <a:latin typeface="Times New Roman"/>
                <a:cs typeface="Times New Roman"/>
              </a:rPr>
              <a:t>Clustering </a:t>
            </a:r>
            <a:r>
              <a:rPr sz="1400" spc="114" dirty="0">
                <a:solidFill>
                  <a:srgbClr val="263138"/>
                </a:solidFill>
                <a:latin typeface="Times New Roman"/>
                <a:cs typeface="Times New Roman"/>
              </a:rPr>
              <a:t>is </a:t>
            </a:r>
            <a:r>
              <a:rPr sz="1400" spc="180" dirty="0">
                <a:solidFill>
                  <a:srgbClr val="263138"/>
                </a:solidFill>
                <a:latin typeface="Times New Roman"/>
                <a:cs typeface="Times New Roman"/>
              </a:rPr>
              <a:t>the </a:t>
            </a:r>
            <a:r>
              <a:rPr sz="1400" spc="160" dirty="0">
                <a:solidFill>
                  <a:srgbClr val="263138"/>
                </a:solidFill>
                <a:latin typeface="Times New Roman"/>
                <a:cs typeface="Times New Roman"/>
              </a:rPr>
              <a:t>task </a:t>
            </a:r>
            <a:r>
              <a:rPr sz="1400" spc="120" dirty="0">
                <a:solidFill>
                  <a:srgbClr val="263138"/>
                </a:solidFill>
                <a:latin typeface="Times New Roman"/>
                <a:cs typeface="Times New Roman"/>
              </a:rPr>
              <a:t>of </a:t>
            </a:r>
            <a:r>
              <a:rPr sz="1400" spc="130" dirty="0">
                <a:solidFill>
                  <a:srgbClr val="263138"/>
                </a:solidFill>
                <a:latin typeface="Times New Roman"/>
                <a:cs typeface="Times New Roman"/>
              </a:rPr>
              <a:t>dividing </a:t>
            </a:r>
            <a:r>
              <a:rPr sz="1400" spc="180" dirty="0">
                <a:solidFill>
                  <a:srgbClr val="263138"/>
                </a:solidFill>
                <a:latin typeface="Times New Roman"/>
                <a:cs typeface="Times New Roman"/>
              </a:rPr>
              <a:t>the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data </a:t>
            </a:r>
            <a:r>
              <a:rPr sz="1400" spc="160" dirty="0">
                <a:solidFill>
                  <a:srgbClr val="263138"/>
                </a:solidFill>
                <a:latin typeface="Times New Roman"/>
                <a:cs typeface="Times New Roman"/>
              </a:rPr>
              <a:t>points </a:t>
            </a:r>
            <a:r>
              <a:rPr sz="1400" spc="155" dirty="0">
                <a:solidFill>
                  <a:srgbClr val="263138"/>
                </a:solidFill>
                <a:latin typeface="Times New Roman"/>
                <a:cs typeface="Times New Roman"/>
              </a:rPr>
              <a:t>into </a:t>
            </a:r>
            <a:r>
              <a:rPr sz="1400" spc="160" dirty="0">
                <a:solidFill>
                  <a:srgbClr val="263138"/>
                </a:solidFill>
                <a:latin typeface="Times New Roman"/>
                <a:cs typeface="Times New Roman"/>
              </a:rPr>
              <a:t>a  </a:t>
            </a:r>
            <a:r>
              <a:rPr sz="1400" spc="195" dirty="0">
                <a:solidFill>
                  <a:srgbClr val="263138"/>
                </a:solidFill>
                <a:latin typeface="Times New Roman"/>
                <a:cs typeface="Times New Roman"/>
              </a:rPr>
              <a:t>number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63138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groups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such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63138"/>
                </a:solidFill>
                <a:latin typeface="Times New Roman"/>
                <a:cs typeface="Times New Roman"/>
              </a:rPr>
              <a:t>that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data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63138"/>
                </a:solidFill>
                <a:latin typeface="Times New Roman"/>
                <a:cs typeface="Times New Roman"/>
              </a:rPr>
              <a:t>points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63138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63138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63138"/>
                </a:solidFill>
                <a:latin typeface="Times New Roman"/>
                <a:cs typeface="Times New Roman"/>
              </a:rPr>
              <a:t>same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groups  </a:t>
            </a:r>
            <a:r>
              <a:rPr sz="1400" spc="155" dirty="0">
                <a:solidFill>
                  <a:srgbClr val="263138"/>
                </a:solidFill>
                <a:latin typeface="Times New Roman"/>
                <a:cs typeface="Times New Roman"/>
              </a:rPr>
              <a:t>are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63138"/>
                </a:solidFill>
                <a:latin typeface="Times New Roman"/>
                <a:cs typeface="Times New Roman"/>
              </a:rPr>
              <a:t>more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63138"/>
                </a:solidFill>
                <a:latin typeface="Times New Roman"/>
                <a:cs typeface="Times New Roman"/>
              </a:rPr>
              <a:t>similar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63138"/>
                </a:solidFill>
                <a:latin typeface="Times New Roman"/>
                <a:cs typeface="Times New Roman"/>
              </a:rPr>
              <a:t>other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63138"/>
                </a:solidFill>
                <a:latin typeface="Times New Roman"/>
                <a:cs typeface="Times New Roman"/>
              </a:rPr>
              <a:t>points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63138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63138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63138"/>
                </a:solidFill>
                <a:latin typeface="Times New Roman"/>
                <a:cs typeface="Times New Roman"/>
              </a:rPr>
              <a:t>same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group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63138"/>
                </a:solidFill>
                <a:latin typeface="Times New Roman"/>
                <a:cs typeface="Times New Roman"/>
              </a:rPr>
              <a:t>and  </a:t>
            </a:r>
            <a:r>
              <a:rPr sz="1400" spc="140" dirty="0">
                <a:solidFill>
                  <a:srgbClr val="263138"/>
                </a:solidFill>
                <a:latin typeface="Times New Roman"/>
                <a:cs typeface="Times New Roman"/>
              </a:rPr>
              <a:t>dissimilar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63138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63138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63138"/>
                </a:solidFill>
                <a:latin typeface="Times New Roman"/>
                <a:cs typeface="Times New Roman"/>
              </a:rPr>
              <a:t>points</a:t>
            </a:r>
            <a:r>
              <a:rPr sz="1400" spc="-1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63138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63138"/>
                </a:solidFill>
                <a:latin typeface="Times New Roman"/>
                <a:cs typeface="Times New Roman"/>
              </a:rPr>
              <a:t>other</a:t>
            </a:r>
            <a:r>
              <a:rPr sz="1400" spc="-1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63138"/>
                </a:solidFill>
                <a:latin typeface="Times New Roman"/>
                <a:cs typeface="Times New Roman"/>
              </a:rPr>
              <a:t>groups.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63138"/>
                </a:solidFill>
                <a:latin typeface="Times New Roman"/>
                <a:cs typeface="Times New Roman"/>
              </a:rPr>
              <a:t>It</a:t>
            </a:r>
            <a:r>
              <a:rPr sz="1400" spc="-1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63138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63138"/>
                </a:solidFill>
                <a:latin typeface="Times New Roman"/>
                <a:cs typeface="Times New Roman"/>
              </a:rPr>
              <a:t>basically</a:t>
            </a:r>
            <a:r>
              <a:rPr sz="1400" spc="-1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63138"/>
                </a:solidFill>
                <a:latin typeface="Times New Roman"/>
                <a:cs typeface="Times New Roman"/>
              </a:rPr>
              <a:t>a  </a:t>
            </a:r>
            <a:r>
              <a:rPr sz="1400" spc="125" dirty="0">
                <a:solidFill>
                  <a:srgbClr val="263138"/>
                </a:solidFill>
                <a:latin typeface="Times New Roman"/>
                <a:cs typeface="Times New Roman"/>
              </a:rPr>
              <a:t>collection </a:t>
            </a:r>
            <a:r>
              <a:rPr sz="1400" spc="120" dirty="0">
                <a:solidFill>
                  <a:srgbClr val="263138"/>
                </a:solidFill>
                <a:latin typeface="Times New Roman"/>
                <a:cs typeface="Times New Roman"/>
              </a:rPr>
              <a:t>of </a:t>
            </a:r>
            <a:r>
              <a:rPr sz="1400" spc="130" dirty="0">
                <a:solidFill>
                  <a:srgbClr val="263138"/>
                </a:solidFill>
                <a:latin typeface="Times New Roman"/>
                <a:cs typeface="Times New Roman"/>
              </a:rPr>
              <a:t>objects </a:t>
            </a:r>
            <a:r>
              <a:rPr sz="1400" spc="190" dirty="0">
                <a:solidFill>
                  <a:srgbClr val="263138"/>
                </a:solidFill>
                <a:latin typeface="Times New Roman"/>
                <a:cs typeface="Times New Roman"/>
              </a:rPr>
              <a:t>on </a:t>
            </a:r>
            <a:r>
              <a:rPr sz="1400" spc="180" dirty="0">
                <a:solidFill>
                  <a:srgbClr val="263138"/>
                </a:solidFill>
                <a:latin typeface="Times New Roman"/>
                <a:cs typeface="Times New Roman"/>
              </a:rPr>
              <a:t>the </a:t>
            </a:r>
            <a:r>
              <a:rPr sz="1400" spc="140" dirty="0">
                <a:solidFill>
                  <a:srgbClr val="263138"/>
                </a:solidFill>
                <a:latin typeface="Times New Roman"/>
                <a:cs typeface="Times New Roman"/>
              </a:rPr>
              <a:t>basis </a:t>
            </a:r>
            <a:r>
              <a:rPr sz="1400" spc="120" dirty="0">
                <a:solidFill>
                  <a:srgbClr val="263138"/>
                </a:solidFill>
                <a:latin typeface="Times New Roman"/>
                <a:cs typeface="Times New Roman"/>
              </a:rPr>
              <a:t>of </a:t>
            </a:r>
            <a:r>
              <a:rPr sz="1400" spc="135" dirty="0">
                <a:solidFill>
                  <a:srgbClr val="263138"/>
                </a:solidFill>
                <a:latin typeface="Times New Roman"/>
                <a:cs typeface="Times New Roman"/>
              </a:rPr>
              <a:t>similarity </a:t>
            </a:r>
            <a:r>
              <a:rPr sz="1400" spc="185" dirty="0">
                <a:solidFill>
                  <a:srgbClr val="263138"/>
                </a:solidFill>
                <a:latin typeface="Times New Roman"/>
                <a:cs typeface="Times New Roman"/>
              </a:rPr>
              <a:t>and  </a:t>
            </a:r>
            <a:r>
              <a:rPr sz="1400" spc="135" dirty="0">
                <a:solidFill>
                  <a:srgbClr val="263138"/>
                </a:solidFill>
                <a:latin typeface="Times New Roman"/>
                <a:cs typeface="Times New Roman"/>
              </a:rPr>
              <a:t>dissimilarity </a:t>
            </a:r>
            <a:r>
              <a:rPr sz="1400" spc="160" dirty="0">
                <a:solidFill>
                  <a:srgbClr val="263138"/>
                </a:solidFill>
                <a:latin typeface="Times New Roman"/>
                <a:cs typeface="Times New Roman"/>
              </a:rPr>
              <a:t>between</a:t>
            </a:r>
            <a:r>
              <a:rPr sz="1400" spc="-18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63138"/>
                </a:solidFill>
                <a:latin typeface="Times New Roman"/>
                <a:cs typeface="Times New Roman"/>
              </a:rPr>
              <a:t>them.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00" u="heavy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How</a:t>
            </a:r>
            <a:r>
              <a:rPr sz="16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cluster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similar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data?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spc="130" dirty="0">
                <a:solidFill>
                  <a:srgbClr val="263138"/>
                </a:solidFill>
                <a:latin typeface="Times New Roman"/>
                <a:cs typeface="Times New Roman"/>
              </a:rPr>
              <a:t>To </a:t>
            </a:r>
            <a:r>
              <a:rPr sz="1400" spc="145" dirty="0">
                <a:solidFill>
                  <a:srgbClr val="263138"/>
                </a:solidFill>
                <a:latin typeface="Times New Roman"/>
                <a:cs typeface="Times New Roman"/>
              </a:rPr>
              <a:t>create clusters </a:t>
            </a:r>
            <a:r>
              <a:rPr sz="1400" spc="150" dirty="0">
                <a:solidFill>
                  <a:srgbClr val="263138"/>
                </a:solidFill>
                <a:latin typeface="Times New Roman"/>
                <a:cs typeface="Times New Roman"/>
              </a:rPr>
              <a:t>we </a:t>
            </a:r>
            <a:r>
              <a:rPr sz="1400" spc="95" dirty="0">
                <a:solidFill>
                  <a:srgbClr val="263138"/>
                </a:solidFill>
                <a:latin typeface="Times New Roman"/>
                <a:cs typeface="Times New Roman"/>
              </a:rPr>
              <a:t>will </a:t>
            </a:r>
            <a:r>
              <a:rPr sz="1400" spc="160" dirty="0">
                <a:solidFill>
                  <a:srgbClr val="263138"/>
                </a:solidFill>
                <a:latin typeface="Times New Roman"/>
                <a:cs typeface="Times New Roman"/>
              </a:rPr>
              <a:t>use </a:t>
            </a:r>
            <a:r>
              <a:rPr sz="1400" spc="180" dirty="0">
                <a:solidFill>
                  <a:srgbClr val="263138"/>
                </a:solidFill>
                <a:latin typeface="Times New Roman"/>
                <a:cs typeface="Times New Roman"/>
              </a:rPr>
              <a:t>the </a:t>
            </a:r>
            <a:r>
              <a:rPr sz="1400" spc="175" dirty="0">
                <a:solidFill>
                  <a:srgbClr val="263138"/>
                </a:solidFill>
                <a:latin typeface="Times New Roman"/>
                <a:cs typeface="Times New Roman"/>
              </a:rPr>
              <a:t>K-Means </a:t>
            </a:r>
            <a:r>
              <a:rPr sz="1400" spc="130" dirty="0">
                <a:solidFill>
                  <a:srgbClr val="263138"/>
                </a:solidFill>
                <a:latin typeface="Times New Roman"/>
                <a:cs typeface="Times New Roman"/>
              </a:rPr>
              <a:t>Clustering; </a:t>
            </a:r>
            <a:r>
              <a:rPr sz="1400" spc="155" dirty="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r>
              <a:rPr sz="1400" spc="114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400" spc="195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1400" spc="135" dirty="0">
                <a:solidFill>
                  <a:srgbClr val="333333"/>
                </a:solidFill>
                <a:latin typeface="Times New Roman"/>
                <a:cs typeface="Times New Roman"/>
              </a:rPr>
              <a:t>iterative </a:t>
            </a:r>
            <a:r>
              <a:rPr sz="1400" spc="150" dirty="0">
                <a:solidFill>
                  <a:srgbClr val="333333"/>
                </a:solidFill>
                <a:latin typeface="Times New Roman"/>
                <a:cs typeface="Times New Roman"/>
              </a:rPr>
              <a:t>process in  </a:t>
            </a:r>
            <a:r>
              <a:rPr sz="1400" spc="155" dirty="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r>
              <a:rPr sz="1400" spc="18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400" spc="165" dirty="0">
                <a:solidFill>
                  <a:srgbClr val="333333"/>
                </a:solidFill>
                <a:latin typeface="Times New Roman"/>
                <a:cs typeface="Times New Roman"/>
              </a:rPr>
              <a:t>dataset </a:t>
            </a:r>
            <a:r>
              <a:rPr sz="1400" spc="114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grouped </a:t>
            </a:r>
            <a:r>
              <a:rPr sz="1400" spc="155" dirty="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sz="1400" spc="140" dirty="0">
                <a:solidFill>
                  <a:srgbClr val="333333"/>
                </a:solidFill>
                <a:latin typeface="Times New Roman"/>
                <a:cs typeface="Times New Roman"/>
              </a:rPr>
              <a:t>k </a:t>
            </a:r>
            <a:r>
              <a:rPr sz="1400" spc="195" dirty="0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sz="1400" spc="12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400" spc="175" dirty="0">
                <a:solidFill>
                  <a:srgbClr val="333333"/>
                </a:solidFill>
                <a:latin typeface="Times New Roman"/>
                <a:cs typeface="Times New Roman"/>
              </a:rPr>
              <a:t>predeﬁned non-overlapping </a:t>
            </a:r>
            <a:r>
              <a:rPr sz="1400" spc="145" dirty="0">
                <a:solidFill>
                  <a:srgbClr val="333333"/>
                </a:solidFill>
                <a:latin typeface="Times New Roman"/>
                <a:cs typeface="Times New Roman"/>
              </a:rPr>
              <a:t>clusters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or  subgroups, </a:t>
            </a:r>
            <a:r>
              <a:rPr sz="1400" spc="175" dirty="0">
                <a:solidFill>
                  <a:srgbClr val="333333"/>
                </a:solidFill>
                <a:latin typeface="Times New Roman"/>
                <a:cs typeface="Times New Roman"/>
              </a:rPr>
              <a:t>making </a:t>
            </a:r>
            <a:r>
              <a:rPr sz="1400" spc="18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400" spc="170" dirty="0">
                <a:solidFill>
                  <a:srgbClr val="333333"/>
                </a:solidFill>
                <a:latin typeface="Times New Roman"/>
                <a:cs typeface="Times New Roman"/>
              </a:rPr>
              <a:t>inner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points </a:t>
            </a:r>
            <a:r>
              <a:rPr sz="1400" spc="12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400" spc="18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400" spc="145" dirty="0">
                <a:solidFill>
                  <a:srgbClr val="333333"/>
                </a:solidFill>
                <a:latin typeface="Times New Roman"/>
                <a:cs typeface="Times New Roman"/>
              </a:rPr>
              <a:t>cluster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400" spc="145" dirty="0">
                <a:solidFill>
                  <a:srgbClr val="333333"/>
                </a:solidFill>
                <a:latin typeface="Times New Roman"/>
                <a:cs typeface="Times New Roman"/>
              </a:rPr>
              <a:t>similar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400" spc="135" dirty="0">
                <a:solidFill>
                  <a:srgbClr val="333333"/>
                </a:solidFill>
                <a:latin typeface="Times New Roman"/>
                <a:cs typeface="Times New Roman"/>
              </a:rPr>
              <a:t>possible while </a:t>
            </a:r>
            <a:r>
              <a:rPr sz="1400" spc="150" dirty="0">
                <a:solidFill>
                  <a:srgbClr val="333333"/>
                </a:solidFill>
                <a:latin typeface="Times New Roman"/>
                <a:cs typeface="Times New Roman"/>
              </a:rPr>
              <a:t>trying </a:t>
            </a:r>
            <a:r>
              <a:rPr sz="1400" spc="165" dirty="0">
                <a:solidFill>
                  <a:srgbClr val="333333"/>
                </a:solidFill>
                <a:latin typeface="Times New Roman"/>
                <a:cs typeface="Times New Roman"/>
              </a:rPr>
              <a:t>to  </a:t>
            </a:r>
            <a:r>
              <a:rPr sz="1400" spc="145" dirty="0">
                <a:solidFill>
                  <a:srgbClr val="333333"/>
                </a:solidFill>
                <a:latin typeface="Times New Roman"/>
                <a:cs typeface="Times New Roman"/>
              </a:rPr>
              <a:t>keep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333333"/>
                </a:solidFill>
                <a:latin typeface="Times New Roman"/>
                <a:cs typeface="Times New Roman"/>
              </a:rPr>
              <a:t>clusters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333333"/>
                </a:solidFill>
                <a:latin typeface="Times New Roman"/>
                <a:cs typeface="Times New Roman"/>
              </a:rPr>
              <a:t>distinct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333333"/>
                </a:solidFill>
                <a:latin typeface="Times New Roman"/>
                <a:cs typeface="Times New Roman"/>
              </a:rPr>
              <a:t>space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333333"/>
                </a:solidFill>
                <a:latin typeface="Times New Roman"/>
                <a:cs typeface="Times New Roman"/>
              </a:rPr>
              <a:t>allocates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points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333333"/>
                </a:solidFill>
                <a:latin typeface="Times New Roman"/>
                <a:cs typeface="Times New Roman"/>
              </a:rPr>
              <a:t>cluster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215" dirty="0">
                <a:solidFill>
                  <a:srgbClr val="333333"/>
                </a:solidFill>
                <a:latin typeface="Times New Roman"/>
                <a:cs typeface="Times New Roman"/>
              </a:rPr>
              <a:t>sum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333333"/>
                </a:solidFill>
                <a:latin typeface="Times New Roman"/>
                <a:cs typeface="Times New Roman"/>
              </a:rPr>
              <a:t>of  </a:t>
            </a:r>
            <a:r>
              <a:rPr sz="1400" spc="18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squared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333333"/>
                </a:solidFill>
                <a:latin typeface="Times New Roman"/>
                <a:cs typeface="Times New Roman"/>
              </a:rPr>
              <a:t>distance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between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333333"/>
                </a:solidFill>
                <a:latin typeface="Times New Roman"/>
                <a:cs typeface="Times New Roman"/>
              </a:rPr>
              <a:t>clusters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333333"/>
                </a:solidFill>
                <a:latin typeface="Times New Roman"/>
                <a:cs typeface="Times New Roman"/>
              </a:rPr>
              <a:t>centroid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point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333333"/>
                </a:solidFill>
                <a:latin typeface="Times New Roman"/>
                <a:cs typeface="Times New Roman"/>
              </a:rPr>
              <a:t>minimum.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5849" y="969526"/>
            <a:ext cx="2294027" cy="198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573" y="364156"/>
            <a:ext cx="209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85" dirty="0">
                <a:latin typeface="Times New Roman"/>
                <a:cs typeface="Times New Roman"/>
              </a:rPr>
              <a:t>Introduction: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573" y="1110120"/>
            <a:ext cx="5676265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165" dirty="0">
                <a:latin typeface="Times New Roman"/>
                <a:cs typeface="Times New Roman"/>
              </a:rPr>
              <a:t>Netﬂix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media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distribution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company.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It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Times New Roman"/>
                <a:cs typeface="Times New Roman"/>
              </a:rPr>
              <a:t>started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Times New Roman"/>
                <a:cs typeface="Times New Roman"/>
              </a:rPr>
              <a:t>with  </a:t>
            </a:r>
            <a:r>
              <a:rPr sz="1600" spc="10" dirty="0">
                <a:latin typeface="Times New Roman"/>
                <a:cs typeface="Times New Roman"/>
              </a:rPr>
              <a:t>DVD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distribution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via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mail,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but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04" dirty="0">
                <a:latin typeface="Times New Roman"/>
                <a:cs typeface="Times New Roman"/>
              </a:rPr>
              <a:t>has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evolved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substantially  </a:t>
            </a:r>
            <a:r>
              <a:rPr sz="1600" spc="160" dirty="0">
                <a:latin typeface="Times New Roman"/>
                <a:cs typeface="Times New Roman"/>
              </a:rPr>
              <a:t>over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204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course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its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existence.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Today,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Netﬂix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focused  </a:t>
            </a:r>
            <a:r>
              <a:rPr sz="1600" spc="215" dirty="0">
                <a:latin typeface="Times New Roman"/>
                <a:cs typeface="Times New Roman"/>
              </a:rPr>
              <a:t>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00" dirty="0">
                <a:latin typeface="Times New Roman"/>
                <a:cs typeface="Times New Roman"/>
              </a:rPr>
              <a:t>streaming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video.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Some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its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content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licensed,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10" dirty="0">
                <a:latin typeface="Times New Roman"/>
                <a:cs typeface="Times New Roman"/>
              </a:rPr>
              <a:t>and  </a:t>
            </a:r>
            <a:r>
              <a:rPr sz="1600" spc="215" dirty="0">
                <a:latin typeface="Times New Roman"/>
                <a:cs typeface="Times New Roman"/>
              </a:rPr>
              <a:t>some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04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content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Times New Roman"/>
                <a:cs typeface="Times New Roman"/>
              </a:rPr>
              <a:t>produced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00" dirty="0">
                <a:latin typeface="Times New Roman"/>
                <a:cs typeface="Times New Roman"/>
              </a:rPr>
              <a:t>in-house.</a:t>
            </a:r>
            <a:endParaRPr sz="1600">
              <a:latin typeface="Times New Roman"/>
              <a:cs typeface="Times New Roman"/>
            </a:endParaRPr>
          </a:p>
          <a:p>
            <a:pPr marL="12700" marR="315595" indent="47625">
              <a:lnSpc>
                <a:spcPct val="114999"/>
              </a:lnSpc>
              <a:spcBef>
                <a:spcPts val="1200"/>
              </a:spcBef>
            </a:pPr>
            <a:r>
              <a:rPr sz="1600" spc="165" dirty="0">
                <a:latin typeface="Times New Roman"/>
                <a:cs typeface="Times New Roman"/>
              </a:rPr>
              <a:t>Netﬂix </a:t>
            </a:r>
            <a:r>
              <a:rPr sz="1600" spc="145" dirty="0">
                <a:latin typeface="Times New Roman"/>
                <a:cs typeface="Times New Roman"/>
              </a:rPr>
              <a:t>originally </a:t>
            </a:r>
            <a:r>
              <a:rPr sz="1600" spc="160" dirty="0">
                <a:latin typeface="Times New Roman"/>
                <a:cs typeface="Times New Roman"/>
              </a:rPr>
              <a:t>focused </a:t>
            </a:r>
            <a:r>
              <a:rPr sz="1600" spc="215" dirty="0">
                <a:latin typeface="Times New Roman"/>
                <a:cs typeface="Times New Roman"/>
              </a:rPr>
              <a:t>on </a:t>
            </a:r>
            <a:r>
              <a:rPr sz="1600" spc="170" dirty="0">
                <a:latin typeface="Times New Roman"/>
                <a:cs typeface="Times New Roman"/>
              </a:rPr>
              <a:t>movies, </a:t>
            </a:r>
            <a:r>
              <a:rPr sz="1600" spc="195" dirty="0">
                <a:latin typeface="Times New Roman"/>
                <a:cs typeface="Times New Roman"/>
              </a:rPr>
              <a:t>but </a:t>
            </a:r>
            <a:r>
              <a:rPr sz="1600" spc="175" dirty="0">
                <a:latin typeface="Times New Roman"/>
                <a:cs typeface="Times New Roman"/>
              </a:rPr>
              <a:t>today  </a:t>
            </a:r>
            <a:r>
              <a:rPr sz="1600" spc="150" dirty="0">
                <a:latin typeface="Times New Roman"/>
                <a:cs typeface="Times New Roman"/>
              </a:rPr>
              <a:t>television </a:t>
            </a:r>
            <a:r>
              <a:rPr sz="1600" spc="195" dirty="0">
                <a:latin typeface="Times New Roman"/>
                <a:cs typeface="Times New Roman"/>
              </a:rPr>
              <a:t>shows </a:t>
            </a:r>
            <a:r>
              <a:rPr sz="1600" spc="180" dirty="0">
                <a:latin typeface="Times New Roman"/>
                <a:cs typeface="Times New Roman"/>
              </a:rPr>
              <a:t>are </a:t>
            </a:r>
            <a:r>
              <a:rPr sz="1600" spc="160" dirty="0">
                <a:latin typeface="Times New Roman"/>
                <a:cs typeface="Times New Roman"/>
              </a:rPr>
              <a:t>probably </a:t>
            </a:r>
            <a:r>
              <a:rPr sz="1600" spc="204" dirty="0">
                <a:latin typeface="Times New Roman"/>
                <a:cs typeface="Times New Roman"/>
              </a:rPr>
              <a:t>the </a:t>
            </a:r>
            <a:r>
              <a:rPr sz="1600" spc="220" dirty="0">
                <a:latin typeface="Times New Roman"/>
                <a:cs typeface="Times New Roman"/>
              </a:rPr>
              <a:t>more </a:t>
            </a:r>
            <a:r>
              <a:rPr sz="1600" spc="235" dirty="0">
                <a:latin typeface="Times New Roman"/>
                <a:cs typeface="Times New Roman"/>
              </a:rPr>
              <a:t>common  </a:t>
            </a:r>
            <a:r>
              <a:rPr sz="1600" spc="175" dirty="0">
                <a:latin typeface="Times New Roman"/>
                <a:cs typeface="Times New Roman"/>
              </a:rPr>
              <a:t>format.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Netﬂix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Times New Roman"/>
                <a:cs typeface="Times New Roman"/>
              </a:rPr>
              <a:t>works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215" dirty="0">
                <a:latin typeface="Times New Roman"/>
                <a:cs typeface="Times New Roman"/>
              </a:rPr>
              <a:t>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subscription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Times New Roman"/>
                <a:cs typeface="Times New Roman"/>
              </a:rPr>
              <a:t>model,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Times New Roman"/>
                <a:cs typeface="Times New Roman"/>
              </a:rPr>
              <a:t>where  </a:t>
            </a:r>
            <a:r>
              <a:rPr sz="1600" spc="185" dirty="0">
                <a:latin typeface="Times New Roman"/>
                <a:cs typeface="Times New Roman"/>
              </a:rPr>
              <a:t>users </a:t>
            </a:r>
            <a:r>
              <a:rPr sz="1600" spc="175" dirty="0">
                <a:latin typeface="Times New Roman"/>
                <a:cs typeface="Times New Roman"/>
              </a:rPr>
              <a:t>get </a:t>
            </a:r>
            <a:r>
              <a:rPr sz="1600" spc="180" dirty="0">
                <a:latin typeface="Times New Roman"/>
                <a:cs typeface="Times New Roman"/>
              </a:rPr>
              <a:t>unlimited </a:t>
            </a:r>
            <a:r>
              <a:rPr sz="1600" spc="155" dirty="0">
                <a:latin typeface="Times New Roman"/>
                <a:cs typeface="Times New Roman"/>
              </a:rPr>
              <a:t>access </a:t>
            </a:r>
            <a:r>
              <a:rPr sz="1600" spc="185" dirty="0">
                <a:latin typeface="Times New Roman"/>
                <a:cs typeface="Times New Roman"/>
              </a:rPr>
              <a:t>to </a:t>
            </a:r>
            <a:r>
              <a:rPr sz="1600" spc="195" dirty="0">
                <a:latin typeface="Times New Roman"/>
                <a:cs typeface="Times New Roman"/>
              </a:rPr>
              <a:t>content </a:t>
            </a:r>
            <a:r>
              <a:rPr sz="1600" spc="180" dirty="0">
                <a:latin typeface="Times New Roman"/>
                <a:cs typeface="Times New Roman"/>
              </a:rPr>
              <a:t>with </a:t>
            </a:r>
            <a:r>
              <a:rPr sz="1600" spc="185" dirty="0">
                <a:latin typeface="Times New Roman"/>
                <a:cs typeface="Times New Roman"/>
              </a:rPr>
              <a:t>a </a:t>
            </a:r>
            <a:r>
              <a:rPr sz="1600" spc="165" dirty="0">
                <a:latin typeface="Times New Roman"/>
                <a:cs typeface="Times New Roman"/>
              </a:rPr>
              <a:t>paid  </a:t>
            </a:r>
            <a:r>
              <a:rPr sz="1600" spc="160" dirty="0">
                <a:latin typeface="Times New Roman"/>
                <a:cs typeface="Times New Roman"/>
              </a:rPr>
              <a:t>subscription.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9204" y="1593194"/>
            <a:ext cx="1111505" cy="197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6236" y="1121972"/>
            <a:ext cx="3783831" cy="2387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44" y="1134946"/>
            <a:ext cx="3532203" cy="2452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823" y="557770"/>
            <a:ext cx="33705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0" u="heavy" spc="1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Determining</a:t>
            </a:r>
            <a:r>
              <a:rPr sz="1600" i="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0" u="heavy" spc="1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optimal</a:t>
            </a:r>
            <a:r>
              <a:rPr sz="1600" i="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0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</a:t>
            </a:r>
            <a:r>
              <a:rPr sz="1600" i="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0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600" i="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0" u="heavy" spc="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819" y="3932010"/>
            <a:ext cx="70872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45" dirty="0">
                <a:latin typeface="Times New Roman"/>
                <a:cs typeface="Times New Roman"/>
              </a:rPr>
              <a:t>Using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204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Silhouette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Score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1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Elbow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Times New Roman"/>
                <a:cs typeface="Times New Roman"/>
              </a:rPr>
              <a:t>Method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we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select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04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optimal  </a:t>
            </a:r>
            <a:r>
              <a:rPr sz="1600" spc="225" dirty="0">
                <a:latin typeface="Times New Roman"/>
                <a:cs typeface="Times New Roman"/>
              </a:rPr>
              <a:t>number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clusters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be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10.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4119" y="455991"/>
            <a:ext cx="5479578" cy="3201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31440" y="285310"/>
            <a:ext cx="36842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60" dirty="0">
                <a:latin typeface="Times New Roman"/>
                <a:cs typeface="Times New Roman"/>
              </a:rPr>
              <a:t>10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90" dirty="0">
                <a:latin typeface="Times New Roman"/>
                <a:cs typeface="Times New Roman"/>
              </a:rPr>
              <a:t>Distinct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90" dirty="0">
                <a:latin typeface="Times New Roman"/>
                <a:cs typeface="Times New Roman"/>
              </a:rPr>
              <a:t>clusters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80" dirty="0">
                <a:latin typeface="Times New Roman"/>
                <a:cs typeface="Times New Roman"/>
              </a:rPr>
              <a:t>created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114" dirty="0">
                <a:latin typeface="Times New Roman"/>
                <a:cs typeface="Times New Roman"/>
              </a:rPr>
              <a:t>using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105" dirty="0">
                <a:latin typeface="Times New Roman"/>
                <a:cs typeface="Times New Roman"/>
              </a:rPr>
              <a:t>kMeans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80" dirty="0">
                <a:latin typeface="Times New Roman"/>
                <a:cs typeface="Times New Roman"/>
              </a:rPr>
              <a:t>Clustering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969" y="3915989"/>
            <a:ext cx="76358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24130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8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215" dirty="0">
                <a:latin typeface="Times New Roman"/>
                <a:cs typeface="Times New Roman"/>
              </a:rPr>
              <a:t>numbers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225" dirty="0">
                <a:latin typeface="Times New Roman"/>
                <a:cs typeface="Times New Roman"/>
              </a:rPr>
              <a:t>0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to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254" dirty="0">
                <a:latin typeface="Times New Roman"/>
                <a:cs typeface="Times New Roman"/>
              </a:rPr>
              <a:t>9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Times New Roman"/>
                <a:cs typeface="Times New Roman"/>
              </a:rPr>
              <a:t>represent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10-distinct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clusters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formed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by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229" dirty="0">
                <a:latin typeface="Times New Roman"/>
                <a:cs typeface="Times New Roman"/>
              </a:rPr>
              <a:t>K-means  </a:t>
            </a:r>
            <a:r>
              <a:rPr sz="1600" spc="155" dirty="0">
                <a:latin typeface="Times New Roman"/>
                <a:cs typeface="Times New Roman"/>
              </a:rPr>
              <a:t>clustering.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50" dirty="0">
                <a:latin typeface="Times New Roman"/>
                <a:cs typeface="Times New Roman"/>
              </a:rPr>
              <a:t>Each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cluster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Times New Roman"/>
                <a:cs typeface="Times New Roman"/>
              </a:rPr>
              <a:t>contains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points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similar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to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those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04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220" dirty="0">
                <a:latin typeface="Times New Roman"/>
                <a:cs typeface="Times New Roman"/>
              </a:rPr>
              <a:t>same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Times New Roman"/>
                <a:cs typeface="Times New Roman"/>
              </a:rPr>
              <a:t>groups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but  </a:t>
            </a:r>
            <a:r>
              <a:rPr sz="1600" spc="155" dirty="0">
                <a:latin typeface="Times New Roman"/>
                <a:cs typeface="Times New Roman"/>
              </a:rPr>
              <a:t>varies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204" dirty="0">
                <a:latin typeface="Times New Roman"/>
                <a:cs typeface="Times New Roman"/>
              </a:rPr>
              <a:t>from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other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groups.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223" y="279746"/>
            <a:ext cx="33870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0" u="heavy" spc="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600" i="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0" u="heavy" spc="1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represented</a:t>
            </a:r>
            <a:r>
              <a:rPr sz="1600" i="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1600" i="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0" u="heavy" spc="1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sz="1600" i="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0" u="heavy" spc="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cluster: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223" y="752073"/>
            <a:ext cx="3746500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80" dirty="0">
                <a:latin typeface="Times New Roman"/>
                <a:cs typeface="Times New Roman"/>
              </a:rPr>
              <a:t>Cluster </a:t>
            </a:r>
            <a:r>
              <a:rPr sz="1400" b="1" spc="114" dirty="0">
                <a:latin typeface="Times New Roman"/>
                <a:cs typeface="Times New Roman"/>
              </a:rPr>
              <a:t>0: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spc="145" dirty="0">
                <a:latin typeface="Times New Roman"/>
                <a:cs typeface="Times New Roman"/>
              </a:rPr>
              <a:t>Documentaries.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80" dirty="0">
                <a:latin typeface="Times New Roman"/>
                <a:cs typeface="Times New Roman"/>
              </a:rPr>
              <a:t>Cluster</a:t>
            </a:r>
            <a:r>
              <a:rPr sz="1400" b="1" spc="-25" dirty="0">
                <a:latin typeface="Times New Roman"/>
                <a:cs typeface="Times New Roman"/>
              </a:rPr>
              <a:t> 1: </a:t>
            </a:r>
            <a:r>
              <a:rPr sz="1400" spc="135" dirty="0">
                <a:latin typeface="Times New Roman"/>
                <a:cs typeface="Times New Roman"/>
              </a:rPr>
              <a:t>Family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8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Children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Movies.</a:t>
            </a:r>
            <a:endParaRPr sz="1400">
              <a:latin typeface="Times New Roman"/>
              <a:cs typeface="Times New Roman"/>
            </a:endParaRPr>
          </a:p>
          <a:p>
            <a:pPr marL="12700" marR="1105535">
              <a:lnSpc>
                <a:spcPct val="80000"/>
              </a:lnSpc>
              <a:spcBef>
                <a:spcPts val="1345"/>
              </a:spcBef>
            </a:pPr>
            <a:r>
              <a:rPr sz="1400" b="1" spc="80" dirty="0">
                <a:latin typeface="Times New Roman"/>
                <a:cs typeface="Times New Roman"/>
              </a:rPr>
              <a:t>Cluster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2: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Musical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Movies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85" dirty="0">
                <a:latin typeface="Times New Roman"/>
                <a:cs typeface="Times New Roman"/>
              </a:rPr>
              <a:t>and  </a:t>
            </a:r>
            <a:r>
              <a:rPr sz="1400" spc="145" dirty="0">
                <a:latin typeface="Times New Roman"/>
                <a:cs typeface="Times New Roman"/>
              </a:rPr>
              <a:t>Documentaries.</a:t>
            </a:r>
            <a:endParaRPr sz="1400">
              <a:latin typeface="Times New Roman"/>
              <a:cs typeface="Times New Roman"/>
            </a:endParaRPr>
          </a:p>
          <a:p>
            <a:pPr marL="12700" marR="177165">
              <a:lnSpc>
                <a:spcPct val="80000"/>
              </a:lnSpc>
              <a:spcBef>
                <a:spcPts val="1345"/>
              </a:spcBef>
            </a:pPr>
            <a:r>
              <a:rPr sz="1400" b="1" spc="80" dirty="0">
                <a:latin typeface="Times New Roman"/>
                <a:cs typeface="Times New Roman"/>
              </a:rPr>
              <a:t>Cluster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3: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Stand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Up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Comedy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85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Comedy  </a:t>
            </a:r>
            <a:r>
              <a:rPr sz="1400" spc="125" dirty="0">
                <a:latin typeface="Times New Roman"/>
                <a:cs typeface="Times New Roman"/>
              </a:rPr>
              <a:t>Shows.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80" dirty="0">
                <a:latin typeface="Times New Roman"/>
                <a:cs typeface="Times New Roman"/>
              </a:rPr>
              <a:t>Cluster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114" dirty="0">
                <a:latin typeface="Times New Roman"/>
                <a:cs typeface="Times New Roman"/>
              </a:rPr>
              <a:t>4: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Korean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8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Romantic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Tv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Shows.</a:t>
            </a:r>
            <a:endParaRPr sz="1400">
              <a:latin typeface="Times New Roman"/>
              <a:cs typeface="Times New Roman"/>
            </a:endParaRPr>
          </a:p>
          <a:p>
            <a:pPr marL="12700" marR="121920">
              <a:lnSpc>
                <a:spcPct val="80000"/>
              </a:lnSpc>
              <a:spcBef>
                <a:spcPts val="1345"/>
              </a:spcBef>
            </a:pPr>
            <a:r>
              <a:rPr sz="1400" b="1" spc="80" dirty="0">
                <a:latin typeface="Times New Roman"/>
                <a:cs typeface="Times New Roman"/>
              </a:rPr>
              <a:t>Cluster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5: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Science,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50" dirty="0">
                <a:latin typeface="Times New Roman"/>
                <a:cs typeface="Times New Roman"/>
              </a:rPr>
              <a:t>Nature,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Reality,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Crime  </a:t>
            </a:r>
            <a:r>
              <a:rPr sz="1400" spc="100" dirty="0">
                <a:latin typeface="Times New Roman"/>
                <a:cs typeface="Times New Roman"/>
              </a:rPr>
              <a:t>Tv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0" dirty="0">
                <a:latin typeface="Times New Roman"/>
                <a:cs typeface="Times New Roman"/>
              </a:rPr>
              <a:t>Shows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8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Times New Roman"/>
                <a:cs typeface="Times New Roman"/>
              </a:rPr>
              <a:t>Docuseries.</a:t>
            </a:r>
            <a:endParaRPr sz="1400">
              <a:latin typeface="Times New Roman"/>
              <a:cs typeface="Times New Roman"/>
            </a:endParaRPr>
          </a:p>
          <a:p>
            <a:pPr marL="12700" marR="354965">
              <a:lnSpc>
                <a:spcPct val="160000"/>
              </a:lnSpc>
            </a:pPr>
            <a:r>
              <a:rPr sz="1400" b="1" spc="80" dirty="0">
                <a:latin typeface="Times New Roman"/>
                <a:cs typeface="Times New Roman"/>
              </a:rPr>
              <a:t>Cluster </a:t>
            </a:r>
            <a:r>
              <a:rPr sz="1400" b="1" spc="125" dirty="0">
                <a:latin typeface="Times New Roman"/>
                <a:cs typeface="Times New Roman"/>
              </a:rPr>
              <a:t>6: </a:t>
            </a:r>
            <a:r>
              <a:rPr sz="1400" spc="160" dirty="0">
                <a:latin typeface="Times New Roman"/>
                <a:cs typeface="Times New Roman"/>
              </a:rPr>
              <a:t>International </a:t>
            </a:r>
            <a:r>
              <a:rPr sz="1400" spc="110" dirty="0">
                <a:latin typeface="Times New Roman"/>
                <a:cs typeface="Times New Roman"/>
              </a:rPr>
              <a:t>Movies.  </a:t>
            </a:r>
            <a:r>
              <a:rPr sz="1400" b="1" spc="80" dirty="0">
                <a:latin typeface="Times New Roman"/>
                <a:cs typeface="Times New Roman"/>
              </a:rPr>
              <a:t>Cluster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7:</a:t>
            </a:r>
            <a:r>
              <a:rPr sz="1400" b="1" spc="30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Anime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Times New Roman"/>
                <a:cs typeface="Times New Roman"/>
              </a:rPr>
              <a:t>Series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8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Tv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Shows.  </a:t>
            </a:r>
            <a:r>
              <a:rPr sz="1400" b="1" spc="80" dirty="0">
                <a:latin typeface="Times New Roman"/>
                <a:cs typeface="Times New Roman"/>
              </a:rPr>
              <a:t>Cluster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100" dirty="0">
                <a:latin typeface="Times New Roman"/>
                <a:cs typeface="Times New Roman"/>
              </a:rPr>
              <a:t>8: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spc="160" dirty="0">
                <a:latin typeface="Times New Roman"/>
                <a:cs typeface="Times New Roman"/>
              </a:rPr>
              <a:t>International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Tv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Shows.</a:t>
            </a:r>
            <a:endParaRPr sz="1400">
              <a:latin typeface="Times New Roman"/>
              <a:cs typeface="Times New Roman"/>
            </a:endParaRPr>
          </a:p>
          <a:p>
            <a:pPr marL="12700" marR="870585">
              <a:lnSpc>
                <a:spcPct val="80000"/>
              </a:lnSpc>
              <a:spcBef>
                <a:spcPts val="1345"/>
              </a:spcBef>
            </a:pPr>
            <a:r>
              <a:rPr sz="1400" b="1" spc="80" dirty="0">
                <a:latin typeface="Times New Roman"/>
                <a:cs typeface="Times New Roman"/>
              </a:rPr>
              <a:t>Cluster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114" dirty="0">
                <a:latin typeface="Times New Roman"/>
                <a:cs typeface="Times New Roman"/>
              </a:rPr>
              <a:t>9: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Action,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Adventure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85" dirty="0">
                <a:latin typeface="Times New Roman"/>
                <a:cs typeface="Times New Roman"/>
              </a:rPr>
              <a:t>and  </a:t>
            </a:r>
            <a:r>
              <a:rPr sz="1400" spc="170" dirty="0">
                <a:latin typeface="Times New Roman"/>
                <a:cs typeface="Times New Roman"/>
              </a:rPr>
              <a:t>Independent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Movies.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98" y="654806"/>
            <a:ext cx="422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80" dirty="0">
                <a:solidFill>
                  <a:srgbClr val="CC0000"/>
                </a:solidFill>
                <a:latin typeface="Times New Roman"/>
                <a:cs typeface="Times New Roman"/>
              </a:rPr>
              <a:t>Getting</a:t>
            </a:r>
            <a:r>
              <a:rPr sz="2400" b="1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spc="235" dirty="0">
                <a:solidFill>
                  <a:srgbClr val="CC0000"/>
                </a:solidFill>
                <a:latin typeface="Times New Roman"/>
                <a:cs typeface="Times New Roman"/>
              </a:rPr>
              <a:t>Recommendations: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798" y="1354937"/>
            <a:ext cx="3696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obtained </a:t>
            </a:r>
            <a:r>
              <a:rPr sz="1400" dirty="0">
                <a:latin typeface="Arial"/>
                <a:cs typeface="Arial"/>
              </a:rPr>
              <a:t>recommendations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Movies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 Tv- Shows using Cosine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similarity.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1800" y="2116028"/>
            <a:ext cx="3702379" cy="2879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074" y="325856"/>
            <a:ext cx="200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200" dirty="0">
                <a:latin typeface="Times New Roman"/>
                <a:cs typeface="Times New Roman"/>
              </a:rPr>
              <a:t>Conclusions: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685" y="897528"/>
            <a:ext cx="8390255" cy="377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145" dirty="0">
                <a:latin typeface="Times New Roman"/>
                <a:cs typeface="Times New Roman"/>
              </a:rPr>
              <a:t>It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70" dirty="0">
                <a:latin typeface="Times New Roman"/>
                <a:cs typeface="Times New Roman"/>
              </a:rPr>
              <a:t>was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interesting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229" dirty="0">
                <a:latin typeface="Times New Roman"/>
                <a:cs typeface="Times New Roman"/>
              </a:rPr>
              <a:t>ﬁnd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200" dirty="0">
                <a:latin typeface="Times New Roman"/>
                <a:cs typeface="Times New Roman"/>
              </a:rPr>
              <a:t>that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majority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85" dirty="0">
                <a:latin typeface="Times New Roman"/>
                <a:cs typeface="Times New Roman"/>
              </a:rPr>
              <a:t>content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available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200" dirty="0">
                <a:latin typeface="Times New Roman"/>
                <a:cs typeface="Times New Roman"/>
              </a:rPr>
              <a:t>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Netﬂix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Movies.</a:t>
            </a:r>
            <a:endParaRPr sz="1500">
              <a:latin typeface="Times New Roman"/>
              <a:cs typeface="Times New Roman"/>
            </a:endParaRPr>
          </a:p>
          <a:p>
            <a:pPr marL="356235" indent="-344170">
              <a:lnSpc>
                <a:spcPct val="100000"/>
              </a:lnSpc>
              <a:spcBef>
                <a:spcPts val="127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135" dirty="0">
                <a:latin typeface="Times New Roman"/>
                <a:cs typeface="Times New Roman"/>
              </a:rPr>
              <a:t>But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70" dirty="0">
                <a:latin typeface="Times New Roman"/>
                <a:cs typeface="Times New Roman"/>
              </a:rPr>
              <a:t>recent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years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it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95" dirty="0">
                <a:latin typeface="Times New Roman"/>
                <a:cs typeface="Times New Roman"/>
              </a:rPr>
              <a:t>has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been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50" dirty="0">
                <a:latin typeface="Times New Roman"/>
                <a:cs typeface="Times New Roman"/>
              </a:rPr>
              <a:t>focusing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204" dirty="0">
                <a:latin typeface="Times New Roman"/>
                <a:cs typeface="Times New Roman"/>
              </a:rPr>
              <a:t>more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200" dirty="0">
                <a:latin typeface="Times New Roman"/>
                <a:cs typeface="Times New Roman"/>
              </a:rPr>
              <a:t>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Tv-Shows.</a:t>
            </a:r>
            <a:endParaRPr sz="1500">
              <a:latin typeface="Times New Roman"/>
              <a:cs typeface="Times New Roman"/>
            </a:endParaRPr>
          </a:p>
          <a:p>
            <a:pPr marL="356235" indent="-344170">
              <a:lnSpc>
                <a:spcPct val="100000"/>
              </a:lnSpc>
              <a:spcBef>
                <a:spcPts val="127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170" dirty="0">
                <a:latin typeface="Times New Roman"/>
                <a:cs typeface="Times New Roman"/>
              </a:rPr>
              <a:t>Most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80" dirty="0">
                <a:latin typeface="Times New Roman"/>
                <a:cs typeface="Times New Roman"/>
              </a:rPr>
              <a:t>these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80" dirty="0">
                <a:latin typeface="Times New Roman"/>
                <a:cs typeface="Times New Roman"/>
              </a:rPr>
              <a:t>contents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70" dirty="0">
                <a:latin typeface="Times New Roman"/>
                <a:cs typeface="Times New Roman"/>
              </a:rPr>
              <a:t>are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released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either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year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ending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70" dirty="0">
                <a:latin typeface="Times New Roman"/>
                <a:cs typeface="Times New Roman"/>
              </a:rPr>
              <a:t>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beginning.</a:t>
            </a:r>
            <a:endParaRPr sz="1500">
              <a:latin typeface="Times New Roman"/>
              <a:cs typeface="Times New Roman"/>
            </a:endParaRPr>
          </a:p>
          <a:p>
            <a:pPr marL="356235" marR="5080" indent="-34417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145" dirty="0">
                <a:latin typeface="Times New Roman"/>
                <a:cs typeface="Times New Roman"/>
              </a:rPr>
              <a:t>United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States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200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India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70" dirty="0">
                <a:latin typeface="Times New Roman"/>
                <a:cs typeface="Times New Roman"/>
              </a:rPr>
              <a:t>are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among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80" dirty="0">
                <a:latin typeface="Times New Roman"/>
                <a:cs typeface="Times New Roman"/>
              </a:rPr>
              <a:t>top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40" dirty="0">
                <a:latin typeface="Times New Roman"/>
                <a:cs typeface="Times New Roman"/>
              </a:rPr>
              <a:t>5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countries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200" dirty="0">
                <a:latin typeface="Times New Roman"/>
                <a:cs typeface="Times New Roman"/>
              </a:rPr>
              <a:t>that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produce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all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available  </a:t>
            </a:r>
            <a:r>
              <a:rPr sz="1500" spc="185" dirty="0">
                <a:latin typeface="Times New Roman"/>
                <a:cs typeface="Times New Roman"/>
              </a:rPr>
              <a:t>content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200" dirty="0">
                <a:latin typeface="Times New Roman"/>
                <a:cs typeface="Times New Roman"/>
              </a:rPr>
              <a:t>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platform.</a:t>
            </a:r>
            <a:endParaRPr sz="1500">
              <a:latin typeface="Times New Roman"/>
              <a:cs typeface="Times New Roman"/>
            </a:endParaRPr>
          </a:p>
          <a:p>
            <a:pPr marL="356235" indent="-344170">
              <a:lnSpc>
                <a:spcPct val="100000"/>
              </a:lnSpc>
              <a:spcBef>
                <a:spcPts val="127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90" dirty="0">
                <a:latin typeface="Times New Roman"/>
                <a:cs typeface="Times New Roman"/>
              </a:rPr>
              <a:t>Also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245" dirty="0">
                <a:latin typeface="Times New Roman"/>
                <a:cs typeface="Times New Roman"/>
              </a:rPr>
              <a:t>6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actors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among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80" dirty="0">
                <a:latin typeface="Times New Roman"/>
                <a:cs typeface="Times New Roman"/>
              </a:rPr>
              <a:t>top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95" dirty="0">
                <a:latin typeface="Times New Roman"/>
                <a:cs typeface="Times New Roman"/>
              </a:rPr>
              <a:t>ten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actors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70" dirty="0">
                <a:latin typeface="Times New Roman"/>
                <a:cs typeface="Times New Roman"/>
              </a:rPr>
              <a:t>with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225" dirty="0">
                <a:latin typeface="Times New Roman"/>
                <a:cs typeface="Times New Roman"/>
              </a:rPr>
              <a:t>maximum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85" dirty="0">
                <a:latin typeface="Times New Roman"/>
                <a:cs typeface="Times New Roman"/>
              </a:rPr>
              <a:t>content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70" dirty="0">
                <a:latin typeface="Times New Roman"/>
                <a:cs typeface="Times New Roman"/>
              </a:rPr>
              <a:t>are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from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India.</a:t>
            </a:r>
            <a:endParaRPr sz="1500">
              <a:latin typeface="Times New Roman"/>
              <a:cs typeface="Times New Roman"/>
            </a:endParaRPr>
          </a:p>
          <a:p>
            <a:pPr marL="356235" indent="-344170">
              <a:lnSpc>
                <a:spcPct val="100000"/>
              </a:lnSpc>
              <a:spcBef>
                <a:spcPts val="1270"/>
              </a:spcBef>
              <a:buClr>
                <a:srgbClr val="000000"/>
              </a:buClr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114" dirty="0">
                <a:solidFill>
                  <a:srgbClr val="212121"/>
                </a:solidFill>
                <a:latin typeface="Times New Roman"/>
                <a:cs typeface="Times New Roman"/>
              </a:rPr>
              <a:t>TV-MA</a:t>
            </a:r>
            <a:r>
              <a:rPr sz="15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80" dirty="0">
                <a:solidFill>
                  <a:srgbClr val="212121"/>
                </a:solidFill>
                <a:latin typeface="Times New Roman"/>
                <a:cs typeface="Times New Roman"/>
              </a:rPr>
              <a:t>tops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9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70" dirty="0">
                <a:solidFill>
                  <a:srgbClr val="212121"/>
                </a:solidFill>
                <a:latin typeface="Times New Roman"/>
                <a:cs typeface="Times New Roman"/>
              </a:rPr>
              <a:t>charts,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55" dirty="0">
                <a:solidFill>
                  <a:srgbClr val="212121"/>
                </a:solidFill>
                <a:latin typeface="Times New Roman"/>
                <a:cs typeface="Times New Roman"/>
              </a:rPr>
              <a:t>indicating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20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204" dirty="0">
                <a:solidFill>
                  <a:srgbClr val="212121"/>
                </a:solidFill>
                <a:latin typeface="Times New Roman"/>
                <a:cs typeface="Times New Roman"/>
              </a:rPr>
              <a:t>mature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8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2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204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70" dirty="0">
                <a:solidFill>
                  <a:srgbClr val="212121"/>
                </a:solidFill>
                <a:latin typeface="Times New Roman"/>
                <a:cs typeface="Times New Roman"/>
              </a:rPr>
              <a:t>popular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2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35" dirty="0">
                <a:solidFill>
                  <a:srgbClr val="212121"/>
                </a:solidFill>
                <a:latin typeface="Times New Roman"/>
                <a:cs typeface="Times New Roman"/>
              </a:rPr>
              <a:t>Netﬂix.</a:t>
            </a:r>
            <a:endParaRPr sz="1500">
              <a:latin typeface="Times New Roman"/>
              <a:cs typeface="Times New Roman"/>
            </a:endParaRPr>
          </a:p>
          <a:p>
            <a:pPr marL="356235" marR="205104" indent="-34417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100" dirty="0">
                <a:solidFill>
                  <a:srgbClr val="212121"/>
                </a:solidFill>
                <a:latin typeface="Times New Roman"/>
                <a:cs typeface="Times New Roman"/>
              </a:rPr>
              <a:t>k=10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70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75" dirty="0">
                <a:solidFill>
                  <a:srgbClr val="212121"/>
                </a:solidFill>
                <a:latin typeface="Times New Roman"/>
                <a:cs typeface="Times New Roman"/>
              </a:rPr>
              <a:t>found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7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55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210" dirty="0">
                <a:solidFill>
                  <a:srgbClr val="212121"/>
                </a:solidFill>
                <a:latin typeface="Times New Roman"/>
                <a:cs typeface="Times New Roman"/>
              </a:rPr>
              <a:t>an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70" dirty="0">
                <a:solidFill>
                  <a:srgbClr val="212121"/>
                </a:solidFill>
                <a:latin typeface="Times New Roman"/>
                <a:cs typeface="Times New Roman"/>
              </a:rPr>
              <a:t>optimal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40" dirty="0">
                <a:solidFill>
                  <a:srgbClr val="212121"/>
                </a:solidFill>
                <a:latin typeface="Times New Roman"/>
                <a:cs typeface="Times New Roman"/>
              </a:rPr>
              <a:t>value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5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55" dirty="0">
                <a:solidFill>
                  <a:srgbClr val="212121"/>
                </a:solidFill>
                <a:latin typeface="Times New Roman"/>
                <a:cs typeface="Times New Roman"/>
              </a:rPr>
              <a:t>clusters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70" dirty="0">
                <a:solidFill>
                  <a:srgbClr val="212121"/>
                </a:solidFill>
                <a:latin typeface="Times New Roman"/>
                <a:cs typeface="Times New Roman"/>
              </a:rPr>
              <a:t>using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6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60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75" dirty="0">
                <a:solidFill>
                  <a:srgbClr val="212121"/>
                </a:solidFill>
                <a:latin typeface="Times New Roman"/>
                <a:cs typeface="Times New Roman"/>
              </a:rPr>
              <a:t>grouped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80" dirty="0">
                <a:solidFill>
                  <a:srgbClr val="212121"/>
                </a:solidFill>
                <a:latin typeface="Times New Roman"/>
                <a:cs typeface="Times New Roman"/>
              </a:rPr>
              <a:t>our</a:t>
            </a:r>
            <a:r>
              <a:rPr sz="15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80" dirty="0">
                <a:solidFill>
                  <a:srgbClr val="212121"/>
                </a:solidFill>
                <a:latin typeface="Times New Roman"/>
                <a:cs typeface="Times New Roman"/>
              </a:rPr>
              <a:t>data  </a:t>
            </a:r>
            <a:r>
              <a:rPr sz="1500" spc="170" dirty="0">
                <a:solidFill>
                  <a:srgbClr val="212121"/>
                </a:solidFill>
                <a:latin typeface="Times New Roman"/>
                <a:cs typeface="Times New Roman"/>
              </a:rPr>
              <a:t>into</a:t>
            </a:r>
            <a:r>
              <a:rPr sz="15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60" dirty="0">
                <a:solidFill>
                  <a:srgbClr val="212121"/>
                </a:solidFill>
                <a:latin typeface="Times New Roman"/>
                <a:cs typeface="Times New Roman"/>
              </a:rPr>
              <a:t>10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55" dirty="0">
                <a:solidFill>
                  <a:srgbClr val="212121"/>
                </a:solidFill>
                <a:latin typeface="Times New Roman"/>
                <a:cs typeface="Times New Roman"/>
              </a:rPr>
              <a:t>distinct</a:t>
            </a:r>
            <a:r>
              <a:rPr sz="15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500" spc="140" dirty="0">
                <a:solidFill>
                  <a:srgbClr val="212121"/>
                </a:solidFill>
                <a:latin typeface="Times New Roman"/>
                <a:cs typeface="Times New Roman"/>
              </a:rPr>
              <a:t>clusters.</a:t>
            </a:r>
            <a:endParaRPr sz="1500">
              <a:latin typeface="Times New Roman"/>
              <a:cs typeface="Times New Roman"/>
            </a:endParaRPr>
          </a:p>
          <a:p>
            <a:pPr marL="356235" marR="326390" indent="-34417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135" dirty="0">
                <a:solidFill>
                  <a:srgbClr val="212121"/>
                </a:solidFill>
                <a:latin typeface="Times New Roman"/>
                <a:cs typeface="Times New Roman"/>
              </a:rPr>
              <a:t>Using </a:t>
            </a:r>
            <a:r>
              <a:rPr sz="1500" spc="19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500" spc="145" dirty="0">
                <a:solidFill>
                  <a:srgbClr val="212121"/>
                </a:solidFill>
                <a:latin typeface="Times New Roman"/>
                <a:cs typeface="Times New Roman"/>
              </a:rPr>
              <a:t>given </a:t>
            </a:r>
            <a:r>
              <a:rPr sz="1500" spc="180" dirty="0">
                <a:solidFill>
                  <a:srgbClr val="212121"/>
                </a:solidFill>
                <a:latin typeface="Times New Roman"/>
                <a:cs typeface="Times New Roman"/>
              </a:rPr>
              <a:t>data </a:t>
            </a:r>
            <a:r>
              <a:rPr sz="1500" spc="175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500" spc="165" dirty="0">
                <a:solidFill>
                  <a:srgbClr val="212121"/>
                </a:solidFill>
                <a:latin typeface="Times New Roman"/>
                <a:cs typeface="Times New Roman"/>
              </a:rPr>
              <a:t>simple </a:t>
            </a:r>
            <a:r>
              <a:rPr sz="1500" spc="195" dirty="0">
                <a:solidFill>
                  <a:srgbClr val="212121"/>
                </a:solidFill>
                <a:latin typeface="Times New Roman"/>
                <a:cs typeface="Times New Roman"/>
              </a:rPr>
              <a:t>recommender </a:t>
            </a:r>
            <a:r>
              <a:rPr sz="1500" spc="185" dirty="0">
                <a:solidFill>
                  <a:srgbClr val="212121"/>
                </a:solidFill>
                <a:latin typeface="Times New Roman"/>
                <a:cs typeface="Times New Roman"/>
              </a:rPr>
              <a:t>system </a:t>
            </a:r>
            <a:r>
              <a:rPr sz="1500" spc="170" dirty="0">
                <a:solidFill>
                  <a:srgbClr val="212121"/>
                </a:solidFill>
                <a:latin typeface="Times New Roman"/>
                <a:cs typeface="Times New Roman"/>
              </a:rPr>
              <a:t>was </a:t>
            </a:r>
            <a:r>
              <a:rPr sz="1500" spc="160" dirty="0">
                <a:solidFill>
                  <a:srgbClr val="212121"/>
                </a:solidFill>
                <a:latin typeface="Times New Roman"/>
                <a:cs typeface="Times New Roman"/>
              </a:rPr>
              <a:t>created </a:t>
            </a:r>
            <a:r>
              <a:rPr sz="1500" spc="170" dirty="0">
                <a:solidFill>
                  <a:srgbClr val="212121"/>
                </a:solidFill>
                <a:latin typeface="Times New Roman"/>
                <a:cs typeface="Times New Roman"/>
              </a:rPr>
              <a:t>using </a:t>
            </a:r>
            <a:r>
              <a:rPr sz="1500" spc="170" dirty="0">
                <a:latin typeface="Times New Roman"/>
                <a:cs typeface="Times New Roman"/>
              </a:rPr>
              <a:t> cosine_similarity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2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90" dirty="0">
                <a:latin typeface="Times New Roman"/>
                <a:cs typeface="Times New Roman"/>
              </a:rPr>
              <a:t>recommendations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0" dirty="0">
                <a:latin typeface="Times New Roman"/>
                <a:cs typeface="Times New Roman"/>
              </a:rPr>
              <a:t>for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Movies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2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Tv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Shows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were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obtained..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248" y="718007"/>
            <a:ext cx="211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50" dirty="0">
                <a:latin typeface="Times New Roman"/>
                <a:cs typeface="Times New Roman"/>
              </a:rPr>
              <a:t>Future</a:t>
            </a:r>
            <a:r>
              <a:rPr sz="2400" i="0" spc="-90" dirty="0">
                <a:latin typeface="Times New Roman"/>
                <a:cs typeface="Times New Roman"/>
              </a:rPr>
              <a:t> </a:t>
            </a:r>
            <a:r>
              <a:rPr sz="2400" i="0" spc="175" dirty="0">
                <a:latin typeface="Times New Roman"/>
                <a:cs typeface="Times New Roman"/>
              </a:rPr>
              <a:t>Scope: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144" y="1380583"/>
            <a:ext cx="4848225" cy="21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90170" indent="-351790">
              <a:lnSpc>
                <a:spcPct val="1357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80" dirty="0">
                <a:latin typeface="Times New Roman"/>
                <a:cs typeface="Times New Roman"/>
              </a:rPr>
              <a:t>Integrating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Times New Roman"/>
                <a:cs typeface="Times New Roman"/>
              </a:rPr>
              <a:t>this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dataset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Times New Roman"/>
                <a:cs typeface="Times New Roman"/>
              </a:rPr>
              <a:t>with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other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external  </a:t>
            </a:r>
            <a:r>
              <a:rPr sz="1600" spc="185" dirty="0">
                <a:latin typeface="Times New Roman"/>
                <a:cs typeface="Times New Roman"/>
              </a:rPr>
              <a:t>datasets </a:t>
            </a:r>
            <a:r>
              <a:rPr sz="1600" spc="190" dirty="0">
                <a:latin typeface="Times New Roman"/>
                <a:cs typeface="Times New Roman"/>
              </a:rPr>
              <a:t>such </a:t>
            </a:r>
            <a:r>
              <a:rPr sz="1600" spc="185" dirty="0">
                <a:latin typeface="Times New Roman"/>
                <a:cs typeface="Times New Roman"/>
              </a:rPr>
              <a:t>as </a:t>
            </a:r>
            <a:r>
              <a:rPr sz="1600" spc="85" dirty="0">
                <a:latin typeface="Times New Roman"/>
                <a:cs typeface="Times New Roman"/>
              </a:rPr>
              <a:t>IMDB </a:t>
            </a:r>
            <a:r>
              <a:rPr sz="1600" spc="175" dirty="0">
                <a:latin typeface="Times New Roman"/>
                <a:cs typeface="Times New Roman"/>
              </a:rPr>
              <a:t>ratings, </a:t>
            </a:r>
            <a:r>
              <a:rPr sz="1600" spc="200" dirty="0">
                <a:latin typeface="Times New Roman"/>
                <a:cs typeface="Times New Roman"/>
              </a:rPr>
              <a:t>rotten  tomatoes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also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provide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225" dirty="0">
                <a:latin typeface="Times New Roman"/>
                <a:cs typeface="Times New Roman"/>
              </a:rPr>
              <a:t>many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Times New Roman"/>
                <a:cs typeface="Times New Roman"/>
              </a:rPr>
              <a:t>interesting  ﬁndings.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00000"/>
              </a:lnSpc>
              <a:spcBef>
                <a:spcPts val="68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70" dirty="0">
                <a:latin typeface="Times New Roman"/>
                <a:cs typeface="Times New Roman"/>
              </a:rPr>
              <a:t>More </a:t>
            </a:r>
            <a:r>
              <a:rPr sz="1600" spc="200" dirty="0">
                <a:latin typeface="Times New Roman"/>
                <a:cs typeface="Times New Roman"/>
              </a:rPr>
              <a:t>time </a:t>
            </a:r>
            <a:r>
              <a:rPr sz="1600" spc="155" dirty="0">
                <a:latin typeface="Times New Roman"/>
                <a:cs typeface="Times New Roman"/>
              </a:rPr>
              <a:t>could </a:t>
            </a:r>
            <a:r>
              <a:rPr sz="1600" spc="165" dirty="0">
                <a:latin typeface="Times New Roman"/>
                <a:cs typeface="Times New Roman"/>
              </a:rPr>
              <a:t>be </a:t>
            </a:r>
            <a:r>
              <a:rPr sz="1600" spc="155" dirty="0">
                <a:latin typeface="Times New Roman"/>
                <a:cs typeface="Times New Roman"/>
              </a:rPr>
              <a:t>given </a:t>
            </a:r>
            <a:r>
              <a:rPr sz="1600" spc="180" dirty="0">
                <a:latin typeface="Times New Roman"/>
                <a:cs typeface="Times New Roman"/>
              </a:rPr>
              <a:t>into </a:t>
            </a:r>
            <a:r>
              <a:rPr sz="1600" spc="155" dirty="0">
                <a:latin typeface="Times New Roman"/>
                <a:cs typeface="Times New Roman"/>
              </a:rPr>
              <a:t>building </a:t>
            </a:r>
            <a:r>
              <a:rPr sz="1600" spc="185" dirty="0">
                <a:latin typeface="Times New Roman"/>
                <a:cs typeface="Times New Roman"/>
              </a:rPr>
              <a:t>a  </a:t>
            </a:r>
            <a:r>
              <a:rPr sz="1600" spc="180" dirty="0">
                <a:latin typeface="Times New Roman"/>
                <a:cs typeface="Times New Roman"/>
              </a:rPr>
              <a:t>better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210" dirty="0">
                <a:latin typeface="Times New Roman"/>
                <a:cs typeface="Times New Roman"/>
              </a:rPr>
              <a:t>recommender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Times New Roman"/>
                <a:cs typeface="Times New Roman"/>
              </a:rPr>
              <a:t>system,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which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later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85" dirty="0">
                <a:latin typeface="Times New Roman"/>
                <a:cs typeface="Times New Roman"/>
              </a:rPr>
              <a:t>can  </a:t>
            </a:r>
            <a:r>
              <a:rPr sz="1600" spc="165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deployed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15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web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for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usage.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0994" y="1637181"/>
            <a:ext cx="2197072" cy="1788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1877512"/>
            <a:ext cx="3429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0" dirty="0"/>
              <a:t>Thank</a:t>
            </a:r>
            <a:r>
              <a:rPr lang="en-IN" sz="4400" spc="-515" dirty="0"/>
              <a:t> </a:t>
            </a:r>
            <a:r>
              <a:rPr sz="4400" spc="-385" dirty="0"/>
              <a:t>you</a:t>
            </a:r>
            <a:r>
              <a:rPr lang="en-IN" sz="4400" spc="-385" dirty="0"/>
              <a:t>!!</a:t>
            </a:r>
            <a:endParaRPr sz="4400" spc="-3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23" y="553681"/>
            <a:ext cx="256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90" dirty="0">
                <a:latin typeface="Times New Roman"/>
                <a:cs typeface="Times New Roman"/>
              </a:rPr>
              <a:t>Dataset</a:t>
            </a:r>
            <a:r>
              <a:rPr sz="2400" i="0" spc="-105" dirty="0">
                <a:latin typeface="Times New Roman"/>
                <a:cs typeface="Times New Roman"/>
              </a:rPr>
              <a:t> </a:t>
            </a:r>
            <a:r>
              <a:rPr sz="2400" i="0" spc="165" dirty="0">
                <a:latin typeface="Times New Roman"/>
                <a:cs typeface="Times New Roman"/>
              </a:rPr>
              <a:t>Preview: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823" y="1111844"/>
            <a:ext cx="8013700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16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85" dirty="0">
                <a:solidFill>
                  <a:srgbClr val="212121"/>
                </a:solidFill>
                <a:latin typeface="Times New Roman"/>
                <a:cs typeface="Times New Roman"/>
              </a:rPr>
              <a:t>dataset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70" dirty="0">
                <a:solidFill>
                  <a:srgbClr val="212121"/>
                </a:solidFill>
                <a:latin typeface="Times New Roman"/>
                <a:cs typeface="Times New Roman"/>
              </a:rPr>
              <a:t>consists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5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95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7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solidFill>
                  <a:srgbClr val="212121"/>
                </a:solidFill>
                <a:latin typeface="Times New Roman"/>
                <a:cs typeface="Times New Roman"/>
              </a:rPr>
              <a:t>available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15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65" dirty="0">
                <a:solidFill>
                  <a:srgbClr val="212121"/>
                </a:solidFill>
                <a:latin typeface="Times New Roman"/>
                <a:cs typeface="Times New Roman"/>
              </a:rPr>
              <a:t>Netﬂix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8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212121"/>
                </a:solidFill>
                <a:latin typeface="Times New Roman"/>
                <a:cs typeface="Times New Roman"/>
              </a:rPr>
              <a:t>2019.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  </a:t>
            </a:r>
            <a:r>
              <a:rPr sz="1600" spc="185" dirty="0">
                <a:solidFill>
                  <a:srgbClr val="212121"/>
                </a:solidFill>
                <a:latin typeface="Times New Roman"/>
                <a:cs typeface="Times New Roman"/>
              </a:rPr>
              <a:t>dataset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3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solidFill>
                  <a:srgbClr val="212121"/>
                </a:solidFill>
                <a:latin typeface="Times New Roman"/>
                <a:cs typeface="Times New Roman"/>
              </a:rPr>
              <a:t>collected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04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25" dirty="0">
                <a:solidFill>
                  <a:srgbClr val="212121"/>
                </a:solidFill>
                <a:latin typeface="Times New Roman"/>
                <a:cs typeface="Times New Roman"/>
              </a:rPr>
              <a:t>Flixable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7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3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8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212121"/>
                </a:solidFill>
                <a:latin typeface="Times New Roman"/>
                <a:cs typeface="Times New Roman"/>
              </a:rPr>
              <a:t>third-party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65" dirty="0">
                <a:solidFill>
                  <a:srgbClr val="212121"/>
                </a:solidFill>
                <a:latin typeface="Times New Roman"/>
                <a:cs typeface="Times New Roman"/>
              </a:rPr>
              <a:t>Netﬂix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80" dirty="0">
                <a:solidFill>
                  <a:srgbClr val="212121"/>
                </a:solidFill>
                <a:latin typeface="Times New Roman"/>
                <a:cs typeface="Times New Roman"/>
              </a:rPr>
              <a:t>search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60" dirty="0">
                <a:solidFill>
                  <a:srgbClr val="212121"/>
                </a:solidFill>
                <a:latin typeface="Times New Roman"/>
                <a:cs typeface="Times New Roman"/>
              </a:rPr>
              <a:t>engine.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595"/>
              </a:spcBef>
            </a:pPr>
            <a:r>
              <a:rPr sz="1950" b="1" spc="-10" dirty="0">
                <a:solidFill>
                  <a:srgbClr val="212121"/>
                </a:solidFill>
                <a:latin typeface="Roboto"/>
                <a:cs typeface="Roboto"/>
              </a:rPr>
              <a:t>Attribute </a:t>
            </a:r>
            <a:r>
              <a:rPr sz="1950" b="1" spc="-5" dirty="0">
                <a:solidFill>
                  <a:srgbClr val="212121"/>
                </a:solidFill>
                <a:latin typeface="Roboto"/>
                <a:cs typeface="Roboto"/>
              </a:rPr>
              <a:t>Information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292" y="2680085"/>
            <a:ext cx="3639185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51765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show_id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Unique ID for every Movie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/</a:t>
            </a:r>
            <a:r>
              <a:rPr sz="1400" spc="-105" dirty="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RobotoRegular"/>
                <a:cs typeface="RobotoRegular"/>
              </a:rPr>
              <a:t>Tv 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Show</a:t>
            </a:r>
            <a:endParaRPr sz="1400">
              <a:latin typeface="RobotoRegular"/>
              <a:cs typeface="RobotoRegular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type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Identiﬁer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- A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Movie or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TV</a:t>
            </a:r>
            <a:r>
              <a:rPr sz="1400" spc="-75" dirty="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Show</a:t>
            </a:r>
            <a:endParaRPr sz="1400">
              <a:latin typeface="RobotoRegular"/>
              <a:cs typeface="RobotoRegular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title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Title of the Movie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/ </a:t>
            </a:r>
            <a:r>
              <a:rPr sz="1400" spc="-25" dirty="0">
                <a:solidFill>
                  <a:srgbClr val="212121"/>
                </a:solidFill>
                <a:latin typeface="RobotoRegular"/>
                <a:cs typeface="RobotoRegular"/>
              </a:rPr>
              <a:t>Tv</a:t>
            </a:r>
            <a:r>
              <a:rPr sz="1400" spc="-85" dirty="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Show</a:t>
            </a:r>
            <a:endParaRPr sz="1400">
              <a:latin typeface="RobotoRegular"/>
              <a:cs typeface="RobotoRegular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director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Director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of the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Movie</a:t>
            </a:r>
            <a:endParaRPr sz="1400">
              <a:latin typeface="RobotoRegular"/>
              <a:cs typeface="RobotoRegular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cast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Actors involved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in the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movie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/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show</a:t>
            </a:r>
            <a:endParaRPr sz="1400">
              <a:latin typeface="RobotoRegular"/>
              <a:cs typeface="RobotoRegular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country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Country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where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movie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/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show  was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 produced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0580" y="2605653"/>
            <a:ext cx="3621404" cy="19888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date_added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Date it was added on</a:t>
            </a:r>
            <a:r>
              <a:rPr sz="1400" spc="-65" dirty="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Netﬂix</a:t>
            </a:r>
            <a:endParaRPr sz="1400">
              <a:latin typeface="RobotoRegular"/>
              <a:cs typeface="RobotoRegular"/>
            </a:endParaRPr>
          </a:p>
          <a:p>
            <a:pPr marL="348615" marR="5905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release_year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Actual Release </a:t>
            </a:r>
            <a:r>
              <a:rPr sz="1400" spc="-15" dirty="0">
                <a:solidFill>
                  <a:srgbClr val="212121"/>
                </a:solidFill>
                <a:latin typeface="RobotoRegular"/>
                <a:cs typeface="RobotoRegular"/>
              </a:rPr>
              <a:t>Year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of the 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movie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/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 show</a:t>
            </a:r>
            <a:endParaRPr sz="1400">
              <a:latin typeface="RobotoRegular"/>
              <a:cs typeface="RobotoRegular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rating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TV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Rating of the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movie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/</a:t>
            </a:r>
            <a:r>
              <a:rPr sz="1400" spc="-55" dirty="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show</a:t>
            </a:r>
            <a:endParaRPr sz="1400">
              <a:latin typeface="RobotoRegular"/>
              <a:cs typeface="RobotoRegular"/>
            </a:endParaRPr>
          </a:p>
          <a:p>
            <a:pPr marL="348615" marR="20129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duration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sz="1400" spc="-20" dirty="0">
                <a:solidFill>
                  <a:srgbClr val="212121"/>
                </a:solidFill>
                <a:latin typeface="RobotoRegular"/>
                <a:cs typeface="RobotoRegular"/>
              </a:rPr>
              <a:t>Total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Duration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-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in minutes or  number of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seasons</a:t>
            </a:r>
            <a:endParaRPr sz="1400">
              <a:latin typeface="RobotoRegular"/>
              <a:cs typeface="RobotoRegular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listed_in </a:t>
            </a:r>
            <a:r>
              <a:rPr sz="1400" dirty="0">
                <a:solidFill>
                  <a:srgbClr val="212121"/>
                </a:solidFill>
                <a:latin typeface="RobotoRegular"/>
                <a:cs typeface="RobotoRegular"/>
              </a:rPr>
              <a:t>: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RobotoRegular"/>
                <a:cs typeface="RobotoRegular"/>
              </a:rPr>
              <a:t>Genre</a:t>
            </a:r>
            <a:endParaRPr sz="1400">
              <a:latin typeface="RobotoRegular"/>
              <a:cs typeface="RobotoRegular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description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: The Summary</a:t>
            </a:r>
            <a:r>
              <a:rPr sz="1400" spc="-55" dirty="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RobotoRegular"/>
                <a:cs typeface="RobotoRegular"/>
              </a:rPr>
              <a:t>description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698" y="452606"/>
            <a:ext cx="281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90" dirty="0">
                <a:latin typeface="Times New Roman"/>
                <a:cs typeface="Times New Roman"/>
              </a:rPr>
              <a:t>Dataset</a:t>
            </a:r>
            <a:r>
              <a:rPr sz="2400" i="0" spc="-90" dirty="0">
                <a:latin typeface="Times New Roman"/>
                <a:cs typeface="Times New Roman"/>
              </a:rPr>
              <a:t> </a:t>
            </a:r>
            <a:r>
              <a:rPr sz="2400" i="0" spc="220" dirty="0">
                <a:latin typeface="Times New Roman"/>
                <a:cs typeface="Times New Roman"/>
              </a:rPr>
              <a:t>summary: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698" y="1011785"/>
            <a:ext cx="713359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5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65" dirty="0">
                <a:latin typeface="Times New Roman"/>
                <a:cs typeface="Times New Roman"/>
              </a:rPr>
              <a:t>dataset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60" dirty="0">
                <a:latin typeface="Times New Roman"/>
                <a:cs typeface="Times New Roman"/>
              </a:rPr>
              <a:t>contains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12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70" dirty="0">
                <a:latin typeface="Times New Roman"/>
                <a:cs typeface="Times New Roman"/>
              </a:rPr>
              <a:t>columns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8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7787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rows.</a:t>
            </a:r>
            <a:endParaRPr sz="1400">
              <a:latin typeface="Times New Roman"/>
              <a:cs typeface="Times New Roman"/>
            </a:endParaRPr>
          </a:p>
          <a:p>
            <a:pPr marL="469265" marR="2668270" indent="-457200">
              <a:lnSpc>
                <a:spcPct val="200000"/>
              </a:lnSpc>
            </a:pPr>
            <a:r>
              <a:rPr sz="1400" spc="155" dirty="0">
                <a:latin typeface="Times New Roman"/>
                <a:cs typeface="Times New Roman"/>
              </a:rPr>
              <a:t>There </a:t>
            </a:r>
            <a:r>
              <a:rPr sz="1400" spc="135" dirty="0">
                <a:latin typeface="Times New Roman"/>
                <a:cs typeface="Times New Roman"/>
              </a:rPr>
              <a:t>also exist </a:t>
            </a:r>
            <a:r>
              <a:rPr sz="1400" spc="185" dirty="0">
                <a:latin typeface="Times New Roman"/>
                <a:cs typeface="Times New Roman"/>
              </a:rPr>
              <a:t>some </a:t>
            </a:r>
            <a:r>
              <a:rPr sz="1400" spc="140" dirty="0">
                <a:latin typeface="Times New Roman"/>
                <a:cs typeface="Times New Roman"/>
              </a:rPr>
              <a:t>null </a:t>
            </a:r>
            <a:r>
              <a:rPr sz="1400" spc="135" dirty="0">
                <a:latin typeface="Times New Roman"/>
                <a:cs typeface="Times New Roman"/>
              </a:rPr>
              <a:t>values </a:t>
            </a:r>
            <a:r>
              <a:rPr sz="1400" spc="150" dirty="0">
                <a:latin typeface="Times New Roman"/>
                <a:cs typeface="Times New Roman"/>
              </a:rPr>
              <a:t>in </a:t>
            </a:r>
            <a:r>
              <a:rPr sz="1400" spc="165" dirty="0">
                <a:latin typeface="Times New Roman"/>
                <a:cs typeface="Times New Roman"/>
              </a:rPr>
              <a:t>oura </a:t>
            </a:r>
            <a:r>
              <a:rPr sz="1400" spc="150" dirty="0">
                <a:latin typeface="Times New Roman"/>
                <a:cs typeface="Times New Roman"/>
              </a:rPr>
              <a:t>data: 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Percentage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null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values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director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4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b="1" spc="145" dirty="0">
                <a:solidFill>
                  <a:srgbClr val="212121"/>
                </a:solidFill>
                <a:latin typeface="Times New Roman"/>
                <a:cs typeface="Times New Roman"/>
              </a:rPr>
              <a:t>30.68%</a:t>
            </a:r>
            <a:endParaRPr sz="1400">
              <a:latin typeface="Times New Roman"/>
              <a:cs typeface="Times New Roman"/>
            </a:endParaRPr>
          </a:p>
          <a:p>
            <a:pPr marL="469265" marR="2465705">
              <a:lnSpc>
                <a:spcPct val="114999"/>
              </a:lnSpc>
            </a:pP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Percentage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null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values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 cast </a:t>
            </a:r>
            <a:r>
              <a:rPr sz="1400" spc="90" dirty="0">
                <a:solidFill>
                  <a:srgbClr val="212121"/>
                </a:solidFill>
                <a:latin typeface="Times New Roman"/>
                <a:cs typeface="Times New Roman"/>
              </a:rPr>
              <a:t>: </a:t>
            </a:r>
            <a:r>
              <a:rPr sz="1400" b="1" spc="130" dirty="0">
                <a:solidFill>
                  <a:srgbClr val="212121"/>
                </a:solidFill>
                <a:latin typeface="Times New Roman"/>
                <a:cs typeface="Times New Roman"/>
              </a:rPr>
              <a:t>9.22% 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Percentage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null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values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country </a:t>
            </a:r>
            <a:r>
              <a:rPr sz="1400" spc="90" dirty="0">
                <a:solidFill>
                  <a:srgbClr val="212121"/>
                </a:solidFill>
                <a:latin typeface="Times New Roman"/>
                <a:cs typeface="Times New Roman"/>
              </a:rPr>
              <a:t>: </a:t>
            </a:r>
            <a:r>
              <a:rPr sz="1400" b="1" spc="95" dirty="0">
                <a:solidFill>
                  <a:srgbClr val="212121"/>
                </a:solidFill>
                <a:latin typeface="Times New Roman"/>
                <a:cs typeface="Times New Roman"/>
              </a:rPr>
              <a:t>6.51% 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Percentage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null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values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date_added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4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212121"/>
                </a:solidFill>
                <a:latin typeface="Times New Roman"/>
                <a:cs typeface="Times New Roman"/>
              </a:rPr>
              <a:t>0.13% 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Percentage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null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values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4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b="1" spc="165" dirty="0">
                <a:solidFill>
                  <a:srgbClr val="212121"/>
                </a:solidFill>
                <a:latin typeface="Times New Roman"/>
                <a:cs typeface="Times New Roman"/>
              </a:rPr>
              <a:t>0.089%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i="1" spc="20" dirty="0">
                <a:solidFill>
                  <a:srgbClr val="212121"/>
                </a:solidFill>
                <a:latin typeface="Georgia"/>
                <a:cs typeface="Georgia"/>
              </a:rPr>
              <a:t>Since</a:t>
            </a:r>
            <a:r>
              <a:rPr sz="1400" i="1" spc="-1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25" dirty="0">
                <a:solidFill>
                  <a:srgbClr val="212121"/>
                </a:solidFill>
                <a:latin typeface="Georgia"/>
                <a:cs typeface="Georgia"/>
              </a:rPr>
              <a:t>there</a:t>
            </a:r>
            <a:r>
              <a:rPr sz="1400" i="1" spc="-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dirty="0">
                <a:solidFill>
                  <a:srgbClr val="212121"/>
                </a:solidFill>
                <a:latin typeface="Georgia"/>
                <a:cs typeface="Georgia"/>
              </a:rPr>
              <a:t>are</a:t>
            </a:r>
            <a:r>
              <a:rPr sz="1400" i="1" spc="-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-20" dirty="0">
                <a:solidFill>
                  <a:srgbClr val="212121"/>
                </a:solidFill>
                <a:latin typeface="Georgia"/>
                <a:cs typeface="Georgia"/>
              </a:rPr>
              <a:t>very</a:t>
            </a:r>
            <a:r>
              <a:rPr sz="1400" i="1" spc="-1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35" dirty="0">
                <a:solidFill>
                  <a:srgbClr val="212121"/>
                </a:solidFill>
                <a:latin typeface="Georgia"/>
                <a:cs typeface="Georgia"/>
              </a:rPr>
              <a:t>few</a:t>
            </a:r>
            <a:r>
              <a:rPr sz="1400" i="1" spc="-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30" dirty="0">
                <a:solidFill>
                  <a:srgbClr val="212121"/>
                </a:solidFill>
                <a:latin typeface="Georgia"/>
                <a:cs typeface="Georgia"/>
              </a:rPr>
              <a:t>null</a:t>
            </a:r>
            <a:r>
              <a:rPr sz="1400" i="1" spc="-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15" dirty="0">
                <a:solidFill>
                  <a:srgbClr val="212121"/>
                </a:solidFill>
                <a:latin typeface="Georgia"/>
                <a:cs typeface="Georgia"/>
              </a:rPr>
              <a:t>values</a:t>
            </a:r>
            <a:r>
              <a:rPr sz="1400" i="1" spc="-1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35" dirty="0">
                <a:solidFill>
                  <a:srgbClr val="212121"/>
                </a:solidFill>
                <a:latin typeface="Georgia"/>
                <a:cs typeface="Georgia"/>
              </a:rPr>
              <a:t>in</a:t>
            </a:r>
            <a:r>
              <a:rPr sz="1400" i="1" spc="-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20" dirty="0">
                <a:solidFill>
                  <a:srgbClr val="212121"/>
                </a:solidFill>
                <a:latin typeface="Georgia"/>
                <a:cs typeface="Georgia"/>
              </a:rPr>
              <a:t>date_added</a:t>
            </a:r>
            <a:r>
              <a:rPr sz="1400" i="1" spc="-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20" dirty="0">
                <a:solidFill>
                  <a:srgbClr val="212121"/>
                </a:solidFill>
                <a:latin typeface="Georgia"/>
                <a:cs typeface="Georgia"/>
              </a:rPr>
              <a:t>and</a:t>
            </a:r>
            <a:r>
              <a:rPr sz="1400" i="1" spc="-1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dirty="0">
                <a:solidFill>
                  <a:srgbClr val="212121"/>
                </a:solidFill>
                <a:latin typeface="Georgia"/>
                <a:cs typeface="Georgia"/>
              </a:rPr>
              <a:t>rating</a:t>
            </a:r>
            <a:r>
              <a:rPr sz="1400" i="1" spc="-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40" dirty="0">
                <a:solidFill>
                  <a:srgbClr val="212121"/>
                </a:solidFill>
                <a:latin typeface="Georgia"/>
                <a:cs typeface="Georgia"/>
              </a:rPr>
              <a:t>we</a:t>
            </a:r>
            <a:r>
              <a:rPr sz="1400" i="1" spc="-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20" dirty="0">
                <a:solidFill>
                  <a:srgbClr val="212121"/>
                </a:solidFill>
                <a:latin typeface="Georgia"/>
                <a:cs typeface="Georgia"/>
              </a:rPr>
              <a:t>will</a:t>
            </a:r>
            <a:r>
              <a:rPr sz="1400" i="1" spc="-1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Georgia"/>
                <a:cs typeface="Georgia"/>
              </a:rPr>
              <a:t>drop </a:t>
            </a:r>
            <a:r>
              <a:rPr sz="1400" i="1" spc="35" dirty="0">
                <a:solidFill>
                  <a:srgbClr val="212121"/>
                </a:solidFill>
                <a:latin typeface="Georgia"/>
                <a:cs typeface="Georgia"/>
              </a:rPr>
              <a:t>them.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Finally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Times New Roman"/>
                <a:cs typeface="Times New Roman"/>
              </a:rPr>
              <a:t>will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do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some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feature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engineering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create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Times New Roman"/>
                <a:cs typeface="Times New Roman"/>
              </a:rPr>
              <a:t>few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5" dirty="0">
                <a:solidFill>
                  <a:srgbClr val="212121"/>
                </a:solidFill>
                <a:latin typeface="Times New Roman"/>
                <a:cs typeface="Times New Roman"/>
              </a:rPr>
              <a:t>new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variables:</a:t>
            </a:r>
            <a:endParaRPr sz="1400">
              <a:latin typeface="Times New Roman"/>
              <a:cs typeface="Times New Roman"/>
            </a:endParaRPr>
          </a:p>
          <a:p>
            <a:pPr marL="469265" marR="5080" indent="-336550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i="1" spc="25" dirty="0">
                <a:solidFill>
                  <a:srgbClr val="212121"/>
                </a:solidFill>
                <a:latin typeface="Georgia"/>
                <a:cs typeface="Georgia"/>
              </a:rPr>
              <a:t>Compute </a:t>
            </a:r>
            <a:r>
              <a:rPr sz="1400" b="1" i="1" spc="-95" dirty="0">
                <a:solidFill>
                  <a:srgbClr val="212121"/>
                </a:solidFill>
                <a:latin typeface="Georgia"/>
                <a:cs typeface="Georgia"/>
              </a:rPr>
              <a:t>year_added</a:t>
            </a:r>
            <a:r>
              <a:rPr sz="1400" i="1" spc="-95" dirty="0">
                <a:solidFill>
                  <a:srgbClr val="212121"/>
                </a:solidFill>
                <a:latin typeface="Georgia"/>
                <a:cs typeface="Georgia"/>
              </a:rPr>
              <a:t>, </a:t>
            </a:r>
            <a:r>
              <a:rPr sz="1400" b="1" i="1" spc="-80" dirty="0">
                <a:solidFill>
                  <a:srgbClr val="212121"/>
                </a:solidFill>
                <a:latin typeface="Georgia"/>
                <a:cs typeface="Georgia"/>
              </a:rPr>
              <a:t>month_added </a:t>
            </a:r>
            <a:r>
              <a:rPr sz="1400" i="1" spc="20" dirty="0">
                <a:solidFill>
                  <a:srgbClr val="212121"/>
                </a:solidFill>
                <a:latin typeface="Georgia"/>
                <a:cs typeface="Georgia"/>
              </a:rPr>
              <a:t>and </a:t>
            </a:r>
            <a:r>
              <a:rPr sz="1400" b="1" i="1" spc="-100" dirty="0">
                <a:solidFill>
                  <a:srgbClr val="212121"/>
                </a:solidFill>
                <a:latin typeface="Georgia"/>
                <a:cs typeface="Georgia"/>
              </a:rPr>
              <a:t>day_added </a:t>
            </a:r>
            <a:r>
              <a:rPr sz="1400" i="1" spc="15" dirty="0">
                <a:solidFill>
                  <a:srgbClr val="212121"/>
                </a:solidFill>
                <a:latin typeface="Georgia"/>
                <a:cs typeface="Georgia"/>
              </a:rPr>
              <a:t>from </a:t>
            </a:r>
            <a:r>
              <a:rPr sz="1400" b="1" i="1" spc="-85" dirty="0">
                <a:solidFill>
                  <a:srgbClr val="212121"/>
                </a:solidFill>
                <a:latin typeface="Georgia"/>
                <a:cs typeface="Georgia"/>
              </a:rPr>
              <a:t>date_added </a:t>
            </a:r>
            <a:r>
              <a:rPr sz="1400" i="1" spc="5" dirty="0">
                <a:solidFill>
                  <a:srgbClr val="212121"/>
                </a:solidFill>
                <a:latin typeface="Georgia"/>
                <a:cs typeface="Georgia"/>
              </a:rPr>
              <a:t>after  </a:t>
            </a:r>
            <a:r>
              <a:rPr sz="1400" i="1" spc="10" dirty="0">
                <a:solidFill>
                  <a:srgbClr val="212121"/>
                </a:solidFill>
                <a:latin typeface="Georgia"/>
                <a:cs typeface="Georgia"/>
              </a:rPr>
              <a:t>converting </a:t>
            </a:r>
            <a:r>
              <a:rPr sz="1400" i="1" spc="15" dirty="0">
                <a:solidFill>
                  <a:srgbClr val="212121"/>
                </a:solidFill>
                <a:latin typeface="Georgia"/>
                <a:cs typeface="Georgia"/>
              </a:rPr>
              <a:t>it </a:t>
            </a:r>
            <a:r>
              <a:rPr sz="1400" i="1" spc="30" dirty="0">
                <a:solidFill>
                  <a:srgbClr val="212121"/>
                </a:solidFill>
                <a:latin typeface="Georgia"/>
                <a:cs typeface="Georgia"/>
              </a:rPr>
              <a:t>into </a:t>
            </a:r>
            <a:r>
              <a:rPr sz="1400" i="1" spc="35" dirty="0">
                <a:solidFill>
                  <a:srgbClr val="212121"/>
                </a:solidFill>
                <a:latin typeface="Georgia"/>
                <a:cs typeface="Georgia"/>
              </a:rPr>
              <a:t>datetime</a:t>
            </a:r>
            <a:r>
              <a:rPr sz="1400" i="1" spc="-9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400" i="1" dirty="0">
                <a:solidFill>
                  <a:srgbClr val="212121"/>
                </a:solidFill>
                <a:latin typeface="Georgia"/>
                <a:cs typeface="Georgia"/>
              </a:rPr>
              <a:t>variable.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099" y="541056"/>
            <a:ext cx="409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65" dirty="0">
                <a:latin typeface="Times New Roman"/>
                <a:cs typeface="Times New Roman"/>
              </a:rPr>
              <a:t>Exploratory </a:t>
            </a:r>
            <a:r>
              <a:rPr sz="2400" i="0" spc="145" dirty="0">
                <a:latin typeface="Times New Roman"/>
                <a:cs typeface="Times New Roman"/>
              </a:rPr>
              <a:t>Data</a:t>
            </a:r>
            <a:r>
              <a:rPr sz="2400" i="0" spc="-300" dirty="0">
                <a:latin typeface="Times New Roman"/>
                <a:cs typeface="Times New Roman"/>
              </a:rPr>
              <a:t> </a:t>
            </a:r>
            <a:r>
              <a:rPr sz="2400" i="0" spc="170" dirty="0">
                <a:latin typeface="Times New Roman"/>
                <a:cs typeface="Times New Roman"/>
              </a:rPr>
              <a:t>Analysis: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3426" y="1188879"/>
            <a:ext cx="3405601" cy="3346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099" y="1495783"/>
            <a:ext cx="3817620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450"/>
              </a:spcBef>
            </a:pPr>
            <a:r>
              <a:rPr sz="1800" spc="170" dirty="0">
                <a:solidFill>
                  <a:srgbClr val="212121"/>
                </a:solidFill>
                <a:latin typeface="Times New Roman"/>
                <a:cs typeface="Times New Roman"/>
              </a:rPr>
              <a:t>69.1%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155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229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220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155" dirty="0">
                <a:solidFill>
                  <a:srgbClr val="212121"/>
                </a:solidFill>
                <a:latin typeface="Times New Roman"/>
                <a:cs typeface="Times New Roman"/>
              </a:rPr>
              <a:t>available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240" dirty="0">
                <a:solidFill>
                  <a:srgbClr val="212121"/>
                </a:solidFill>
                <a:latin typeface="Times New Roman"/>
                <a:cs typeface="Times New Roman"/>
              </a:rPr>
              <a:t>on  </a:t>
            </a:r>
            <a:r>
              <a:rPr sz="1800" spc="190" dirty="0">
                <a:solidFill>
                  <a:srgbClr val="212121"/>
                </a:solidFill>
                <a:latin typeface="Times New Roman"/>
                <a:cs typeface="Times New Roman"/>
              </a:rPr>
              <a:t>Netﬂix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204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185" dirty="0">
                <a:solidFill>
                  <a:srgbClr val="212121"/>
                </a:solidFill>
                <a:latin typeface="Times New Roman"/>
                <a:cs typeface="Times New Roman"/>
              </a:rPr>
              <a:t>movies;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229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220" dirty="0">
                <a:solidFill>
                  <a:srgbClr val="212121"/>
                </a:solidFill>
                <a:latin typeface="Times New Roman"/>
                <a:cs typeface="Times New Roman"/>
              </a:rPr>
              <a:t>remaining  </a:t>
            </a:r>
            <a:r>
              <a:rPr sz="1800" spc="204" dirty="0">
                <a:solidFill>
                  <a:srgbClr val="212121"/>
                </a:solidFill>
                <a:latin typeface="Times New Roman"/>
                <a:cs typeface="Times New Roman"/>
              </a:rPr>
              <a:t>30.9% are</a:t>
            </a:r>
            <a:r>
              <a:rPr sz="1800" spc="-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212121"/>
                </a:solidFill>
                <a:latin typeface="Times New Roman"/>
                <a:cs typeface="Times New Roman"/>
              </a:rPr>
              <a:t>TV </a:t>
            </a:r>
            <a:r>
              <a:rPr sz="1800" spc="165" dirty="0">
                <a:solidFill>
                  <a:srgbClr val="212121"/>
                </a:solidFill>
                <a:latin typeface="Times New Roman"/>
                <a:cs typeface="Times New Roman"/>
              </a:rPr>
              <a:t>Shows.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493" y="803367"/>
            <a:ext cx="7913263" cy="2212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248" y="279689"/>
            <a:ext cx="16535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Year_added: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692" y="3260982"/>
            <a:ext cx="8333740" cy="1497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Growth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Netﬂix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200" dirty="0">
                <a:solidFill>
                  <a:srgbClr val="212121"/>
                </a:solidFill>
                <a:latin typeface="Times New Roman"/>
                <a:cs typeface="Times New Roman"/>
              </a:rPr>
              <a:t>much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higher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shows.</a:t>
            </a:r>
            <a:endParaRPr sz="1400">
              <a:latin typeface="Times New Roman"/>
              <a:cs typeface="Times New Roman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75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Times New Roman"/>
                <a:cs typeface="Times New Roman"/>
              </a:rPr>
              <a:t>2015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see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noticeable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addition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uploaded 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Netﬂix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its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platform.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highest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got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added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2019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2020.</a:t>
            </a:r>
            <a:endParaRPr sz="1400">
              <a:latin typeface="Times New Roman"/>
              <a:cs typeface="Times New Roman"/>
            </a:endParaRPr>
          </a:p>
          <a:p>
            <a:pPr marL="348615" marR="11747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Times New Roman"/>
                <a:cs typeface="Times New Roman"/>
              </a:rPr>
              <a:t>line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plot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very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Times New Roman"/>
                <a:cs typeface="Times New Roman"/>
              </a:rPr>
              <a:t>few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movies,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got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added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Times New Roman"/>
                <a:cs typeface="Times New Roman"/>
              </a:rPr>
              <a:t>2021.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due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very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little 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collected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year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Times New Roman"/>
                <a:cs typeface="Times New Roman"/>
              </a:rPr>
              <a:t>2021.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4027" y="561519"/>
            <a:ext cx="4242117" cy="1982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24094" y="2805419"/>
            <a:ext cx="4326786" cy="2010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547" y="429913"/>
            <a:ext cx="4001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2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Month_added </a:t>
            </a:r>
            <a:r>
              <a:rPr sz="2000" i="0" u="heavy" spc="1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i="0" u="heavy" spc="-3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0" u="heavy" spc="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Day_added: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93" y="1056276"/>
            <a:ext cx="4102735" cy="361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7145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uploaded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either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by 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year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ending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beginning.</a:t>
            </a:r>
            <a:endParaRPr sz="1400">
              <a:latin typeface="Times New Roman"/>
              <a:cs typeface="Times New Roman"/>
            </a:endParaRPr>
          </a:p>
          <a:p>
            <a:pPr marL="348615" marR="9017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25" dirty="0">
                <a:solidFill>
                  <a:srgbClr val="212121"/>
                </a:solidFill>
                <a:latin typeface="Times New Roman"/>
                <a:cs typeface="Times New Roman"/>
              </a:rPr>
              <a:t>October,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November,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December,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 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January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204" dirty="0">
                <a:solidFill>
                  <a:srgbClr val="212121"/>
                </a:solidFill>
                <a:latin typeface="Times New Roman"/>
                <a:cs typeface="Times New Roman"/>
              </a:rPr>
              <a:t>months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95" dirty="0">
                <a:solidFill>
                  <a:srgbClr val="212121"/>
                </a:solidFill>
                <a:latin typeface="Times New Roman"/>
                <a:cs typeface="Times New Roman"/>
              </a:rPr>
              <a:t>many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 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get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uploaded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platform.</a:t>
            </a:r>
            <a:endParaRPr sz="1400">
              <a:latin typeface="Times New Roman"/>
              <a:cs typeface="Times New Roman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might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due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winter,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these  </a:t>
            </a:r>
            <a:r>
              <a:rPr sz="1400" spc="204" dirty="0">
                <a:solidFill>
                  <a:srgbClr val="212121"/>
                </a:solidFill>
                <a:latin typeface="Times New Roman"/>
                <a:cs typeface="Times New Roman"/>
              </a:rPr>
              <a:t>months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people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may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stay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at </a:t>
            </a:r>
            <a:r>
              <a:rPr sz="1400" spc="200" dirty="0">
                <a:solidFill>
                  <a:srgbClr val="212121"/>
                </a:solidFill>
                <a:latin typeface="Times New Roman"/>
                <a:cs typeface="Times New Roman"/>
              </a:rPr>
              <a:t>home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  </a:t>
            </a:r>
            <a:r>
              <a:rPr sz="1400" spc="165" dirty="0">
                <a:solidFill>
                  <a:srgbClr val="212121"/>
                </a:solidFill>
                <a:latin typeface="Times New Roman"/>
                <a:cs typeface="Times New Roman"/>
              </a:rPr>
              <a:t>watch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their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free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time.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Arial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348615" marR="106045" indent="-336550" algn="just">
              <a:lnSpc>
                <a:spcPct val="114999"/>
              </a:lnSpc>
              <a:spcBef>
                <a:spcPts val="1175"/>
              </a:spcBef>
              <a:buFont typeface="Arial"/>
              <a:buChar char="●"/>
              <a:tabLst>
                <a:tab pos="349250" algn="l"/>
              </a:tabLst>
            </a:pP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Most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content </a:t>
            </a:r>
            <a:r>
              <a:rPr sz="1400" spc="114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uploaded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at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 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beginning,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middle,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5" dirty="0">
                <a:solidFill>
                  <a:srgbClr val="212121"/>
                </a:solidFill>
                <a:latin typeface="Times New Roman"/>
                <a:cs typeface="Times New Roman"/>
              </a:rPr>
              <a:t>end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month.</a:t>
            </a:r>
            <a:endParaRPr sz="1400">
              <a:latin typeface="Times New Roman"/>
              <a:cs typeface="Times New Roman"/>
            </a:endParaRPr>
          </a:p>
          <a:p>
            <a:pPr marL="348615" marR="184150" indent="-336550" algn="just">
              <a:lnSpc>
                <a:spcPct val="114999"/>
              </a:lnSpc>
              <a:buFont typeface="Arial"/>
              <a:buChar char="●"/>
              <a:tabLst>
                <a:tab pos="349250" algn="l"/>
              </a:tabLst>
            </a:pP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makes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Times New Roman"/>
                <a:cs typeface="Times New Roman"/>
              </a:rPr>
              <a:t>1st,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Times New Roman"/>
                <a:cs typeface="Times New Roman"/>
              </a:rPr>
              <a:t>15th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Times New Roman"/>
                <a:cs typeface="Times New Roman"/>
              </a:rPr>
              <a:t>31st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215" dirty="0">
                <a:solidFill>
                  <a:srgbClr val="212121"/>
                </a:solidFill>
                <a:latin typeface="Times New Roman"/>
                <a:cs typeface="Times New Roman"/>
              </a:rPr>
              <a:t>month  </a:t>
            </a:r>
            <a:r>
              <a:rPr sz="1400" spc="190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4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prominent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212121"/>
                </a:solidFill>
                <a:latin typeface="Times New Roman"/>
                <a:cs typeface="Times New Roman"/>
              </a:rPr>
              <a:t>getting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5" dirty="0">
                <a:solidFill>
                  <a:srgbClr val="212121"/>
                </a:solidFill>
                <a:latin typeface="Times New Roman"/>
                <a:cs typeface="Times New Roman"/>
              </a:rPr>
              <a:t>new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shows 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Times New Roman"/>
                <a:cs typeface="Times New Roman"/>
              </a:rPr>
              <a:t>movies.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972" y="666924"/>
            <a:ext cx="2737460" cy="2208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30294" y="1036559"/>
            <a:ext cx="341058" cy="1707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090" y="1103905"/>
            <a:ext cx="4411984" cy="1631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2724" y="505163"/>
            <a:ext cx="114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Country: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769" y="3461962"/>
            <a:ext cx="785114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70" dirty="0">
                <a:solidFill>
                  <a:srgbClr val="212121"/>
                </a:solidFill>
                <a:latin typeface="Times New Roman"/>
                <a:cs typeface="Times New Roman"/>
              </a:rPr>
              <a:t>majority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04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9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65" dirty="0">
                <a:solidFill>
                  <a:srgbClr val="212121"/>
                </a:solidFill>
                <a:latin typeface="Times New Roman"/>
                <a:cs typeface="Times New Roman"/>
              </a:rPr>
              <a:t>providers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8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7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04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60" dirty="0">
                <a:solidFill>
                  <a:srgbClr val="212121"/>
                </a:solidFill>
                <a:latin typeface="Times New Roman"/>
                <a:cs typeface="Times New Roman"/>
              </a:rPr>
              <a:t>above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40" dirty="0">
                <a:solidFill>
                  <a:srgbClr val="212121"/>
                </a:solidFill>
                <a:latin typeface="Times New Roman"/>
                <a:cs typeface="Times New Roman"/>
              </a:rPr>
              <a:t>top-ten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60" dirty="0">
                <a:solidFill>
                  <a:srgbClr val="212121"/>
                </a:solidFill>
                <a:latin typeface="Times New Roman"/>
                <a:cs typeface="Times New Roman"/>
              </a:rPr>
              <a:t>countries.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12121"/>
              </a:buClr>
              <a:buFont typeface="Arial"/>
              <a:buChar char="●"/>
            </a:pPr>
            <a:endParaRPr sz="27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80" dirty="0">
                <a:solidFill>
                  <a:srgbClr val="212121"/>
                </a:solidFill>
                <a:latin typeface="Times New Roman"/>
                <a:cs typeface="Times New Roman"/>
              </a:rPr>
              <a:t>Among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7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212121"/>
                </a:solidFill>
                <a:latin typeface="Times New Roman"/>
                <a:cs typeface="Times New Roman"/>
              </a:rPr>
              <a:t>USA,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60" dirty="0">
                <a:solidFill>
                  <a:srgbClr val="212121"/>
                </a:solidFill>
                <a:latin typeface="Times New Roman"/>
                <a:cs typeface="Times New Roman"/>
              </a:rPr>
              <a:t>India,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90" dirty="0">
                <a:solidFill>
                  <a:srgbClr val="212121"/>
                </a:solidFill>
                <a:latin typeface="Times New Roman"/>
                <a:cs typeface="Times New Roman"/>
              </a:rPr>
              <a:t>Uk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70" dirty="0">
                <a:solidFill>
                  <a:srgbClr val="212121"/>
                </a:solidFill>
                <a:latin typeface="Times New Roman"/>
                <a:cs typeface="Times New Roman"/>
              </a:rPr>
              <a:t>create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20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25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55" dirty="0">
                <a:solidFill>
                  <a:srgbClr val="212121"/>
                </a:solidFill>
                <a:latin typeface="Times New Roman"/>
                <a:cs typeface="Times New Roman"/>
              </a:rPr>
              <a:t>half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04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5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95" dirty="0">
                <a:solidFill>
                  <a:srgbClr val="212121"/>
                </a:solidFill>
                <a:latin typeface="Times New Roman"/>
                <a:cs typeface="Times New Roman"/>
              </a:rPr>
              <a:t>shows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212121"/>
                </a:solidFill>
                <a:latin typeface="Times New Roman"/>
                <a:cs typeface="Times New Roman"/>
              </a:rPr>
              <a:t>and  </a:t>
            </a:r>
            <a:r>
              <a:rPr sz="1600" spc="17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15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204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170" dirty="0">
                <a:solidFill>
                  <a:srgbClr val="212121"/>
                </a:solidFill>
                <a:latin typeface="Times New Roman"/>
                <a:cs typeface="Times New Roman"/>
              </a:rPr>
              <a:t>platform.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731" y="662023"/>
            <a:ext cx="3936365" cy="3300729"/>
            <a:chOff x="2709731" y="662023"/>
            <a:chExt cx="3936365" cy="3300729"/>
          </a:xfrm>
        </p:grpSpPr>
        <p:sp>
          <p:nvSpPr>
            <p:cNvPr id="3" name="object 3"/>
            <p:cNvSpPr/>
            <p:nvPr/>
          </p:nvSpPr>
          <p:spPr>
            <a:xfrm>
              <a:off x="2709731" y="1149898"/>
              <a:ext cx="3936364" cy="2812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04968" y="662023"/>
              <a:ext cx="2334045" cy="492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3416" y="4258752"/>
            <a:ext cx="6111875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200" dirty="0">
                <a:solidFill>
                  <a:srgbClr val="212121"/>
                </a:solidFill>
                <a:latin typeface="Times New Roman"/>
                <a:cs typeface="Times New Roman"/>
              </a:rPr>
              <a:t>82%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available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released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between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Times New Roman"/>
                <a:cs typeface="Times New Roman"/>
              </a:rPr>
              <a:t>2010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Times New Roman"/>
                <a:cs typeface="Times New Roman"/>
              </a:rPr>
              <a:t>2021.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12121"/>
              </a:buClr>
              <a:buFont typeface="Arial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10" dirty="0">
                <a:solidFill>
                  <a:srgbClr val="212121"/>
                </a:solidFill>
                <a:latin typeface="Times New Roman"/>
                <a:cs typeface="Times New Roman"/>
              </a:rPr>
              <a:t>17.28%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70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Times New Roman"/>
                <a:cs typeface="Times New Roman"/>
              </a:rPr>
              <a:t>available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Times New Roman"/>
                <a:cs typeface="Times New Roman"/>
              </a:rPr>
              <a:t>released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Times New Roman"/>
                <a:cs typeface="Times New Roman"/>
              </a:rPr>
              <a:t>before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Times New Roman"/>
                <a:cs typeface="Times New Roman"/>
              </a:rPr>
              <a:t>2010.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148" y="378813"/>
            <a:ext cx="1837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Release_year: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1674</Words>
  <Application>Microsoft Office PowerPoint</Application>
  <PresentationFormat>On-screen Show (16:9)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Georgia</vt:lpstr>
      <vt:lpstr>Roboto</vt:lpstr>
      <vt:lpstr>RobotoRegular</vt:lpstr>
      <vt:lpstr>Times New Roman</vt:lpstr>
      <vt:lpstr>Verdana</vt:lpstr>
      <vt:lpstr>Office Theme</vt:lpstr>
      <vt:lpstr>PowerPoint Presentation</vt:lpstr>
      <vt:lpstr>Introduction:</vt:lpstr>
      <vt:lpstr>Dataset Preview:</vt:lpstr>
      <vt:lpstr>Dataset summary:</vt:lpstr>
      <vt:lpstr>Exploratory Data Analysis:</vt:lpstr>
      <vt:lpstr>Year_added:</vt:lpstr>
      <vt:lpstr>Month_added and Day_added:</vt:lpstr>
      <vt:lpstr>Country:</vt:lpstr>
      <vt:lpstr>Release_year:</vt:lpstr>
      <vt:lpstr>Title and Description:</vt:lpstr>
      <vt:lpstr>Director:</vt:lpstr>
      <vt:lpstr>Cast:</vt:lpstr>
      <vt:lpstr>Content vs Country:</vt:lpstr>
      <vt:lpstr>PowerPoint Presentation</vt:lpstr>
      <vt:lpstr>Year_added Vs Type:</vt:lpstr>
      <vt:lpstr>Duration:</vt:lpstr>
      <vt:lpstr>Ratings:</vt:lpstr>
      <vt:lpstr>Data Preprocessing.</vt:lpstr>
      <vt:lpstr>Creating Clusters:</vt:lpstr>
      <vt:lpstr>Determining optimal value for k:</vt:lpstr>
      <vt:lpstr>PowerPoint Presentation</vt:lpstr>
      <vt:lpstr>Data represented by each cluster:</vt:lpstr>
      <vt:lpstr>PowerPoint Presentation</vt:lpstr>
      <vt:lpstr>Conclusions:</vt:lpstr>
      <vt:lpstr>Future Scope: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and TV Shows Clustering - Anish Johnson.pptx</dc:title>
  <dc:creator>Bharath P</dc:creator>
  <cp:lastModifiedBy>Bharath P</cp:lastModifiedBy>
  <cp:revision>1</cp:revision>
  <dcterms:created xsi:type="dcterms:W3CDTF">2022-04-01T19:24:34Z</dcterms:created>
  <dcterms:modified xsi:type="dcterms:W3CDTF">2022-04-02T16:58:53Z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2022-04-01T00:00:00Z</vt:filetime>
  </property>
</Properties>
</file>