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Lst>
  <p:notesMasterIdLst>
    <p:notesMasterId r:id="rId24"/>
  </p:notesMasterIdLst>
  <p:handoutMasterIdLst>
    <p:handoutMasterId r:id="rId25"/>
  </p:handoutMasterIdLst>
  <p:sldIdLst>
    <p:sldId id="256" r:id="rId2"/>
    <p:sldId id="257" r:id="rId3"/>
    <p:sldId id="359" r:id="rId4"/>
    <p:sldId id="333" r:id="rId5"/>
    <p:sldId id="326" r:id="rId6"/>
    <p:sldId id="327" r:id="rId7"/>
    <p:sldId id="364" r:id="rId8"/>
    <p:sldId id="365" r:id="rId9"/>
    <p:sldId id="366" r:id="rId10"/>
    <p:sldId id="263" r:id="rId11"/>
    <p:sldId id="264" r:id="rId12"/>
    <p:sldId id="353" r:id="rId13"/>
    <p:sldId id="361" r:id="rId14"/>
    <p:sldId id="335" r:id="rId15"/>
    <p:sldId id="339" r:id="rId16"/>
    <p:sldId id="338" r:id="rId17"/>
    <p:sldId id="330" r:id="rId18"/>
    <p:sldId id="331" r:id="rId19"/>
    <p:sldId id="362" r:id="rId20"/>
    <p:sldId id="324" r:id="rId21"/>
    <p:sldId id="367" r:id="rId22"/>
    <p:sldId id="325" r:id="rId2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500000"/>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71" autoAdjust="0"/>
    <p:restoredTop sz="94718" autoAdjust="0"/>
  </p:normalViewPr>
  <p:slideViewPr>
    <p:cSldViewPr snapToGrid="0">
      <p:cViewPr varScale="1">
        <p:scale>
          <a:sx n="71" d="100"/>
          <a:sy n="71" d="100"/>
        </p:scale>
        <p:origin x="624" y="66"/>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F0FB700-819B-453D-8903-6F7DDEFD29B9}" type="datetimeFigureOut">
              <a:rPr lang="en-US"/>
              <a:pPr>
                <a:defRPr/>
              </a:pPr>
              <a:t>03-Apr-25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fld id="{EA2E0609-E1E0-404A-8C75-56283A78BEEA}" type="slidenum">
              <a:rPr lang="en-US" altLang="en-US"/>
              <a:pPr/>
              <a:t>‹#›</a:t>
            </a:fld>
            <a:endParaRPr lang="en-US" altLang="en-US"/>
          </a:p>
        </p:txBody>
      </p:sp>
    </p:spTree>
    <p:extLst>
      <p:ext uri="{BB962C8B-B14F-4D97-AF65-F5344CB8AC3E}">
        <p14:creationId xmlns:p14="http://schemas.microsoft.com/office/powerpoint/2010/main" val="666376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C5355A7-C249-400F-B051-35A7AFBC1282}" type="datetimeFigureOut">
              <a:rPr lang="en-US"/>
              <a:pPr>
                <a:defRPr/>
              </a:pPr>
              <a:t>03-Apr-25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fld id="{9B72C317-28A6-4D7C-BD7F-7D8575341CCB}" type="slidenum">
              <a:rPr lang="en-US" altLang="en-US"/>
              <a:pPr/>
              <a:t>‹#›</a:t>
            </a:fld>
            <a:endParaRPr lang="en-US" altLang="en-US"/>
          </a:p>
        </p:txBody>
      </p:sp>
    </p:spTree>
    <p:extLst>
      <p:ext uri="{BB962C8B-B14F-4D97-AF65-F5344CB8AC3E}">
        <p14:creationId xmlns:p14="http://schemas.microsoft.com/office/powerpoint/2010/main" val="33617646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02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B788168-F4A2-4D9B-A8E4-E66C9F18A757}" type="slidenum">
              <a:rPr lang="en-IN" altLang="en-US">
                <a:latin typeface="Century Gothic" panose="020B0502020202020204" pitchFamily="34" charset="0"/>
              </a:rPr>
              <a:pPr/>
              <a:t>1</a:t>
            </a:fld>
            <a:endParaRPr lang="en-IN" altLang="en-US">
              <a:latin typeface="Century Gothic" panose="020B0502020202020204" pitchFamily="34" charset="0"/>
            </a:endParaRPr>
          </a:p>
        </p:txBody>
      </p:sp>
    </p:spTree>
    <p:extLst>
      <p:ext uri="{BB962C8B-B14F-4D97-AF65-F5344CB8AC3E}">
        <p14:creationId xmlns:p14="http://schemas.microsoft.com/office/powerpoint/2010/main" val="62175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2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64CF5D43-9854-460B-878C-4B1F56383D33}" type="slidenum">
              <a:rPr lang="en-US" altLang="en-US">
                <a:latin typeface="Century Gothic" panose="020B0502020202020204" pitchFamily="34" charset="0"/>
              </a:rPr>
              <a:pPr/>
              <a:t>2</a:t>
            </a:fld>
            <a:endParaRPr lang="en-US" altLang="en-US">
              <a:latin typeface="Century Gothic" panose="020B0502020202020204" pitchFamily="34" charset="0"/>
            </a:endParaRPr>
          </a:p>
        </p:txBody>
      </p:sp>
    </p:spTree>
    <p:extLst>
      <p:ext uri="{BB962C8B-B14F-4D97-AF65-F5344CB8AC3E}">
        <p14:creationId xmlns:p14="http://schemas.microsoft.com/office/powerpoint/2010/main" val="29592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536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EA2A1B26-8180-44A4-9886-BEECEE01FDA8}" type="slidenum">
              <a:rPr lang="en-US" altLang="en-US">
                <a:latin typeface="Century Gothic" panose="020B0502020202020204" pitchFamily="34" charset="0"/>
              </a:rPr>
              <a:pPr/>
              <a:t>4</a:t>
            </a:fld>
            <a:endParaRPr lang="en-US" altLang="en-US">
              <a:latin typeface="Century Gothic" panose="020B0502020202020204" pitchFamily="34" charset="0"/>
            </a:endParaRPr>
          </a:p>
        </p:txBody>
      </p:sp>
    </p:spTree>
    <p:extLst>
      <p:ext uri="{BB962C8B-B14F-4D97-AF65-F5344CB8AC3E}">
        <p14:creationId xmlns:p14="http://schemas.microsoft.com/office/powerpoint/2010/main" val="1175339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94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FD91FB2C-7ACB-4BCA-8223-0AEDB32B2187}" type="slidenum">
              <a:rPr lang="en-US" altLang="en-US">
                <a:latin typeface="Century Gothic" panose="020B0502020202020204" pitchFamily="34" charset="0"/>
              </a:rPr>
              <a:pPr/>
              <a:t>10</a:t>
            </a:fld>
            <a:endParaRPr lang="en-US" altLang="en-US">
              <a:latin typeface="Century Gothic" panose="020B0502020202020204" pitchFamily="34" charset="0"/>
            </a:endParaRPr>
          </a:p>
        </p:txBody>
      </p:sp>
    </p:spTree>
    <p:extLst>
      <p:ext uri="{BB962C8B-B14F-4D97-AF65-F5344CB8AC3E}">
        <p14:creationId xmlns:p14="http://schemas.microsoft.com/office/powerpoint/2010/main" val="2560919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bwMode="ltGray">
          <a:xfrm>
            <a:off x="84138" y="1449388"/>
            <a:ext cx="12028487" cy="1527175"/>
          </a:xfrm>
          <a:prstGeom prst="rect">
            <a:avLst/>
          </a:prstGeom>
          <a:solidFill>
            <a:schemeClr val="bg2">
              <a:lumMod val="5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84138" y="1397000"/>
            <a:ext cx="12028487" cy="120650"/>
          </a:xfrm>
          <a:prstGeom prst="rect">
            <a:avLst/>
          </a:prstGeom>
          <a:solidFill>
            <a:schemeClr val="bg2">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p:cNvSpPr/>
          <p:nvPr/>
        </p:nvSpPr>
        <p:spPr>
          <a:xfrm>
            <a:off x="84138" y="2976563"/>
            <a:ext cx="12028487" cy="111125"/>
          </a:xfrm>
          <a:prstGeom prst="rect">
            <a:avLst/>
          </a:prstGeom>
          <a:solidFill>
            <a:schemeClr val="bg2"/>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lang="en-US"/>
              <a:t>Click to edit Master title style</a:t>
            </a:r>
            <a:endParaRPr lang="en-US" dirty="0"/>
          </a:p>
        </p:txBody>
      </p:sp>
      <p:sp>
        <p:nvSpPr>
          <p:cNvPr id="11" name="Date Placeholder 27"/>
          <p:cNvSpPr>
            <a:spLocks noGrp="1"/>
          </p:cNvSpPr>
          <p:nvPr>
            <p:ph type="dt" sz="half" idx="10"/>
          </p:nvPr>
        </p:nvSpPr>
        <p:spPr/>
        <p:txBody>
          <a:bodyPr/>
          <a:lstStyle>
            <a:lvl1pPr>
              <a:defRPr smtClean="0"/>
            </a:lvl1pPr>
          </a:lstStyle>
          <a:p>
            <a:pPr>
              <a:defRPr/>
            </a:pPr>
            <a:fld id="{6BB6F361-4411-4004-AAEC-74DB4AB46D22}" type="datetime2">
              <a:rPr lang="en-US"/>
              <a:pPr>
                <a:defRPr/>
              </a:pPr>
              <a:t>Thursday, 3 April, 2025</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Project review-1</a:t>
            </a:r>
          </a:p>
        </p:txBody>
      </p:sp>
      <p:sp>
        <p:nvSpPr>
          <p:cNvPr id="13" name="Slide Number Placeholder 28"/>
          <p:cNvSpPr>
            <a:spLocks noGrp="1"/>
          </p:cNvSpPr>
          <p:nvPr>
            <p:ph type="sldNum" sz="quarter" idx="12"/>
          </p:nvPr>
        </p:nvSpPr>
        <p:spPr/>
        <p:txBody>
          <a:bodyPr/>
          <a:lstStyle>
            <a:lvl1pPr>
              <a:defRPr>
                <a:solidFill>
                  <a:srgbClr val="FFFFFF"/>
                </a:solidFill>
              </a:defRPr>
            </a:lvl1pPr>
          </a:lstStyle>
          <a:p>
            <a:fld id="{5F3077DC-1E58-4835-A672-B1633F2F8781}" type="slidenum">
              <a:rPr lang="en-US" altLang="en-US"/>
              <a:pPr/>
              <a:t>‹#›</a:t>
            </a:fld>
            <a:endParaRPr lang="en-US" altLang="en-US"/>
          </a:p>
        </p:txBody>
      </p:sp>
    </p:spTree>
    <p:extLst>
      <p:ext uri="{BB962C8B-B14F-4D97-AF65-F5344CB8AC3E}">
        <p14:creationId xmlns:p14="http://schemas.microsoft.com/office/powerpoint/2010/main" val="232132704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4" name="Date Placeholder 13"/>
          <p:cNvSpPr>
            <a:spLocks noGrp="1"/>
          </p:cNvSpPr>
          <p:nvPr>
            <p:ph type="dt" sz="half" idx="10"/>
          </p:nvPr>
        </p:nvSpPr>
        <p:spPr/>
        <p:txBody>
          <a:bodyPr/>
          <a:lstStyle>
            <a:lvl1pPr>
              <a:defRPr/>
            </a:lvl1pPr>
          </a:lstStyle>
          <a:p>
            <a:pPr>
              <a:defRPr/>
            </a:pPr>
            <a:fld id="{988D7E99-784D-4149-BAC8-A6FA32E4A383}" type="datetime2">
              <a:rPr lang="en-US"/>
              <a:pPr>
                <a:defRPr/>
              </a:pPr>
              <a:t>Thursday, 3 April, 2025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Project review-1</a:t>
            </a:r>
          </a:p>
        </p:txBody>
      </p:sp>
      <p:sp>
        <p:nvSpPr>
          <p:cNvPr id="6" name="Slide Number Placeholder 22"/>
          <p:cNvSpPr>
            <a:spLocks noGrp="1"/>
          </p:cNvSpPr>
          <p:nvPr>
            <p:ph type="sldNum" sz="quarter" idx="12"/>
          </p:nvPr>
        </p:nvSpPr>
        <p:spPr>
          <a:ln/>
        </p:spPr>
        <p:txBody>
          <a:bodyPr/>
          <a:lstStyle>
            <a:lvl1pPr>
              <a:defRPr/>
            </a:lvl1pPr>
          </a:lstStyle>
          <a:p>
            <a:fld id="{D686F5C8-BD13-45A4-9D0E-136DBBCFA497}" type="slidenum">
              <a:rPr lang="en-US" altLang="en-US"/>
              <a:pPr/>
              <a:t>‹#›</a:t>
            </a:fld>
            <a:endParaRPr lang="en-US" altLang="en-US"/>
          </a:p>
        </p:txBody>
      </p:sp>
    </p:spTree>
    <p:extLst>
      <p:ext uri="{BB962C8B-B14F-4D97-AF65-F5344CB8AC3E}">
        <p14:creationId xmlns:p14="http://schemas.microsoft.com/office/powerpoint/2010/main" val="197033905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4" name="Date Placeholder 13"/>
          <p:cNvSpPr>
            <a:spLocks noGrp="1"/>
          </p:cNvSpPr>
          <p:nvPr>
            <p:ph type="dt" sz="half" idx="10"/>
          </p:nvPr>
        </p:nvSpPr>
        <p:spPr/>
        <p:txBody>
          <a:bodyPr/>
          <a:lstStyle>
            <a:lvl1pPr>
              <a:defRPr/>
            </a:lvl1pPr>
          </a:lstStyle>
          <a:p>
            <a:pPr>
              <a:defRPr/>
            </a:pPr>
            <a:fld id="{3F0A655F-E4BB-438E-A269-714C6B191749}" type="datetime2">
              <a:rPr lang="en-US"/>
              <a:pPr>
                <a:defRPr/>
              </a:pPr>
              <a:t>Thursday, 3 April, 2025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Project review-1</a:t>
            </a:r>
          </a:p>
        </p:txBody>
      </p:sp>
      <p:sp>
        <p:nvSpPr>
          <p:cNvPr id="6" name="Slide Number Placeholder 22"/>
          <p:cNvSpPr>
            <a:spLocks noGrp="1"/>
          </p:cNvSpPr>
          <p:nvPr>
            <p:ph type="sldNum" sz="quarter" idx="12"/>
          </p:nvPr>
        </p:nvSpPr>
        <p:spPr>
          <a:ln/>
        </p:spPr>
        <p:txBody>
          <a:bodyPr/>
          <a:lstStyle>
            <a:lvl1pPr>
              <a:defRPr/>
            </a:lvl1pPr>
          </a:lstStyle>
          <a:p>
            <a:fld id="{9ADC2E50-35A4-4B7F-BD4D-5E3B64D82488}" type="slidenum">
              <a:rPr lang="en-US" altLang="en-US"/>
              <a:pPr/>
              <a:t>‹#›</a:t>
            </a:fld>
            <a:endParaRPr lang="en-US" altLang="en-US"/>
          </a:p>
        </p:txBody>
      </p:sp>
    </p:spTree>
    <p:extLst>
      <p:ext uri="{BB962C8B-B14F-4D97-AF65-F5344CB8AC3E}">
        <p14:creationId xmlns:p14="http://schemas.microsoft.com/office/powerpoint/2010/main" val="214468614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4" name="Date Placeholder 13"/>
          <p:cNvSpPr>
            <a:spLocks noGrp="1"/>
          </p:cNvSpPr>
          <p:nvPr>
            <p:ph type="dt" sz="half" idx="10"/>
          </p:nvPr>
        </p:nvSpPr>
        <p:spPr/>
        <p:txBody>
          <a:bodyPr/>
          <a:lstStyle>
            <a:lvl1pPr>
              <a:defRPr/>
            </a:lvl1pPr>
          </a:lstStyle>
          <a:p>
            <a:pPr>
              <a:defRPr/>
            </a:pPr>
            <a:fld id="{4F18B559-356F-4C77-BCE8-E7B45CC726CD}" type="datetime2">
              <a:rPr lang="en-US"/>
              <a:pPr>
                <a:defRPr/>
              </a:pPr>
              <a:t>Thursday, 3 April, 2025</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Project review-1</a:t>
            </a:r>
          </a:p>
        </p:txBody>
      </p:sp>
      <p:sp>
        <p:nvSpPr>
          <p:cNvPr id="6" name="Slide Number Placeholder 22"/>
          <p:cNvSpPr>
            <a:spLocks noGrp="1"/>
          </p:cNvSpPr>
          <p:nvPr>
            <p:ph type="sldNum" sz="quarter" idx="12"/>
          </p:nvPr>
        </p:nvSpPr>
        <p:spPr>
          <a:ln/>
        </p:spPr>
        <p:txBody>
          <a:bodyPr/>
          <a:lstStyle>
            <a:lvl1pPr>
              <a:defRPr/>
            </a:lvl1pPr>
          </a:lstStyle>
          <a:p>
            <a:fld id="{9E7B781B-B063-4D48-88BD-C22557DDAC97}" type="slidenum">
              <a:rPr lang="en-US" altLang="en-US"/>
              <a:pPr/>
              <a:t>‹#›</a:t>
            </a:fld>
            <a:endParaRPr lang="en-US" altLang="en-US"/>
          </a:p>
        </p:txBody>
      </p:sp>
    </p:spTree>
    <p:extLst>
      <p:ext uri="{BB962C8B-B14F-4D97-AF65-F5344CB8AC3E}">
        <p14:creationId xmlns:p14="http://schemas.microsoft.com/office/powerpoint/2010/main" val="75136612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9" name="Date Placeholder 3"/>
          <p:cNvSpPr>
            <a:spLocks noGrp="1"/>
          </p:cNvSpPr>
          <p:nvPr>
            <p:ph type="dt" sz="half" idx="10"/>
          </p:nvPr>
        </p:nvSpPr>
        <p:spPr/>
        <p:txBody>
          <a:bodyPr/>
          <a:lstStyle>
            <a:lvl1pPr>
              <a:defRPr smtClean="0"/>
            </a:lvl1pPr>
          </a:lstStyle>
          <a:p>
            <a:pPr>
              <a:defRPr/>
            </a:pPr>
            <a:fld id="{1667D7DA-6D65-4A0A-966F-02ADCE562542}" type="datetime2">
              <a:rPr lang="en-US"/>
              <a:pPr>
                <a:defRPr/>
              </a:pPr>
              <a:t>Thursday, 3 April, 2025</a:t>
            </a:fld>
            <a:endParaRPr lang="en-US"/>
          </a:p>
        </p:txBody>
      </p:sp>
      <p:sp>
        <p:nvSpPr>
          <p:cNvPr id="10" name="Footer Placeholder 4"/>
          <p:cNvSpPr>
            <a:spLocks noGrp="1"/>
          </p:cNvSpPr>
          <p:nvPr>
            <p:ph type="ftr" sz="quarter" idx="11"/>
          </p:nvPr>
        </p:nvSpPr>
        <p:spPr>
          <a:xfrm>
            <a:off x="1066800" y="6172200"/>
            <a:ext cx="5334000" cy="457200"/>
          </a:xfrm>
        </p:spPr>
        <p:txBody>
          <a:bodyPr/>
          <a:lstStyle>
            <a:lvl1pPr>
              <a:defRPr/>
            </a:lvl1pPr>
          </a:lstStyle>
          <a:p>
            <a:pPr>
              <a:defRPr/>
            </a:pPr>
            <a:r>
              <a:rPr lang="en-US"/>
              <a:t>Project review-1</a:t>
            </a:r>
          </a:p>
        </p:txBody>
      </p:sp>
      <p:sp>
        <p:nvSpPr>
          <p:cNvPr id="11" name="Slide Number Placeholder 5"/>
          <p:cNvSpPr>
            <a:spLocks noGrp="1"/>
          </p:cNvSpPr>
          <p:nvPr>
            <p:ph type="sldNum" sz="quarter" idx="12"/>
          </p:nvPr>
        </p:nvSpPr>
        <p:spPr>
          <a:xfrm>
            <a:off x="195263" y="6208713"/>
            <a:ext cx="609600" cy="457200"/>
          </a:xfrm>
        </p:spPr>
        <p:txBody>
          <a:bodyPr/>
          <a:lstStyle>
            <a:lvl1pPr>
              <a:defRPr/>
            </a:lvl1pPr>
          </a:lstStyle>
          <a:p>
            <a:fld id="{CF0846FB-6C38-42FF-846C-2FA3A0C8C803}" type="slidenum">
              <a:rPr lang="en-US" altLang="en-US"/>
              <a:pPr/>
              <a:t>‹#›</a:t>
            </a:fld>
            <a:endParaRPr lang="en-US" altLang="en-US"/>
          </a:p>
        </p:txBody>
      </p:sp>
    </p:spTree>
    <p:extLst>
      <p:ext uri="{BB962C8B-B14F-4D97-AF65-F5344CB8AC3E}">
        <p14:creationId xmlns:p14="http://schemas.microsoft.com/office/powerpoint/2010/main" val="283716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5" name="Date Placeholder 13"/>
          <p:cNvSpPr>
            <a:spLocks noGrp="1"/>
          </p:cNvSpPr>
          <p:nvPr>
            <p:ph type="dt" sz="half" idx="10"/>
          </p:nvPr>
        </p:nvSpPr>
        <p:spPr/>
        <p:txBody>
          <a:bodyPr/>
          <a:lstStyle>
            <a:lvl1pPr>
              <a:defRPr/>
            </a:lvl1pPr>
          </a:lstStyle>
          <a:p>
            <a:pPr>
              <a:defRPr/>
            </a:pPr>
            <a:fld id="{37FDA97B-1C47-4F3B-8715-8CB0D405A9B3}" type="datetime2">
              <a:rPr lang="en-US"/>
              <a:pPr>
                <a:defRPr/>
              </a:pPr>
              <a:t>Thursday, 3 April, 2025</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Project review-1</a:t>
            </a:r>
          </a:p>
        </p:txBody>
      </p:sp>
      <p:sp>
        <p:nvSpPr>
          <p:cNvPr id="7" name="Slide Number Placeholder 22"/>
          <p:cNvSpPr>
            <a:spLocks noGrp="1"/>
          </p:cNvSpPr>
          <p:nvPr>
            <p:ph type="sldNum" sz="quarter" idx="12"/>
          </p:nvPr>
        </p:nvSpPr>
        <p:spPr>
          <a:ln/>
        </p:spPr>
        <p:txBody>
          <a:bodyPr/>
          <a:lstStyle>
            <a:lvl1pPr>
              <a:defRPr/>
            </a:lvl1pPr>
          </a:lstStyle>
          <a:p>
            <a:fld id="{1D72957A-BE11-4991-BA7D-13A2BCC2E172}" type="slidenum">
              <a:rPr lang="en-US" altLang="en-US"/>
              <a:pPr/>
              <a:t>‹#›</a:t>
            </a:fld>
            <a:endParaRPr lang="en-US" altLang="en-US"/>
          </a:p>
        </p:txBody>
      </p:sp>
    </p:spTree>
    <p:extLst>
      <p:ext uri="{BB962C8B-B14F-4D97-AF65-F5344CB8AC3E}">
        <p14:creationId xmlns:p14="http://schemas.microsoft.com/office/powerpoint/2010/main" val="68056826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7" name="Date Placeholder 13"/>
          <p:cNvSpPr>
            <a:spLocks noGrp="1"/>
          </p:cNvSpPr>
          <p:nvPr>
            <p:ph type="dt" sz="half" idx="10"/>
          </p:nvPr>
        </p:nvSpPr>
        <p:spPr/>
        <p:txBody>
          <a:bodyPr/>
          <a:lstStyle>
            <a:lvl1pPr>
              <a:defRPr/>
            </a:lvl1pPr>
          </a:lstStyle>
          <a:p>
            <a:pPr>
              <a:defRPr/>
            </a:pPr>
            <a:fld id="{7D07A6D3-0287-4343-AC60-BC3EBC1BC142}" type="datetime2">
              <a:rPr lang="en-US"/>
              <a:pPr>
                <a:defRPr/>
              </a:pPr>
              <a:t>Thursday, 3 April, 2025</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Project review-1</a:t>
            </a:r>
          </a:p>
        </p:txBody>
      </p:sp>
      <p:sp>
        <p:nvSpPr>
          <p:cNvPr id="9" name="Slide Number Placeholder 22"/>
          <p:cNvSpPr>
            <a:spLocks noGrp="1"/>
          </p:cNvSpPr>
          <p:nvPr>
            <p:ph type="sldNum" sz="quarter" idx="12"/>
          </p:nvPr>
        </p:nvSpPr>
        <p:spPr>
          <a:ln/>
        </p:spPr>
        <p:txBody>
          <a:bodyPr/>
          <a:lstStyle>
            <a:lvl1pPr>
              <a:defRPr/>
            </a:lvl1pPr>
          </a:lstStyle>
          <a:p>
            <a:fld id="{187E2844-BD66-4045-950A-E5F1C4D55925}" type="slidenum">
              <a:rPr lang="en-US" altLang="en-US"/>
              <a:pPr/>
              <a:t>‹#›</a:t>
            </a:fld>
            <a:endParaRPr lang="en-US" altLang="en-US"/>
          </a:p>
        </p:txBody>
      </p:sp>
    </p:spTree>
    <p:extLst>
      <p:ext uri="{BB962C8B-B14F-4D97-AF65-F5344CB8AC3E}">
        <p14:creationId xmlns:p14="http://schemas.microsoft.com/office/powerpoint/2010/main" val="248514906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4186A93-0CE5-40DE-8BFD-0E8507A809F8}" type="datetime2">
              <a:rPr lang="en-US"/>
              <a:pPr>
                <a:defRPr/>
              </a:pPr>
              <a:t>Thursday, 3 April, 2025</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Project review-1</a:t>
            </a:r>
          </a:p>
        </p:txBody>
      </p:sp>
      <p:sp>
        <p:nvSpPr>
          <p:cNvPr id="5" name="Slide Number Placeholder 22"/>
          <p:cNvSpPr>
            <a:spLocks noGrp="1"/>
          </p:cNvSpPr>
          <p:nvPr>
            <p:ph type="sldNum" sz="quarter" idx="12"/>
          </p:nvPr>
        </p:nvSpPr>
        <p:spPr>
          <a:ln/>
        </p:spPr>
        <p:txBody>
          <a:bodyPr/>
          <a:lstStyle>
            <a:lvl1pPr>
              <a:defRPr/>
            </a:lvl1pPr>
          </a:lstStyle>
          <a:p>
            <a:fld id="{6550DEAC-13B2-4FB2-985D-FA41BDE9D12F}" type="slidenum">
              <a:rPr lang="en-US" altLang="en-US"/>
              <a:pPr/>
              <a:t>‹#›</a:t>
            </a:fld>
            <a:endParaRPr lang="en-US" altLang="en-US"/>
          </a:p>
        </p:txBody>
      </p:sp>
    </p:spTree>
    <p:extLst>
      <p:ext uri="{BB962C8B-B14F-4D97-AF65-F5344CB8AC3E}">
        <p14:creationId xmlns:p14="http://schemas.microsoft.com/office/powerpoint/2010/main" val="2497273734"/>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EB33839B-F4CF-4C7F-B3A8-C074F86CF460}" type="datetime2">
              <a:rPr lang="en-US"/>
              <a:pPr>
                <a:defRPr/>
              </a:pPr>
              <a:t>Thursday, 3 April, 2025</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Project review-1</a:t>
            </a:r>
          </a:p>
        </p:txBody>
      </p:sp>
      <p:sp>
        <p:nvSpPr>
          <p:cNvPr id="4" name="Slide Number Placeholder 22"/>
          <p:cNvSpPr>
            <a:spLocks noGrp="1"/>
          </p:cNvSpPr>
          <p:nvPr>
            <p:ph type="sldNum" sz="quarter" idx="12"/>
          </p:nvPr>
        </p:nvSpPr>
        <p:spPr>
          <a:ln/>
        </p:spPr>
        <p:txBody>
          <a:bodyPr/>
          <a:lstStyle>
            <a:lvl1pPr>
              <a:defRPr/>
            </a:lvl1pPr>
          </a:lstStyle>
          <a:p>
            <a:fld id="{6026A0D8-DAE1-46A2-87F0-1EE039AA44FE}" type="slidenum">
              <a:rPr lang="en-US" altLang="en-US"/>
              <a:pPr/>
              <a:t>‹#›</a:t>
            </a:fld>
            <a:endParaRPr lang="en-US" altLang="en-US"/>
          </a:p>
        </p:txBody>
      </p:sp>
    </p:spTree>
    <p:extLst>
      <p:ext uri="{BB962C8B-B14F-4D97-AF65-F5344CB8AC3E}">
        <p14:creationId xmlns:p14="http://schemas.microsoft.com/office/powerpoint/2010/main" val="2297320299"/>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Rounded Rectangle 8"/>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7" name="Date Placeholder 4"/>
          <p:cNvSpPr>
            <a:spLocks noGrp="1"/>
          </p:cNvSpPr>
          <p:nvPr>
            <p:ph type="dt" sz="half" idx="10"/>
          </p:nvPr>
        </p:nvSpPr>
        <p:spPr/>
        <p:txBody>
          <a:bodyPr/>
          <a:lstStyle>
            <a:lvl1pPr>
              <a:defRPr smtClean="0"/>
            </a:lvl1pPr>
          </a:lstStyle>
          <a:p>
            <a:pPr>
              <a:defRPr/>
            </a:pPr>
            <a:fld id="{8F3E89F3-26A7-422B-92CE-A99C4539B7A8}" type="datetime2">
              <a:rPr lang="en-US"/>
              <a:pPr>
                <a:defRPr/>
              </a:pPr>
              <a:t>Thursday, 3 April, 2025</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Project review-1</a:t>
            </a:r>
          </a:p>
        </p:txBody>
      </p:sp>
      <p:sp>
        <p:nvSpPr>
          <p:cNvPr id="9" name="Slide Number Placeholder 6"/>
          <p:cNvSpPr>
            <a:spLocks noGrp="1"/>
          </p:cNvSpPr>
          <p:nvPr>
            <p:ph type="sldNum" sz="quarter" idx="12"/>
          </p:nvPr>
        </p:nvSpPr>
        <p:spPr/>
        <p:txBody>
          <a:bodyPr/>
          <a:lstStyle>
            <a:lvl1pPr>
              <a:defRPr/>
            </a:lvl1pPr>
          </a:lstStyle>
          <a:p>
            <a:fld id="{3AD1F7D2-622D-4A52-A49D-661345CA59BA}" type="slidenum">
              <a:rPr lang="en-US" altLang="en-US"/>
              <a:pPr/>
              <a:t>‹#›</a:t>
            </a:fld>
            <a:endParaRPr lang="en-US" altLang="en-US"/>
          </a:p>
        </p:txBody>
      </p:sp>
    </p:spTree>
    <p:extLst>
      <p:ext uri="{BB962C8B-B14F-4D97-AF65-F5344CB8AC3E}">
        <p14:creationId xmlns:p14="http://schemas.microsoft.com/office/powerpoint/2010/main" val="269549006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8" name="Date Placeholder 4"/>
          <p:cNvSpPr>
            <a:spLocks noGrp="1"/>
          </p:cNvSpPr>
          <p:nvPr>
            <p:ph type="dt" sz="half" idx="10"/>
          </p:nvPr>
        </p:nvSpPr>
        <p:spPr/>
        <p:txBody>
          <a:bodyPr/>
          <a:lstStyle>
            <a:lvl1pPr>
              <a:defRPr smtClean="0"/>
            </a:lvl1pPr>
          </a:lstStyle>
          <a:p>
            <a:pPr>
              <a:defRPr/>
            </a:pPr>
            <a:fld id="{82A449B0-68A0-44D5-AD8F-4A9286884570}" type="datetime2">
              <a:rPr lang="en-US"/>
              <a:pPr>
                <a:defRPr/>
              </a:pPr>
              <a:t>Thursday, 3 April, 2025</a:t>
            </a:fld>
            <a:endParaRPr lang="en-US"/>
          </a:p>
        </p:txBody>
      </p:sp>
      <p:sp>
        <p:nvSpPr>
          <p:cNvPr id="9" name="Footer Placeholder 5"/>
          <p:cNvSpPr>
            <a:spLocks noGrp="1"/>
          </p:cNvSpPr>
          <p:nvPr>
            <p:ph type="ftr" sz="quarter" idx="11"/>
          </p:nvPr>
        </p:nvSpPr>
        <p:spPr>
          <a:xfrm>
            <a:off x="1219200" y="6172200"/>
            <a:ext cx="5181600" cy="457200"/>
          </a:xfrm>
        </p:spPr>
        <p:txBody>
          <a:bodyPr/>
          <a:lstStyle>
            <a:lvl1pPr>
              <a:defRPr/>
            </a:lvl1pPr>
          </a:lstStyle>
          <a:p>
            <a:pPr>
              <a:defRPr/>
            </a:pPr>
            <a:r>
              <a:rPr lang="en-US"/>
              <a:t>Project review-1</a:t>
            </a:r>
          </a:p>
        </p:txBody>
      </p:sp>
      <p:sp>
        <p:nvSpPr>
          <p:cNvPr id="10" name="Slide Number Placeholder 6"/>
          <p:cNvSpPr>
            <a:spLocks noGrp="1"/>
          </p:cNvSpPr>
          <p:nvPr>
            <p:ph type="sldNum" sz="quarter" idx="12"/>
          </p:nvPr>
        </p:nvSpPr>
        <p:spPr>
          <a:xfrm>
            <a:off x="195263" y="6208713"/>
            <a:ext cx="609600" cy="457200"/>
          </a:xfrm>
        </p:spPr>
        <p:txBody>
          <a:bodyPr/>
          <a:lstStyle>
            <a:lvl1pPr>
              <a:defRPr/>
            </a:lvl1pPr>
          </a:lstStyle>
          <a:p>
            <a:fld id="{07B5C6D1-F62D-4D6F-9C62-5D38BCD7368E}" type="slidenum">
              <a:rPr lang="en-US" altLang="en-US"/>
              <a:pPr/>
              <a:t>‹#›</a:t>
            </a:fld>
            <a:endParaRPr lang="en-US" altLang="en-US"/>
          </a:p>
        </p:txBody>
      </p:sp>
    </p:spTree>
    <p:extLst>
      <p:ext uri="{BB962C8B-B14F-4D97-AF65-F5344CB8AC3E}">
        <p14:creationId xmlns:p14="http://schemas.microsoft.com/office/powerpoint/2010/main" val="294811364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useBgFill="1">
        <p:nvSpPr>
          <p:cNvPr id="11" name="Rounded Rectangle 10"/>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defRPr>
            </a:lvl1pPr>
          </a:lstStyle>
          <a:p>
            <a:pPr>
              <a:defRPr/>
            </a:pPr>
            <a:fld id="{7C9CC545-87FD-4BBF-A49F-FB9EE99376D4}" type="datetime2">
              <a:rPr lang="en-US"/>
              <a:pPr>
                <a:defRPr/>
              </a:pPr>
              <a:t>Thursday, 3 April, 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defRPr>
            </a:lvl1pPr>
          </a:lstStyle>
          <a:p>
            <a:pPr>
              <a:defRPr/>
            </a:pPr>
            <a:r>
              <a:rPr lang="en-US"/>
              <a:t>Project review-1</a:t>
            </a:r>
          </a:p>
        </p:txBody>
      </p:sp>
      <p:sp>
        <p:nvSpPr>
          <p:cNvPr id="23" name="Slide Number Placeholder 22"/>
          <p:cNvSpPr>
            <a:spLocks noGrp="1"/>
          </p:cNvSpPr>
          <p:nvPr>
            <p:ph type="sldNum" sz="quarter" idx="4"/>
          </p:nvPr>
        </p:nvSpPr>
        <p:spPr>
          <a:xfrm>
            <a:off x="195263" y="6210300"/>
            <a:ext cx="609600" cy="457200"/>
          </a:xfrm>
          <a:prstGeom prst="ellipse">
            <a:avLst/>
          </a:prstGeom>
          <a:solidFill>
            <a:schemeClr val="bg2">
              <a:lumMod val="50000"/>
            </a:schemeClr>
          </a:solidFill>
          <a:ln>
            <a:solidFill>
              <a:schemeClr val="bg2">
                <a:lumMod val="50000"/>
              </a:schemeClr>
            </a:solidFill>
          </a:ln>
        </p:spPr>
        <p:txBody>
          <a:bodyPr vert="horz" wrap="none" lIns="0" tIns="0" rIns="0" bIns="0" numCol="1" anchor="ctr" anchorCtr="1" compatLnSpc="1">
            <a:prstTxWarp prst="textNoShape">
              <a:avLst/>
            </a:prstTxWarp>
            <a:noAutofit/>
          </a:bodyPr>
          <a:lstStyle>
            <a:lvl1pPr algn="ctr" eaLnBrk="1" hangingPunct="1">
              <a:defRPr sz="1400">
                <a:solidFill>
                  <a:schemeClr val="bg1"/>
                </a:solidFill>
                <a:latin typeface="Century Gothic" panose="020B0502020202020204" pitchFamily="34" charset="0"/>
              </a:defRPr>
            </a:lvl1pPr>
          </a:lstStyle>
          <a:p>
            <a:fld id="{B39F7975-20CE-4B53-9FBF-E5E025DE11A4}" type="slidenum">
              <a:rPr lang="en-US" altLang="en-US"/>
              <a:pPr/>
              <a:t>‹#›</a:t>
            </a:fld>
            <a:endParaRPr lang="en-US" altLang="en-US"/>
          </a:p>
        </p:txBody>
      </p:sp>
      <p:sp>
        <p:nvSpPr>
          <p:cNvPr id="1030" name="Text Placeholder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Title Placeholder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992" r:id="rId1"/>
    <p:sldLayoutId id="2147483985" r:id="rId2"/>
    <p:sldLayoutId id="2147483993" r:id="rId3"/>
    <p:sldLayoutId id="2147483986" r:id="rId4"/>
    <p:sldLayoutId id="2147483987" r:id="rId5"/>
    <p:sldLayoutId id="2147483988" r:id="rId6"/>
    <p:sldLayoutId id="2147483989" r:id="rId7"/>
    <p:sldLayoutId id="2147483994" r:id="rId8"/>
    <p:sldLayoutId id="2147483995" r:id="rId9"/>
    <p:sldLayoutId id="2147483990" r:id="rId10"/>
    <p:sldLayoutId id="2147483991" r:id="rId11"/>
  </p:sldLayoutIdLst>
  <p:transition spd="med">
    <p:fade/>
  </p:transition>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entury Gothic" panose="020B0502020202020204" pitchFamily="34" charset="0"/>
        </a:defRPr>
      </a:lvl2pPr>
      <a:lvl3pPr algn="l" rtl="0" eaLnBrk="0" fontAlgn="base" hangingPunct="0">
        <a:spcBef>
          <a:spcPct val="0"/>
        </a:spcBef>
        <a:spcAft>
          <a:spcPct val="0"/>
        </a:spcAft>
        <a:defRPr sz="4000">
          <a:solidFill>
            <a:schemeClr val="tx2"/>
          </a:solidFill>
          <a:latin typeface="Century Gothic" panose="020B0502020202020204" pitchFamily="34" charset="0"/>
        </a:defRPr>
      </a:lvl3pPr>
      <a:lvl4pPr algn="l" rtl="0" eaLnBrk="0" fontAlgn="base" hangingPunct="0">
        <a:spcBef>
          <a:spcPct val="0"/>
        </a:spcBef>
        <a:spcAft>
          <a:spcPct val="0"/>
        </a:spcAft>
        <a:defRPr sz="4000">
          <a:solidFill>
            <a:schemeClr val="tx2"/>
          </a:solidFill>
          <a:latin typeface="Century Gothic" panose="020B0502020202020204" pitchFamily="34" charset="0"/>
        </a:defRPr>
      </a:lvl4pPr>
      <a:lvl5pPr algn="l" rtl="0" eaLnBrk="0" fontAlgn="base" hangingPunct="0">
        <a:spcBef>
          <a:spcPct val="0"/>
        </a:spcBef>
        <a:spcAft>
          <a:spcPct val="0"/>
        </a:spcAft>
        <a:defRPr sz="4000">
          <a:solidFill>
            <a:schemeClr val="tx2"/>
          </a:solidFill>
          <a:latin typeface="Century Gothic" panose="020B0502020202020204" pitchFamily="34" charset="0"/>
        </a:defRPr>
      </a:lvl5pPr>
      <a:lvl6pPr marL="457200" algn="l" rtl="0" fontAlgn="base">
        <a:spcBef>
          <a:spcPct val="0"/>
        </a:spcBef>
        <a:spcAft>
          <a:spcPct val="0"/>
        </a:spcAft>
        <a:defRPr sz="4000">
          <a:solidFill>
            <a:schemeClr val="tx2"/>
          </a:solidFill>
          <a:latin typeface="Century Gothic" panose="020B0502020202020204" pitchFamily="34" charset="0"/>
        </a:defRPr>
      </a:lvl6pPr>
      <a:lvl7pPr marL="914400" algn="l" rtl="0" fontAlgn="base">
        <a:spcBef>
          <a:spcPct val="0"/>
        </a:spcBef>
        <a:spcAft>
          <a:spcPct val="0"/>
        </a:spcAft>
        <a:defRPr sz="4000">
          <a:solidFill>
            <a:schemeClr val="tx2"/>
          </a:solidFill>
          <a:latin typeface="Century Gothic" panose="020B0502020202020204" pitchFamily="34" charset="0"/>
        </a:defRPr>
      </a:lvl7pPr>
      <a:lvl8pPr marL="1371600" algn="l" rtl="0" fontAlgn="base">
        <a:spcBef>
          <a:spcPct val="0"/>
        </a:spcBef>
        <a:spcAft>
          <a:spcPct val="0"/>
        </a:spcAft>
        <a:defRPr sz="4000">
          <a:solidFill>
            <a:schemeClr val="tx2"/>
          </a:solidFill>
          <a:latin typeface="Century Gothic" panose="020B0502020202020204" pitchFamily="34" charset="0"/>
        </a:defRPr>
      </a:lvl8pPr>
      <a:lvl9pPr marL="1828800" algn="l" rtl="0" fontAlgn="base">
        <a:spcBef>
          <a:spcPct val="0"/>
        </a:spcBef>
        <a:spcAft>
          <a:spcPct val="0"/>
        </a:spcAft>
        <a:defRPr sz="4000">
          <a:solidFill>
            <a:schemeClr val="tx2"/>
          </a:solidFill>
          <a:latin typeface="Century Gothic" panose="020B05020202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B1B8D2"/>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297FD5"/>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297FD5"/>
        </a:buClr>
        <a:buFont typeface="Arial" panose="020B0604020202020204" pitchFamily="34" charset="0"/>
        <a:buChar char="•"/>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ecsa-10.sciforum.ne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3038" y="3065463"/>
            <a:ext cx="11857037" cy="3633787"/>
          </a:xfrm>
        </p:spPr>
        <p:txBody>
          <a:bodyPr>
            <a:normAutofit fontScale="40000" lnSpcReduction="20000"/>
          </a:bodyPr>
          <a:lstStyle/>
          <a:p>
            <a:pPr eaLnBrk="1" fontAlgn="auto" hangingPunct="1">
              <a:lnSpc>
                <a:spcPct val="120000"/>
              </a:lnSpc>
              <a:spcBef>
                <a:spcPts val="580"/>
              </a:spcBef>
              <a:spcAft>
                <a:spcPts val="0"/>
              </a:spcAft>
              <a:buFont typeface="Wingdings 2"/>
              <a:buNone/>
              <a:defRPr/>
            </a:pPr>
            <a:endParaRPr lang="en-US" sz="4300" b="1" dirty="0">
              <a:solidFill>
                <a:schemeClr val="accent5">
                  <a:lumMod val="50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p>
            <a:pPr eaLnBrk="1" fontAlgn="auto" hangingPunct="1">
              <a:lnSpc>
                <a:spcPct val="120000"/>
              </a:lnSpc>
              <a:spcBef>
                <a:spcPts val="580"/>
              </a:spcBef>
              <a:spcAft>
                <a:spcPts val="0"/>
              </a:spcAft>
              <a:buFont typeface="Wingdings 2"/>
              <a:buNone/>
              <a:defRPr/>
            </a:pPr>
            <a:r>
              <a:rPr lang="en-US" sz="4900" b="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Presented by:</a:t>
            </a:r>
          </a:p>
          <a:p>
            <a:pPr eaLnBrk="1" fontAlgn="auto" hangingPunct="1">
              <a:lnSpc>
                <a:spcPct val="120000"/>
              </a:lnSpc>
              <a:spcBef>
                <a:spcPts val="580"/>
              </a:spcBef>
              <a:spcAft>
                <a:spcPts val="0"/>
              </a:spcAft>
              <a:buFont typeface="Wingdings 2"/>
              <a:buNone/>
              <a:defRPr/>
            </a:pPr>
            <a:r>
              <a:rPr lang="en-US" sz="3500" b="1" dirty="0">
                <a:solidFill>
                  <a:schemeClr val="tx1">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Bala Murali Gorantla  (21491A4231)</a:t>
            </a:r>
          </a:p>
          <a:p>
            <a:pPr eaLnBrk="1" fontAlgn="auto" hangingPunct="1">
              <a:lnSpc>
                <a:spcPct val="120000"/>
              </a:lnSpc>
              <a:spcBef>
                <a:spcPts val="580"/>
              </a:spcBef>
              <a:spcAft>
                <a:spcPts val="0"/>
              </a:spcAft>
              <a:buFont typeface="Wingdings 2"/>
              <a:buNone/>
              <a:defRPr/>
            </a:pPr>
            <a:r>
              <a:rPr lang="en-US" sz="3500" b="1" dirty="0">
                <a:solidFill>
                  <a:schemeClr val="tx1">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Bharath Varma Gottumukkala(21491A4232)</a:t>
            </a:r>
          </a:p>
          <a:p>
            <a:pPr eaLnBrk="1" fontAlgn="auto" hangingPunct="1">
              <a:lnSpc>
                <a:spcPct val="120000"/>
              </a:lnSpc>
              <a:spcBef>
                <a:spcPts val="580"/>
              </a:spcBef>
              <a:spcAft>
                <a:spcPts val="0"/>
              </a:spcAft>
              <a:buFont typeface="Wingdings 2"/>
              <a:buNone/>
              <a:defRPr/>
            </a:pPr>
            <a:r>
              <a:rPr lang="en-US" sz="3500" b="1" dirty="0">
                <a:solidFill>
                  <a:schemeClr val="tx1">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Pradeep chowdary Pattipati (21491A4247)</a:t>
            </a:r>
          </a:p>
          <a:p>
            <a:pPr eaLnBrk="1" fontAlgn="auto" hangingPunct="1">
              <a:lnSpc>
                <a:spcPct val="120000"/>
              </a:lnSpc>
              <a:spcBef>
                <a:spcPts val="580"/>
              </a:spcBef>
              <a:spcAft>
                <a:spcPts val="0"/>
              </a:spcAft>
              <a:buFont typeface="Wingdings 2"/>
              <a:buNone/>
              <a:defRPr/>
            </a:pPr>
            <a:r>
              <a:rPr lang="en-US" sz="3500" b="1" dirty="0">
                <a:solidFill>
                  <a:schemeClr val="tx1">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PoornaTeja Peyyala (21491A4248)</a:t>
            </a:r>
          </a:p>
          <a:p>
            <a:pPr eaLnBrk="1" fontAlgn="auto" hangingPunct="1">
              <a:lnSpc>
                <a:spcPct val="120000"/>
              </a:lnSpc>
              <a:spcBef>
                <a:spcPts val="580"/>
              </a:spcBef>
              <a:spcAft>
                <a:spcPts val="0"/>
              </a:spcAft>
              <a:buFont typeface="Wingdings 2"/>
              <a:buNone/>
              <a:defRPr/>
            </a:pPr>
            <a:r>
              <a:rPr lang="en-US" sz="3500" b="1" dirty="0">
                <a:solidFill>
                  <a:schemeClr val="tx1">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Mashoor Shaik (21491A4252)</a:t>
            </a:r>
          </a:p>
          <a:p>
            <a:pPr eaLnBrk="1" fontAlgn="auto" hangingPunct="1">
              <a:lnSpc>
                <a:spcPct val="120000"/>
              </a:lnSpc>
              <a:spcBef>
                <a:spcPts val="580"/>
              </a:spcBef>
              <a:spcAft>
                <a:spcPts val="0"/>
              </a:spcAft>
              <a:buFont typeface="Wingdings 2"/>
              <a:buNone/>
              <a:defRPr/>
            </a:pPr>
            <a:r>
              <a:rPr lang="en-US" sz="3500" b="1" dirty="0">
                <a:solidFill>
                  <a:schemeClr val="tx1">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Karthik Purimitla (21491A4263)</a:t>
            </a:r>
          </a:p>
          <a:p>
            <a:pPr algn="r" eaLnBrk="1" fontAlgn="auto" hangingPunct="1">
              <a:lnSpc>
                <a:spcPct val="120000"/>
              </a:lnSpc>
              <a:spcBef>
                <a:spcPts val="580"/>
              </a:spcBef>
              <a:spcAft>
                <a:spcPts val="0"/>
              </a:spcAft>
              <a:buFont typeface="Wingdings 2"/>
              <a:buNone/>
              <a:defRPr/>
            </a:pPr>
            <a:r>
              <a:rPr lang="en-US" sz="43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	Under the Guidance of                                          </a:t>
            </a:r>
          </a:p>
          <a:p>
            <a:pPr algn="r" eaLnBrk="1" fontAlgn="auto" hangingPunct="1">
              <a:lnSpc>
                <a:spcPct val="120000"/>
              </a:lnSpc>
              <a:spcBef>
                <a:spcPts val="580"/>
              </a:spcBef>
              <a:spcAft>
                <a:spcPts val="0"/>
              </a:spcAft>
              <a:buFont typeface="Wingdings 2"/>
              <a:buNone/>
              <a:defRPr/>
            </a:pPr>
            <a:r>
              <a:rPr lang="en-US" sz="43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 K. Sudharshan</a:t>
            </a:r>
          </a:p>
          <a:p>
            <a:pPr algn="r" eaLnBrk="1" fontAlgn="auto" hangingPunct="1">
              <a:lnSpc>
                <a:spcPct val="120000"/>
              </a:lnSpc>
              <a:spcBef>
                <a:spcPts val="580"/>
              </a:spcBef>
              <a:spcAft>
                <a:spcPts val="0"/>
              </a:spcAft>
              <a:buFont typeface="Wingdings 2"/>
              <a:buNone/>
              <a:defRPr/>
            </a:pPr>
            <a:r>
              <a:rPr lang="en-US" sz="23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a:buNone/>
              <a:defRPr/>
            </a:pPr>
            <a:r>
              <a:rPr lang="en-US" sz="2000" b="1" dirty="0">
                <a:latin typeface="Times New Roman" panose="02020603050405020304" pitchFamily="18" charset="0"/>
                <a:ea typeface="Microsoft Sans Serif" panose="020B0604020202020204" pitchFamily="34" charset="0"/>
                <a:cs typeface="Times New Roman" panose="02020603050405020304" pitchFamily="18" charset="0"/>
              </a:rPr>
              <a:t>Department of CSE(AIML)</a:t>
            </a:r>
          </a:p>
          <a:p>
            <a:pPr algn="r" eaLnBrk="1" fontAlgn="auto" hangingPunct="1">
              <a:lnSpc>
                <a:spcPct val="120000"/>
              </a:lnSpc>
              <a:spcBef>
                <a:spcPts val="580"/>
              </a:spcBef>
              <a:spcAft>
                <a:spcPts val="0"/>
              </a:spcAft>
              <a:buFont typeface="Wingdings 2"/>
              <a:buNone/>
              <a:defRPr/>
            </a:pPr>
            <a:endParaRPr lang="en-US" sz="43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eaLnBrk="1" fontAlgn="auto" hangingPunct="1">
              <a:spcBef>
                <a:spcPts val="580"/>
              </a:spcBef>
              <a:spcAft>
                <a:spcPts val="0"/>
              </a:spcAft>
              <a:buFont typeface="Wingdings 2"/>
              <a:buNone/>
              <a:defRPr/>
            </a:pPr>
            <a:endParaRPr lang="en-US" sz="4300" dirty="0"/>
          </a:p>
          <a:p>
            <a:pPr algn="r" eaLnBrk="1" fontAlgn="auto" hangingPunct="1">
              <a:lnSpc>
                <a:spcPct val="120000"/>
              </a:lnSpc>
              <a:spcBef>
                <a:spcPts val="580"/>
              </a:spcBef>
              <a:spcAft>
                <a:spcPts val="0"/>
              </a:spcAft>
              <a:buFont typeface="Wingdings 2"/>
              <a:buNone/>
              <a:defRPr/>
            </a:pPr>
            <a:endParaRPr lang="en-US" dirty="0"/>
          </a:p>
        </p:txBody>
      </p:sp>
      <p:sp>
        <p:nvSpPr>
          <p:cNvPr id="9219" name="Title 1"/>
          <p:cNvSpPr>
            <a:spLocks noGrp="1" noChangeArrowheads="1"/>
          </p:cNvSpPr>
          <p:nvPr>
            <p:ph type="ctrTitle"/>
          </p:nvPr>
        </p:nvSpPr>
        <p:spPr>
          <a:xfrm>
            <a:off x="96837" y="1397001"/>
            <a:ext cx="11998325" cy="1668462"/>
          </a:xfrm>
        </p:spPr>
        <p:txBody>
          <a:bodyPr/>
          <a:lstStyle/>
          <a:p>
            <a:pPr eaLnBrk="1" hangingPunct="1"/>
            <a:r>
              <a:rPr lang="en-IN" altLang="en-US" b="1" dirty="0">
                <a:latin typeface="Times New Roman" panose="02020603050405020304" pitchFamily="18" charset="0"/>
                <a:ea typeface="Microsoft Sans Serif" panose="020B0604020202020204" pitchFamily="34" charset="0"/>
                <a:cs typeface="Times New Roman" panose="02020603050405020304" pitchFamily="18" charset="0"/>
              </a:rPr>
              <a:t>ML based Soil analysis for Crop Recommendation</a:t>
            </a:r>
            <a:endParaRPr altLang="en-US" b="1" dirty="0">
              <a:latin typeface="Times New Roman" panose="02020603050405020304" pitchFamily="18" charset="0"/>
              <a:ea typeface="Microsoft Sans Serif" panose="020B0604020202020204" pitchFamily="34" charset="0"/>
              <a:cs typeface="Times New Roman" panose="02020603050405020304" pitchFamily="18" charset="0"/>
            </a:endParaRPr>
          </a:p>
        </p:txBody>
      </p:sp>
      <p:pic>
        <p:nvPicPr>
          <p:cNvPr id="922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1137A81E-800D-4006-88A3-ADAD493774AD}" type="slidenum">
              <a:rPr lang="en-US" altLang="en-US" sz="1400">
                <a:solidFill>
                  <a:schemeClr val="bg1"/>
                </a:solidFill>
                <a:latin typeface="Century Gothic" panose="020B0502020202020204" pitchFamily="34" charset="0"/>
              </a:rPr>
              <a:pPr>
                <a:spcBef>
                  <a:spcPct val="0"/>
                </a:spcBef>
                <a:buClrTx/>
                <a:buSzTx/>
                <a:buFontTx/>
                <a:buNone/>
              </a:pPr>
              <a:t>10</a:t>
            </a:fld>
            <a:endParaRPr lang="en-US" altLang="en-US" sz="1400">
              <a:solidFill>
                <a:schemeClr val="bg1"/>
              </a:solidFill>
              <a:latin typeface="Century Gothic" panose="020B0502020202020204" pitchFamily="34" charset="0"/>
            </a:endParaRPr>
          </a:p>
        </p:txBody>
      </p:sp>
      <p:sp>
        <p:nvSpPr>
          <p:cNvPr id="3" name="Content Placeholder 2"/>
          <p:cNvSpPr>
            <a:spLocks noGrp="1"/>
          </p:cNvSpPr>
          <p:nvPr>
            <p:ph sz="quarter" idx="1"/>
          </p:nvPr>
        </p:nvSpPr>
        <p:spPr>
          <a:xfrm>
            <a:off x="944563" y="1455751"/>
            <a:ext cx="10363200" cy="4572000"/>
          </a:xfrm>
        </p:spPr>
        <p:txBody>
          <a:bodyPr>
            <a:normAutofit fontScale="92500" lnSpcReduction="20000"/>
          </a:bodyPr>
          <a:lstStyle/>
          <a:p>
            <a:pPr marL="274320" indent="-457200" eaLnBrk="1" fontAlgn="auto" hangingPunct="1">
              <a:spcBef>
                <a:spcPts val="580"/>
              </a:spcBef>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defRPr/>
            </a:pPr>
            <a:r>
              <a:rPr lang="en-US" sz="1700" dirty="0">
                <a:latin typeface="Times New Roman" panose="02020603050405020304" pitchFamily="18" charset="0"/>
                <a:cs typeface="Times New Roman" panose="02020603050405020304" pitchFamily="18" charset="0"/>
              </a:rPr>
              <a:t>The motivation behind this project stems from the critical importance of agriculture in ensuring food security, sustaining livelihoods, and promoting economic development. As the backbone of many economies, agriculture faces increasing challenges due to climate change, environmental variations, and the need for sustainable practices.</a:t>
            </a:r>
          </a:p>
          <a:p>
            <a:pPr algn="just">
              <a:defRPr/>
            </a:pPr>
            <a:r>
              <a:rPr lang="en-US" sz="1700" b="1" dirty="0">
                <a:latin typeface="Times New Roman" panose="02020603050405020304" pitchFamily="18" charset="0"/>
                <a:cs typeface="Times New Roman" panose="02020603050405020304" pitchFamily="18" charset="0"/>
              </a:rPr>
              <a:t>Optimizing Crop Selection: </a:t>
            </a:r>
            <a:r>
              <a:rPr lang="en-US" sz="1700" dirty="0">
                <a:latin typeface="Times New Roman" panose="02020603050405020304" pitchFamily="18" charset="0"/>
                <a:cs typeface="Times New Roman" panose="02020603050405020304" pitchFamily="18" charset="0"/>
              </a:rPr>
              <a:t>Selecting the most suitable crops based on soil conditions is essential for maximizing agricultural productivity and resource efficiency. This project aims to provide farmers with data-driven insights to make informed crop choices. </a:t>
            </a:r>
          </a:p>
          <a:p>
            <a:pPr algn="just">
              <a:defRPr/>
            </a:pPr>
            <a:r>
              <a:rPr lang="en-US" sz="1700" b="1" dirty="0">
                <a:latin typeface="Times New Roman" panose="02020603050405020304" pitchFamily="18" charset="0"/>
                <a:cs typeface="Times New Roman" panose="02020603050405020304" pitchFamily="18" charset="0"/>
              </a:rPr>
              <a:t>Enhancing Soil Health Understanding: </a:t>
            </a:r>
            <a:r>
              <a:rPr lang="en-US" sz="1700" dirty="0">
                <a:latin typeface="Times New Roman" panose="02020603050405020304" pitchFamily="18" charset="0"/>
                <a:cs typeface="Times New Roman" panose="02020603050405020304" pitchFamily="18" charset="0"/>
              </a:rPr>
              <a:t>Soil quality and health are fundamental to crop productivity. Analyzing soil parameters such as nitrogen, potassium, phosphorus levels, temperature, humidity, soil pH, and rainfall helps in understanding the suitability of different crops for specific regions.</a:t>
            </a:r>
          </a:p>
          <a:p>
            <a:pPr algn="just">
              <a:defRPr/>
            </a:pPr>
            <a:r>
              <a:rPr lang="en-US" sz="1700" b="1" dirty="0">
                <a:latin typeface="Times New Roman" panose="02020603050405020304" pitchFamily="18" charset="0"/>
                <a:cs typeface="Times New Roman" panose="02020603050405020304" pitchFamily="18" charset="0"/>
              </a:rPr>
              <a:t>Leveraging Advanced Technologies: </a:t>
            </a:r>
            <a:r>
              <a:rPr lang="en-US" sz="1700" dirty="0">
                <a:latin typeface="Times New Roman" panose="02020603050405020304" pitchFamily="18" charset="0"/>
                <a:cs typeface="Times New Roman" panose="02020603050405020304" pitchFamily="18" charset="0"/>
              </a:rPr>
              <a:t>The integration of machine learning and artificial intelligence presents an opportunity to revolutionize traditional farming practices. Employing Support Vector Classification (SVC), logistic regression,</a:t>
            </a:r>
            <a:r>
              <a:rPr lang="en-US" sz="1800" dirty="0">
                <a:latin typeface="Times New Roman" panose="02020603050405020304" pitchFamily="18" charset="0"/>
                <a:cs typeface="Times New Roman" panose="02020603050405020304" pitchFamily="18" charset="0"/>
              </a:rPr>
              <a:t> K-nearest neighbor, </a:t>
            </a:r>
            <a:r>
              <a:rPr lang="en-US" sz="1800" dirty="0" err="1">
                <a:latin typeface="Times New Roman" panose="02020603050405020304" pitchFamily="18" charset="0"/>
                <a:cs typeface="Times New Roman" panose="02020603050405020304" pitchFamily="18" charset="0"/>
              </a:rPr>
              <a:t>Navie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Bayers</a:t>
            </a:r>
            <a:r>
              <a:rPr lang="en-US" sz="1800" dirty="0">
                <a:latin typeface="Times New Roman" panose="02020603050405020304" pitchFamily="18" charset="0"/>
                <a:cs typeface="Times New Roman" panose="02020603050405020304" pitchFamily="18" charset="0"/>
              </a:rPr>
              <a:t>, Random forest</a:t>
            </a:r>
            <a:r>
              <a:rPr lang="en-US" sz="1700" dirty="0">
                <a:latin typeface="Times New Roman" panose="02020603050405020304" pitchFamily="18" charset="0"/>
                <a:cs typeface="Times New Roman" panose="02020603050405020304" pitchFamily="18" charset="0"/>
              </a:rPr>
              <a:t> and decision tree classifiers enhances the accuracy and reliability of crop recommendations.</a:t>
            </a:r>
          </a:p>
          <a:p>
            <a:pPr algn="just">
              <a:defRPr/>
            </a:pPr>
            <a:r>
              <a:rPr lang="en-US" sz="1700" b="1" dirty="0">
                <a:latin typeface="Times New Roman" panose="02020603050405020304" pitchFamily="18" charset="0"/>
                <a:cs typeface="Times New Roman" panose="02020603050405020304" pitchFamily="18" charset="0"/>
              </a:rPr>
              <a:t>Empowering Farmers: </a:t>
            </a:r>
            <a:r>
              <a:rPr lang="en-US" sz="1700" dirty="0">
                <a:latin typeface="Times New Roman" panose="02020603050405020304" pitchFamily="18" charset="0"/>
                <a:cs typeface="Times New Roman" panose="02020603050405020304" pitchFamily="18" charset="0"/>
              </a:rPr>
              <a:t>Equipping farmers with advanced tools and techniques enables them to make better decisions, optimize crop yields, and improve their livelihoods. The project aspires to bridge the gap between technological advancements and practical agricultural applications.</a:t>
            </a:r>
          </a:p>
          <a:p>
            <a:pPr algn="just">
              <a:defRPr/>
            </a:pPr>
            <a:r>
              <a:rPr lang="en-US" sz="1700" b="1" dirty="0">
                <a:latin typeface="Times New Roman" panose="02020603050405020304" pitchFamily="18" charset="0"/>
                <a:cs typeface="Times New Roman" panose="02020603050405020304" pitchFamily="18" charset="0"/>
              </a:rPr>
              <a:t>Contributing to Precision Agriculture: </a:t>
            </a:r>
            <a:r>
              <a:rPr lang="en-US" sz="1700" dirty="0">
                <a:latin typeface="Times New Roman" panose="02020603050405020304" pitchFamily="18" charset="0"/>
                <a:cs typeface="Times New Roman" panose="02020603050405020304" pitchFamily="18" charset="0"/>
              </a:rPr>
              <a:t>This research contributes to the growing field of precision agriculture, demonstrating the potential of machine learning to address modern agricultural challenges and support resilient food production systems</a:t>
            </a:r>
          </a:p>
          <a:p>
            <a:pPr marL="274320" indent="-274320" eaLnBrk="1" fontAlgn="auto" hangingPunct="1">
              <a:spcBef>
                <a:spcPts val="580"/>
              </a:spcBef>
              <a:spcAft>
                <a:spcPts val="0"/>
              </a:spcAft>
              <a:buFont typeface="Wingdings 2"/>
              <a:buChar char=""/>
              <a:defRPr/>
            </a:pPr>
            <a:endParaRPr lang="en-IN"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944563" y="228600"/>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Motivation</a:t>
            </a:r>
          </a:p>
        </p:txBody>
      </p:sp>
      <p:pic>
        <p:nvPicPr>
          <p:cNvPr id="184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576046C9-6E7A-42E2-91ED-BD016AD072EF}" type="slidenum">
              <a:rPr lang="en-US" altLang="en-US" sz="1400">
                <a:solidFill>
                  <a:schemeClr val="bg1"/>
                </a:solidFill>
                <a:latin typeface="Century Gothic" panose="020B0502020202020204" pitchFamily="34" charset="0"/>
              </a:rPr>
              <a:pPr>
                <a:spcBef>
                  <a:spcPct val="0"/>
                </a:spcBef>
                <a:buClrTx/>
                <a:buSzTx/>
                <a:buFontTx/>
                <a:buNone/>
              </a:pPr>
              <a:t>11</a:t>
            </a:fld>
            <a:endParaRPr lang="en-US" altLang="en-US" sz="1400">
              <a:solidFill>
                <a:schemeClr val="bg1"/>
              </a:solidFill>
              <a:latin typeface="Century Gothic" panose="020B0502020202020204" pitchFamily="34" charset="0"/>
            </a:endParaRPr>
          </a:p>
        </p:txBody>
      </p:sp>
      <p:sp>
        <p:nvSpPr>
          <p:cNvPr id="15" name="Content Placeholder 2"/>
          <p:cNvSpPr>
            <a:spLocks noGrp="1"/>
          </p:cNvSpPr>
          <p:nvPr>
            <p:ph sz="quarter" idx="1"/>
          </p:nvPr>
        </p:nvSpPr>
        <p:spPr>
          <a:xfrm>
            <a:off x="901700" y="1619250"/>
            <a:ext cx="10629900" cy="4751388"/>
          </a:xfrm>
        </p:spPr>
        <p:txBody>
          <a:bodyPr>
            <a:normAutofit/>
          </a:bodyPr>
          <a:lstStyle/>
          <a:p>
            <a:pPr marL="274320" indent="-457200" eaLnBrk="1" fontAlgn="auto" hangingPunct="1">
              <a:spcBef>
                <a:spcPts val="580"/>
              </a:spcBef>
              <a:spcAft>
                <a:spcPts val="0"/>
              </a:spcAft>
              <a:buFont typeface="Wingdings" panose="05000000000000000000" pitchFamily="2" charset="2"/>
              <a:buChar char="q"/>
              <a:defRPr/>
            </a:pPr>
            <a:endParaRPr lang="en-IN" sz="16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spcBef>
                <a:spcPct val="0"/>
              </a:spcBef>
              <a:buClrTx/>
              <a:buSzTx/>
              <a:buNone/>
              <a:defRPr/>
            </a:pPr>
            <a:r>
              <a:rPr lang="en-US" sz="1600" dirty="0">
                <a:latin typeface="Times New Roman" panose="02020603050405020304" pitchFamily="18" charset="0"/>
                <a:cs typeface="Times New Roman" panose="02020603050405020304" pitchFamily="18" charset="0"/>
              </a:rPr>
              <a:t>The objective of this project is to develop an advanced and accurate system for recommending suitable crops based on comprehensive soil and environmental analysis.</a:t>
            </a:r>
          </a:p>
          <a:p>
            <a:pPr marL="0" indent="0" algn="just">
              <a:spcBef>
                <a:spcPct val="0"/>
              </a:spcBef>
              <a:buClrTx/>
              <a:buSzTx/>
              <a:buNone/>
              <a:defRPr/>
            </a:pPr>
            <a:endParaRPr lang="en-US" sz="1600" dirty="0">
              <a:latin typeface="Times New Roman" panose="02020603050405020304" pitchFamily="18" charset="0"/>
              <a:cs typeface="Times New Roman" panose="02020603050405020304" pitchFamily="18" charset="0"/>
            </a:endParaRPr>
          </a:p>
          <a:p>
            <a:pPr algn="just">
              <a:spcBef>
                <a:spcPct val="0"/>
              </a:spcBef>
              <a:buClrTx/>
              <a:buSzTx/>
              <a:defRPr/>
            </a:pPr>
            <a:r>
              <a:rPr lang="en-US" sz="1600" b="1" dirty="0">
                <a:latin typeface="Times New Roman" panose="02020603050405020304" pitchFamily="18" charset="0"/>
                <a:cs typeface="Times New Roman" panose="02020603050405020304" pitchFamily="18" charset="0"/>
              </a:rPr>
              <a:t>Developing Machine Learning Models:</a:t>
            </a:r>
            <a:r>
              <a:rPr lang="en-US" sz="1600" dirty="0">
                <a:latin typeface="Times New Roman" panose="02020603050405020304" pitchFamily="18" charset="0"/>
                <a:cs typeface="Times New Roman" panose="02020603050405020304" pitchFamily="18" charset="0"/>
              </a:rPr>
              <a:t> Utilize Support Vector Classification (SVC), logistic regression, and decision tree classifiers to analyze soil parameters and environmental factors.</a:t>
            </a:r>
          </a:p>
          <a:p>
            <a:pPr algn="just">
              <a:spcBef>
                <a:spcPct val="0"/>
              </a:spcBef>
              <a:buClrTx/>
              <a:buSzTx/>
              <a:defRPr/>
            </a:pPr>
            <a:endParaRPr lang="en-US" sz="1600" dirty="0">
              <a:latin typeface="Times New Roman" panose="02020603050405020304" pitchFamily="18" charset="0"/>
              <a:cs typeface="Times New Roman" panose="02020603050405020304" pitchFamily="18" charset="0"/>
            </a:endParaRPr>
          </a:p>
          <a:p>
            <a:pPr algn="just">
              <a:spcBef>
                <a:spcPct val="0"/>
              </a:spcBef>
              <a:buClrTx/>
              <a:buSzTx/>
              <a:defRPr/>
            </a:pPr>
            <a:r>
              <a:rPr lang="en-US" sz="1600" b="1" dirty="0">
                <a:latin typeface="Times New Roman" panose="02020603050405020304" pitchFamily="18" charset="0"/>
                <a:cs typeface="Times New Roman" panose="02020603050405020304" pitchFamily="18" charset="0"/>
              </a:rPr>
              <a:t>Optimizing Crop Recommendations:</a:t>
            </a:r>
            <a:r>
              <a:rPr lang="en-US" sz="1600" dirty="0">
                <a:latin typeface="Times New Roman" panose="02020603050405020304" pitchFamily="18" charset="0"/>
                <a:cs typeface="Times New Roman" panose="02020603050405020304" pitchFamily="18" charset="0"/>
              </a:rPr>
              <a:t> Provide precise and data-driven crop recommendations to maximize agricultural productivity and sustainability.</a:t>
            </a:r>
          </a:p>
          <a:p>
            <a:pPr algn="just">
              <a:spcBef>
                <a:spcPct val="0"/>
              </a:spcBef>
              <a:buClrTx/>
              <a:buSzTx/>
              <a:defRPr/>
            </a:pPr>
            <a:endParaRPr lang="en-US" sz="1600" dirty="0">
              <a:latin typeface="Times New Roman" panose="02020603050405020304" pitchFamily="18" charset="0"/>
              <a:cs typeface="Times New Roman" panose="02020603050405020304" pitchFamily="18" charset="0"/>
            </a:endParaRPr>
          </a:p>
          <a:p>
            <a:pPr algn="just">
              <a:spcBef>
                <a:spcPct val="0"/>
              </a:spcBef>
              <a:buClrTx/>
              <a:buSzTx/>
              <a:defRPr/>
            </a:pPr>
            <a:r>
              <a:rPr lang="en-US" sz="1600" b="1" dirty="0">
                <a:latin typeface="Times New Roman" panose="02020603050405020304" pitchFamily="18" charset="0"/>
                <a:cs typeface="Times New Roman" panose="02020603050405020304" pitchFamily="18" charset="0"/>
              </a:rPr>
              <a:t>Promoting Sustainable Practices:</a:t>
            </a:r>
            <a:r>
              <a:rPr lang="en-US" sz="1600" dirty="0">
                <a:latin typeface="Times New Roman" panose="02020603050405020304" pitchFamily="18" charset="0"/>
                <a:cs typeface="Times New Roman" panose="02020603050405020304" pitchFamily="18" charset="0"/>
              </a:rPr>
              <a:t> Support sustainable farming practices by recommending crops that align with the soil's health and environmental conditions.</a:t>
            </a:r>
          </a:p>
          <a:p>
            <a:pPr algn="just">
              <a:spcBef>
                <a:spcPct val="0"/>
              </a:spcBef>
              <a:buClrTx/>
              <a:buSzTx/>
              <a:defRPr/>
            </a:pPr>
            <a:endParaRPr lang="en-US" sz="1600" dirty="0">
              <a:latin typeface="Times New Roman" panose="02020603050405020304" pitchFamily="18" charset="0"/>
              <a:cs typeface="Times New Roman" panose="02020603050405020304" pitchFamily="18" charset="0"/>
            </a:endParaRPr>
          </a:p>
          <a:p>
            <a:pPr algn="just">
              <a:spcBef>
                <a:spcPct val="0"/>
              </a:spcBef>
              <a:buClrTx/>
              <a:buSzTx/>
              <a:defRPr/>
            </a:pPr>
            <a:r>
              <a:rPr lang="en-US" sz="1600" b="1" dirty="0">
                <a:latin typeface="Times New Roman" panose="02020603050405020304" pitchFamily="18" charset="0"/>
                <a:cs typeface="Times New Roman" panose="02020603050405020304" pitchFamily="18" charset="0"/>
              </a:rPr>
              <a:t>Contributing to Precision Agriculture:</a:t>
            </a:r>
            <a:r>
              <a:rPr lang="en-US" sz="1600" dirty="0">
                <a:latin typeface="Times New Roman" panose="02020603050405020304" pitchFamily="18" charset="0"/>
                <a:cs typeface="Times New Roman" panose="02020603050405020304" pitchFamily="18" charset="0"/>
              </a:rPr>
              <a:t> Advance the field of precision agriculture through the integration of machine learning techniques to address modern agricultural challenges.</a:t>
            </a:r>
            <a:endParaRPr lang="en-US" altLang="en-US" sz="16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61950" y="360363"/>
            <a:ext cx="11396663"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Objective</a:t>
            </a: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669C04FA-A9B0-4C92-AA25-D2419D8A1920}" type="slidenum">
              <a:rPr lang="en-US" altLang="en-US" sz="1400">
                <a:solidFill>
                  <a:schemeClr val="bg1"/>
                </a:solidFill>
                <a:latin typeface="Century Gothic" panose="020B0502020202020204" pitchFamily="34" charset="0"/>
              </a:rPr>
              <a:pPr>
                <a:spcBef>
                  <a:spcPct val="0"/>
                </a:spcBef>
                <a:buClrTx/>
                <a:buSzTx/>
                <a:buFontTx/>
                <a:buNone/>
              </a:pPr>
              <a:t>12</a:t>
            </a:fld>
            <a:endParaRPr lang="en-US" altLang="en-US" sz="1400">
              <a:solidFill>
                <a:schemeClr val="bg1"/>
              </a:solidFill>
              <a:latin typeface="Century Gothic" panose="020B0502020202020204" pitchFamily="34" charset="0"/>
            </a:endParaRPr>
          </a:p>
        </p:txBody>
      </p:sp>
      <p:sp>
        <p:nvSpPr>
          <p:cNvPr id="9" name="Content Placeholder 2"/>
          <p:cNvSpPr>
            <a:spLocks noGrp="1"/>
          </p:cNvSpPr>
          <p:nvPr>
            <p:ph sz="quarter" idx="1"/>
          </p:nvPr>
        </p:nvSpPr>
        <p:spPr>
          <a:xfrm>
            <a:off x="1219200" y="1527314"/>
            <a:ext cx="10363200" cy="4572000"/>
          </a:xfrm>
        </p:spPr>
        <p:txBody>
          <a:bodyPr>
            <a:normAutofit/>
          </a:bodyPr>
          <a:lstStyle/>
          <a:p>
            <a:pPr marL="274320" indent="-457200" eaLnBrk="1" fontAlgn="auto" hangingPunct="1">
              <a:spcBef>
                <a:spcPts val="580"/>
              </a:spcBef>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just"/>
            <a:r>
              <a:rPr lang="en-US" altLang="en-US" sz="1600" b="1" dirty="0">
                <a:latin typeface="Times New Roman" panose="02020603050405020304" pitchFamily="18" charset="0"/>
                <a:cs typeface="Times New Roman" panose="02020603050405020304" pitchFamily="18" charset="0"/>
              </a:rPr>
              <a:t>Convolutional Neural Networks (CNNs)</a:t>
            </a:r>
            <a:r>
              <a:rPr lang="en-US" altLang="en-US" sz="1600" dirty="0">
                <a:latin typeface="Times New Roman" panose="02020603050405020304" pitchFamily="18" charset="0"/>
                <a:cs typeface="Times New Roman" panose="02020603050405020304" pitchFamily="18" charset="0"/>
              </a:rPr>
              <a:t> are deep learning models particularly effective for image-related tasks, capable of automatically learning spatial hierarchies of features. They consist of convolutional layers for feature extraction, pooling layers to reduce dimensionality, fully connected layers for integration, and activation functions for non-linearity. While CNNs excel at capturing intricate patterns and reducing the need for manual feature extraction, they are computationally intensive and require large datasets for training.</a:t>
            </a:r>
          </a:p>
          <a:p>
            <a:pPr algn="just"/>
            <a:endParaRPr lang="en-US" altLang="en-US" sz="1600" dirty="0">
              <a:latin typeface="Times New Roman" panose="02020603050405020304" pitchFamily="18" charset="0"/>
              <a:cs typeface="Times New Roman" panose="02020603050405020304" pitchFamily="18" charset="0"/>
            </a:endParaRPr>
          </a:p>
          <a:p>
            <a:pPr algn="just"/>
            <a:r>
              <a:rPr lang="en-US" altLang="en-US" sz="1600" b="1" dirty="0">
                <a:latin typeface="Times New Roman" panose="02020603050405020304" pitchFamily="18" charset="0"/>
                <a:cs typeface="Times New Roman" panose="02020603050405020304" pitchFamily="18" charset="0"/>
              </a:rPr>
              <a:t>Graph Neural Networks (GNNs)</a:t>
            </a:r>
            <a:r>
              <a:rPr lang="en-US" altLang="en-US" sz="1600" dirty="0">
                <a:latin typeface="Times New Roman" panose="02020603050405020304" pitchFamily="18" charset="0"/>
                <a:cs typeface="Times New Roman" panose="02020603050405020304" pitchFamily="18" charset="0"/>
              </a:rPr>
              <a:t>, on the other hand, are designed for graph-structured data, making them suitable for analyzing complex relationships and interactions. GNNs employ message passing and graph convolutions to update node features based on their neighbors, capturing both local and global graph structures. These networks are advantageous for tasks involving irregular, non-Euclidean data but can be computationally demanding and challenging to design effectively. Both models offer significant potential in enhancing agricultural decision-making and predictive modeling.</a:t>
            </a:r>
          </a:p>
        </p:txBody>
      </p:sp>
      <p:sp>
        <p:nvSpPr>
          <p:cNvPr id="6" name="Title 5"/>
          <p:cNvSpPr>
            <a:spLocks noGrp="1"/>
          </p:cNvSpPr>
          <p:nvPr>
            <p:ph type="title"/>
          </p:nvPr>
        </p:nvSpPr>
        <p:spPr>
          <a:xfrm>
            <a:off x="1219200" y="234950"/>
            <a:ext cx="10363200" cy="1143000"/>
          </a:xfrm>
        </p:spPr>
        <p:txBody>
          <a:bodyPr>
            <a:normAutofit fontScale="90000"/>
          </a:bodyPr>
          <a:lstStyle/>
          <a:p>
            <a:pPr algn="ctr" eaLnBrk="1" fontAlgn="auto" hangingPunct="1">
              <a:spcAft>
                <a:spcPts val="0"/>
              </a:spcAft>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Existing Method</a:t>
            </a:r>
            <a:b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pic>
        <p:nvPicPr>
          <p:cNvPr id="2150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p:cNvSpPr>
            <a:spLocks noGrp="1" noChangeArrowheads="1"/>
          </p:cNvSpPr>
          <p:nvPr>
            <p:ph sz="quarter" idx="1"/>
          </p:nvPr>
        </p:nvSpPr>
        <p:spPr>
          <a:xfrm>
            <a:off x="1047750" y="1516063"/>
            <a:ext cx="10363200" cy="4572000"/>
          </a:xfrm>
        </p:spPr>
        <p:txBody>
          <a:bodyPr/>
          <a:lstStyle/>
          <a:p>
            <a:pPr marL="0" indent="0" algn="just" eaLnBrk="1" fontAlgn="auto" hangingPunct="1">
              <a:spcBef>
                <a:spcPts val="580"/>
              </a:spcBef>
              <a:spcAft>
                <a:spcPts val="0"/>
              </a:spcAft>
              <a:buNone/>
              <a:defRPr/>
            </a:pPr>
            <a:r>
              <a:rPr lang="en-US" sz="1400" b="1" dirty="0">
                <a:latin typeface="Times New Roman" panose="02020603050405020304" pitchFamily="18" charset="0"/>
                <a:cs typeface="Times New Roman" panose="02020603050405020304" pitchFamily="18" charset="0"/>
              </a:rPr>
              <a:t>Model Integration: </a:t>
            </a:r>
          </a:p>
          <a:p>
            <a:pPr marL="0" indent="0" algn="just" eaLnBrk="1" fontAlgn="auto" hangingPunct="1">
              <a:spcBef>
                <a:spcPts val="580"/>
              </a:spcBef>
              <a:spcAft>
                <a:spcPts val="0"/>
              </a:spcAft>
              <a:buNone/>
              <a:defRPr/>
            </a:pPr>
            <a:r>
              <a:rPr lang="en-US" sz="1400" dirty="0">
                <a:latin typeface="Times New Roman" panose="02020603050405020304" pitchFamily="18" charset="0"/>
                <a:cs typeface="Times New Roman" panose="02020603050405020304" pitchFamily="18" charset="0"/>
              </a:rPr>
              <a:t>Checking the predictions from SVC, logistic regression, and decision tree classifiers to create a robust Hybrid model. This integration leverages the complementary strengths of each technique, enhancing predictive accuracy, reducing </a:t>
            </a:r>
            <a:r>
              <a:rPr lang="en-US" sz="1400" dirty="0" err="1">
                <a:latin typeface="Times New Roman" panose="02020603050405020304" pitchFamily="18" charset="0"/>
                <a:cs typeface="Times New Roman" panose="02020603050405020304" pitchFamily="18" charset="0"/>
              </a:rPr>
              <a:t>overfitting</a:t>
            </a:r>
            <a:r>
              <a:rPr lang="en-US" sz="1400" dirty="0">
                <a:latin typeface="Times New Roman" panose="02020603050405020304" pitchFamily="18" charset="0"/>
                <a:cs typeface="Times New Roman" panose="02020603050405020304" pitchFamily="18" charset="0"/>
              </a:rPr>
              <a:t>, and providing more reliable crop recommendations.</a:t>
            </a:r>
          </a:p>
          <a:p>
            <a:pPr marL="0" indent="0" algn="just">
              <a:buNone/>
              <a:defRPr/>
            </a:pPr>
            <a:r>
              <a:rPr lang="en-US" sz="1400" b="1" dirty="0">
                <a:latin typeface="Times New Roman" panose="02020603050405020304" pitchFamily="18" charset="0"/>
                <a:cs typeface="Times New Roman" panose="02020603050405020304" pitchFamily="18" charset="0"/>
              </a:rPr>
              <a:t>Machine Learning Models Development:</a:t>
            </a:r>
          </a:p>
          <a:p>
            <a:pPr algn="just">
              <a:buFont typeface="Arial" panose="020B0604020202020204" pitchFamily="34" charset="0"/>
              <a:buChar char="•"/>
              <a:defRPr/>
            </a:pPr>
            <a:r>
              <a:rPr lang="en-US" sz="1400" b="1" dirty="0">
                <a:latin typeface="Times New Roman" panose="02020603050405020304" pitchFamily="18" charset="0"/>
                <a:cs typeface="Times New Roman" panose="02020603050405020304" pitchFamily="18" charset="0"/>
              </a:rPr>
              <a:t>Support Vector Classification (SVC):</a:t>
            </a:r>
            <a:r>
              <a:rPr lang="en-US" sz="1400" dirty="0">
                <a:latin typeface="Times New Roman" panose="02020603050405020304" pitchFamily="18" charset="0"/>
                <a:cs typeface="Times New Roman" panose="02020603050405020304" pitchFamily="18" charset="0"/>
              </a:rPr>
              <a:t> Utilize SVC to classify soil and environmental data into different crop categories, taking advantage of its ability to handle high-dimensional and non-linearly separable data.</a:t>
            </a:r>
          </a:p>
          <a:p>
            <a:pPr algn="just">
              <a:buFont typeface="Arial" panose="020B0604020202020204" pitchFamily="34" charset="0"/>
              <a:buChar char="•"/>
              <a:defRPr/>
            </a:pPr>
            <a:r>
              <a:rPr lang="en-US" sz="1400" b="1" dirty="0">
                <a:latin typeface="Times New Roman" panose="02020603050405020304" pitchFamily="18" charset="0"/>
                <a:cs typeface="Times New Roman" panose="02020603050405020304" pitchFamily="18" charset="0"/>
              </a:rPr>
              <a:t>Logistic Regression:</a:t>
            </a:r>
            <a:r>
              <a:rPr lang="en-US" sz="1400" dirty="0">
                <a:latin typeface="Times New Roman" panose="02020603050405020304" pitchFamily="18" charset="0"/>
                <a:cs typeface="Times New Roman" panose="02020603050405020304" pitchFamily="18" charset="0"/>
              </a:rPr>
              <a:t> Employ logistic regression to model the probability of different crops being suitable based on soil parameters, providing clear and interpretable insights.</a:t>
            </a:r>
          </a:p>
          <a:p>
            <a:pPr algn="just">
              <a:buFont typeface="Arial" panose="020B0604020202020204" pitchFamily="34" charset="0"/>
              <a:buChar char="•"/>
              <a:defRPr/>
            </a:pPr>
            <a:r>
              <a:rPr lang="en-US" sz="1400" b="1" dirty="0">
                <a:latin typeface="Times New Roman" panose="02020603050405020304" pitchFamily="18" charset="0"/>
                <a:cs typeface="Times New Roman" panose="02020603050405020304" pitchFamily="18" charset="0"/>
              </a:rPr>
              <a:t>Decision Tree Classifiers:</a:t>
            </a:r>
            <a:r>
              <a:rPr lang="en-US" sz="1400" dirty="0">
                <a:latin typeface="Times New Roman" panose="02020603050405020304" pitchFamily="18" charset="0"/>
                <a:cs typeface="Times New Roman" panose="02020603050405020304" pitchFamily="18" charset="0"/>
              </a:rPr>
              <a:t> Use decision tree classifiers to capture non-linear relationships and interactions between soil parameters, providing an intuitive decision-making model.</a:t>
            </a:r>
          </a:p>
          <a:p>
            <a:pPr algn="just">
              <a:buFont typeface="Arial" panose="020B0604020202020204" pitchFamily="34" charset="0"/>
              <a:buChar char="•"/>
              <a:defRPr/>
            </a:pPr>
            <a:r>
              <a:rPr lang="en-IN" sz="1400" b="1" dirty="0">
                <a:latin typeface="Times New Roman" panose="02020603050405020304" pitchFamily="18" charset="0"/>
                <a:cs typeface="Times New Roman" panose="02020603050405020304" pitchFamily="18" charset="0"/>
              </a:rPr>
              <a:t>K-Nearest </a:t>
            </a:r>
            <a:r>
              <a:rPr lang="en-IN" sz="1400" b="1" dirty="0" err="1">
                <a:latin typeface="Times New Roman" panose="02020603050405020304" pitchFamily="18" charset="0"/>
                <a:cs typeface="Times New Roman" panose="02020603050405020304" pitchFamily="18" charset="0"/>
              </a:rPr>
              <a:t>Neighbors</a:t>
            </a:r>
            <a:r>
              <a:rPr lang="en-IN" sz="1400" b="1" dirty="0">
                <a:latin typeface="Times New Roman" panose="02020603050405020304" pitchFamily="18" charset="0"/>
                <a:cs typeface="Times New Roman" panose="02020603050405020304" pitchFamily="18" charset="0"/>
              </a:rPr>
              <a:t> (KNN): </a:t>
            </a:r>
            <a:r>
              <a:rPr lang="en-US" sz="1400" dirty="0">
                <a:latin typeface="Times New Roman" panose="02020603050405020304" pitchFamily="18" charset="0"/>
                <a:cs typeface="Times New Roman" panose="02020603050405020304" pitchFamily="18" charset="0"/>
              </a:rPr>
              <a:t>Classifies soil and environmental data based on similarity to past data points.  Works well with small datasets and adapts to new data easily.</a:t>
            </a:r>
          </a:p>
          <a:p>
            <a:pPr algn="just">
              <a:buFont typeface="Arial" panose="020B0604020202020204" pitchFamily="34" charset="0"/>
              <a:buChar char="•"/>
              <a:defRPr/>
            </a:pPr>
            <a:r>
              <a:rPr lang="en-IN" sz="1400" b="1" dirty="0">
                <a:latin typeface="Times New Roman" panose="02020603050405020304" pitchFamily="18" charset="0"/>
                <a:cs typeface="Times New Roman" panose="02020603050405020304" pitchFamily="18" charset="0"/>
              </a:rPr>
              <a:t>Naive Bayes (NB)</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Estimates the probability of different crops being suitable based on soil features. Fast, handles categorical data well, and requires less training data.</a:t>
            </a:r>
          </a:p>
          <a:p>
            <a:pPr algn="just">
              <a:buFont typeface="Arial" panose="020B0604020202020204" pitchFamily="34" charset="0"/>
              <a:buChar char="•"/>
              <a:defRPr/>
            </a:pPr>
            <a:r>
              <a:rPr lang="en-IN" sz="1400" b="1" dirty="0">
                <a:latin typeface="Times New Roman" panose="02020603050405020304" pitchFamily="18" charset="0"/>
                <a:cs typeface="Times New Roman" panose="02020603050405020304" pitchFamily="18" charset="0"/>
              </a:rPr>
              <a:t>Random Forest (RF)</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 Uses multiple decision trees to analyze soil parameters and environmental conditions.  Provides high accuracy, reduces </a:t>
            </a:r>
            <a:r>
              <a:rPr lang="en-US" sz="1400" dirty="0" err="1">
                <a:latin typeface="Times New Roman" panose="02020603050405020304" pitchFamily="18" charset="0"/>
                <a:cs typeface="Times New Roman" panose="02020603050405020304" pitchFamily="18" charset="0"/>
              </a:rPr>
              <a:t>overfitting</a:t>
            </a:r>
            <a:r>
              <a:rPr lang="en-US" sz="1400" dirty="0">
                <a:latin typeface="Times New Roman" panose="02020603050405020304" pitchFamily="18" charset="0"/>
                <a:cs typeface="Times New Roman" panose="02020603050405020304" pitchFamily="18" charset="0"/>
              </a:rPr>
              <a:t>, and handles complex patterns.</a:t>
            </a:r>
          </a:p>
          <a:p>
            <a:pPr marL="0" indent="0" algn="just">
              <a:buNone/>
              <a:defRPr/>
            </a:pPr>
            <a:r>
              <a:rPr lang="en-US" sz="1400" b="1" dirty="0">
                <a:latin typeface="Times New Roman" panose="02020603050405020304" pitchFamily="18" charset="0"/>
                <a:cs typeface="Times New Roman" panose="02020603050405020304" pitchFamily="18" charset="0"/>
              </a:rPr>
              <a:t>Evaluation and Deployment:</a:t>
            </a:r>
            <a:r>
              <a:rPr lang="en-US" sz="1400" dirty="0">
                <a:latin typeface="Times New Roman" panose="02020603050405020304" pitchFamily="18" charset="0"/>
                <a:cs typeface="Times New Roman" panose="02020603050405020304" pitchFamily="18" charset="0"/>
              </a:rPr>
              <a:t> Evaluate the performance of the Best model using metrics such as accuracy, precision, recall, and F1-score. Validate the model through cross-validation techniques to ensure its reliability. Deploy the trained model into a user-friendly application that provides farmers with actionable crop recommendations based on real-time soil and environmental data.</a:t>
            </a:r>
          </a:p>
        </p:txBody>
      </p:sp>
      <p:sp>
        <p:nvSpPr>
          <p:cNvPr id="3" name="Title 2"/>
          <p:cNvSpPr>
            <a:spLocks noGrp="1"/>
          </p:cNvSpPr>
          <p:nvPr>
            <p:ph type="title"/>
          </p:nvPr>
        </p:nvSpPr>
        <p:spPr>
          <a:xfrm>
            <a:off x="804863" y="373063"/>
            <a:ext cx="10363200" cy="1143000"/>
          </a:xfrm>
        </p:spPr>
        <p:txBody>
          <a:bodyPr/>
          <a:lstStyle/>
          <a:p>
            <a:pPr algn="ctr">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Proposed Method</a:t>
            </a:r>
            <a:endParaRPr lang="en-IN" dirty="0"/>
          </a:p>
        </p:txBody>
      </p:sp>
      <p:sp>
        <p:nvSpPr>
          <p:cNvPr id="6" name="Slide Number Placeholder 5"/>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ECCD413D-8289-4CBC-8EF3-501643BDFB92}" type="slidenum">
              <a:rPr lang="en-US" altLang="en-US" sz="1400">
                <a:solidFill>
                  <a:schemeClr val="bg1"/>
                </a:solidFill>
                <a:latin typeface="Century Gothic" panose="020B0502020202020204" pitchFamily="34" charset="0"/>
              </a:rPr>
              <a:pPr>
                <a:spcBef>
                  <a:spcPct val="0"/>
                </a:spcBef>
                <a:buClrTx/>
                <a:buSzTx/>
                <a:buFontTx/>
                <a:buNone/>
              </a:pPr>
              <a:t>13</a:t>
            </a:fld>
            <a:endParaRPr lang="en-US" altLang="en-US" sz="1400">
              <a:solidFill>
                <a:schemeClr val="bg1"/>
              </a:solidFill>
              <a:latin typeface="Century Gothic" panose="020B0502020202020204" pitchFamily="34" charset="0"/>
            </a:endParaRPr>
          </a:p>
        </p:txBody>
      </p:sp>
      <p:pic>
        <p:nvPicPr>
          <p:cNvPr id="225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54676085-F58D-4F4F-B109-46329ACDEDD7}" type="slidenum">
              <a:rPr lang="en-US" altLang="en-US" sz="1400">
                <a:solidFill>
                  <a:schemeClr val="bg1"/>
                </a:solidFill>
                <a:latin typeface="Century Gothic" panose="020B0502020202020204" pitchFamily="34" charset="0"/>
              </a:rPr>
              <a:pPr>
                <a:spcBef>
                  <a:spcPct val="0"/>
                </a:spcBef>
                <a:buClrTx/>
                <a:buSzTx/>
                <a:buFontTx/>
                <a:buNone/>
              </a:pPr>
              <a:t>14</a:t>
            </a:fld>
            <a:endParaRPr lang="en-US" altLang="en-US" sz="1400">
              <a:solidFill>
                <a:schemeClr val="bg1"/>
              </a:solidFill>
              <a:latin typeface="Century Gothic" panose="020B0502020202020204" pitchFamily="34" charset="0"/>
            </a:endParaRPr>
          </a:p>
        </p:txBody>
      </p:sp>
      <p:sp>
        <p:nvSpPr>
          <p:cNvPr id="6" name="Title 5"/>
          <p:cNvSpPr>
            <a:spLocks noGrp="1"/>
          </p:cNvSpPr>
          <p:nvPr>
            <p:ph type="title"/>
          </p:nvPr>
        </p:nvSpPr>
        <p:spPr>
          <a:xfrm>
            <a:off x="804863" y="298450"/>
            <a:ext cx="10363200" cy="1033463"/>
          </a:xfrm>
        </p:spPr>
        <p:txBody>
          <a:bodyPr>
            <a:normAutofit fontScale="90000"/>
          </a:bodyPr>
          <a:lstStyle/>
          <a:p>
            <a:pPr algn="ctr" eaLnBrk="1" fontAlgn="auto" hangingPunct="1">
              <a:spcAft>
                <a:spcPts val="0"/>
              </a:spcAft>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44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sz="44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p:cNvSpPr txBox="1">
            <a:spLocks/>
          </p:cNvSpPr>
          <p:nvPr/>
        </p:nvSpPr>
        <p:spPr>
          <a:xfrm>
            <a:off x="1371600" y="16002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indent="-457200" fontAlgn="auto">
              <a:spcAft>
                <a:spcPts val="0"/>
              </a:spcAft>
              <a:buFont typeface="Wingdings" panose="05000000000000000000" pitchFamily="2" charset="2"/>
              <a:buChar char="q"/>
              <a:defRPr/>
            </a:pPr>
            <a:r>
              <a:rPr lang="en-IN" sz="1800" b="1" dirty="0">
                <a:solidFill>
                  <a:srgbClr val="000000"/>
                </a:solidFill>
                <a:latin typeface="Times New Roman" panose="02020603050405020304" pitchFamily="18" charset="0"/>
                <a:cs typeface="Times New Roman" panose="02020603050405020304" pitchFamily="18" charset="0"/>
              </a:rPr>
              <a:t>Font should be </a:t>
            </a:r>
            <a:r>
              <a:rPr lang="en-IN" sz="1800" b="1" dirty="0">
                <a:solidFill>
                  <a:srgbClr val="C00000"/>
                </a:solidFill>
                <a:latin typeface="Times New Roman" panose="02020603050405020304" pitchFamily="18" charset="0"/>
                <a:cs typeface="Times New Roman" panose="02020603050405020304" pitchFamily="18" charset="0"/>
              </a:rPr>
              <a:t>TIMES NEW ROMAN</a:t>
            </a:r>
          </a:p>
          <a:p>
            <a:pPr indent="-457200" fontAlgn="auto">
              <a:spcAft>
                <a:spcPts val="0"/>
              </a:spcAft>
              <a:buFont typeface="Wingdings" panose="05000000000000000000" pitchFamily="2" charset="2"/>
              <a:buChar char="q"/>
              <a:defRPr/>
            </a:pPr>
            <a:r>
              <a:rPr lang="en-IN" sz="1800" b="1" dirty="0">
                <a:solidFill>
                  <a:srgbClr val="000000"/>
                </a:solidFill>
                <a:latin typeface="Times New Roman" panose="02020603050405020304" pitchFamily="18" charset="0"/>
                <a:cs typeface="Times New Roman" panose="02020603050405020304" pitchFamily="18" charset="0"/>
              </a:rPr>
              <a:t>Font Size-          	</a:t>
            </a:r>
            <a:r>
              <a:rPr lang="en-IN" sz="1800" b="1" dirty="0">
                <a:solidFill>
                  <a:srgbClr val="C00000"/>
                </a:solidFill>
                <a:latin typeface="Times New Roman" panose="02020603050405020304" pitchFamily="18" charset="0"/>
                <a:cs typeface="Times New Roman" panose="02020603050405020304" pitchFamily="18" charset="0"/>
              </a:rPr>
              <a:t>Headings-20</a:t>
            </a:r>
          </a:p>
          <a:p>
            <a:pPr marL="0" indent="0" fontAlgn="auto">
              <a:spcAft>
                <a:spcPts val="0"/>
              </a:spcAft>
              <a:buFont typeface="Wingdings 2"/>
              <a:buNone/>
              <a:defRPr/>
            </a:pPr>
            <a:r>
              <a:rPr lang="en-IN" sz="1800" b="1" dirty="0">
                <a:solidFill>
                  <a:srgbClr val="C00000"/>
                </a:solidFill>
                <a:latin typeface="Times New Roman" panose="02020603050405020304" pitchFamily="18" charset="0"/>
                <a:cs typeface="Times New Roman" panose="02020603050405020304" pitchFamily="18" charset="0"/>
              </a:rPr>
              <a:t>  			Normal content- 16</a:t>
            </a:r>
          </a:p>
          <a:p>
            <a:pPr marL="0" indent="0" fontAlgn="auto">
              <a:spcAft>
                <a:spcPts val="0"/>
              </a:spcAft>
              <a:buFont typeface="Wingdings 2"/>
              <a:buNone/>
              <a:defRPr/>
            </a:pPr>
            <a:endParaRPr lang="en-IN" sz="1800" b="1" dirty="0">
              <a:solidFill>
                <a:srgbClr val="C00000"/>
              </a:solidFill>
              <a:latin typeface="Times New Roman" panose="02020603050405020304" pitchFamily="18" charset="0"/>
              <a:cs typeface="Times New Roman" panose="02020603050405020304" pitchFamily="18" charset="0"/>
            </a:endParaRPr>
          </a:p>
          <a:p>
            <a:pPr marL="0" indent="0" fontAlgn="auto">
              <a:spcAft>
                <a:spcPts val="0"/>
              </a:spcAft>
              <a:buFont typeface="Wingdings 2"/>
              <a:buNone/>
              <a:defRPr/>
            </a:pPr>
            <a:endParaRPr lang="en-IN" sz="1800" b="1" dirty="0">
              <a:solidFill>
                <a:srgbClr val="C00000"/>
              </a:solidFill>
              <a:latin typeface="Times New Roman" panose="02020603050405020304" pitchFamily="18" charset="0"/>
              <a:cs typeface="Times New Roman" panose="02020603050405020304" pitchFamily="18" charset="0"/>
            </a:endParaRPr>
          </a:p>
        </p:txBody>
      </p:sp>
      <p:pic>
        <p:nvPicPr>
          <p:cNvPr id="235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SciELO - Brasil - Prediction of Land Suitability for Crop Cultivation Using  Classification Techniques Prediction of Land Suitability for Crop  Cultivation Using Classification Techniq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088" y="1600200"/>
            <a:ext cx="1006475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4DFBAF9-1F43-4C7A-9CFC-C30EFBE8E973}" type="slidenum">
              <a:rPr lang="en-US" altLang="en-US" sz="1400">
                <a:solidFill>
                  <a:schemeClr val="bg1"/>
                </a:solidFill>
                <a:latin typeface="Century Gothic" panose="020B0502020202020204" pitchFamily="34" charset="0"/>
              </a:rPr>
              <a:pPr>
                <a:spcBef>
                  <a:spcPct val="0"/>
                </a:spcBef>
                <a:buClrTx/>
                <a:buSzTx/>
                <a:buFontTx/>
                <a:buNone/>
              </a:pPr>
              <a:t>15</a:t>
            </a:fld>
            <a:endParaRPr lang="en-US" altLang="en-US" sz="1400">
              <a:solidFill>
                <a:schemeClr val="bg1"/>
              </a:solidFill>
              <a:latin typeface="Century Gothic" panose="020B0502020202020204" pitchFamily="34" charset="0"/>
            </a:endParaRPr>
          </a:p>
        </p:txBody>
      </p:sp>
      <p:sp>
        <p:nvSpPr>
          <p:cNvPr id="6" name="Title 5"/>
          <p:cNvSpPr>
            <a:spLocks noGrp="1"/>
          </p:cNvSpPr>
          <p:nvPr>
            <p:ph type="title"/>
          </p:nvPr>
        </p:nvSpPr>
        <p:spPr>
          <a:xfrm>
            <a:off x="1219200" y="384175"/>
            <a:ext cx="10363200" cy="1033463"/>
          </a:xfrm>
        </p:spPr>
        <p:txBody>
          <a:bodyPr>
            <a:normAutofit fontScale="90000"/>
          </a:bodyPr>
          <a:lstStyle/>
          <a:p>
            <a:pPr algn="ctr" eaLnBrk="1" fontAlgn="auto" hangingPunct="1">
              <a:spcAft>
                <a:spcPts val="0"/>
              </a:spcAft>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IN" sz="36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Explanation of Proposed Work</a:t>
            </a: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p:cNvSpPr txBox="1">
            <a:spLocks/>
          </p:cNvSpPr>
          <p:nvPr/>
        </p:nvSpPr>
        <p:spPr>
          <a:xfrm>
            <a:off x="1219200" y="1632255"/>
            <a:ext cx="10363200" cy="4572000"/>
          </a:xfrm>
          <a:prstGeom prst="rect">
            <a:avLst/>
          </a:prstGeom>
        </p:spPr>
        <p:txBody>
          <a:bodyPr>
            <a:normAutofit fontScale="625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342900" indent="-342900" algn="just">
              <a:buFont typeface="+mj-lt"/>
              <a:buAutoNum type="arabicPeriod"/>
              <a:defRPr/>
            </a:pPr>
            <a:r>
              <a:rPr lang="en-US" sz="2000" b="1" dirty="0">
                <a:latin typeface="Times New Roman" panose="02020603050405020304" pitchFamily="18" charset="0"/>
                <a:cs typeface="Times New Roman" panose="02020603050405020304" pitchFamily="18" charset="0"/>
              </a:rPr>
              <a:t>Data Collection and Preprocessing:</a:t>
            </a:r>
            <a:endParaRPr 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The initial step involves gathering comprehensive soil and environmental data from diverse sources. These sources may include agricultural databases, field studies, sensor readings, and historical data. Key parameters such as nitrogen, potassium, phosphorus levels, temperature, humidity, soil pH, and rainfall are crucial for the analysis.</a:t>
            </a:r>
          </a:p>
          <a:p>
            <a:pPr lvl="1" algn="jus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Data Cleaning:</a:t>
            </a:r>
            <a:r>
              <a:rPr lang="en-US" sz="2000" dirty="0">
                <a:latin typeface="Times New Roman" panose="02020603050405020304" pitchFamily="18" charset="0"/>
                <a:cs typeface="Times New Roman" panose="02020603050405020304" pitchFamily="18" charset="0"/>
              </a:rPr>
              <a:t> The collected data must be cleaned to ensure its quality and reliability. This involves handling missing values, removing duplicates, and correcting any inconsistencies in the data.</a:t>
            </a:r>
          </a:p>
          <a:p>
            <a:pPr lvl="1" algn="jus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Normalization and Encoding:</a:t>
            </a:r>
            <a:r>
              <a:rPr lang="en-US" sz="2000" dirty="0">
                <a:latin typeface="Times New Roman" panose="02020603050405020304" pitchFamily="18" charset="0"/>
                <a:cs typeface="Times New Roman" panose="02020603050405020304" pitchFamily="18" charset="0"/>
              </a:rPr>
              <a:t> Normalizing the data to a standard scale is essential to ensure that all features contribute equally to the model. Encoding categorical variables, if any, into numerical formats makes them suitable for machine learning algorithms.</a:t>
            </a:r>
          </a:p>
          <a:p>
            <a:pPr marL="342900" indent="-342900" algn="just">
              <a:buFont typeface="+mj-lt"/>
              <a:buAutoNum type="arabicPeriod" startAt="2"/>
              <a:defRPr/>
            </a:pPr>
            <a:r>
              <a:rPr lang="en-US" sz="2000" b="1" dirty="0">
                <a:latin typeface="Times New Roman" panose="02020603050405020304" pitchFamily="18" charset="0"/>
                <a:cs typeface="Times New Roman" panose="02020603050405020304" pitchFamily="18" charset="0"/>
              </a:rPr>
              <a:t>Machine Learning Models Development:</a:t>
            </a:r>
            <a:endParaRPr lang="en-US" sz="20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Support Vector Classification (SVC):</a:t>
            </a:r>
            <a:r>
              <a:rPr lang="en-US" sz="2000" dirty="0">
                <a:latin typeface="Times New Roman" panose="02020603050405020304" pitchFamily="18" charset="0"/>
                <a:cs typeface="Times New Roman" panose="02020603050405020304" pitchFamily="18" charset="0"/>
              </a:rPr>
              <a:t> SVC is known for its robustness in handling high-dimensional data and its ability to classify non-linearly separable data. It works by finding the optimal </a:t>
            </a:r>
            <a:r>
              <a:rPr lang="en-US" sz="2000" dirty="0" err="1">
                <a:latin typeface="Times New Roman" panose="02020603050405020304" pitchFamily="18" charset="0"/>
                <a:cs typeface="Times New Roman" panose="02020603050405020304" pitchFamily="18" charset="0"/>
              </a:rPr>
              <a:t>hyperplane</a:t>
            </a:r>
            <a:r>
              <a:rPr lang="en-US" sz="2000" dirty="0">
                <a:latin typeface="Times New Roman" panose="02020603050405020304" pitchFamily="18" charset="0"/>
                <a:cs typeface="Times New Roman" panose="02020603050405020304" pitchFamily="18" charset="0"/>
              </a:rPr>
              <a:t> that separates data points of different classes with the maximum margin. For this project, SVC will classify soil and environmental data into different crop categories.</a:t>
            </a:r>
          </a:p>
          <a:p>
            <a:pPr lvl="1" algn="jus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Logistic regression models the probability of a data point belonging to a particular class. It is simple, interpretable, and efficient, making it ideal for understanding the relationships between soil parameters and crop suitability. This classifier will provide probabilistic insights into crop recommendations.</a:t>
            </a:r>
          </a:p>
          <a:p>
            <a:pPr lvl="1" algn="just">
              <a:buFont typeface="Arial" panose="020B0604020202020204" pitchFamily="34" charset="0"/>
              <a:buChar char="•"/>
              <a:defRPr/>
            </a:pPr>
            <a:r>
              <a:rPr lang="en-US" sz="2000" b="1" dirty="0">
                <a:latin typeface="Times New Roman" panose="02020603050405020304" pitchFamily="18" charset="0"/>
                <a:cs typeface="Times New Roman" panose="02020603050405020304" pitchFamily="18" charset="0"/>
              </a:rPr>
              <a:t>Decision Tree Classifiers:</a:t>
            </a:r>
            <a:r>
              <a:rPr lang="en-US" sz="2000" dirty="0">
                <a:latin typeface="Times New Roman" panose="02020603050405020304" pitchFamily="18" charset="0"/>
                <a:cs typeface="Times New Roman" panose="02020603050405020304" pitchFamily="18" charset="0"/>
              </a:rPr>
              <a:t> Decision trees use a tree-like model of decisions and their possible consequences. They are intuitive and easy to interpret, capturing non-linear relationships and interactions between soil parameters. Decision tree classifiers will be used to predict suitable crops based on these complex interactions.</a:t>
            </a:r>
          </a:p>
          <a:p>
            <a:pPr lvl="1" algn="just">
              <a:buFont typeface="Arial" panose="020B0604020202020204" pitchFamily="34" charset="0"/>
              <a:buChar char="•"/>
              <a:defRPr/>
            </a:pPr>
            <a:r>
              <a:rPr lang="en-IN" sz="2000" b="1" dirty="0">
                <a:latin typeface="Times New Roman" panose="02020603050405020304" pitchFamily="18" charset="0"/>
                <a:cs typeface="Times New Roman" panose="02020603050405020304" pitchFamily="18" charset="0"/>
              </a:rPr>
              <a:t>K-Nearest </a:t>
            </a:r>
            <a:r>
              <a:rPr lang="en-IN" sz="2000" b="1" dirty="0" err="1">
                <a:latin typeface="Times New Roman" panose="02020603050405020304" pitchFamily="18" charset="0"/>
                <a:cs typeface="Times New Roman" panose="02020603050405020304" pitchFamily="18" charset="0"/>
              </a:rPr>
              <a:t>Neighbors</a:t>
            </a:r>
            <a:r>
              <a:rPr lang="en-IN" sz="2000" b="1" dirty="0">
                <a:latin typeface="Times New Roman" panose="02020603050405020304" pitchFamily="18" charset="0"/>
                <a:cs typeface="Times New Roman" panose="02020603050405020304" pitchFamily="18" charset="0"/>
              </a:rPr>
              <a:t> (KNN): </a:t>
            </a:r>
            <a:r>
              <a:rPr lang="en-US" sz="2000" dirty="0">
                <a:latin typeface="Times New Roman" panose="02020603050405020304" pitchFamily="18" charset="0"/>
                <a:cs typeface="Times New Roman" panose="02020603050405020304" pitchFamily="18" charset="0"/>
              </a:rPr>
              <a:t>KNN is a non-parametric, instance-based machine learning algorithm that classifies data points based on the majority class of their nearest neighbors in feature space.</a:t>
            </a:r>
          </a:p>
          <a:p>
            <a:pPr lvl="1" algn="just">
              <a:buFont typeface="Arial" panose="020B0604020202020204" pitchFamily="34" charset="0"/>
              <a:buChar char="•"/>
              <a:defRPr/>
            </a:pPr>
            <a:r>
              <a:rPr lang="en-IN" sz="2000" b="1" dirty="0">
                <a:latin typeface="Times New Roman" panose="02020603050405020304" pitchFamily="18" charset="0"/>
                <a:cs typeface="Times New Roman" panose="02020603050405020304" pitchFamily="18" charset="0"/>
              </a:rPr>
              <a:t>Naïve Bayes (NB): </a:t>
            </a:r>
            <a:r>
              <a:rPr lang="en-US" sz="2000" dirty="0">
                <a:latin typeface="Times New Roman" panose="02020603050405020304" pitchFamily="18" charset="0"/>
                <a:cs typeface="Times New Roman" panose="02020603050405020304" pitchFamily="18" charset="0"/>
              </a:rPr>
              <a:t>NB is a probabilistic machine learning algorithm based on Bayes' theorem, which assumes independence between features and calculates the likelihood of different classes to make predictions.</a:t>
            </a:r>
          </a:p>
          <a:p>
            <a:pPr lvl="1" algn="just">
              <a:buFont typeface="Arial" panose="020B0604020202020204" pitchFamily="34" charset="0"/>
              <a:buChar char="•"/>
              <a:defRPr/>
            </a:pPr>
            <a:r>
              <a:rPr lang="en-IN" sz="2000" b="1" dirty="0">
                <a:latin typeface="Times New Roman" panose="02020603050405020304" pitchFamily="18" charset="0"/>
                <a:cs typeface="Times New Roman" panose="02020603050405020304" pitchFamily="18" charset="0"/>
              </a:rPr>
              <a:t>Random Forest (RF): </a:t>
            </a:r>
            <a:r>
              <a:rPr lang="en-US" sz="2000" dirty="0">
                <a:latin typeface="Times New Roman" panose="02020603050405020304" pitchFamily="18" charset="0"/>
                <a:cs typeface="Times New Roman" panose="02020603050405020304" pitchFamily="18" charset="0"/>
              </a:rPr>
              <a:t>RF is an ensemble learning algorithm that constructs multiple decision trees and combines their outputs to improve accuracy, reduce </a:t>
            </a:r>
            <a:r>
              <a:rPr lang="en-US" sz="2000" dirty="0" err="1">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and handle complex data relationships.</a:t>
            </a:r>
          </a:p>
          <a:p>
            <a:pPr lvl="1" algn="just">
              <a:buFont typeface="Arial" panose="020B0604020202020204" pitchFamily="34" charset="0"/>
              <a:buChar char="•"/>
              <a:defRPr/>
            </a:pPr>
            <a:endParaRPr lang="en-US" sz="1400" dirty="0">
              <a:latin typeface="Times New Roman" panose="02020603050405020304" pitchFamily="18" charset="0"/>
              <a:cs typeface="Times New Roman" panose="02020603050405020304" pitchFamily="18" charset="0"/>
            </a:endParaRPr>
          </a:p>
          <a:p>
            <a:pPr marL="0" indent="0" fontAlgn="auto">
              <a:spcAft>
                <a:spcPts val="0"/>
              </a:spcAft>
              <a:buFont typeface="Wingdings 2"/>
              <a:buNone/>
              <a:defRPr/>
            </a:pPr>
            <a:endParaRPr lang="en-IN" sz="1800" b="1" dirty="0">
              <a:solidFill>
                <a:srgbClr val="C00000"/>
              </a:solidFill>
              <a:latin typeface="Times New Roman" panose="02020603050405020304" pitchFamily="18" charset="0"/>
              <a:cs typeface="Times New Roman" panose="02020603050405020304" pitchFamily="18" charset="0"/>
            </a:endParaRPr>
          </a:p>
        </p:txBody>
      </p:sp>
      <p:pic>
        <p:nvPicPr>
          <p:cNvPr id="2458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A0F11D8E-277A-4157-AF28-477C5B57D113}" type="slidenum">
              <a:rPr lang="en-US" altLang="en-US" sz="1400">
                <a:solidFill>
                  <a:schemeClr val="bg1"/>
                </a:solidFill>
                <a:latin typeface="Century Gothic" panose="020B0502020202020204" pitchFamily="34" charset="0"/>
              </a:rPr>
              <a:pPr>
                <a:spcBef>
                  <a:spcPct val="0"/>
                </a:spcBef>
                <a:buClrTx/>
                <a:buSzTx/>
                <a:buFontTx/>
                <a:buNone/>
              </a:pPr>
              <a:t>16</a:t>
            </a:fld>
            <a:endParaRPr lang="en-US" altLang="en-US" sz="1400">
              <a:solidFill>
                <a:schemeClr val="bg1"/>
              </a:solidFill>
              <a:latin typeface="Century Gothic" panose="020B0502020202020204" pitchFamily="34" charset="0"/>
            </a:endParaRPr>
          </a:p>
        </p:txBody>
      </p:sp>
      <p:sp>
        <p:nvSpPr>
          <p:cNvPr id="6" name="Title 5"/>
          <p:cNvSpPr>
            <a:spLocks noGrp="1"/>
          </p:cNvSpPr>
          <p:nvPr>
            <p:ph type="title"/>
          </p:nvPr>
        </p:nvSpPr>
        <p:spPr>
          <a:xfrm>
            <a:off x="1219200" y="384175"/>
            <a:ext cx="10363200" cy="1033463"/>
          </a:xfrm>
        </p:spPr>
        <p:txBody>
          <a:bodyPr>
            <a:normAutofit fontScale="90000"/>
          </a:bodyPr>
          <a:lstStyle/>
          <a:p>
            <a:pPr algn="ctr" eaLnBrk="1" fontAlgn="auto" hangingPunct="1">
              <a:spcAft>
                <a:spcPts val="0"/>
              </a:spcAft>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IN" sz="36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Explanation of Proposed Work</a:t>
            </a: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p:cNvSpPr txBox="1">
            <a:spLocks/>
          </p:cNvSpPr>
          <p:nvPr/>
        </p:nvSpPr>
        <p:spPr>
          <a:xfrm>
            <a:off x="1219200" y="1417638"/>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228600" indent="-228600" algn="just">
              <a:buFont typeface="+mj-lt"/>
              <a:buAutoNum type="arabicPeriod" startAt="3"/>
              <a:defRPr/>
            </a:pPr>
            <a:r>
              <a:rPr lang="en-US" sz="1500" b="1" dirty="0">
                <a:latin typeface="Times New Roman" panose="02020603050405020304" pitchFamily="18" charset="0"/>
                <a:cs typeface="Times New Roman" panose="02020603050405020304" pitchFamily="18" charset="0"/>
              </a:rPr>
              <a:t>Evaluation and Validation:</a:t>
            </a:r>
            <a:endParaRPr lang="en-US" sz="15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Performance Metrics:</a:t>
            </a:r>
            <a:r>
              <a:rPr lang="en-US" sz="1500" dirty="0">
                <a:latin typeface="Times New Roman" panose="02020603050405020304" pitchFamily="18" charset="0"/>
                <a:cs typeface="Times New Roman" panose="02020603050405020304" pitchFamily="18" charset="0"/>
              </a:rPr>
              <a:t> The Hybrid model's performance will be evaluated using metrics such as accuracy, precision, recall, and F1-score. These metrics provide a comprehensive understanding of the model's effectiveness in making accurate and reliable predictions.</a:t>
            </a:r>
          </a:p>
          <a:p>
            <a:pPr lvl="1" algn="just">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Cross-Validation:</a:t>
            </a:r>
            <a:r>
              <a:rPr lang="en-US" sz="1500" dirty="0">
                <a:latin typeface="Times New Roman" panose="02020603050405020304" pitchFamily="18" charset="0"/>
                <a:cs typeface="Times New Roman" panose="02020603050405020304" pitchFamily="18" charset="0"/>
              </a:rPr>
              <a:t> Cross-validation techniques will be employed to ensure the model's reliability and generalizability across different datasets. This involves partitioning the data into training and validation sets multiple times and averaging the results to assess the model's performance.</a:t>
            </a:r>
          </a:p>
          <a:p>
            <a:pPr algn="just">
              <a:buFont typeface="+mj-lt"/>
              <a:buAutoNum type="arabicPeriod" startAt="5"/>
              <a:defRPr/>
            </a:pPr>
            <a:r>
              <a:rPr lang="en-US" sz="1500" b="1" dirty="0">
                <a:latin typeface="Times New Roman" panose="02020603050405020304" pitchFamily="18" charset="0"/>
                <a:cs typeface="Times New Roman" panose="02020603050405020304" pitchFamily="18" charset="0"/>
              </a:rPr>
              <a:t>Deployment:</a:t>
            </a:r>
            <a:endParaRPr lang="en-US" sz="1500"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User-Friendly Application:</a:t>
            </a:r>
            <a:r>
              <a:rPr lang="en-US" sz="1500" dirty="0">
                <a:latin typeface="Times New Roman" panose="02020603050405020304" pitchFamily="18" charset="0"/>
                <a:cs typeface="Times New Roman" panose="02020603050405020304" pitchFamily="18" charset="0"/>
              </a:rPr>
              <a:t> Once validated, the trained Hybrid model will be deployed into a user-friendly application or system. This application will be designed to provide farmers with actionable crop recommendations based on real-time soil and environmental data.</a:t>
            </a:r>
          </a:p>
          <a:p>
            <a:pPr lvl="1" algn="just">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Real-Time Data Integration:</a:t>
            </a:r>
            <a:r>
              <a:rPr lang="en-US" sz="1500" dirty="0">
                <a:latin typeface="Times New Roman" panose="02020603050405020304" pitchFamily="18" charset="0"/>
                <a:cs typeface="Times New Roman" panose="02020603050405020304" pitchFamily="18" charset="0"/>
              </a:rPr>
              <a:t> The system will integrate real-time data from sensors and other sources to provide up-to-date recommendations. This ensures that farmers receive timely and relevant advice tailored to their specific conditions.</a:t>
            </a:r>
          </a:p>
          <a:p>
            <a:pPr marL="0" indent="0" fontAlgn="auto">
              <a:spcAft>
                <a:spcPts val="0"/>
              </a:spcAft>
              <a:buFont typeface="Wingdings 2"/>
              <a:buNone/>
              <a:defRPr/>
            </a:pPr>
            <a:endParaRPr lang="en-IN" sz="1800" b="1" dirty="0">
              <a:solidFill>
                <a:srgbClr val="C00000"/>
              </a:solidFill>
              <a:latin typeface="Times New Roman" panose="02020603050405020304" pitchFamily="18" charset="0"/>
              <a:cs typeface="Times New Roman" panose="02020603050405020304" pitchFamily="18" charset="0"/>
            </a:endParaRPr>
          </a:p>
        </p:txBody>
      </p:sp>
      <p:pic>
        <p:nvPicPr>
          <p:cNvPr id="2560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4E9DA48-AB2E-4F52-B7AC-1F565A40137A}" type="slidenum">
              <a:rPr lang="en-US" altLang="en-US" sz="1400">
                <a:solidFill>
                  <a:schemeClr val="bg1"/>
                </a:solidFill>
                <a:latin typeface="Century Gothic" panose="020B0502020202020204" pitchFamily="34" charset="0"/>
              </a:rPr>
              <a:pPr>
                <a:spcBef>
                  <a:spcPct val="0"/>
                </a:spcBef>
                <a:buClrTx/>
                <a:buSzTx/>
                <a:buFontTx/>
                <a:buNone/>
              </a:pPr>
              <a:t>17</a:t>
            </a:fld>
            <a:endParaRPr lang="en-US" altLang="en-US" sz="1400">
              <a:solidFill>
                <a:schemeClr val="bg1"/>
              </a:solidFill>
              <a:latin typeface="Century Gothic" panose="020B0502020202020204" pitchFamily="34" charset="0"/>
            </a:endParaRPr>
          </a:p>
        </p:txBody>
      </p:sp>
      <p:sp>
        <p:nvSpPr>
          <p:cNvPr id="6" name="Title 5"/>
          <p:cNvSpPr>
            <a:spLocks noGrp="1"/>
          </p:cNvSpPr>
          <p:nvPr>
            <p:ph type="title"/>
          </p:nvPr>
        </p:nvSpPr>
        <p:spPr>
          <a:xfrm>
            <a:off x="1219200" y="384175"/>
            <a:ext cx="10363200" cy="1033463"/>
          </a:xfrm>
        </p:spPr>
        <p:txBody>
          <a:bodyPr>
            <a:normAutofit fontScale="90000"/>
          </a:bodyPr>
          <a:lstStyle/>
          <a:p>
            <a:pPr algn="ctr" eaLnBrk="1" fontAlgn="auto" hangingPunct="1">
              <a:spcAft>
                <a:spcPts val="0"/>
              </a:spcAft>
              <a:defRPr/>
            </a:pP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 </a:t>
            </a: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br>
              <a:rPr lang="en-US" sz="27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r>
              <a:rPr lang="en-US" sz="36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br>
              <a:rPr lang="en-IN" sz="4900"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b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p:cNvSpPr txBox="1">
            <a:spLocks/>
          </p:cNvSpPr>
          <p:nvPr/>
        </p:nvSpPr>
        <p:spPr>
          <a:xfrm>
            <a:off x="1219200" y="1417638"/>
            <a:ext cx="10363200" cy="4572000"/>
          </a:xfrm>
          <a:prstGeom prst="rect">
            <a:avLst/>
          </a:prstGeom>
        </p:spPr>
        <p:txBody>
          <a:bodyPr>
            <a:normAutofit fontScale="8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defRPr/>
            </a:pPr>
            <a:r>
              <a:rPr lang="en-US" sz="1700" b="1" dirty="0">
                <a:latin typeface="Times New Roman" panose="02020603050405020304" pitchFamily="18" charset="0"/>
                <a:cs typeface="Times New Roman" panose="02020603050405020304" pitchFamily="18" charset="0"/>
              </a:rPr>
              <a:t>Hardware:</a:t>
            </a:r>
          </a:p>
          <a:p>
            <a:pPr algn="just">
              <a:defRPr/>
            </a:pPr>
            <a:r>
              <a:rPr lang="en-US" sz="1700" dirty="0">
                <a:latin typeface="Times New Roman" panose="02020603050405020304" pitchFamily="18" charset="0"/>
                <a:cs typeface="Times New Roman" panose="02020603050405020304" pitchFamily="18" charset="0"/>
              </a:rPr>
              <a:t>Sensors and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Devices</a:t>
            </a:r>
            <a:r>
              <a:rPr lang="en-US" sz="1700" b="1" dirty="0">
                <a:latin typeface="Times New Roman" panose="02020603050405020304" pitchFamily="18" charset="0"/>
                <a:cs typeface="Times New Roman" panose="02020603050405020304" pitchFamily="18" charset="0"/>
              </a:rPr>
              <a:t>:</a:t>
            </a:r>
          </a:p>
          <a:p>
            <a:pPr lvl="1" algn="just">
              <a:defRPr/>
            </a:pPr>
            <a:r>
              <a:rPr lang="en-US" sz="1700" dirty="0">
                <a:latin typeface="Times New Roman" panose="02020603050405020304" pitchFamily="18" charset="0"/>
                <a:cs typeface="Times New Roman" panose="02020603050405020304" pitchFamily="18" charset="0"/>
              </a:rPr>
              <a:t>Sensors are used to collect real-time soil and environmental data. This includes soil moisture sensors, temperature sensors, pH sensors, and weather stations.</a:t>
            </a:r>
          </a:p>
          <a:p>
            <a:pPr marL="0" indent="0" algn="just" fontAlgn="auto">
              <a:spcAft>
                <a:spcPts val="0"/>
              </a:spcAft>
              <a:buNone/>
              <a:defRPr/>
            </a:pPr>
            <a:r>
              <a:rPr lang="en-IN" sz="1700" b="1" dirty="0">
                <a:latin typeface="Times New Roman" panose="02020603050405020304" pitchFamily="18" charset="0"/>
                <a:cs typeface="Times New Roman" panose="02020603050405020304" pitchFamily="18" charset="0"/>
              </a:rPr>
              <a:t>Software</a:t>
            </a:r>
          </a:p>
          <a:p>
            <a:pPr algn="just" fontAlgn="auto">
              <a:spcAft>
                <a:spcPts val="0"/>
              </a:spcAft>
              <a:defRPr/>
            </a:pPr>
            <a:r>
              <a:rPr lang="en-US" sz="1700" dirty="0">
                <a:latin typeface="Times New Roman" panose="02020603050405020304" pitchFamily="18" charset="0"/>
                <a:cs typeface="Times New Roman" panose="02020603050405020304" pitchFamily="18" charset="0"/>
              </a:rPr>
              <a:t>Programming Languages:</a:t>
            </a:r>
          </a:p>
          <a:p>
            <a:pPr lvl="1" algn="just" fontAlgn="auto">
              <a:spcAft>
                <a:spcPts val="0"/>
              </a:spcAft>
              <a:defRPr/>
            </a:pPr>
            <a:r>
              <a:rPr lang="en-US" sz="1700" dirty="0">
                <a:latin typeface="Times New Roman" panose="02020603050405020304" pitchFamily="18" charset="0"/>
                <a:cs typeface="Times New Roman" panose="02020603050405020304" pitchFamily="18" charset="0"/>
              </a:rPr>
              <a:t>Python: Widely used for its rich ecosystem of libraries and frameworks for machine learning, data analysis, and visualization.</a:t>
            </a:r>
          </a:p>
          <a:p>
            <a:pPr lvl="1" algn="just" fontAlgn="auto">
              <a:spcAft>
                <a:spcPts val="0"/>
              </a:spcAft>
              <a:defRPr/>
            </a:pPr>
            <a:r>
              <a:rPr lang="en-US" sz="1700" dirty="0">
                <a:latin typeface="Times New Roman" panose="02020603050405020304" pitchFamily="18" charset="0"/>
                <a:cs typeface="Times New Roman" panose="02020603050405020304" pitchFamily="18" charset="0"/>
              </a:rPr>
              <a:t>R: Useful for statistical analysis and visualization.</a:t>
            </a:r>
          </a:p>
          <a:p>
            <a:pPr algn="just" fontAlgn="auto">
              <a:spcAft>
                <a:spcPts val="0"/>
              </a:spcAft>
              <a:defRPr/>
            </a:pPr>
            <a:r>
              <a:rPr lang="en-US" sz="1700" dirty="0">
                <a:latin typeface="Times New Roman" panose="02020603050405020304" pitchFamily="18" charset="0"/>
                <a:cs typeface="Times New Roman" panose="02020603050405020304" pitchFamily="18" charset="0"/>
              </a:rPr>
              <a:t>Machine Learning Libraries and Frameworks:</a:t>
            </a:r>
          </a:p>
          <a:p>
            <a:pPr lvl="1" algn="just" fontAlgn="auto">
              <a:spcAft>
                <a:spcPts val="0"/>
              </a:spcAft>
              <a:defRPr/>
            </a:pPr>
            <a:r>
              <a:rPr lang="en-US" sz="1700" dirty="0" err="1">
                <a:latin typeface="Times New Roman" panose="02020603050405020304" pitchFamily="18" charset="0"/>
                <a:cs typeface="Times New Roman" panose="02020603050405020304" pitchFamily="18" charset="0"/>
              </a:rPr>
              <a:t>Scikit</a:t>
            </a:r>
            <a:r>
              <a:rPr lang="en-US" sz="1700" dirty="0">
                <a:latin typeface="Times New Roman" panose="02020603050405020304" pitchFamily="18" charset="0"/>
                <a:cs typeface="Times New Roman" panose="02020603050405020304" pitchFamily="18" charset="0"/>
              </a:rPr>
              <a:t>-learn: Provides simple and efficient tools for data mining and data analysis.</a:t>
            </a:r>
          </a:p>
          <a:p>
            <a:pPr lvl="1" algn="just" fontAlgn="auto">
              <a:spcAft>
                <a:spcPts val="0"/>
              </a:spcAft>
              <a:defRPr/>
            </a:pPr>
            <a:r>
              <a:rPr lang="en-US" sz="1700" dirty="0" err="1">
                <a:latin typeface="Times New Roman" panose="02020603050405020304" pitchFamily="18" charset="0"/>
                <a:cs typeface="Times New Roman" panose="02020603050405020304" pitchFamily="18" charset="0"/>
              </a:rPr>
              <a:t>TensorFlow</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Keras</a:t>
            </a:r>
            <a:r>
              <a:rPr lang="en-US" sz="1700" dirty="0">
                <a:latin typeface="Times New Roman" panose="02020603050405020304" pitchFamily="18" charset="0"/>
                <a:cs typeface="Times New Roman" panose="02020603050405020304" pitchFamily="18" charset="0"/>
              </a:rPr>
              <a:t>: Used for building and training deep learning models.</a:t>
            </a:r>
          </a:p>
          <a:p>
            <a:pPr lvl="1" algn="just" fontAlgn="auto">
              <a:spcAft>
                <a:spcPts val="0"/>
              </a:spcAft>
              <a:defRPr/>
            </a:pPr>
            <a:r>
              <a:rPr lang="en-US" sz="1700" dirty="0" err="1">
                <a:latin typeface="Times New Roman" panose="02020603050405020304" pitchFamily="18" charset="0"/>
                <a:cs typeface="Times New Roman" panose="02020603050405020304" pitchFamily="18" charset="0"/>
              </a:rPr>
              <a:t>PyTorch</a:t>
            </a:r>
            <a:r>
              <a:rPr lang="en-US" sz="1700" dirty="0">
                <a:latin typeface="Times New Roman" panose="02020603050405020304" pitchFamily="18" charset="0"/>
                <a:cs typeface="Times New Roman" panose="02020603050405020304" pitchFamily="18" charset="0"/>
              </a:rPr>
              <a:t>: Another popular deep learning framework, known for its flexibility and ease of use.</a:t>
            </a:r>
          </a:p>
          <a:p>
            <a:pPr lvl="1" algn="just" fontAlgn="auto">
              <a:spcAft>
                <a:spcPts val="0"/>
              </a:spcAft>
              <a:defRPr/>
            </a:pPr>
            <a:r>
              <a:rPr lang="en-US" sz="1700" dirty="0">
                <a:latin typeface="Times New Roman" panose="02020603050405020304" pitchFamily="18" charset="0"/>
                <a:cs typeface="Times New Roman" panose="02020603050405020304" pitchFamily="18" charset="0"/>
              </a:rPr>
              <a:t>Data Analysis and Visualization </a:t>
            </a:r>
          </a:p>
          <a:p>
            <a:pPr algn="just" fontAlgn="auto">
              <a:spcAft>
                <a:spcPts val="0"/>
              </a:spcAft>
              <a:defRPr/>
            </a:pPr>
            <a:r>
              <a:rPr lang="en-US" sz="1700" dirty="0">
                <a:latin typeface="Times New Roman" panose="02020603050405020304" pitchFamily="18" charset="0"/>
                <a:cs typeface="Times New Roman" panose="02020603050405020304" pitchFamily="18" charset="0"/>
              </a:rPr>
              <a:t>Tools:</a:t>
            </a:r>
          </a:p>
          <a:p>
            <a:pPr lvl="1" algn="just" fontAlgn="auto">
              <a:spcAft>
                <a:spcPts val="0"/>
              </a:spcAft>
              <a:defRPr/>
            </a:pPr>
            <a:r>
              <a:rPr lang="en-US" sz="1700" dirty="0">
                <a:latin typeface="Times New Roman" panose="02020603050405020304" pitchFamily="18" charset="0"/>
                <a:cs typeface="Times New Roman" panose="02020603050405020304" pitchFamily="18" charset="0"/>
              </a:rPr>
              <a:t>Pandas: A powerful data manipulation library in Python.</a:t>
            </a:r>
          </a:p>
          <a:p>
            <a:pPr lvl="1" algn="just" fontAlgn="auto">
              <a:spcAft>
                <a:spcPts val="0"/>
              </a:spcAft>
              <a:defRPr/>
            </a:pPr>
            <a:r>
              <a:rPr lang="en-US" sz="1700" dirty="0" err="1">
                <a:latin typeface="Times New Roman" panose="02020603050405020304" pitchFamily="18" charset="0"/>
                <a:cs typeface="Times New Roman" panose="02020603050405020304" pitchFamily="18" charset="0"/>
              </a:rPr>
              <a:t>Matplotlib</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Seaborn</a:t>
            </a:r>
            <a:r>
              <a:rPr lang="en-US" sz="1700" dirty="0">
                <a:latin typeface="Times New Roman" panose="02020603050405020304" pitchFamily="18" charset="0"/>
                <a:cs typeface="Times New Roman" panose="02020603050405020304" pitchFamily="18" charset="0"/>
              </a:rPr>
              <a:t>: Libraries for creating static, animated, and interactive visualizations in Python.</a:t>
            </a:r>
          </a:p>
          <a:p>
            <a:pPr lvl="1" algn="just" fontAlgn="auto">
              <a:spcAft>
                <a:spcPts val="0"/>
              </a:spcAft>
              <a:defRPr/>
            </a:pPr>
            <a:r>
              <a:rPr lang="en-US" sz="1700" dirty="0" err="1">
                <a:latin typeface="Times New Roman" panose="02020603050405020304" pitchFamily="18" charset="0"/>
                <a:cs typeface="Times New Roman" panose="02020603050405020304" pitchFamily="18" charset="0"/>
              </a:rPr>
              <a:t>Jupyter</a:t>
            </a:r>
            <a:r>
              <a:rPr lang="en-US" sz="1700" dirty="0">
                <a:latin typeface="Times New Roman" panose="02020603050405020304" pitchFamily="18" charset="0"/>
                <a:cs typeface="Times New Roman" panose="02020603050405020304" pitchFamily="18" charset="0"/>
              </a:rPr>
              <a:t> Notebook: An open-source web application that allows you to create and share documents that contain live code, equations, visualizations, and narrative text.</a:t>
            </a:r>
            <a:endParaRPr lang="en-IN" sz="1700" dirty="0">
              <a:latin typeface="Times New Roman" panose="02020603050405020304" pitchFamily="18" charset="0"/>
              <a:cs typeface="Times New Roman" panose="02020603050405020304" pitchFamily="18" charset="0"/>
            </a:endParaRPr>
          </a:p>
          <a:p>
            <a:pPr fontAlgn="auto">
              <a:spcAft>
                <a:spcPts val="0"/>
              </a:spcAft>
              <a:defRPr/>
            </a:pPr>
            <a:endParaRPr lang="en-IN" sz="1800" dirty="0">
              <a:latin typeface="Times New Roman" panose="02020603050405020304" pitchFamily="18" charset="0"/>
              <a:cs typeface="Times New Roman" panose="02020603050405020304" pitchFamily="18" charset="0"/>
            </a:endParaRPr>
          </a:p>
        </p:txBody>
      </p:sp>
      <p:pic>
        <p:nvPicPr>
          <p:cNvPr id="2662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3CB7BCA8-2CA7-49CF-918D-0E726076E46C}" type="slidenum">
              <a:rPr lang="en-US" altLang="en-US" sz="1400">
                <a:solidFill>
                  <a:schemeClr val="bg1"/>
                </a:solidFill>
                <a:latin typeface="Century Gothic" panose="020B0502020202020204" pitchFamily="34" charset="0"/>
              </a:rPr>
              <a:pPr>
                <a:spcBef>
                  <a:spcPct val="0"/>
                </a:spcBef>
                <a:buClrTx/>
                <a:buSzTx/>
                <a:buFontTx/>
                <a:buNone/>
              </a:pPr>
              <a:t>18</a:t>
            </a:fld>
            <a:endParaRPr lang="en-US" altLang="en-US" sz="1400">
              <a:solidFill>
                <a:schemeClr val="bg1"/>
              </a:solidFill>
              <a:latin typeface="Century Gothic" panose="020B0502020202020204" pitchFamily="34" charset="0"/>
            </a:endParaRPr>
          </a:p>
        </p:txBody>
      </p:sp>
      <p:sp>
        <p:nvSpPr>
          <p:cNvPr id="6" name="Title 5"/>
          <p:cNvSpPr>
            <a:spLocks noGrp="1"/>
          </p:cNvSpPr>
          <p:nvPr>
            <p:ph type="title"/>
          </p:nvPr>
        </p:nvSpPr>
        <p:spPr/>
        <p:txBody>
          <a:bodyPr>
            <a:normAutofit/>
          </a:bodyPr>
          <a:lstStyle/>
          <a:p>
            <a:pPr algn="ctr" eaLnBrk="1" fontAlgn="auto" hangingPunct="1">
              <a:spcAft>
                <a:spcPts val="0"/>
              </a:spcAft>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Application &amp; Advantages</a:t>
            </a:r>
            <a:endPar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9" name="Content Placeholder 2"/>
          <p:cNvSpPr txBox="1">
            <a:spLocks/>
          </p:cNvSpPr>
          <p:nvPr/>
        </p:nvSpPr>
        <p:spPr>
          <a:xfrm>
            <a:off x="1219200" y="16383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just">
              <a:buNone/>
            </a:pPr>
            <a:r>
              <a:rPr lang="en-IN" altLang="en-US" sz="1600" b="1" dirty="0">
                <a:latin typeface="Times New Roman" panose="02020603050405020304" pitchFamily="18" charset="0"/>
                <a:cs typeface="Times New Roman" panose="02020603050405020304" pitchFamily="18" charset="0"/>
              </a:rPr>
              <a:t>Applications:</a:t>
            </a:r>
          </a:p>
          <a:p>
            <a:pPr algn="just">
              <a:buNone/>
            </a:pPr>
            <a:r>
              <a:rPr lang="en-US" altLang="en-US" sz="1600" b="1" dirty="0">
                <a:latin typeface="Times New Roman" panose="02020603050405020304" pitchFamily="18" charset="0"/>
                <a:cs typeface="Times New Roman" panose="02020603050405020304" pitchFamily="18" charset="0"/>
              </a:rPr>
              <a:t>Precision Agriculture: </a:t>
            </a:r>
            <a:r>
              <a:rPr lang="en-US" altLang="en-US" sz="1600" dirty="0">
                <a:latin typeface="Times New Roman" panose="02020603050405020304" pitchFamily="18" charset="0"/>
                <a:cs typeface="Times New Roman" panose="02020603050405020304" pitchFamily="18" charset="0"/>
              </a:rPr>
              <a:t>Enhancing precision agriculture practices by providing accurate crop recommendations based on real-time soil data, which helps in optimizing resource utilization and maximizing crop yields.</a:t>
            </a:r>
          </a:p>
          <a:p>
            <a:pPr algn="just">
              <a:buNone/>
            </a:pPr>
            <a:r>
              <a:rPr lang="en-US" altLang="en-US" sz="1600" b="1" dirty="0">
                <a:latin typeface="Times New Roman" panose="02020603050405020304" pitchFamily="18" charset="0"/>
                <a:cs typeface="Times New Roman" panose="02020603050405020304" pitchFamily="18" charset="0"/>
              </a:rPr>
              <a:t>Sustainable Farming: </a:t>
            </a:r>
            <a:r>
              <a:rPr lang="en-US" altLang="en-US" sz="1600" dirty="0">
                <a:latin typeface="Times New Roman" panose="02020603050405020304" pitchFamily="18" charset="0"/>
                <a:cs typeface="Times New Roman" panose="02020603050405020304" pitchFamily="18" charset="0"/>
              </a:rPr>
              <a:t>Supporting sustainable farming practices by recommending crops that align with the soil's health and environmental conditions, promoting long-term soil fertility and environmental conservation.</a:t>
            </a:r>
          </a:p>
          <a:p>
            <a:pPr algn="just">
              <a:buNone/>
            </a:pPr>
            <a:r>
              <a:rPr lang="en-US" altLang="en-US" sz="1600" b="1" dirty="0">
                <a:latin typeface="Times New Roman" panose="02020603050405020304" pitchFamily="18" charset="0"/>
                <a:cs typeface="Times New Roman" panose="02020603050405020304" pitchFamily="18" charset="0"/>
              </a:rPr>
              <a:t>Decision Support: </a:t>
            </a:r>
            <a:r>
              <a:rPr lang="en-US" altLang="en-US" sz="1600" dirty="0">
                <a:latin typeface="Times New Roman" panose="02020603050405020304" pitchFamily="18" charset="0"/>
                <a:cs typeface="Times New Roman" panose="02020603050405020304" pitchFamily="18" charset="0"/>
              </a:rPr>
              <a:t>Empowering farmers with actionable insights to make informed decisions about crop selection, ultimately improving their productivity and profitability.</a:t>
            </a:r>
          </a:p>
          <a:p>
            <a:pPr algn="just">
              <a:buNone/>
            </a:pPr>
            <a:r>
              <a:rPr lang="en-US" altLang="en-US" sz="1600" b="1" dirty="0">
                <a:latin typeface="Times New Roman" panose="02020603050405020304" pitchFamily="18" charset="0"/>
                <a:cs typeface="Times New Roman" panose="02020603050405020304" pitchFamily="18" charset="0"/>
              </a:rPr>
              <a:t>Climate Adaptation: </a:t>
            </a:r>
            <a:r>
              <a:rPr lang="en-US" altLang="en-US" sz="1600" dirty="0">
                <a:latin typeface="Times New Roman" panose="02020603050405020304" pitchFamily="18" charset="0"/>
                <a:cs typeface="Times New Roman" panose="02020603050405020304" pitchFamily="18" charset="0"/>
              </a:rPr>
              <a:t>Helping farmers adapt to the changing climate by providing recommendations that consider evolving environmental conditions, thereby mitigating the risks associated with climate change.</a:t>
            </a:r>
          </a:p>
          <a:p>
            <a:pPr algn="just">
              <a:buNone/>
            </a:pPr>
            <a:r>
              <a:rPr lang="en-US" altLang="en-US" sz="1600" b="1" dirty="0">
                <a:latin typeface="Times New Roman" panose="02020603050405020304" pitchFamily="18" charset="0"/>
                <a:cs typeface="Times New Roman" panose="02020603050405020304" pitchFamily="18" charset="0"/>
              </a:rPr>
              <a:t>Resource Management: </a:t>
            </a:r>
            <a:r>
              <a:rPr lang="en-US" altLang="en-US" sz="1600" dirty="0">
                <a:latin typeface="Times New Roman" panose="02020603050405020304" pitchFamily="18" charset="0"/>
                <a:cs typeface="Times New Roman" panose="02020603050405020304" pitchFamily="18" charset="0"/>
              </a:rPr>
              <a:t>Assisting in the efficient management of agricultural resources, such as fertilizers and water, by recommending crops that are best suited to the available soil nutrients and conditions.</a:t>
            </a:r>
            <a:endParaRPr lang="en-IN" altLang="en-US" sz="1600" dirty="0">
              <a:latin typeface="Times New Roman" panose="02020603050405020304" pitchFamily="18" charset="0"/>
              <a:cs typeface="Times New Roman" panose="02020603050405020304" pitchFamily="18" charset="0"/>
            </a:endParaRPr>
          </a:p>
          <a:p>
            <a:pPr fontAlgn="auto">
              <a:spcAft>
                <a:spcPts val="0"/>
              </a:spcAft>
              <a:defRPr/>
            </a:pPr>
            <a:endParaRPr lang="en-IN" sz="1800" dirty="0">
              <a:latin typeface="Times New Roman" panose="02020603050405020304" pitchFamily="18" charset="0"/>
              <a:cs typeface="Times New Roman" panose="02020603050405020304" pitchFamily="18" charset="0"/>
            </a:endParaRPr>
          </a:p>
        </p:txBody>
      </p:sp>
      <p:pic>
        <p:nvPicPr>
          <p:cNvPr id="2765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291353"/>
            <a:ext cx="10363200" cy="1143000"/>
          </a:xfrm>
        </p:spPr>
        <p:txBody>
          <a:bodyPr/>
          <a:lstStyle/>
          <a:p>
            <a:pPr algn="ctr" eaLnBrk="1" fontAlgn="auto" hangingPunct="1">
              <a:spcAft>
                <a:spcPts val="0"/>
              </a:spcAft>
              <a:defRPr/>
            </a:pPr>
            <a:r>
              <a:rPr lang="en-US"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System Architecture/Proposed work Block diagram</a:t>
            </a:r>
          </a:p>
        </p:txBody>
      </p:sp>
      <p:sp>
        <p:nvSpPr>
          <p:cNvPr id="6" name="Slide Number Placeholder 5"/>
          <p:cNvSpPr>
            <a:spLocks noGrp="1"/>
          </p:cNvSpPr>
          <p:nvPr>
            <p:ph type="sldNum" sz="quarter" idx="12"/>
          </p:nvPr>
        </p:nvSpPr>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1BDCFA3-AAAC-4FF2-84C1-464DDF83C7F7}" type="slidenum">
              <a:rPr lang="en-US" altLang="en-US">
                <a:solidFill>
                  <a:schemeClr val="bg1"/>
                </a:solidFill>
                <a:latin typeface="Century Gothic" panose="020B0502020202020204" pitchFamily="34" charset="0"/>
              </a:rPr>
              <a:pPr/>
              <a:t>19</a:t>
            </a:fld>
            <a:endParaRPr lang="en-US" altLang="en-US">
              <a:solidFill>
                <a:schemeClr val="bg1"/>
              </a:solidFill>
              <a:latin typeface="Century Gothic" panose="020B0502020202020204" pitchFamily="34" charset="0"/>
            </a:endParaRPr>
          </a:p>
        </p:txBody>
      </p:sp>
      <p:sp>
        <p:nvSpPr>
          <p:cNvPr id="4" name="Flowchart: Magnetic Disk 3"/>
          <p:cNvSpPr/>
          <p:nvPr/>
        </p:nvSpPr>
        <p:spPr>
          <a:xfrm>
            <a:off x="1606164" y="1956684"/>
            <a:ext cx="1709530" cy="1184744"/>
          </a:xfrm>
          <a:prstGeom prst="flowChartMagneticDisk">
            <a:avLst/>
          </a:prstGeom>
          <a:solidFill>
            <a:schemeClr val="bg1"/>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Soil &amp; Environment data </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7" name="Straight Arrow Connector 6"/>
          <p:cNvCxnSpPr/>
          <p:nvPr/>
        </p:nvCxnSpPr>
        <p:spPr>
          <a:xfrm>
            <a:off x="3482671" y="2631882"/>
            <a:ext cx="8666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lowchart: Connector 7"/>
          <p:cNvSpPr/>
          <p:nvPr/>
        </p:nvSpPr>
        <p:spPr>
          <a:xfrm>
            <a:off x="4842344" y="1789706"/>
            <a:ext cx="1017767" cy="1025055"/>
          </a:xfrm>
          <a:prstGeom prst="flowChartConnector">
            <a:avLst/>
          </a:prstGeom>
          <a:solidFill>
            <a:schemeClr val="bg1"/>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200" dirty="0">
                <a:solidFill>
                  <a:schemeClr val="tx1"/>
                </a:solidFill>
                <a:latin typeface="Times New Roman" panose="02020603050405020304" pitchFamily="18" charset="0"/>
                <a:cs typeface="Times New Roman" panose="02020603050405020304" pitchFamily="18" charset="0"/>
              </a:rPr>
              <a:t>Data cleaning</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9" name="Flowchart: Connector 8"/>
          <p:cNvSpPr/>
          <p:nvPr/>
        </p:nvSpPr>
        <p:spPr>
          <a:xfrm>
            <a:off x="5719638" y="1789706"/>
            <a:ext cx="993913" cy="1025054"/>
          </a:xfrm>
          <a:prstGeom prst="flowChartConnector">
            <a:avLst/>
          </a:prstGeom>
          <a:no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normalization</a:t>
            </a:r>
            <a:endParaRPr lang="en-IN" sz="1100" dirty="0">
              <a:solidFill>
                <a:schemeClr val="tx1"/>
              </a:solidFill>
              <a:latin typeface="Times New Roman" panose="02020603050405020304" pitchFamily="18" charset="0"/>
              <a:cs typeface="Times New Roman" panose="02020603050405020304" pitchFamily="18" charset="0"/>
            </a:endParaRPr>
          </a:p>
        </p:txBody>
      </p:sp>
      <p:sp>
        <p:nvSpPr>
          <p:cNvPr id="12" name="Flowchart: Connector 11"/>
          <p:cNvSpPr/>
          <p:nvPr/>
        </p:nvSpPr>
        <p:spPr>
          <a:xfrm>
            <a:off x="6525370" y="1789707"/>
            <a:ext cx="994574" cy="1025053"/>
          </a:xfrm>
          <a:prstGeom prst="flowChartConnector">
            <a:avLst/>
          </a:prstGeom>
          <a:no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Feature selection</a:t>
            </a:r>
            <a:endParaRPr lang="en-IN" sz="1050" dirty="0">
              <a:solidFill>
                <a:schemeClr val="tx1"/>
              </a:solidFill>
              <a:latin typeface="Times New Roman" panose="02020603050405020304" pitchFamily="18" charset="0"/>
              <a:cs typeface="Times New Roman" panose="02020603050405020304" pitchFamily="18" charset="0"/>
            </a:endParaRPr>
          </a:p>
        </p:txBody>
      </p:sp>
      <p:pic>
        <p:nvPicPr>
          <p:cNvPr id="21" name="Content Placeholder 20"/>
          <p:cNvPicPr>
            <a:picLocks noGrp="1" noChangeAspect="1"/>
          </p:cNvPicPr>
          <p:nvPr>
            <p:ph sz="quarter" idx="1"/>
          </p:nvPr>
        </p:nvPicPr>
        <p:blipFill>
          <a:blip r:embed="rId2"/>
          <a:stretch>
            <a:fillRect/>
          </a:stretch>
        </p:blipFill>
        <p:spPr>
          <a:xfrm rot="5400000">
            <a:off x="10126884" y="3879424"/>
            <a:ext cx="835224" cy="158510"/>
          </a:xfrm>
          <a:prstGeom prst="rect">
            <a:avLst/>
          </a:prstGeom>
        </p:spPr>
      </p:pic>
      <p:sp>
        <p:nvSpPr>
          <p:cNvPr id="15" name="Flowchart: Connector 14"/>
          <p:cNvSpPr/>
          <p:nvPr/>
        </p:nvSpPr>
        <p:spPr>
          <a:xfrm>
            <a:off x="7386761" y="1789706"/>
            <a:ext cx="980000" cy="1025054"/>
          </a:xfrm>
          <a:prstGeom prst="flowChartConnector">
            <a:avLst/>
          </a:prstGeom>
          <a:no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700" dirty="0">
                <a:solidFill>
                  <a:schemeClr val="tx1"/>
                </a:solidFill>
              </a:rPr>
              <a:t>Engineering</a:t>
            </a:r>
            <a:endParaRPr lang="en-IN" sz="700" dirty="0">
              <a:solidFill>
                <a:schemeClr val="tx1"/>
              </a:solidFill>
            </a:endParaRPr>
          </a:p>
        </p:txBody>
      </p:sp>
      <p:sp>
        <p:nvSpPr>
          <p:cNvPr id="16" name="TextBox 15"/>
          <p:cNvSpPr txBox="1"/>
          <p:nvPr/>
        </p:nvSpPr>
        <p:spPr bwMode="auto">
          <a:xfrm>
            <a:off x="5722657" y="2814760"/>
            <a:ext cx="1797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ctr">
            <a:spAutoFit/>
          </a:body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Preprocessing Module</a:t>
            </a:r>
            <a:endParaRPr lang="en-IN" sz="1400" dirty="0">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a:off x="8592709" y="2615980"/>
            <a:ext cx="755374" cy="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9446149" y="1852654"/>
            <a:ext cx="2038185" cy="1526651"/>
          </a:xfrm>
          <a:prstGeom prst="roundRect">
            <a:avLst/>
          </a:prstGeom>
          <a:solidFill>
            <a:schemeClr val="bg1"/>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SVC MODEL</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Navie Bayes</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Logistic regression</a:t>
            </a:r>
          </a:p>
          <a:p>
            <a:pPr marL="285750" indent="-285750">
              <a:buFont typeface="Arial" panose="020B0604020202020204" pitchFamily="34" charset="0"/>
              <a:buChar char="•"/>
            </a:pPr>
            <a:r>
              <a:rPr lang="en-US" sz="1400" dirty="0">
                <a:solidFill>
                  <a:schemeClr val="tx1"/>
                </a:solidFill>
                <a:latin typeface="Times New Roman" panose="02020603050405020304" pitchFamily="18" charset="0"/>
                <a:cs typeface="Times New Roman" panose="02020603050405020304" pitchFamily="18" charset="0"/>
              </a:rPr>
              <a:t>Decision tree classifier</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20" name="TextBox 19"/>
          <p:cNvSpPr txBox="1"/>
          <p:nvPr/>
        </p:nvSpPr>
        <p:spPr bwMode="auto">
          <a:xfrm>
            <a:off x="9942779" y="1561078"/>
            <a:ext cx="2063029"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eaLnBrk="1" hangingPunct="1">
              <a:spcBef>
                <a:spcPct val="0"/>
              </a:spcBef>
              <a:buClrTx/>
              <a:buSzTx/>
              <a:buFontTx/>
              <a:buNone/>
            </a:pPr>
            <a:r>
              <a:rPr lang="en-US" sz="1200" dirty="0">
                <a:latin typeface="Times New Roman" panose="02020603050405020304" pitchFamily="18" charset="0"/>
                <a:cs typeface="Times New Roman" panose="02020603050405020304" pitchFamily="18" charset="0"/>
              </a:rPr>
              <a:t>ML models</a:t>
            </a:r>
            <a:endParaRPr lang="en-IN" sz="1200" dirty="0">
              <a:latin typeface="Times New Roman" panose="02020603050405020304" pitchFamily="18" charset="0"/>
              <a:cs typeface="Times New Roman" panose="02020603050405020304" pitchFamily="18" charset="0"/>
            </a:endParaRPr>
          </a:p>
        </p:txBody>
      </p:sp>
      <p:sp>
        <p:nvSpPr>
          <p:cNvPr id="24" name="Flowchart: Preparation 23"/>
          <p:cNvSpPr/>
          <p:nvPr/>
        </p:nvSpPr>
        <p:spPr>
          <a:xfrm>
            <a:off x="6082947" y="4379392"/>
            <a:ext cx="1098347" cy="938254"/>
          </a:xfrm>
          <a:prstGeom prst="flowChartPreparation">
            <a:avLst/>
          </a:prstGeom>
          <a:no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SVC model</a:t>
            </a: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26" name="Flowchart: Preparation 25"/>
          <p:cNvSpPr/>
          <p:nvPr/>
        </p:nvSpPr>
        <p:spPr>
          <a:xfrm>
            <a:off x="6082947" y="5348998"/>
            <a:ext cx="1098347" cy="938254"/>
          </a:xfrm>
          <a:prstGeom prst="flowChartPreparation">
            <a:avLst/>
          </a:prstGeom>
          <a:solidFill>
            <a:schemeClr val="bg1"/>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dirty="0">
                <a:solidFill>
                  <a:schemeClr val="tx1"/>
                </a:solidFill>
              </a:rPr>
              <a:t>Logistic Regression</a:t>
            </a:r>
            <a:endParaRPr lang="en-IN" sz="1050" dirty="0">
              <a:solidFill>
                <a:schemeClr val="tx1"/>
              </a:solidFill>
            </a:endParaRPr>
          </a:p>
        </p:txBody>
      </p:sp>
      <p:sp>
        <p:nvSpPr>
          <p:cNvPr id="27" name="Flowchart: Preparation 26"/>
          <p:cNvSpPr/>
          <p:nvPr/>
        </p:nvSpPr>
        <p:spPr>
          <a:xfrm>
            <a:off x="7003439" y="4864195"/>
            <a:ext cx="1098347" cy="938254"/>
          </a:xfrm>
          <a:prstGeom prst="flowChartPreparation">
            <a:avLst/>
          </a:prstGeom>
          <a:solidFill>
            <a:schemeClr val="bg1"/>
          </a:solid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dirty="0">
                <a:solidFill>
                  <a:schemeClr val="tx1"/>
                </a:solidFill>
                <a:latin typeface="Times New Roman" panose="02020603050405020304" pitchFamily="18" charset="0"/>
                <a:cs typeface="Times New Roman" panose="02020603050405020304" pitchFamily="18" charset="0"/>
              </a:rPr>
              <a:t>Navie Bayes</a:t>
            </a:r>
            <a:endParaRPr lang="en-IN" sz="800" dirty="0">
              <a:solidFill>
                <a:schemeClr val="tx1"/>
              </a:solidFill>
              <a:latin typeface="Times New Roman" panose="02020603050405020304" pitchFamily="18" charset="0"/>
              <a:cs typeface="Times New Roman" panose="02020603050405020304" pitchFamily="18" charset="0"/>
            </a:endParaRPr>
          </a:p>
        </p:txBody>
      </p:sp>
      <p:sp>
        <p:nvSpPr>
          <p:cNvPr id="25" name="TextBox 24"/>
          <p:cNvSpPr txBox="1"/>
          <p:nvPr/>
        </p:nvSpPr>
        <p:spPr bwMode="auto">
          <a:xfrm>
            <a:off x="10020060" y="6251534"/>
            <a:ext cx="14766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ctr">
            <a:spAutoFit/>
          </a:body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Model Evaluation</a:t>
            </a:r>
            <a:endParaRPr lang="en-IN" sz="1400" dirty="0">
              <a:latin typeface="Times New Roman" panose="02020603050405020304" pitchFamily="18" charset="0"/>
              <a:cs typeface="Times New Roman" panose="02020603050405020304" pitchFamily="18" charset="0"/>
            </a:endParaRPr>
          </a:p>
        </p:txBody>
      </p:sp>
      <p:pic>
        <p:nvPicPr>
          <p:cNvPr id="29" name="Content Placeholder 20"/>
          <p:cNvPicPr>
            <a:picLocks noChangeAspect="1"/>
          </p:cNvPicPr>
          <p:nvPr/>
        </p:nvPicPr>
        <p:blipFill>
          <a:blip r:embed="rId2"/>
          <a:stretch>
            <a:fillRect/>
          </a:stretch>
        </p:blipFill>
        <p:spPr bwMode="auto">
          <a:xfrm rot="10800000">
            <a:off x="8512859" y="5254067"/>
            <a:ext cx="835224" cy="15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2" name="Flowchart: Or 28671"/>
          <p:cNvSpPr/>
          <p:nvPr/>
        </p:nvSpPr>
        <p:spPr>
          <a:xfrm>
            <a:off x="9581222" y="4418184"/>
            <a:ext cx="1956020" cy="1875243"/>
          </a:xfrm>
          <a:prstGeom prst="flowChartOr">
            <a:avLst/>
          </a:prstGeom>
          <a:no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28673" name="TextBox 28672"/>
          <p:cNvSpPr txBox="1"/>
          <p:nvPr/>
        </p:nvSpPr>
        <p:spPr bwMode="auto">
          <a:xfrm>
            <a:off x="9646364" y="4887279"/>
            <a:ext cx="141533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ClrTx/>
              <a:buSzTx/>
              <a:buFontTx/>
              <a:buNone/>
            </a:pPr>
            <a:r>
              <a:rPr lang="en-US" sz="1100" dirty="0">
                <a:solidFill>
                  <a:schemeClr val="tx2"/>
                </a:solidFill>
              </a:rPr>
              <a:t>Accuracy</a:t>
            </a:r>
            <a:endParaRPr lang="en-IN" sz="1100" dirty="0">
              <a:solidFill>
                <a:schemeClr val="tx2"/>
              </a:solidFill>
            </a:endParaRPr>
          </a:p>
        </p:txBody>
      </p:sp>
      <p:sp>
        <p:nvSpPr>
          <p:cNvPr id="28675" name="TextBox 28674"/>
          <p:cNvSpPr txBox="1"/>
          <p:nvPr/>
        </p:nvSpPr>
        <p:spPr bwMode="auto">
          <a:xfrm>
            <a:off x="10598937" y="4887279"/>
            <a:ext cx="128016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ClrTx/>
              <a:buSzTx/>
              <a:buFontTx/>
              <a:buNone/>
            </a:pPr>
            <a:r>
              <a:rPr lang="en-US" sz="1100" dirty="0"/>
              <a:t>Precision</a:t>
            </a:r>
            <a:endParaRPr lang="en-IN" sz="1100" dirty="0"/>
          </a:p>
        </p:txBody>
      </p:sp>
      <p:sp>
        <p:nvSpPr>
          <p:cNvPr id="28676" name="TextBox 28675"/>
          <p:cNvSpPr txBox="1"/>
          <p:nvPr/>
        </p:nvSpPr>
        <p:spPr bwMode="auto">
          <a:xfrm>
            <a:off x="9758018" y="5590353"/>
            <a:ext cx="74742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ClrTx/>
              <a:buSzTx/>
              <a:buFontTx/>
              <a:buNone/>
            </a:pPr>
            <a:r>
              <a:rPr lang="en-US" sz="1100" dirty="0">
                <a:latin typeface="Times New Roman" panose="02020603050405020304" pitchFamily="18" charset="0"/>
                <a:cs typeface="Times New Roman" panose="02020603050405020304" pitchFamily="18" charset="0"/>
              </a:rPr>
              <a:t>Recall</a:t>
            </a:r>
            <a:endParaRPr lang="en-IN" sz="1100" dirty="0">
              <a:latin typeface="Times New Roman" panose="02020603050405020304" pitchFamily="18" charset="0"/>
              <a:cs typeface="Times New Roman" panose="02020603050405020304" pitchFamily="18" charset="0"/>
            </a:endParaRPr>
          </a:p>
        </p:txBody>
      </p:sp>
      <p:sp>
        <p:nvSpPr>
          <p:cNvPr id="28677" name="TextBox 28676"/>
          <p:cNvSpPr txBox="1"/>
          <p:nvPr/>
        </p:nvSpPr>
        <p:spPr bwMode="auto">
          <a:xfrm>
            <a:off x="10653903" y="5590353"/>
            <a:ext cx="70564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ctr">
            <a:spAutoFit/>
          </a:bodyPr>
          <a:lstStyle/>
          <a:p>
            <a:pPr eaLnBrk="1" hangingPunct="1">
              <a:spcBef>
                <a:spcPct val="0"/>
              </a:spcBef>
              <a:buClrTx/>
              <a:buSzTx/>
              <a:buFontTx/>
              <a:buNone/>
            </a:pPr>
            <a:r>
              <a:rPr lang="en-US" sz="1100" dirty="0">
                <a:solidFill>
                  <a:schemeClr val="tx2"/>
                </a:solidFill>
                <a:latin typeface="Times New Roman" panose="02020603050405020304" pitchFamily="18" charset="0"/>
                <a:cs typeface="Times New Roman" panose="02020603050405020304" pitchFamily="18" charset="0"/>
              </a:rPr>
              <a:t>F1 Score</a:t>
            </a:r>
            <a:endParaRPr lang="en-IN" sz="1100" dirty="0">
              <a:solidFill>
                <a:schemeClr val="tx2"/>
              </a:solidFill>
              <a:latin typeface="Times New Roman" panose="02020603050405020304" pitchFamily="18" charset="0"/>
              <a:cs typeface="Times New Roman" panose="02020603050405020304" pitchFamily="18" charset="0"/>
            </a:endParaRPr>
          </a:p>
        </p:txBody>
      </p:sp>
      <p:sp>
        <p:nvSpPr>
          <p:cNvPr id="28678" name="TextBox 28677"/>
          <p:cNvSpPr txBox="1"/>
          <p:nvPr/>
        </p:nvSpPr>
        <p:spPr bwMode="auto">
          <a:xfrm>
            <a:off x="6400800" y="6285011"/>
            <a:ext cx="17810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Best Model</a:t>
            </a:r>
            <a:endParaRPr lang="en-IN" sz="1400" dirty="0">
              <a:latin typeface="Times New Roman" panose="02020603050405020304" pitchFamily="18" charset="0"/>
              <a:cs typeface="Times New Roman" panose="02020603050405020304" pitchFamily="18" charset="0"/>
            </a:endParaRPr>
          </a:p>
        </p:txBody>
      </p:sp>
      <p:sp>
        <p:nvSpPr>
          <p:cNvPr id="28679" name="Regular Pentagon 28678"/>
          <p:cNvSpPr/>
          <p:nvPr/>
        </p:nvSpPr>
        <p:spPr>
          <a:xfrm>
            <a:off x="2050692" y="4417446"/>
            <a:ext cx="2049914" cy="1831751"/>
          </a:xfrm>
          <a:prstGeom prst="pentagon">
            <a:avLst/>
          </a:prstGeom>
          <a:noFill/>
          <a:ln>
            <a:solidFill>
              <a:schemeClr val="tx1"/>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100" dirty="0">
                <a:solidFill>
                  <a:schemeClr val="tx1"/>
                </a:solidFill>
              </a:rPr>
              <a:t>Integrated with User friendly application</a:t>
            </a:r>
            <a:endParaRPr lang="en-IN" sz="1100" dirty="0">
              <a:solidFill>
                <a:schemeClr val="tx1"/>
              </a:solidFill>
            </a:endParaRPr>
          </a:p>
        </p:txBody>
      </p:sp>
      <p:pic>
        <p:nvPicPr>
          <p:cNvPr id="43" name="Content Placeholder 20"/>
          <p:cNvPicPr>
            <a:picLocks noChangeAspect="1"/>
          </p:cNvPicPr>
          <p:nvPr/>
        </p:nvPicPr>
        <p:blipFill>
          <a:blip r:embed="rId2"/>
          <a:stretch>
            <a:fillRect/>
          </a:stretch>
        </p:blipFill>
        <p:spPr bwMode="auto">
          <a:xfrm rot="10800000">
            <a:off x="4603486" y="5254066"/>
            <a:ext cx="835224" cy="158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Box 28679"/>
          <p:cNvSpPr txBox="1"/>
          <p:nvPr/>
        </p:nvSpPr>
        <p:spPr bwMode="auto">
          <a:xfrm>
            <a:off x="2519135" y="6236145"/>
            <a:ext cx="1455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ClrTx/>
              <a:buSzTx/>
              <a:buFontTx/>
              <a:buNone/>
            </a:pPr>
            <a:r>
              <a:rPr lang="en-US" sz="1600" dirty="0">
                <a:latin typeface="Times New Roman" panose="02020603050405020304" pitchFamily="18" charset="0"/>
                <a:cs typeface="Times New Roman" panose="02020603050405020304" pitchFamily="18" charset="0"/>
              </a:rPr>
              <a:t>Deployment</a:t>
            </a:r>
            <a:endParaRPr lang="en-IN" sz="1600" dirty="0">
              <a:latin typeface="Times New Roman" panose="02020603050405020304" pitchFamily="18" charset="0"/>
              <a:cs typeface="Times New Roman" panose="02020603050405020304" pitchFamily="18" charset="0"/>
            </a:endParaRPr>
          </a:p>
        </p:txBody>
      </p:sp>
      <p:sp>
        <p:nvSpPr>
          <p:cNvPr id="28681" name="TextBox 28680"/>
          <p:cNvSpPr txBox="1"/>
          <p:nvPr/>
        </p:nvSpPr>
        <p:spPr bwMode="auto">
          <a:xfrm>
            <a:off x="2180442" y="3180894"/>
            <a:ext cx="14757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ctr">
            <a:spAutoFit/>
          </a:bodyPr>
          <a:lstStyle/>
          <a:p>
            <a:pPr eaLnBrk="1" hangingPunct="1">
              <a:spcBef>
                <a:spcPct val="0"/>
              </a:spcBef>
              <a:buClrTx/>
              <a:buSzTx/>
              <a:buFontTx/>
              <a:buNone/>
            </a:pPr>
            <a:r>
              <a:rPr lang="en-US" sz="1400" dirty="0">
                <a:latin typeface="Times New Roman" panose="02020603050405020304" pitchFamily="18" charset="0"/>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447AC43F-62F3-4EED-9706-C87311247B4F}" type="slidenum">
              <a:rPr lang="en-US" altLang="en-US" sz="1400">
                <a:solidFill>
                  <a:schemeClr val="bg1"/>
                </a:solidFill>
                <a:latin typeface="Century Gothic" panose="020B0502020202020204" pitchFamily="34" charset="0"/>
              </a:rPr>
              <a:pPr>
                <a:spcBef>
                  <a:spcPct val="0"/>
                </a:spcBef>
                <a:buClrTx/>
                <a:buSzTx/>
                <a:buFontTx/>
                <a:buNone/>
              </a:pPr>
              <a:t>2</a:t>
            </a:fld>
            <a:endParaRPr lang="en-US" altLang="en-US" sz="1400">
              <a:solidFill>
                <a:schemeClr val="bg1"/>
              </a:solidFill>
              <a:latin typeface="Century Gothic" panose="020B0502020202020204" pitchFamily="34" charset="0"/>
            </a:endParaRPr>
          </a:p>
        </p:txBody>
      </p:sp>
      <p:sp>
        <p:nvSpPr>
          <p:cNvPr id="3" name="Content Placeholder 2"/>
          <p:cNvSpPr>
            <a:spLocks noGrp="1"/>
          </p:cNvSpPr>
          <p:nvPr>
            <p:ph sz="quarter" idx="1"/>
          </p:nvPr>
        </p:nvSpPr>
        <p:spPr>
          <a:xfrm>
            <a:off x="1219200" y="1081088"/>
            <a:ext cx="9496425" cy="5072062"/>
          </a:xfrm>
        </p:spPr>
        <p:txBody>
          <a:bodyPr>
            <a:normAutofit fontScale="25000" lnSpcReduction="20000"/>
          </a:bodyPr>
          <a:lstStyle/>
          <a:p>
            <a:pPr marL="274320" indent="-457063" eaLnBrk="1" fontAlgn="auto" hangingPunct="1">
              <a:lnSpc>
                <a:spcPct val="120000"/>
              </a:lnSpc>
              <a:spcBef>
                <a:spcPts val="800"/>
              </a:spcBef>
              <a:spcAft>
                <a:spcPts val="800"/>
              </a:spcAft>
              <a:buFont typeface="Wingdings" panose="05000000000000000000" pitchFamily="2" charset="2"/>
              <a:buChar char="q"/>
              <a:defRPr/>
            </a:pPr>
            <a:endParaRPr lang="en-IN" sz="3300"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ABSTRACT</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LITERATURE REVIEW</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OBJECTIVE</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EXISTING METHOD</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PROPOSED METHOD</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US" sz="5600" dirty="0">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endParaRPr lang="en-IN" sz="5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SYSTEM DESIGN (Architecture)</a:t>
            </a:r>
          </a:p>
          <a:p>
            <a:pPr marL="274320" indent="-457063" eaLnBrk="1" fontAlgn="auto" hangingPunct="1">
              <a:lnSpc>
                <a:spcPct val="120000"/>
              </a:lnSpc>
              <a:spcBef>
                <a:spcPts val="800"/>
              </a:spcBef>
              <a:spcAft>
                <a:spcPts val="800"/>
              </a:spcAft>
              <a:buFont typeface="Wingdings" panose="05000000000000000000" pitchFamily="2" charset="2"/>
              <a:buChar char="q"/>
              <a:defRPr/>
            </a:pPr>
            <a:r>
              <a:rPr lang="en-IN" sz="5600"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a:buChar char=""/>
              <a:defRPr/>
            </a:pPr>
            <a:endParaRPr lang="en-IN" dirty="0"/>
          </a:p>
        </p:txBody>
      </p:sp>
      <p:sp>
        <p:nvSpPr>
          <p:cNvPr id="2" name="Title 1"/>
          <p:cNvSpPr>
            <a:spLocks noGrp="1"/>
          </p:cNvSpPr>
          <p:nvPr>
            <p:ph type="title"/>
          </p:nvPr>
        </p:nvSpPr>
        <p:spPr>
          <a:xfrm>
            <a:off x="358775" y="176213"/>
            <a:ext cx="11553825"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dirty="0">
              <a:solidFill>
                <a:schemeClr val="bg2">
                  <a:lumMod val="50000"/>
                </a:schemeClr>
              </a:solidFill>
              <a:latin typeface="Times New Roman" panose="02020603050405020304" pitchFamily="18" charset="0"/>
              <a:cs typeface="Times New Roman" panose="02020603050405020304" pitchFamily="18" charset="0"/>
            </a:endParaRPr>
          </a:p>
        </p:txBody>
      </p:sp>
      <p:pic>
        <p:nvPicPr>
          <p:cNvPr id="112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437AC98A-9ECB-4B8E-90CC-77C3925B751F}" type="slidenum">
              <a:rPr lang="en-US" altLang="en-US" sz="1400">
                <a:solidFill>
                  <a:schemeClr val="bg1"/>
                </a:solidFill>
                <a:latin typeface="Century Gothic" panose="020B0502020202020204" pitchFamily="34" charset="0"/>
              </a:rPr>
              <a:pPr>
                <a:spcBef>
                  <a:spcPct val="0"/>
                </a:spcBef>
                <a:buClrTx/>
                <a:buSzTx/>
                <a:buFontTx/>
                <a:buNone/>
              </a:pPr>
              <a:t>20</a:t>
            </a:fld>
            <a:endParaRPr lang="en-US" altLang="en-US" sz="1400">
              <a:solidFill>
                <a:schemeClr val="bg1"/>
              </a:solidFill>
              <a:latin typeface="Century Gothic" panose="020B0502020202020204" pitchFamily="34" charset="0"/>
            </a:endParaRPr>
          </a:p>
        </p:txBody>
      </p:sp>
      <p:sp>
        <p:nvSpPr>
          <p:cNvPr id="3" name="Content Placeholder 2"/>
          <p:cNvSpPr>
            <a:spLocks noGrp="1"/>
          </p:cNvSpPr>
          <p:nvPr>
            <p:ph sz="quarter" idx="1"/>
          </p:nvPr>
        </p:nvSpPr>
        <p:spPr>
          <a:xfrm>
            <a:off x="722313" y="1439863"/>
            <a:ext cx="11468100" cy="5003800"/>
          </a:xfrm>
        </p:spPr>
        <p:txBody>
          <a:bodyPr>
            <a:normAutofit/>
          </a:bodyPr>
          <a:lstStyle/>
          <a:p>
            <a:pPr marL="0" indent="0" eaLnBrk="1" fontAlgn="auto" hangingPunct="1">
              <a:lnSpc>
                <a:spcPct val="110000"/>
              </a:lnSpc>
              <a:spcBef>
                <a:spcPts val="200"/>
              </a:spcBef>
              <a:spcAft>
                <a:spcPts val="200"/>
              </a:spcAft>
              <a:buFont typeface="Wingdings 2"/>
              <a:buNone/>
              <a:defRPr/>
            </a:pPr>
            <a:endParaRPr lang="en-IN" sz="1700" dirty="0">
              <a:solidFill>
                <a:srgbClr val="004376"/>
              </a:solidFill>
            </a:endParaRPr>
          </a:p>
          <a:p>
            <a:pPr marL="274320" indent="-274320" eaLnBrk="1" fontAlgn="auto" hangingPunct="1">
              <a:spcBef>
                <a:spcPts val="580"/>
              </a:spcBef>
              <a:spcAft>
                <a:spcPts val="0"/>
              </a:spcAft>
              <a:buFont typeface="Wingdings 2"/>
              <a:buChar char=""/>
              <a:defRPr/>
            </a:pPr>
            <a:endParaRPr lang="en-IN" dirty="0"/>
          </a:p>
        </p:txBody>
      </p:sp>
      <p:sp>
        <p:nvSpPr>
          <p:cNvPr id="7" name="Title 1"/>
          <p:cNvSpPr>
            <a:spLocks noGrp="1"/>
          </p:cNvSpPr>
          <p:nvPr>
            <p:ph type="title"/>
          </p:nvPr>
        </p:nvSpPr>
        <p:spPr>
          <a:xfrm>
            <a:off x="361950" y="360363"/>
            <a:ext cx="11550650"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 (APA Style)</a:t>
            </a:r>
          </a:p>
        </p:txBody>
      </p:sp>
      <p:sp>
        <p:nvSpPr>
          <p:cNvPr id="4" name="Rectangle 3"/>
          <p:cNvSpPr/>
          <p:nvPr/>
        </p:nvSpPr>
        <p:spPr>
          <a:xfrm>
            <a:off x="949325" y="1628776"/>
            <a:ext cx="10375900" cy="5104282"/>
          </a:xfrm>
          <a:prstGeom prst="rect">
            <a:avLst/>
          </a:prstGeom>
        </p:spPr>
        <p:txBody>
          <a:bodyPr>
            <a:spAutoFit/>
          </a:bodyPr>
          <a:lstStyle/>
          <a:p>
            <a:pPr marL="342900" indent="-342900" algn="just" eaLnBrk="1" hangingPunct="1">
              <a:lnSpc>
                <a:spcPct val="150000"/>
              </a:lnSpc>
              <a:buFont typeface="+mj-lt"/>
              <a:buAutoNum type="arabicPeriod"/>
            </a:pPr>
            <a:r>
              <a:rPr lang="en-US" altLang="en-US" sz="1400" dirty="0" err="1">
                <a:latin typeface="Times New Roman" panose="02020603050405020304" pitchFamily="18" charset="0"/>
                <a:cs typeface="Times New Roman" panose="02020603050405020304" pitchFamily="18" charset="0"/>
              </a:rPr>
              <a:t>Motwani</a:t>
            </a:r>
            <a:r>
              <a:rPr lang="en-US" altLang="en-US" sz="1400" dirty="0">
                <a:latin typeface="Times New Roman" panose="02020603050405020304" pitchFamily="18" charset="0"/>
                <a:cs typeface="Times New Roman" panose="02020603050405020304" pitchFamily="18" charset="0"/>
              </a:rPr>
              <a:t>, A., </a:t>
            </a:r>
            <a:r>
              <a:rPr lang="en-US" altLang="en-US" sz="1400" dirty="0" err="1">
                <a:latin typeface="Times New Roman" panose="02020603050405020304" pitchFamily="18" charset="0"/>
                <a:cs typeface="Times New Roman" panose="02020603050405020304" pitchFamily="18" charset="0"/>
              </a:rPr>
              <a:t>Patil</a:t>
            </a:r>
            <a:r>
              <a:rPr lang="en-US" altLang="en-US" sz="1400" dirty="0">
                <a:latin typeface="Times New Roman" panose="02020603050405020304" pitchFamily="18" charset="0"/>
                <a:cs typeface="Times New Roman" panose="02020603050405020304" pitchFamily="18" charset="0"/>
              </a:rPr>
              <a:t>, P., </a:t>
            </a:r>
            <a:r>
              <a:rPr lang="en-US" altLang="en-US" sz="1400" dirty="0" err="1">
                <a:latin typeface="Times New Roman" panose="02020603050405020304" pitchFamily="18" charset="0"/>
                <a:cs typeface="Times New Roman" panose="02020603050405020304" pitchFamily="18" charset="0"/>
              </a:rPr>
              <a:t>Nagaria</a:t>
            </a:r>
            <a:r>
              <a:rPr lang="en-US" altLang="en-US" sz="1400" dirty="0">
                <a:latin typeface="Times New Roman" panose="02020603050405020304" pitchFamily="18" charset="0"/>
                <a:cs typeface="Times New Roman" panose="02020603050405020304" pitchFamily="18" charset="0"/>
              </a:rPr>
              <a:t>, V., </a:t>
            </a:r>
            <a:r>
              <a:rPr lang="en-US" altLang="en-US" sz="1400" dirty="0" err="1">
                <a:latin typeface="Times New Roman" panose="02020603050405020304" pitchFamily="18" charset="0"/>
                <a:cs typeface="Times New Roman" panose="02020603050405020304" pitchFamily="18" charset="0"/>
              </a:rPr>
              <a:t>Verma</a:t>
            </a:r>
            <a:r>
              <a:rPr lang="en-US" altLang="en-US" sz="1400" dirty="0">
                <a:latin typeface="Times New Roman" panose="02020603050405020304" pitchFamily="18" charset="0"/>
                <a:cs typeface="Times New Roman" panose="02020603050405020304" pitchFamily="18" charset="0"/>
              </a:rPr>
              <a:t>, S., &amp; </a:t>
            </a:r>
            <a:r>
              <a:rPr lang="en-US" altLang="en-US" sz="1400" dirty="0" err="1">
                <a:latin typeface="Times New Roman" panose="02020603050405020304" pitchFamily="18" charset="0"/>
                <a:cs typeface="Times New Roman" panose="02020603050405020304" pitchFamily="18" charset="0"/>
              </a:rPr>
              <a:t>Ghane</a:t>
            </a:r>
            <a:r>
              <a:rPr lang="en-US" altLang="en-US" sz="1400" dirty="0">
                <a:latin typeface="Times New Roman" panose="02020603050405020304" pitchFamily="18" charset="0"/>
                <a:cs typeface="Times New Roman" panose="02020603050405020304" pitchFamily="18" charset="0"/>
              </a:rPr>
              <a:t>, S. (2023). Soil analysis and crop recommendation using machine learning. </a:t>
            </a:r>
            <a:r>
              <a:rPr lang="en-US" altLang="en-US" sz="1400" i="1" dirty="0">
                <a:latin typeface="Times New Roman" panose="02020603050405020304" pitchFamily="18" charset="0"/>
                <a:cs typeface="Times New Roman" panose="02020603050405020304" pitchFamily="18" charset="0"/>
              </a:rPr>
              <a:t>Department of Computer Engineering, </a:t>
            </a:r>
            <a:r>
              <a:rPr lang="en-US" altLang="en-US" sz="1400" i="1" dirty="0" err="1">
                <a:latin typeface="Times New Roman" panose="02020603050405020304" pitchFamily="18" charset="0"/>
                <a:cs typeface="Times New Roman" panose="02020603050405020304" pitchFamily="18" charset="0"/>
              </a:rPr>
              <a:t>Sardar</a:t>
            </a:r>
            <a:r>
              <a:rPr lang="en-US" altLang="en-US" sz="1400" i="1" dirty="0">
                <a:latin typeface="Times New Roman" panose="02020603050405020304" pitchFamily="18" charset="0"/>
                <a:cs typeface="Times New Roman" panose="02020603050405020304" pitchFamily="18" charset="0"/>
              </a:rPr>
              <a:t> Patel Institute Of Technology, Mumbai, India.</a:t>
            </a:r>
          </a:p>
          <a:p>
            <a:pPr marL="342900" indent="-342900" algn="just" eaLnBrk="1" hangingPunct="1">
              <a:lnSpc>
                <a:spcPct val="150000"/>
              </a:lnSpc>
              <a:buFont typeface="+mj-lt"/>
              <a:buAutoNum type="arabicPeriod"/>
            </a:pPr>
            <a:r>
              <a:rPr lang="en-US" altLang="en-US" sz="1400" dirty="0" err="1">
                <a:latin typeface="Times New Roman" panose="02020603050405020304" pitchFamily="18" charset="0"/>
                <a:cs typeface="Times New Roman" panose="02020603050405020304" pitchFamily="18" charset="0"/>
              </a:rPr>
              <a:t>Laishram</a:t>
            </a:r>
            <a:r>
              <a:rPr lang="en-US" altLang="en-US" sz="1400" dirty="0">
                <a:latin typeface="Times New Roman" panose="02020603050405020304" pitchFamily="18" charset="0"/>
                <a:cs typeface="Times New Roman" panose="02020603050405020304" pitchFamily="18" charset="0"/>
              </a:rPr>
              <a:t>, J., </a:t>
            </a:r>
            <a:r>
              <a:rPr lang="en-US" altLang="en-US" sz="1400" dirty="0" err="1">
                <a:latin typeface="Times New Roman" panose="02020603050405020304" pitchFamily="18" charset="0"/>
                <a:cs typeface="Times New Roman" panose="02020603050405020304" pitchFamily="18" charset="0"/>
              </a:rPr>
              <a:t>Saxena</a:t>
            </a:r>
            <a:r>
              <a:rPr lang="en-US" altLang="en-US" sz="1400" dirty="0">
                <a:latin typeface="Times New Roman" panose="02020603050405020304" pitchFamily="18" charset="0"/>
                <a:cs typeface="Times New Roman" panose="02020603050405020304" pitchFamily="18" charset="0"/>
              </a:rPr>
              <a:t>, K. G., </a:t>
            </a:r>
            <a:r>
              <a:rPr lang="en-US" altLang="en-US" sz="1400" dirty="0" err="1">
                <a:latin typeface="Times New Roman" panose="02020603050405020304" pitchFamily="18" charset="0"/>
                <a:cs typeface="Times New Roman" panose="02020603050405020304" pitchFamily="18" charset="0"/>
              </a:rPr>
              <a:t>Maikhuri</a:t>
            </a:r>
            <a:r>
              <a:rPr lang="en-US" altLang="en-US" sz="1400" dirty="0">
                <a:latin typeface="Times New Roman" panose="02020603050405020304" pitchFamily="18" charset="0"/>
                <a:cs typeface="Times New Roman" panose="02020603050405020304" pitchFamily="18" charset="0"/>
              </a:rPr>
              <a:t>, R. K., &amp; Rao, K. S. (2021). Soil quality and soil health: A review. School</a:t>
            </a:r>
            <a:r>
              <a:rPr lang="en-US" altLang="en-US" sz="1400" b="1" dirty="0">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of Environmental Sciences, Jawaharlal Nehru University, New Delhi, India; G.B. Pant Institute of Himalayan Environment and Development, Upper </a:t>
            </a:r>
            <a:r>
              <a:rPr lang="en-US" altLang="en-US" sz="1400" dirty="0" err="1">
                <a:latin typeface="Times New Roman" panose="02020603050405020304" pitchFamily="18" charset="0"/>
                <a:cs typeface="Times New Roman" panose="02020603050405020304" pitchFamily="18" charset="0"/>
              </a:rPr>
              <a:t>Bhaktiyana</a:t>
            </a:r>
            <a:r>
              <a:rPr lang="en-US" altLang="en-US" sz="1400" dirty="0">
                <a:latin typeface="Times New Roman" panose="02020603050405020304" pitchFamily="18" charset="0"/>
                <a:cs typeface="Times New Roman" panose="02020603050405020304" pitchFamily="18" charset="0"/>
              </a:rPr>
              <a:t>, Srinagar (</a:t>
            </a:r>
            <a:r>
              <a:rPr lang="en-US" altLang="en-US" sz="1400" dirty="0" err="1">
                <a:latin typeface="Times New Roman" panose="02020603050405020304" pitchFamily="18" charset="0"/>
                <a:cs typeface="Times New Roman" panose="02020603050405020304" pitchFamily="18" charset="0"/>
              </a:rPr>
              <a:t>Garhwal</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Uttarakhand</a:t>
            </a:r>
            <a:r>
              <a:rPr lang="en-US" altLang="en-US" sz="1400" dirty="0">
                <a:latin typeface="Times New Roman" panose="02020603050405020304" pitchFamily="18" charset="0"/>
                <a:cs typeface="Times New Roman" panose="02020603050405020304" pitchFamily="18" charset="0"/>
              </a:rPr>
              <a:t>, India; Department of Botany, University of Delhi, Delhi, India.</a:t>
            </a:r>
            <a:endParaRPr lang="en-US" altLang="en-US" sz="1400" i="1" dirty="0">
              <a:latin typeface="Times New Roman" panose="02020603050405020304" pitchFamily="18" charset="0"/>
              <a:cs typeface="Times New Roman" panose="02020603050405020304" pitchFamily="18" charset="0"/>
            </a:endParaRPr>
          </a:p>
          <a:p>
            <a:pPr marL="342900" indent="-342900" algn="just" eaLnBrk="1" hangingPunct="1">
              <a:lnSpc>
                <a:spcPct val="150000"/>
              </a:lnSpc>
              <a:buFont typeface="+mj-lt"/>
              <a:buAutoNum type="arabicPeriod"/>
            </a:pPr>
            <a:r>
              <a:rPr lang="en-IN" altLang="en-US" sz="1400" dirty="0" err="1">
                <a:latin typeface="Times New Roman" panose="02020603050405020304" pitchFamily="18" charset="0"/>
                <a:cs typeface="Times New Roman" panose="02020603050405020304" pitchFamily="18" charset="0"/>
              </a:rPr>
              <a:t>Barvin</a:t>
            </a:r>
            <a:r>
              <a:rPr lang="en-IN" altLang="en-US" sz="1400" dirty="0">
                <a:latin typeface="Times New Roman" panose="02020603050405020304" pitchFamily="18" charset="0"/>
                <a:cs typeface="Times New Roman" panose="02020603050405020304" pitchFamily="18" charset="0"/>
              </a:rPr>
              <a:t>, P. A., &amp; </a:t>
            </a:r>
            <a:r>
              <a:rPr lang="en-IN" altLang="en-US" sz="1400" dirty="0" err="1">
                <a:latin typeface="Times New Roman" panose="02020603050405020304" pitchFamily="18" charset="0"/>
                <a:cs typeface="Times New Roman" panose="02020603050405020304" pitchFamily="18" charset="0"/>
              </a:rPr>
              <a:t>Sampradeepraj</a:t>
            </a:r>
            <a:r>
              <a:rPr lang="en-IN" altLang="en-US" sz="1400" dirty="0">
                <a:latin typeface="Times New Roman" panose="02020603050405020304" pitchFamily="18" charset="0"/>
                <a:cs typeface="Times New Roman" panose="02020603050405020304" pitchFamily="18" charset="0"/>
              </a:rPr>
              <a:t>, T. (2023). Crop recommendation systems based on soil and environmental factors using Graph Convolution Neural Network: A systematic literature review. In Proceedings of the 10th International Electronic Conference on Sensors and Applications (ECSA-10). </a:t>
            </a:r>
            <a:r>
              <a:rPr lang="en-IN" altLang="en-US" sz="1400" dirty="0" err="1">
                <a:latin typeface="Times New Roman" panose="02020603050405020304" pitchFamily="18" charset="0"/>
                <a:cs typeface="Times New Roman" panose="02020603050405020304" pitchFamily="18" charset="0"/>
              </a:rPr>
              <a:t>Kalasalingam</a:t>
            </a:r>
            <a:r>
              <a:rPr lang="en-IN" altLang="en-US" sz="1400" dirty="0">
                <a:latin typeface="Times New Roman" panose="02020603050405020304" pitchFamily="18" charset="0"/>
                <a:cs typeface="Times New Roman" panose="02020603050405020304" pitchFamily="18" charset="0"/>
              </a:rPr>
              <a:t> Academy of Research and Education, </a:t>
            </a:r>
            <a:r>
              <a:rPr lang="en-IN" altLang="en-US" sz="1400" dirty="0" err="1">
                <a:latin typeface="Times New Roman" panose="02020603050405020304" pitchFamily="18" charset="0"/>
                <a:cs typeface="Times New Roman" panose="02020603050405020304" pitchFamily="18" charset="0"/>
              </a:rPr>
              <a:t>Srivilliputhur</a:t>
            </a:r>
            <a:r>
              <a:rPr lang="en-IN" altLang="en-US" sz="1400" dirty="0">
                <a:latin typeface="Times New Roman" panose="02020603050405020304" pitchFamily="18" charset="0"/>
                <a:cs typeface="Times New Roman" panose="02020603050405020304" pitchFamily="18" charset="0"/>
              </a:rPr>
              <a:t>, Tamil Nadu, India. Available online: </a:t>
            </a:r>
            <a:r>
              <a:rPr lang="en-IN" altLang="en-US" sz="1400" dirty="0">
                <a:latin typeface="Times New Roman" panose="02020603050405020304" pitchFamily="18" charset="0"/>
                <a:cs typeface="Times New Roman" panose="02020603050405020304" pitchFamily="18" charset="0"/>
                <a:hlinkClick r:id="rId2"/>
              </a:rPr>
              <a:t>https://ecsa-10.sciforum.net/</a:t>
            </a:r>
            <a:r>
              <a:rPr lang="en-IN" altLang="en-US" sz="1400" dirty="0">
                <a:latin typeface="Times New Roman" panose="02020603050405020304" pitchFamily="18" charset="0"/>
                <a:cs typeface="Times New Roman" panose="02020603050405020304" pitchFamily="18" charset="0"/>
              </a:rPr>
              <a:t>.</a:t>
            </a:r>
          </a:p>
          <a:p>
            <a:pPr marL="342900" indent="-342900" algn="just" eaLnBrk="1" hangingPunct="1">
              <a:lnSpc>
                <a:spcPct val="150000"/>
              </a:lnSpc>
              <a:buFont typeface="+mj-lt"/>
              <a:buAutoNum type="arabicPeriod"/>
            </a:pPr>
            <a:r>
              <a:rPr lang="en-US" altLang="en-US" sz="1400" dirty="0">
                <a:latin typeface="Times New Roman" panose="02020603050405020304" pitchFamily="18" charset="0"/>
                <a:cs typeface="Times New Roman" panose="02020603050405020304" pitchFamily="18" charset="0"/>
              </a:rPr>
              <a:t>John, A., Davis, D., Tom, A. M. C., Davis, D., &amp; Davis, J. (2023). Soil classification and crop recommendation system. </a:t>
            </a:r>
            <a:r>
              <a:rPr lang="en-US" altLang="en-US" sz="1400" i="1" dirty="0" err="1">
                <a:latin typeface="Times New Roman" panose="02020603050405020304" pitchFamily="18" charset="0"/>
                <a:cs typeface="Times New Roman" panose="02020603050405020304" pitchFamily="18" charset="0"/>
              </a:rPr>
              <a:t>Sahrdaya</a:t>
            </a:r>
            <a:r>
              <a:rPr lang="en-US" altLang="en-US" sz="1400" i="1" dirty="0">
                <a:latin typeface="Times New Roman" panose="02020603050405020304" pitchFamily="18" charset="0"/>
                <a:cs typeface="Times New Roman" panose="02020603050405020304" pitchFamily="18" charset="0"/>
              </a:rPr>
              <a:t> College of Engineering and Technology, Thrissur, India.</a:t>
            </a:r>
            <a:endParaRPr lang="en-IN" altLang="en-US" sz="1400" i="1" dirty="0">
              <a:latin typeface="Times New Roman" panose="02020603050405020304" pitchFamily="18" charset="0"/>
              <a:cs typeface="Times New Roman" panose="02020603050405020304" pitchFamily="18" charset="0"/>
            </a:endParaRPr>
          </a:p>
          <a:p>
            <a:pPr marL="342900" indent="-342900" algn="just" eaLnBrk="1" hangingPunct="1">
              <a:lnSpc>
                <a:spcPct val="150000"/>
              </a:lnSpc>
              <a:buFont typeface="+mj-lt"/>
              <a:buAutoNum type="arabicPeriod"/>
            </a:pPr>
            <a:r>
              <a:rPr lang="en-US" altLang="en-US" sz="1400" dirty="0" err="1">
                <a:latin typeface="Times New Roman" panose="02020603050405020304" pitchFamily="18" charset="0"/>
                <a:cs typeface="Times New Roman" panose="02020603050405020304" pitchFamily="18" charset="0"/>
              </a:rPr>
              <a:t>Anguraj</a:t>
            </a:r>
            <a:r>
              <a:rPr lang="en-US" altLang="en-US" sz="1400" dirty="0">
                <a:latin typeface="Times New Roman" panose="02020603050405020304" pitchFamily="18" charset="0"/>
                <a:cs typeface="Times New Roman" panose="02020603050405020304" pitchFamily="18" charset="0"/>
              </a:rPr>
              <a:t>, K., </a:t>
            </a:r>
            <a:r>
              <a:rPr lang="en-US" altLang="en-US" sz="1400" dirty="0" err="1">
                <a:latin typeface="Times New Roman" panose="02020603050405020304" pitchFamily="18" charset="0"/>
                <a:cs typeface="Times New Roman" panose="02020603050405020304" pitchFamily="18" charset="0"/>
              </a:rPr>
              <a:t>Thiyaneswaran</a:t>
            </a:r>
            <a:r>
              <a:rPr lang="en-US" altLang="en-US" sz="1400" dirty="0">
                <a:latin typeface="Times New Roman" panose="02020603050405020304" pitchFamily="18" charset="0"/>
                <a:cs typeface="Times New Roman" panose="02020603050405020304" pitchFamily="18" charset="0"/>
              </a:rPr>
              <a:t>, B., </a:t>
            </a:r>
            <a:r>
              <a:rPr lang="en-US" altLang="en-US" sz="1400" dirty="0" err="1">
                <a:latin typeface="Times New Roman" panose="02020603050405020304" pitchFamily="18" charset="0"/>
                <a:cs typeface="Times New Roman" panose="02020603050405020304" pitchFamily="18" charset="0"/>
              </a:rPr>
              <a:t>Megashree</a:t>
            </a:r>
            <a:r>
              <a:rPr lang="en-US" altLang="en-US" sz="1400" dirty="0">
                <a:latin typeface="Times New Roman" panose="02020603050405020304" pitchFamily="18" charset="0"/>
                <a:cs typeface="Times New Roman" panose="02020603050405020304" pitchFamily="18" charset="0"/>
              </a:rPr>
              <a:t>, G., </a:t>
            </a:r>
            <a:r>
              <a:rPr lang="en-US" altLang="en-US" sz="1400" dirty="0" err="1">
                <a:latin typeface="Times New Roman" panose="02020603050405020304" pitchFamily="18" charset="0"/>
                <a:cs typeface="Times New Roman" panose="02020603050405020304" pitchFamily="18" charset="0"/>
              </a:rPr>
              <a:t>Preetha</a:t>
            </a:r>
            <a:r>
              <a:rPr lang="en-US" altLang="en-US" sz="1400" dirty="0">
                <a:latin typeface="Times New Roman" panose="02020603050405020304" pitchFamily="18" charset="0"/>
                <a:cs typeface="Times New Roman" panose="02020603050405020304" pitchFamily="18" charset="0"/>
              </a:rPr>
              <a:t> Shri, J. G., </a:t>
            </a:r>
            <a:r>
              <a:rPr lang="en-US" altLang="en-US" sz="1400" dirty="0" err="1">
                <a:latin typeface="Times New Roman" panose="02020603050405020304" pitchFamily="18" charset="0"/>
                <a:cs typeface="Times New Roman" panose="02020603050405020304" pitchFamily="18" charset="0"/>
              </a:rPr>
              <a:t>Navya</a:t>
            </a:r>
            <a:r>
              <a:rPr lang="en-US" altLang="en-US" sz="1400" dirty="0">
                <a:latin typeface="Times New Roman" panose="02020603050405020304" pitchFamily="18" charset="0"/>
                <a:cs typeface="Times New Roman" panose="02020603050405020304" pitchFamily="18" charset="0"/>
              </a:rPr>
              <a:t>, S., &amp; </a:t>
            </a:r>
            <a:r>
              <a:rPr lang="en-US" altLang="en-US" sz="1400" dirty="0" err="1">
                <a:latin typeface="Times New Roman" panose="02020603050405020304" pitchFamily="18" charset="0"/>
                <a:cs typeface="Times New Roman" panose="02020603050405020304" pitchFamily="18" charset="0"/>
              </a:rPr>
              <a:t>Jayanthi</a:t>
            </a:r>
            <a:r>
              <a:rPr lang="en-US" altLang="en-US" sz="1400" dirty="0">
                <a:latin typeface="Times New Roman" panose="02020603050405020304" pitchFamily="18" charset="0"/>
                <a:cs typeface="Times New Roman" panose="02020603050405020304" pitchFamily="18" charset="0"/>
              </a:rPr>
              <a:t>, J. (2022). Crop recommendation on analyzing soil using machine learning. </a:t>
            </a:r>
            <a:r>
              <a:rPr lang="en-US" altLang="en-US" sz="1400" i="1" dirty="0">
                <a:latin typeface="Times New Roman" panose="02020603050405020304" pitchFamily="18" charset="0"/>
                <a:cs typeface="Times New Roman" panose="02020603050405020304" pitchFamily="18" charset="0"/>
              </a:rPr>
              <a:t>Department of ECE and Department of CSE, </a:t>
            </a:r>
            <a:r>
              <a:rPr lang="en-US" altLang="en-US" sz="1400" i="1" dirty="0" err="1">
                <a:latin typeface="Times New Roman" panose="02020603050405020304" pitchFamily="18" charset="0"/>
                <a:cs typeface="Times New Roman" panose="02020603050405020304" pitchFamily="18" charset="0"/>
              </a:rPr>
              <a:t>Sona</a:t>
            </a:r>
            <a:r>
              <a:rPr lang="en-US" altLang="en-US" sz="1400" i="1" dirty="0">
                <a:latin typeface="Times New Roman" panose="02020603050405020304" pitchFamily="18" charset="0"/>
                <a:cs typeface="Times New Roman" panose="02020603050405020304" pitchFamily="18" charset="0"/>
              </a:rPr>
              <a:t> College of Technology, Salem, India.</a:t>
            </a:r>
            <a:endParaRPr lang="en-IN" altLang="en-US" sz="1400" dirty="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Font typeface="+mj-lt"/>
              <a:buAutoNum type="arabicPeriod"/>
              <a:tabLst>
                <a:tab pos="400050" algn="l"/>
              </a:tabLst>
              <a:defRPr/>
            </a:pPr>
            <a:endParaRPr lang="en-US" sz="1400" i="1"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lgn="just" eaLnBrk="1" fontAlgn="auto" hangingPunct="1">
              <a:lnSpc>
                <a:spcPct val="150000"/>
              </a:lnSpc>
              <a:spcBef>
                <a:spcPts val="0"/>
              </a:spcBef>
              <a:spcAft>
                <a:spcPts val="0"/>
              </a:spcAft>
              <a:buFont typeface="+mj-lt"/>
              <a:buAutoNum type="arabicPeriod"/>
              <a:tabLst>
                <a:tab pos="400050" algn="l"/>
              </a:tabLst>
              <a:defRPr/>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26"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437AC98A-9ECB-4B8E-90CC-77C3925B751F}" type="slidenum">
              <a:rPr lang="en-US" altLang="en-US" sz="1400">
                <a:solidFill>
                  <a:schemeClr val="bg1"/>
                </a:solidFill>
                <a:latin typeface="Century Gothic" panose="020B0502020202020204" pitchFamily="34" charset="0"/>
              </a:rPr>
              <a:pPr>
                <a:spcBef>
                  <a:spcPct val="0"/>
                </a:spcBef>
                <a:buClrTx/>
                <a:buSzTx/>
                <a:buFontTx/>
                <a:buNone/>
              </a:pPr>
              <a:t>21</a:t>
            </a:fld>
            <a:endParaRPr lang="en-US" altLang="en-US" sz="1400">
              <a:solidFill>
                <a:schemeClr val="bg1"/>
              </a:solidFill>
              <a:latin typeface="Century Gothic" panose="020B0502020202020204" pitchFamily="34" charset="0"/>
            </a:endParaRPr>
          </a:p>
        </p:txBody>
      </p:sp>
      <p:sp>
        <p:nvSpPr>
          <p:cNvPr id="7" name="Title 1"/>
          <p:cNvSpPr>
            <a:spLocks noGrp="1"/>
          </p:cNvSpPr>
          <p:nvPr>
            <p:ph type="title"/>
          </p:nvPr>
        </p:nvSpPr>
        <p:spPr>
          <a:xfrm>
            <a:off x="361950" y="360363"/>
            <a:ext cx="11550650"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 (APA Style)</a:t>
            </a:r>
          </a:p>
        </p:txBody>
      </p:sp>
      <p:sp>
        <p:nvSpPr>
          <p:cNvPr id="4" name="Rectangle 3"/>
          <p:cNvSpPr/>
          <p:nvPr/>
        </p:nvSpPr>
        <p:spPr>
          <a:xfrm>
            <a:off x="949325" y="1628776"/>
            <a:ext cx="10375900" cy="5335115"/>
          </a:xfrm>
          <a:prstGeom prst="rect">
            <a:avLst/>
          </a:prstGeom>
        </p:spPr>
        <p:txBody>
          <a:bodyPr>
            <a:spAutoFit/>
          </a:bodyPr>
          <a:lstStyle/>
          <a:p>
            <a:pPr marL="342900" indent="-342900" algn="just" eaLnBrk="1" hangingPunct="1">
              <a:lnSpc>
                <a:spcPct val="150000"/>
              </a:lnSpc>
              <a:buFont typeface="+mj-lt"/>
              <a:buAutoNum type="arabicPeriod" startAt="6"/>
            </a:pPr>
            <a:r>
              <a:rPr lang="en-IN" sz="1600" dirty="0" err="1">
                <a:latin typeface="Times New Roman" panose="02020603050405020304" pitchFamily="18" charset="0"/>
                <a:cs typeface="Times New Roman" panose="02020603050405020304" pitchFamily="18" charset="0"/>
              </a:rPr>
              <a:t>Sujata.M</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Jaidhar.C.D</a:t>
            </a:r>
            <a:r>
              <a:rPr lang="en-IN" sz="1600" dirty="0">
                <a:latin typeface="Times New Roman" panose="02020603050405020304" pitchFamily="18" charset="0"/>
                <a:cs typeface="Times New Roman" panose="02020603050405020304" pitchFamily="18" charset="0"/>
              </a:rPr>
              <a:t>. Machine Learning based approaches to enhance the soil fertility</a:t>
            </a:r>
            <a:r>
              <a:rPr lang="en-US" altLang="en-US" sz="14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Expert Systems With Applications.</a:t>
            </a:r>
            <a:endParaRPr lang="en-US" altLang="en-US" sz="1600" i="1" dirty="0">
              <a:latin typeface="Times New Roman" panose="02020603050405020304" pitchFamily="18" charset="0"/>
              <a:cs typeface="Times New Roman" panose="02020603050405020304" pitchFamily="18" charset="0"/>
            </a:endParaRPr>
          </a:p>
          <a:p>
            <a:pPr marL="342900" indent="-342900" algn="just" eaLnBrk="1" hangingPunct="1">
              <a:lnSpc>
                <a:spcPct val="150000"/>
              </a:lnSpc>
              <a:buFont typeface="+mj-lt"/>
              <a:buAutoNum type="arabicPeriod" startAt="6"/>
            </a:pPr>
            <a:r>
              <a:rPr lang="en-IN" sz="1600" dirty="0">
                <a:latin typeface="Times New Roman" panose="02020603050405020304" pitchFamily="18" charset="0"/>
                <a:cs typeface="Times New Roman" panose="02020603050405020304" pitchFamily="18" charset="0"/>
              </a:rPr>
              <a:t>Gang Zhao., </a:t>
            </a:r>
            <a:r>
              <a:rPr lang="en-IN" sz="1600" dirty="0" err="1">
                <a:latin typeface="Times New Roman" panose="02020603050405020304" pitchFamily="18" charset="0"/>
                <a:cs typeface="Times New Roman" panose="02020603050405020304" pitchFamily="18" charset="0"/>
              </a:rPr>
              <a:t>Quanying</a:t>
            </a:r>
            <a:r>
              <a:rPr lang="en-IN" sz="1600" dirty="0">
                <a:latin typeface="Times New Roman" panose="02020603050405020304" pitchFamily="18" charset="0"/>
                <a:cs typeface="Times New Roman" panose="02020603050405020304" pitchFamily="18" charset="0"/>
              </a:rPr>
              <a:t> Zhao., Heidi Webber , Andreas </a:t>
            </a:r>
            <a:r>
              <a:rPr lang="en-IN" sz="1600" dirty="0" err="1">
                <a:latin typeface="Times New Roman" panose="02020603050405020304" pitchFamily="18" charset="0"/>
                <a:cs typeface="Times New Roman" panose="02020603050405020304" pitchFamily="18" charset="0"/>
              </a:rPr>
              <a:t>Johnen</a:t>
            </a:r>
            <a:r>
              <a:rPr lang="en-IN" sz="1600" dirty="0">
                <a:latin typeface="Times New Roman" panose="02020603050405020304" pitchFamily="18" charset="0"/>
                <a:cs typeface="Times New Roman" panose="02020603050405020304" pitchFamily="18" charset="0"/>
              </a:rPr>
              <a:t>., Vittorio Rossi </a:t>
            </a:r>
            <a:r>
              <a:rPr lang="en-IN" sz="1600" dirty="0" err="1">
                <a:latin typeface="Times New Roman" panose="02020603050405020304" pitchFamily="18" charset="0"/>
                <a:cs typeface="Times New Roman" panose="02020603050405020304" pitchFamily="18" charset="0"/>
              </a:rPr>
              <a:t>AntonioFernandesNogueiraJunio</a:t>
            </a:r>
            <a:r>
              <a:rPr lang="en-IN" sz="1600" dirty="0">
                <a:latin typeface="Times New Roman" panose="02020603050405020304" pitchFamily="18" charset="0"/>
                <a:cs typeface="Times New Roman" panose="02020603050405020304" pitchFamily="18" charset="0"/>
              </a:rPr>
              <a:t>. Integrating machine learning and change detection for enhanced crop disease forecasting in rice farming: A multi-regional study. </a:t>
            </a:r>
            <a:r>
              <a:rPr lang="en-IN" sz="1400" i="1" dirty="0"/>
              <a:t>European Journal of Agronomy</a:t>
            </a:r>
          </a:p>
          <a:p>
            <a:pPr marL="342900" indent="-342900" algn="just" eaLnBrk="1" hangingPunct="1">
              <a:lnSpc>
                <a:spcPct val="150000"/>
              </a:lnSpc>
              <a:buFont typeface="+mj-lt"/>
              <a:buAutoNum type="arabicPeriod" startAt="6"/>
            </a:pPr>
            <a:r>
              <a:rPr lang="en-IN" sz="1600" dirty="0">
                <a:latin typeface="Times New Roman" panose="02020603050405020304" pitchFamily="18" charset="0"/>
                <a:cs typeface="Times New Roman" panose="02020603050405020304" pitchFamily="18" charset="0"/>
              </a:rPr>
              <a:t>Anas Bilal, Xiaowen Liu, Haixia Long, Muhammad Shafiq, Muhammad Waqar</a:t>
            </a:r>
            <a:r>
              <a:rPr lang="en-IN" alt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Increasing Crop Quality and Yield with a Machine Learning-Based Crop Monitoring System</a:t>
            </a:r>
            <a:r>
              <a:rPr lang="en-IN" sz="1400" dirty="0">
                <a:latin typeface="Times New Roman" panose="02020603050405020304" pitchFamily="18" charset="0"/>
                <a:cs typeface="Times New Roman" panose="02020603050405020304" pitchFamily="18" charset="0"/>
              </a:rPr>
              <a:t>. </a:t>
            </a:r>
            <a:r>
              <a:rPr lang="en-IN" sz="1400" i="1" dirty="0">
                <a:latin typeface="Times New Roman" panose="02020603050405020304" pitchFamily="18" charset="0"/>
                <a:cs typeface="Times New Roman" panose="02020603050405020304" pitchFamily="18" charset="0"/>
              </a:rPr>
              <a:t>Computers, Materials and Continua</a:t>
            </a:r>
          </a:p>
          <a:p>
            <a:pPr marL="342900" indent="-342900" algn="just" eaLnBrk="1" hangingPunct="1">
              <a:lnSpc>
                <a:spcPct val="150000"/>
              </a:lnSpc>
              <a:buFont typeface="+mj-lt"/>
              <a:buAutoNum type="arabicPeriod" startAt="6"/>
            </a:pPr>
            <a:r>
              <a:rPr lang="en-IN" sz="1600" dirty="0">
                <a:latin typeface="Times New Roman" panose="02020603050405020304" pitchFamily="18" charset="0"/>
                <a:cs typeface="Times New Roman" panose="02020603050405020304" pitchFamily="18" charset="0"/>
              </a:rPr>
              <a:t>Cheng Li a e, Tao Yu c, </a:t>
            </a:r>
            <a:r>
              <a:rPr lang="en-IN" sz="1600" dirty="0" err="1">
                <a:latin typeface="Times New Roman" panose="02020603050405020304" pitchFamily="18" charset="0"/>
                <a:cs typeface="Times New Roman" panose="02020603050405020304" pitchFamily="18" charset="0"/>
              </a:rPr>
              <a:t>Zhongcheng</a:t>
            </a:r>
            <a:r>
              <a:rPr lang="en-IN" sz="1600" dirty="0">
                <a:latin typeface="Times New Roman" panose="02020603050405020304" pitchFamily="18" charset="0"/>
                <a:cs typeface="Times New Roman" panose="02020603050405020304" pitchFamily="18" charset="0"/>
              </a:rPr>
              <a:t> Jiang a e, </a:t>
            </a:r>
            <a:r>
              <a:rPr lang="en-IN" sz="1600" dirty="0" err="1">
                <a:latin typeface="Times New Roman" panose="02020603050405020304" pitchFamily="18" charset="0"/>
                <a:cs typeface="Times New Roman" panose="02020603050405020304" pitchFamily="18" charset="0"/>
              </a:rPr>
              <a:t>Wenli</a:t>
            </a:r>
            <a:r>
              <a:rPr lang="en-IN" sz="1600" dirty="0">
                <a:latin typeface="Times New Roman" panose="02020603050405020304" pitchFamily="18" charset="0"/>
                <a:cs typeface="Times New Roman" panose="02020603050405020304" pitchFamily="18" charset="0"/>
              </a:rPr>
              <a:t> Li a e, Dong-Xing Guan d, </a:t>
            </a:r>
            <a:r>
              <a:rPr lang="en-IN" sz="1600" dirty="0" err="1">
                <a:latin typeface="Times New Roman" panose="02020603050405020304" pitchFamily="18" charset="0"/>
                <a:cs typeface="Times New Roman" panose="02020603050405020304" pitchFamily="18" charset="0"/>
              </a:rPr>
              <a:t>Yeyu</a:t>
            </a:r>
            <a:r>
              <a:rPr lang="en-IN" sz="1600" dirty="0">
                <a:latin typeface="Times New Roman" panose="02020603050405020304" pitchFamily="18" charset="0"/>
                <a:cs typeface="Times New Roman" panose="02020603050405020304" pitchFamily="18" charset="0"/>
              </a:rPr>
              <a:t> Yang a, Jie Zeng a, </a:t>
            </a:r>
            <a:r>
              <a:rPr lang="en-IN" sz="1600" dirty="0" err="1">
                <a:latin typeface="Times New Roman" panose="02020603050405020304" pitchFamily="18" charset="0"/>
                <a:cs typeface="Times New Roman" panose="02020603050405020304" pitchFamily="18" charset="0"/>
              </a:rPr>
              <a:t>Haofan</a:t>
            </a:r>
            <a:r>
              <a:rPr lang="en-IN" sz="1600" dirty="0">
                <a:latin typeface="Times New Roman" panose="02020603050405020304" pitchFamily="18" charset="0"/>
                <a:cs typeface="Times New Roman" panose="02020603050405020304" pitchFamily="18" charset="0"/>
              </a:rPr>
              <a:t> Xu f, Shaohua Liu a e, </a:t>
            </a:r>
            <a:r>
              <a:rPr lang="en-IN" sz="1600" dirty="0" err="1">
                <a:latin typeface="Times New Roman" panose="02020603050405020304" pitchFamily="18" charset="0"/>
                <a:cs typeface="Times New Roman" panose="02020603050405020304" pitchFamily="18" charset="0"/>
              </a:rPr>
              <a:t>Xiangke</a:t>
            </a:r>
            <a:r>
              <a:rPr lang="en-IN" sz="1600" dirty="0">
                <a:latin typeface="Times New Roman" panose="02020603050405020304" pitchFamily="18" charset="0"/>
                <a:cs typeface="Times New Roman" panose="02020603050405020304" pitchFamily="18" charset="0"/>
              </a:rPr>
              <a:t> Wu g, </a:t>
            </a:r>
            <a:r>
              <a:rPr lang="en-IN" sz="1600" dirty="0" err="1">
                <a:latin typeface="Times New Roman" panose="02020603050405020304" pitchFamily="18" charset="0"/>
                <a:cs typeface="Times New Roman" panose="02020603050405020304" pitchFamily="18" charset="0"/>
              </a:rPr>
              <a:t>Guodong</a:t>
            </a:r>
            <a:r>
              <a:rPr lang="en-IN" sz="1600" dirty="0">
                <a:latin typeface="Times New Roman" panose="02020603050405020304" pitchFamily="18" charset="0"/>
                <a:cs typeface="Times New Roman" panose="02020603050405020304" pitchFamily="18" charset="0"/>
              </a:rPr>
              <a:t> Zheng h ,</a:t>
            </a:r>
            <a:r>
              <a:rPr lang="en-IN" sz="1600" dirty="0" err="1">
                <a:latin typeface="Times New Roman" panose="02020603050405020304" pitchFamily="18" charset="0"/>
                <a:cs typeface="Times New Roman" panose="02020603050405020304" pitchFamily="18" charset="0"/>
              </a:rPr>
              <a:t>Zhongfang</a:t>
            </a:r>
            <a:r>
              <a:rPr lang="en-IN" sz="1600" dirty="0">
                <a:latin typeface="Times New Roman" panose="02020603050405020304" pitchFamily="18" charset="0"/>
                <a:cs typeface="Times New Roman" panose="02020603050405020304" pitchFamily="18" charset="0"/>
              </a:rPr>
              <a:t> Yang</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Leveraging machine learning for sustainable cultivation of Zn-enriched crops in Cd-contaminated karst regions</a:t>
            </a:r>
            <a:r>
              <a:rPr lang="en-US" altLang="en-US" sz="1400" dirty="0">
                <a:latin typeface="Times New Roman" panose="02020603050405020304" pitchFamily="18" charset="0"/>
                <a:cs typeface="Times New Roman" panose="02020603050405020304" pitchFamily="18" charset="0"/>
              </a:rPr>
              <a:t>. </a:t>
            </a:r>
            <a:r>
              <a:rPr lang="en-IN" sz="1400" i="1" dirty="0"/>
              <a:t>Science of The Total Environment</a:t>
            </a:r>
            <a:r>
              <a:rPr lang="en-US" altLang="en-US" sz="1400" i="1" dirty="0">
                <a:latin typeface="Times New Roman" panose="02020603050405020304" pitchFamily="18" charset="0"/>
                <a:cs typeface="Times New Roman" panose="02020603050405020304" pitchFamily="18" charset="0"/>
              </a:rPr>
              <a:t>.</a:t>
            </a:r>
            <a:endParaRPr lang="en-IN" altLang="en-US" sz="1400" i="1" dirty="0">
              <a:latin typeface="Times New Roman" panose="02020603050405020304" pitchFamily="18" charset="0"/>
              <a:cs typeface="Times New Roman" panose="02020603050405020304" pitchFamily="18" charset="0"/>
            </a:endParaRPr>
          </a:p>
          <a:p>
            <a:pPr marL="342900" indent="-342900" algn="just" eaLnBrk="1" hangingPunct="1">
              <a:lnSpc>
                <a:spcPct val="150000"/>
              </a:lnSpc>
              <a:buFont typeface="+mj-lt"/>
              <a:buAutoNum type="arabicPeriod" startAt="6"/>
            </a:pPr>
            <a:r>
              <a:rPr lang="en-IN" sz="1600" dirty="0" err="1">
                <a:latin typeface="Times New Roman" panose="02020603050405020304" pitchFamily="18" charset="0"/>
                <a:cs typeface="Times New Roman" panose="02020603050405020304" pitchFamily="18" charset="0"/>
              </a:rPr>
              <a:t>Md.AbuJabed</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MasrahAzrifahAzmiMurad</a:t>
            </a:r>
            <a:r>
              <a:rPr lang="en-US" altLang="en-US" sz="14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Crop yield prediction in agriculture: A comprehensive review of machine learning and deep learning approaches, with insights for future research and sustainability </a:t>
            </a:r>
            <a:r>
              <a:rPr lang="en-US" altLang="en-US" sz="1400" dirty="0">
                <a:latin typeface="Times New Roman" panose="02020603050405020304" pitchFamily="18" charset="0"/>
                <a:cs typeface="Times New Roman" panose="02020603050405020304" pitchFamily="18" charset="0"/>
              </a:rPr>
              <a:t>. </a:t>
            </a:r>
            <a:r>
              <a:rPr lang="en-US" sz="1400" i="1" dirty="0" err="1"/>
              <a:t>Heliyon</a:t>
            </a:r>
            <a:r>
              <a:rPr lang="en-US" sz="1400" i="1" dirty="0"/>
              <a:t> cell press volume 10</a:t>
            </a:r>
            <a:endParaRPr lang="en-IN" altLang="en-US" sz="1400" dirty="0">
              <a:latin typeface="Times New Roman" panose="02020603050405020304" pitchFamily="18" charset="0"/>
              <a:cs typeface="Times New Roman" panose="02020603050405020304" pitchFamily="18" charset="0"/>
            </a:endParaRPr>
          </a:p>
          <a:p>
            <a:pPr marL="342900" indent="-342900" algn="just" eaLnBrk="1" fontAlgn="auto" hangingPunct="1">
              <a:lnSpc>
                <a:spcPct val="150000"/>
              </a:lnSpc>
              <a:spcBef>
                <a:spcPts val="0"/>
              </a:spcBef>
              <a:spcAft>
                <a:spcPts val="0"/>
              </a:spcAft>
              <a:buFont typeface="+mj-lt"/>
              <a:buAutoNum type="arabicPeriod" startAt="6"/>
              <a:tabLst>
                <a:tab pos="400050" algn="l"/>
              </a:tabLst>
              <a:defRPr/>
            </a:pPr>
            <a:endParaRPr lang="en-US" sz="1400" i="1"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lgn="just" eaLnBrk="1" fontAlgn="auto" hangingPunct="1">
              <a:lnSpc>
                <a:spcPct val="150000"/>
              </a:lnSpc>
              <a:spcBef>
                <a:spcPts val="0"/>
              </a:spcBef>
              <a:spcAft>
                <a:spcPts val="0"/>
              </a:spcAft>
              <a:buFont typeface="+mj-lt"/>
              <a:buAutoNum type="arabicPeriod" startAt="6"/>
              <a:tabLst>
                <a:tab pos="400050" algn="l"/>
              </a:tabLst>
              <a:defRPr/>
            </a:pP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072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361350"/>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4804510B-BEC4-4A2A-874E-2F1369E6BA64}" type="slidenum">
              <a:rPr lang="en-US" altLang="en-US" sz="1400">
                <a:solidFill>
                  <a:schemeClr val="bg1"/>
                </a:solidFill>
                <a:latin typeface="Century Gothic" panose="020B0502020202020204" pitchFamily="34" charset="0"/>
              </a:rPr>
              <a:pPr>
                <a:spcBef>
                  <a:spcPct val="0"/>
                </a:spcBef>
                <a:buClrTx/>
                <a:buSzTx/>
                <a:buFontTx/>
                <a:buNone/>
              </a:pPr>
              <a:t>22</a:t>
            </a:fld>
            <a:endParaRPr lang="en-US" altLang="en-US" sz="1400">
              <a:solidFill>
                <a:schemeClr val="bg1"/>
              </a:solidFill>
              <a:latin typeface="Century Gothic" panose="020B0502020202020204" pitchFamily="34" charset="0"/>
            </a:endParaRPr>
          </a:p>
        </p:txBody>
      </p:sp>
      <p:sp>
        <p:nvSpPr>
          <p:cNvPr id="2" name="Title 1"/>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1219200" y="1866900"/>
            <a:ext cx="10363200" cy="4572000"/>
          </a:xfrm>
        </p:spPr>
        <p:txBody>
          <a:bodyPr/>
          <a:lstStyle/>
          <a:p>
            <a:pPr algn="just"/>
            <a:r>
              <a:rPr lang="en-US" sz="1600" dirty="0">
                <a:latin typeface="Times New Roman" panose="02020603050405020304" pitchFamily="18" charset="0"/>
                <a:cs typeface="Times New Roman" panose="02020603050405020304" pitchFamily="18" charset="0"/>
              </a:rPr>
              <a:t>Agriculture plays a crucial role in sustaining economies by ensuring food security, supporting livelihoods, and driving economic growth. Effective crop selection is essential to optimize agricultural output, utilize resources efficiently, and promote environmental sustainability in the long run. </a:t>
            </a:r>
          </a:p>
          <a:p>
            <a:pPr algn="just"/>
            <a:r>
              <a:rPr lang="en-US" sz="1600" dirty="0">
                <a:latin typeface="Times New Roman" panose="02020603050405020304" pitchFamily="18" charset="0"/>
                <a:cs typeface="Times New Roman" panose="02020603050405020304" pitchFamily="18" charset="0"/>
              </a:rPr>
              <a:t>This study develops an advanced harvest recommendation system using techniques for machine learning including vector classification (SVC), logistics regression, decision tree classifier, K-nearest neighbor, naive Bayes, and random forests. By analyzing factors such as nutrient levels (nitrogen, phosphorus, potassium), temperature, humidity, soil pH, and rainfall, the system identifies optimal crops for each season. </a:t>
            </a:r>
          </a:p>
          <a:p>
            <a:pPr algn="just"/>
            <a:r>
              <a:rPr lang="en-US" sz="1600" dirty="0">
                <a:latin typeface="Times New Roman" panose="02020603050405020304" pitchFamily="18" charset="0"/>
                <a:cs typeface="Times New Roman" panose="02020603050405020304" pitchFamily="18" charset="0"/>
              </a:rPr>
              <a:t>Machine learning models are evaluated based on key metrics such as accuracy, accuracy, recall, and F1 scores to determine the most effective approach to harvest prediction. This research aims to enhance agricultural decision making, empowering farmers to select crops strategically to boost productivity and efficiency. </a:t>
            </a:r>
          </a:p>
          <a:p>
            <a:pPr algn="just"/>
            <a:r>
              <a:rPr lang="en-US" sz="1600" dirty="0">
                <a:latin typeface="Times New Roman" panose="02020603050405020304" pitchFamily="18" charset="0"/>
                <a:cs typeface="Times New Roman" panose="02020603050405020304" pitchFamily="18" charset="0"/>
              </a:rPr>
              <a:t>Furthermore, this study contributes to precision agriculture, which supports data-controlled knowledge when accurate yield forecasts occur and promotes sustainable agricultural practices.</a:t>
            </a:r>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algn="ctr">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Abstract</a:t>
            </a:r>
            <a:endParaRPr lang="en-IN" dirty="0"/>
          </a:p>
        </p:txBody>
      </p:sp>
      <p:sp>
        <p:nvSpPr>
          <p:cNvPr id="6" name="Slide Number Placeholder 5"/>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F4E0D0B-3D36-4D8A-B9F3-90BC9DD4E056}" type="slidenum">
              <a:rPr lang="en-US" altLang="en-US" sz="1400">
                <a:solidFill>
                  <a:schemeClr val="bg1"/>
                </a:solidFill>
                <a:latin typeface="Century Gothic" panose="020B0502020202020204" pitchFamily="34" charset="0"/>
              </a:rPr>
              <a:pPr>
                <a:spcBef>
                  <a:spcPct val="0"/>
                </a:spcBef>
                <a:buClrTx/>
                <a:buSzTx/>
                <a:buFontTx/>
                <a:buNone/>
              </a:pPr>
              <a:t>3</a:t>
            </a:fld>
            <a:endParaRPr lang="en-US" altLang="en-US" sz="1400">
              <a:solidFill>
                <a:schemeClr val="bg1"/>
              </a:solidFill>
              <a:latin typeface="Century Gothic" panose="020B0502020202020204" pitchFamily="34" charset="0"/>
            </a:endParaRPr>
          </a:p>
        </p:txBody>
      </p:sp>
      <p:pic>
        <p:nvPicPr>
          <p:cNvPr id="133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56BB87E9-23DF-44C6-A325-2543B450F200}" type="slidenum">
              <a:rPr lang="en-US" altLang="en-US" sz="1400">
                <a:solidFill>
                  <a:schemeClr val="bg1"/>
                </a:solidFill>
                <a:latin typeface="Century Gothic" panose="020B0502020202020204" pitchFamily="34" charset="0"/>
              </a:rPr>
              <a:pPr>
                <a:spcBef>
                  <a:spcPct val="0"/>
                </a:spcBef>
                <a:buClrTx/>
                <a:buSzTx/>
                <a:buFontTx/>
                <a:buNone/>
              </a:pPr>
              <a:t>4</a:t>
            </a:fld>
            <a:endParaRPr lang="en-US" altLang="en-US" sz="1400">
              <a:solidFill>
                <a:schemeClr val="bg1"/>
              </a:solidFill>
              <a:latin typeface="Century Gothic" panose="020B0502020202020204" pitchFamily="34" charset="0"/>
            </a:endParaRPr>
          </a:p>
        </p:txBody>
      </p:sp>
      <p:sp>
        <p:nvSpPr>
          <p:cNvPr id="3" name="Content Placeholder 2"/>
          <p:cNvSpPr>
            <a:spLocks noGrp="1"/>
          </p:cNvSpPr>
          <p:nvPr>
            <p:ph sz="quarter" idx="1"/>
          </p:nvPr>
        </p:nvSpPr>
        <p:spPr>
          <a:xfrm>
            <a:off x="804863" y="1143000"/>
            <a:ext cx="10777537" cy="4572000"/>
          </a:xfrm>
        </p:spPr>
        <p:txBody>
          <a:bodyPr>
            <a:noAutofit/>
          </a:bodyPr>
          <a:lstStyle/>
          <a:p>
            <a:pPr algn="just" eaLnBrk="1" fontAlgn="auto" hangingPunct="1">
              <a:spcBef>
                <a:spcPts val="580"/>
              </a:spcBef>
              <a:spcAft>
                <a:spcPts val="0"/>
              </a:spcAft>
              <a:defRPr/>
            </a:pPr>
            <a:r>
              <a:rPr lang="en-US" sz="1400" dirty="0">
                <a:latin typeface="Times New Roman" panose="02020603050405020304" pitchFamily="18" charset="0"/>
                <a:cs typeface="Times New Roman" panose="02020603050405020304" pitchFamily="18" charset="0"/>
              </a:rPr>
              <a:t>Agriculture is a core base of human society, offering life sustaining food, raw materials, and livelihoods for a large chunk of the population worldwide. Agriculture is key in ensuring food availability, supporting livelihoods, and propelling economic development, particularly in agrarian economies. Nonetheless, in light of growing climate change challenges, land degradation, and the scarcity of resources, more emphasis is placed on developing creative solutions that raise the level of agricultural productivity with an assurance of sustainability. </a:t>
            </a:r>
          </a:p>
          <a:p>
            <a:pPr algn="just" eaLnBrk="1" fontAlgn="auto" hangingPunct="1">
              <a:spcBef>
                <a:spcPts val="580"/>
              </a:spcBef>
              <a:spcAft>
                <a:spcPts val="0"/>
              </a:spcAft>
              <a:defRPr/>
            </a:pPr>
            <a:r>
              <a:rPr lang="en-US" sz="1400" dirty="0">
                <a:latin typeface="Times New Roman" panose="02020603050405020304" pitchFamily="18" charset="0"/>
                <a:cs typeface="Times New Roman" panose="02020603050405020304" pitchFamily="18" charset="0"/>
              </a:rPr>
              <a:t>A very important feature in ensuring the success of such a strategy is proper crop choice as guided by the environment and the soil conditions. Proper selection of harvests maximizes performance, saves resources and reduces the impact of agricultural activities on the environment. Conventional ranchers have chosen plants essentially with involvement and resilience, which is valuable, but not reasonable for today's natural conditions. </a:t>
            </a:r>
          </a:p>
          <a:p>
            <a:pPr algn="just" eaLnBrk="1" fontAlgn="auto" hangingPunct="1">
              <a:spcBef>
                <a:spcPts val="580"/>
              </a:spcBef>
              <a:spcAft>
                <a:spcPts val="0"/>
              </a:spcAft>
              <a:defRPr/>
            </a:pPr>
            <a:r>
              <a:rPr lang="en-US" sz="1400" dirty="0">
                <a:latin typeface="Times New Roman" panose="02020603050405020304" pitchFamily="18" charset="0"/>
                <a:cs typeface="Times New Roman" panose="02020603050405020304" pitchFamily="18" charset="0"/>
              </a:rPr>
              <a:t>Further developments in technology, particularly machine learning, provide an opportunity to switch from traditional intuition based methods to data-controlled decisions aimed at improving farming efficiency. Machine learning algorithms can analyze vast datasets, including soil characteristics, climatic conditions, and historical crop performance, to recommend the most suitable crops for specific regions and seasons. This datacentric approach has the potential to revolutionize agriculture, ensuring optimal resource utilization and increased productivity. In integrating machine learning in agriculture, farmers have better decision-making practices, which yield greater outputs, lower input costs, and more efficient farming methods. </a:t>
            </a:r>
          </a:p>
          <a:p>
            <a:pPr algn="just" eaLnBrk="1" fontAlgn="auto" hangingPunct="1">
              <a:spcBef>
                <a:spcPts val="580"/>
              </a:spcBef>
              <a:spcAft>
                <a:spcPts val="0"/>
              </a:spcAft>
              <a:defRPr/>
            </a:pPr>
            <a:r>
              <a:rPr lang="en-US" sz="1400" dirty="0">
                <a:latin typeface="Times New Roman" panose="02020603050405020304" pitchFamily="18" charset="0"/>
                <a:cs typeface="Times New Roman" panose="02020603050405020304" pitchFamily="18" charset="0"/>
              </a:rPr>
              <a:t>This research applies various machine learning techniques, such as SVC, logistic regression, decision tree classifiers, Knearest neighbors, Naive Bayes, and Random Forest, to build a reliable crop recommendation system. Identify the best plants for a particular area by assessing soil and environmental factors such as nutrient levels, temperature, humidity, pH values, and rainfall. Performance metrics such as accuracy, precision, recall, and F1-score are used to determine the most effective model for crop prediction. This thought of employment makes propels within the development of decision-making, determination of data from agriculturists, and determination of frameworks that maximize adequacy and productivity, whereas at the same time guaranteeing perfect utilize of resources. </a:t>
            </a:r>
          </a:p>
          <a:p>
            <a:pPr algn="just" eaLnBrk="1" fontAlgn="auto" hangingPunct="1">
              <a:spcBef>
                <a:spcPts val="580"/>
              </a:spcBef>
              <a:spcAft>
                <a:spcPts val="0"/>
              </a:spcAft>
              <a:defRPr/>
            </a:pPr>
            <a:r>
              <a:rPr lang="en-US" sz="1400" dirty="0">
                <a:latin typeface="Times New Roman" panose="02020603050405020304" pitchFamily="18" charset="0"/>
                <a:cs typeface="Times New Roman" panose="02020603050405020304" pitchFamily="18" charset="0"/>
              </a:rPr>
              <a:t>The findings contribute to the advancement of precision agriculture by improving crop yield pre- dictions and promoting sustainable farming practices through data-driven insights. As agriculture continues to face global challenges, the integration of modern technology solutions such as machine learning is extremely important to ensure long-term nutritional safety and economic stability.</a:t>
            </a:r>
            <a:endParaRPr lang="en-IN" sz="20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 name="Title 1"/>
          <p:cNvSpPr>
            <a:spLocks noGrp="1"/>
          </p:cNvSpPr>
          <p:nvPr>
            <p:ph type="title"/>
          </p:nvPr>
        </p:nvSpPr>
        <p:spPr>
          <a:xfrm>
            <a:off x="944563" y="228600"/>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Introduction</a:t>
            </a:r>
          </a:p>
        </p:txBody>
      </p:sp>
      <p:pic>
        <p:nvPicPr>
          <p:cNvPr id="143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C4847776-CC34-4B61-BF5F-D62FADE0DD00}" type="slidenum">
              <a:rPr lang="en-US" altLang="en-US" sz="1400">
                <a:solidFill>
                  <a:schemeClr val="bg1"/>
                </a:solidFill>
                <a:latin typeface="Century Gothic" panose="020B0502020202020204" pitchFamily="34" charset="0"/>
              </a:rPr>
              <a:pPr>
                <a:spcBef>
                  <a:spcPct val="0"/>
                </a:spcBef>
                <a:buClrTx/>
                <a:buSzTx/>
                <a:buFontTx/>
                <a:buNone/>
              </a:pPr>
              <a:t>5</a:t>
            </a:fld>
            <a:endParaRPr lang="en-US" altLang="en-US" sz="1400">
              <a:solidFill>
                <a:schemeClr val="bg1"/>
              </a:solidFill>
              <a:latin typeface="Century Gothic" panose="020B0502020202020204" pitchFamily="34" charset="0"/>
            </a:endParaRPr>
          </a:p>
        </p:txBody>
      </p:sp>
      <p:sp>
        <p:nvSpPr>
          <p:cNvPr id="16387" name="Title 6"/>
          <p:cNvSpPr txBox="1">
            <a:spLocks noChangeArrowheads="1"/>
          </p:cNvSpPr>
          <p:nvPr/>
        </p:nvSpPr>
        <p:spPr bwMode="auto">
          <a:xfrm>
            <a:off x="993775" y="176213"/>
            <a:ext cx="10363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91440" anchor="b"/>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pPr algn="ctr" eaLnBrk="1" hangingPunct="1"/>
            <a:r>
              <a:rPr lang="en-IN" altLang="en-US" sz="4000">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1" name="Content Placeholder 2"/>
          <p:cNvSpPr txBox="1">
            <a:spLocks/>
          </p:cNvSpPr>
          <p:nvPr/>
        </p:nvSpPr>
        <p:spPr>
          <a:xfrm>
            <a:off x="1219200" y="14478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None/>
              <a:defRPr/>
            </a:pPr>
            <a:endParaRPr lang="en-IN" sz="1800" dirty="0">
              <a:latin typeface="Times New Roman" panose="02020603050405020304" pitchFamily="18" charset="0"/>
              <a:cs typeface="Times New Roman" panose="02020603050405020304"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194028026"/>
              </p:ext>
            </p:extLst>
          </p:nvPr>
        </p:nvGraphicFramePr>
        <p:xfrm>
          <a:off x="1327729" y="1036666"/>
          <a:ext cx="9263409" cy="5665271"/>
        </p:xfrm>
        <a:graphic>
          <a:graphicData uri="http://schemas.openxmlformats.org/drawingml/2006/table">
            <a:tbl>
              <a:tblPr>
                <a:tableStyleId>{5C22544A-7EE6-4342-B048-85BDC9FD1C3A}</a:tableStyleId>
              </a:tblPr>
              <a:tblGrid>
                <a:gridCol w="618592">
                  <a:extLst>
                    <a:ext uri="{9D8B030D-6E8A-4147-A177-3AD203B41FA5}">
                      <a16:colId xmlns:a16="http://schemas.microsoft.com/office/drawing/2014/main" val="20000"/>
                    </a:ext>
                  </a:extLst>
                </a:gridCol>
                <a:gridCol w="3645321">
                  <a:extLst>
                    <a:ext uri="{9D8B030D-6E8A-4147-A177-3AD203B41FA5}">
                      <a16:colId xmlns:a16="http://schemas.microsoft.com/office/drawing/2014/main" val="20001"/>
                    </a:ext>
                  </a:extLst>
                </a:gridCol>
                <a:gridCol w="1533512">
                  <a:extLst>
                    <a:ext uri="{9D8B030D-6E8A-4147-A177-3AD203B41FA5}">
                      <a16:colId xmlns:a16="http://schemas.microsoft.com/office/drawing/2014/main" val="20002"/>
                    </a:ext>
                  </a:extLst>
                </a:gridCol>
                <a:gridCol w="1501957">
                  <a:extLst>
                    <a:ext uri="{9D8B030D-6E8A-4147-A177-3AD203B41FA5}">
                      <a16:colId xmlns:a16="http://schemas.microsoft.com/office/drawing/2014/main" val="20003"/>
                    </a:ext>
                  </a:extLst>
                </a:gridCol>
                <a:gridCol w="1964027">
                  <a:extLst>
                    <a:ext uri="{9D8B030D-6E8A-4147-A177-3AD203B41FA5}">
                      <a16:colId xmlns:a16="http://schemas.microsoft.com/office/drawing/2014/main" val="20004"/>
                    </a:ext>
                  </a:extLst>
                </a:gridCol>
              </a:tblGrid>
              <a:tr h="606481">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Title &amp; Author</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Technique Used</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0"/>
                  </a:ext>
                </a:extLst>
              </a:tr>
              <a:tr h="3024943">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1</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Soil Analysis and Crop Recommendation using Machine Learning</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r>
                        <a:rPr lang="en-IN" sz="1400" u="none" strike="noStrike" dirty="0">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Machine Learning Analysis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ctr" fontAlgn="ct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Utilizes multiple machine learning classifiers for robust predictions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Addresses soil parameters comprehensively</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Enhances decision-making for farmers through data-driven insights</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Computationally intensive</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Dependent on extensive and high-quality data for training</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face challenges in generalizing across different regions and soil types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1"/>
                  </a:ext>
                </a:extLst>
              </a:tr>
              <a:tr h="1163047">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2</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Soil Quality and Soil Health: A Review</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Systematic Literature Review</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Comprehensive analysis of existing literature</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Identifies key themes and gaps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a broad overview of soil quality and health</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Limited by the quality and scope of existing studies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not capture the most recent developments</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2"/>
                  </a:ext>
                </a:extLst>
              </a:tr>
            </a:tbl>
          </a:graphicData>
        </a:graphic>
      </p:graphicFrame>
      <p:pic>
        <p:nvPicPr>
          <p:cNvPr id="1643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6420195-3359-4AD7-8144-D4E118575B83}" type="slidenum">
              <a:rPr lang="en-US" altLang="en-US" sz="1400">
                <a:solidFill>
                  <a:schemeClr val="bg1"/>
                </a:solidFill>
                <a:latin typeface="Century Gothic" panose="020B0502020202020204" pitchFamily="34" charset="0"/>
              </a:rPr>
              <a:pPr>
                <a:spcBef>
                  <a:spcPct val="0"/>
                </a:spcBef>
                <a:buClrTx/>
                <a:buSzTx/>
                <a:buFontTx/>
                <a:buNone/>
              </a:pPr>
              <a:t>6</a:t>
            </a:fld>
            <a:endParaRPr lang="en-US" altLang="en-US" sz="1400">
              <a:solidFill>
                <a:schemeClr val="bg1"/>
              </a:solidFill>
              <a:latin typeface="Century Gothic" panose="020B0502020202020204" pitchFamily="34" charset="0"/>
            </a:endParaRPr>
          </a:p>
        </p:txBody>
      </p:sp>
      <p:sp>
        <p:nvSpPr>
          <p:cNvPr id="7" name="Title 6"/>
          <p:cNvSpPr>
            <a:spLocks noGrp="1"/>
          </p:cNvSpPr>
          <p:nvPr>
            <p:ph type="title"/>
          </p:nvPr>
        </p:nvSpPr>
        <p:spPr>
          <a:xfrm>
            <a:off x="890588" y="261938"/>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0" name="Content Placeholder 2"/>
          <p:cNvSpPr txBox="1">
            <a:spLocks/>
          </p:cNvSpPr>
          <p:nvPr/>
        </p:nvSpPr>
        <p:spPr>
          <a:xfrm>
            <a:off x="1219200" y="14478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None/>
              <a:defRPr/>
            </a:pPr>
            <a:endParaRPr lang="en-IN" sz="18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967348023"/>
              </p:ext>
            </p:extLst>
          </p:nvPr>
        </p:nvGraphicFramePr>
        <p:xfrm>
          <a:off x="1219200" y="1235434"/>
          <a:ext cx="9845675" cy="5118732"/>
        </p:xfrm>
        <a:graphic>
          <a:graphicData uri="http://schemas.openxmlformats.org/drawingml/2006/table">
            <a:tbl>
              <a:tblPr>
                <a:tableStyleId>{5C22544A-7EE6-4342-B048-85BDC9FD1C3A}</a:tableStyleId>
              </a:tblPr>
              <a:tblGrid>
                <a:gridCol w="657474">
                  <a:extLst>
                    <a:ext uri="{9D8B030D-6E8A-4147-A177-3AD203B41FA5}">
                      <a16:colId xmlns:a16="http://schemas.microsoft.com/office/drawing/2014/main" val="20000"/>
                    </a:ext>
                  </a:extLst>
                </a:gridCol>
                <a:gridCol w="3874453">
                  <a:extLst>
                    <a:ext uri="{9D8B030D-6E8A-4147-A177-3AD203B41FA5}">
                      <a16:colId xmlns:a16="http://schemas.microsoft.com/office/drawing/2014/main" val="20001"/>
                    </a:ext>
                  </a:extLst>
                </a:gridCol>
                <a:gridCol w="1629904">
                  <a:extLst>
                    <a:ext uri="{9D8B030D-6E8A-4147-A177-3AD203B41FA5}">
                      <a16:colId xmlns:a16="http://schemas.microsoft.com/office/drawing/2014/main" val="20002"/>
                    </a:ext>
                  </a:extLst>
                </a:gridCol>
                <a:gridCol w="1596364">
                  <a:extLst>
                    <a:ext uri="{9D8B030D-6E8A-4147-A177-3AD203B41FA5}">
                      <a16:colId xmlns:a16="http://schemas.microsoft.com/office/drawing/2014/main" val="20003"/>
                    </a:ext>
                  </a:extLst>
                </a:gridCol>
                <a:gridCol w="2087480">
                  <a:extLst>
                    <a:ext uri="{9D8B030D-6E8A-4147-A177-3AD203B41FA5}">
                      <a16:colId xmlns:a16="http://schemas.microsoft.com/office/drawing/2014/main" val="20004"/>
                    </a:ext>
                  </a:extLst>
                </a:gridCol>
              </a:tblGrid>
              <a:tr h="61912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Title &amp; Author</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Technique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0"/>
                  </a:ext>
                </a:extLst>
              </a:tr>
              <a:tr h="477838">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Crop Recommendation Systems Based on Soil and Environmental Factors Using Graph Convolution Neural Network</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2000" u="none" strike="noStrike"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Systematic Literature Review</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lgn="l">
                        <a:buFont typeface="Arial" panose="020B0604020202020204" pitchFamily="34" charset="0"/>
                        <a:buChar char="•"/>
                      </a:pPr>
                      <a:r>
                        <a:rPr lang="en-IN" sz="1400" u="none" strike="noStrike"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Integrates multiple studies to provide a comprehensive understanding</a:t>
                      </a:r>
                    </a:p>
                    <a:p>
                      <a:pPr marL="171450" indent="-1714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Highlights the effectiveness of graph-based algorithms in crop recommendation</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be limited by the availability and quality of existing studies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General findings may not be universally applicable</a:t>
                      </a:r>
                    </a:p>
                    <a:p>
                      <a:pPr algn="ctr" fontAlgn="ct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1"/>
                  </a:ext>
                </a:extLst>
              </a:tr>
              <a:tr h="477838">
                <a:tc>
                  <a:txBody>
                    <a:bodyPr/>
                    <a:lstStyle/>
                    <a:p>
                      <a:pPr algn="ctr" fontAlgn="ctr"/>
                      <a:r>
                        <a:rPr lang="en-US" sz="2000" b="0" i="0" u="none" strike="noStrike" dirty="0">
                          <a:solidFill>
                            <a:schemeClr val="dk1"/>
                          </a:solidFill>
                          <a:effectLst/>
                          <a:latin typeface="Times New Roman" panose="02020603050405020304" pitchFamily="18" charset="0"/>
                          <a:cs typeface="Times New Roman" panose="02020603050405020304" pitchFamily="18" charset="0"/>
                        </a:rPr>
                        <a:t>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Soil Classification and Crop Recommendation System</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Empirical Analysis and Development of Classification Algorithms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Practical application of soil data for crop recommendation</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a clear methodology for soil classification and crop selection</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Demonstrates the potential of machine learning in agriculture</a:t>
                      </a:r>
                      <a:r>
                        <a:rPr lang="en-IN" sz="1400" u="none" strike="noStrike" dirty="0">
                          <a:effectLst/>
                          <a:latin typeface="Times New Roman" panose="02020603050405020304" pitchFamily="18" charset="0"/>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Results may be context-specific and not applicable to all regions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quality and availability can affect the reliability of the system</a:t>
                      </a:r>
                    </a:p>
                  </a:txBody>
                  <a:tcPr marL="9524" marR="9524" marT="9524" marB="0" anchor="ctr"/>
                </a:tc>
                <a:extLst>
                  <a:ext uri="{0D108BD9-81ED-4DB2-BD59-A6C34878D82A}">
                    <a16:rowId xmlns:a16="http://schemas.microsoft.com/office/drawing/2014/main" val="10002"/>
                  </a:ext>
                </a:extLst>
              </a:tr>
            </a:tbl>
          </a:graphicData>
        </a:graphic>
      </p:graphicFrame>
      <p:pic>
        <p:nvPicPr>
          <p:cNvPr id="174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6420195-3359-4AD7-8144-D4E118575B83}" type="slidenum">
              <a:rPr lang="en-US" altLang="en-US" sz="1400">
                <a:solidFill>
                  <a:schemeClr val="bg1"/>
                </a:solidFill>
                <a:latin typeface="Century Gothic" panose="020B0502020202020204" pitchFamily="34" charset="0"/>
              </a:rPr>
              <a:pPr>
                <a:spcBef>
                  <a:spcPct val="0"/>
                </a:spcBef>
                <a:buClrTx/>
                <a:buSzTx/>
                <a:buFontTx/>
                <a:buNone/>
              </a:pPr>
              <a:t>7</a:t>
            </a:fld>
            <a:endParaRPr lang="en-US" altLang="en-US" sz="1400">
              <a:solidFill>
                <a:schemeClr val="bg1"/>
              </a:solidFill>
              <a:latin typeface="Century Gothic" panose="020B0502020202020204" pitchFamily="34" charset="0"/>
            </a:endParaRPr>
          </a:p>
        </p:txBody>
      </p:sp>
      <p:sp>
        <p:nvSpPr>
          <p:cNvPr id="7" name="Title 6"/>
          <p:cNvSpPr>
            <a:spLocks noGrp="1"/>
          </p:cNvSpPr>
          <p:nvPr>
            <p:ph type="title"/>
          </p:nvPr>
        </p:nvSpPr>
        <p:spPr>
          <a:xfrm>
            <a:off x="890588" y="261938"/>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0" name="Content Placeholder 2"/>
          <p:cNvSpPr txBox="1">
            <a:spLocks/>
          </p:cNvSpPr>
          <p:nvPr/>
        </p:nvSpPr>
        <p:spPr>
          <a:xfrm>
            <a:off x="1219200" y="14478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None/>
              <a:defRPr/>
            </a:pPr>
            <a:endParaRPr lang="en-IN" sz="18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287564602"/>
              </p:ext>
            </p:extLst>
          </p:nvPr>
        </p:nvGraphicFramePr>
        <p:xfrm>
          <a:off x="1131736" y="1122048"/>
          <a:ext cx="9845675" cy="5545452"/>
        </p:xfrm>
        <a:graphic>
          <a:graphicData uri="http://schemas.openxmlformats.org/drawingml/2006/table">
            <a:tbl>
              <a:tblPr>
                <a:tableStyleId>{5C22544A-7EE6-4342-B048-85BDC9FD1C3A}</a:tableStyleId>
              </a:tblPr>
              <a:tblGrid>
                <a:gridCol w="657474">
                  <a:extLst>
                    <a:ext uri="{9D8B030D-6E8A-4147-A177-3AD203B41FA5}">
                      <a16:colId xmlns:a16="http://schemas.microsoft.com/office/drawing/2014/main" val="20000"/>
                    </a:ext>
                  </a:extLst>
                </a:gridCol>
                <a:gridCol w="3874453">
                  <a:extLst>
                    <a:ext uri="{9D8B030D-6E8A-4147-A177-3AD203B41FA5}">
                      <a16:colId xmlns:a16="http://schemas.microsoft.com/office/drawing/2014/main" val="20001"/>
                    </a:ext>
                  </a:extLst>
                </a:gridCol>
                <a:gridCol w="1629904">
                  <a:extLst>
                    <a:ext uri="{9D8B030D-6E8A-4147-A177-3AD203B41FA5}">
                      <a16:colId xmlns:a16="http://schemas.microsoft.com/office/drawing/2014/main" val="20002"/>
                    </a:ext>
                  </a:extLst>
                </a:gridCol>
                <a:gridCol w="1596364">
                  <a:extLst>
                    <a:ext uri="{9D8B030D-6E8A-4147-A177-3AD203B41FA5}">
                      <a16:colId xmlns:a16="http://schemas.microsoft.com/office/drawing/2014/main" val="20003"/>
                    </a:ext>
                  </a:extLst>
                </a:gridCol>
                <a:gridCol w="2087480">
                  <a:extLst>
                    <a:ext uri="{9D8B030D-6E8A-4147-A177-3AD203B41FA5}">
                      <a16:colId xmlns:a16="http://schemas.microsoft.com/office/drawing/2014/main" val="20004"/>
                    </a:ext>
                  </a:extLst>
                </a:gridCol>
              </a:tblGrid>
              <a:tr h="61912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Title &amp; Author</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Technique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0"/>
                  </a:ext>
                </a:extLst>
              </a:tr>
              <a:tr h="477838">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US" sz="1400" dirty="0">
                          <a:latin typeface="Times New Roman" panose="02020603050405020304" pitchFamily="18" charset="0"/>
                          <a:cs typeface="Times New Roman" panose="02020603050405020304" pitchFamily="18" charset="0"/>
                        </a:rPr>
                        <a:t>Crop Recommendation on Analyzing Soil Using Machine Learning</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Machine Learning Analysis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lang="en-IN" sz="1400" u="none" strike="noStrike" dirty="0">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Uses advanced machine learning algorithms for accurate predictions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Provides actionable insights for farmers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Demonstrates the scalability and efficiency of data-driven approaches</a:t>
                      </a:r>
                    </a:p>
                  </a:txBody>
                  <a:tcPr marL="9524" marR="9524" marT="9524" marB="0" anchor="ctr"/>
                </a:tc>
                <a:tc>
                  <a:txBody>
                    <a:bodyPr/>
                    <a:lstStyle/>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Requires significant computational resources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Dependent on the quality and quantity of training data</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May require continuous updates to maintain accuracy</a:t>
                      </a:r>
                    </a:p>
                    <a:p>
                      <a:pPr algn="ctr" fontAlgn="ct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1"/>
                  </a:ext>
                </a:extLst>
              </a:tr>
              <a:tr h="477838">
                <a:tc>
                  <a:txBody>
                    <a:bodyPr/>
                    <a:lstStyle/>
                    <a:p>
                      <a:pPr algn="ctr" fontAlgn="ctr"/>
                      <a:r>
                        <a:rPr lang="en-US" sz="2000" b="0" i="0" u="none" strike="noStrike" dirty="0">
                          <a:solidFill>
                            <a:schemeClr val="dk1"/>
                          </a:solidFill>
                          <a:effectLst/>
                          <a:latin typeface="Times New Roman" panose="02020603050405020304" pitchFamily="18" charset="0"/>
                          <a:cs typeface="Times New Roman" panose="02020603050405020304" pitchFamily="18" charset="0"/>
                        </a:rPr>
                        <a:t>6</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IN" sz="1400" b="0" kern="1200" dirty="0">
                          <a:solidFill>
                            <a:schemeClr val="dk1"/>
                          </a:solidFill>
                          <a:effectLst/>
                          <a:latin typeface="Times New Roman" panose="02020603050405020304" pitchFamily="18" charset="0"/>
                          <a:ea typeface="+mn-ea"/>
                          <a:cs typeface="Times New Roman" panose="02020603050405020304" pitchFamily="18" charset="0"/>
                        </a:rPr>
                        <a:t>Machine Learning based approaches to enhance the soil fertility</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ML and deep learning methods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ML models improve soil fertility assessment and fertilizer recommendations</a:t>
                      </a:r>
                      <a:r>
                        <a:rPr kumimoji="0" lang="en-US" sz="1400" b="0" i="0" kern="1200" dirty="0">
                          <a:solidFill>
                            <a:schemeClr val="dk1"/>
                          </a:solidFill>
                          <a:effectLst/>
                          <a:latin typeface="+mn-lt"/>
                          <a:ea typeface="+mn-ea"/>
                          <a:cs typeface="+mn-cs"/>
                        </a:rPr>
                        <a:t>.</a:t>
                      </a:r>
                      <a:endPar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endParaRP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Reduces reliance on expensive lab testing.</a:t>
                      </a:r>
                      <a:r>
                        <a:rPr lang="en-IN" sz="1400" u="none" strike="noStrike" dirty="0">
                          <a:effectLst/>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Prevents overuse of fertilizers, reducing environmental harm.</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Requires high-quality soil data for accurate predictions.</a:t>
                      </a: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Needs computational power and technical expertise.</a:t>
                      </a:r>
                      <a:endParaRPr lang="en-US" sz="1400" dirty="0">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2"/>
                  </a:ext>
                </a:extLst>
              </a:tr>
            </a:tbl>
          </a:graphicData>
        </a:graphic>
      </p:graphicFrame>
      <p:pic>
        <p:nvPicPr>
          <p:cNvPr id="174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015011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6420195-3359-4AD7-8144-D4E118575B83}" type="slidenum">
              <a:rPr lang="en-US" altLang="en-US" sz="1400">
                <a:solidFill>
                  <a:schemeClr val="bg1"/>
                </a:solidFill>
                <a:latin typeface="Century Gothic" panose="020B0502020202020204" pitchFamily="34" charset="0"/>
              </a:rPr>
              <a:pPr>
                <a:spcBef>
                  <a:spcPct val="0"/>
                </a:spcBef>
                <a:buClrTx/>
                <a:buSzTx/>
                <a:buFontTx/>
                <a:buNone/>
              </a:pPr>
              <a:t>8</a:t>
            </a:fld>
            <a:endParaRPr lang="en-US" altLang="en-US" sz="1400">
              <a:solidFill>
                <a:schemeClr val="bg1"/>
              </a:solidFill>
              <a:latin typeface="Century Gothic" panose="020B0502020202020204" pitchFamily="34" charset="0"/>
            </a:endParaRPr>
          </a:p>
        </p:txBody>
      </p:sp>
      <p:sp>
        <p:nvSpPr>
          <p:cNvPr id="7" name="Title 6"/>
          <p:cNvSpPr>
            <a:spLocks noGrp="1"/>
          </p:cNvSpPr>
          <p:nvPr>
            <p:ph type="title"/>
          </p:nvPr>
        </p:nvSpPr>
        <p:spPr>
          <a:xfrm>
            <a:off x="890588" y="261938"/>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0" name="Content Placeholder 2"/>
          <p:cNvSpPr txBox="1">
            <a:spLocks/>
          </p:cNvSpPr>
          <p:nvPr/>
        </p:nvSpPr>
        <p:spPr>
          <a:xfrm>
            <a:off x="1219200" y="14478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None/>
              <a:defRPr/>
            </a:pPr>
            <a:endParaRPr lang="en-IN" sz="18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325297923"/>
              </p:ext>
            </p:extLst>
          </p:nvPr>
        </p:nvGraphicFramePr>
        <p:xfrm>
          <a:off x="1219200" y="1306792"/>
          <a:ext cx="9845675" cy="4692012"/>
        </p:xfrm>
        <a:graphic>
          <a:graphicData uri="http://schemas.openxmlformats.org/drawingml/2006/table">
            <a:tbl>
              <a:tblPr>
                <a:tableStyleId>{5C22544A-7EE6-4342-B048-85BDC9FD1C3A}</a:tableStyleId>
              </a:tblPr>
              <a:tblGrid>
                <a:gridCol w="657474">
                  <a:extLst>
                    <a:ext uri="{9D8B030D-6E8A-4147-A177-3AD203B41FA5}">
                      <a16:colId xmlns:a16="http://schemas.microsoft.com/office/drawing/2014/main" val="20000"/>
                    </a:ext>
                  </a:extLst>
                </a:gridCol>
                <a:gridCol w="3874453">
                  <a:extLst>
                    <a:ext uri="{9D8B030D-6E8A-4147-A177-3AD203B41FA5}">
                      <a16:colId xmlns:a16="http://schemas.microsoft.com/office/drawing/2014/main" val="20001"/>
                    </a:ext>
                  </a:extLst>
                </a:gridCol>
                <a:gridCol w="1629904">
                  <a:extLst>
                    <a:ext uri="{9D8B030D-6E8A-4147-A177-3AD203B41FA5}">
                      <a16:colId xmlns:a16="http://schemas.microsoft.com/office/drawing/2014/main" val="20002"/>
                    </a:ext>
                  </a:extLst>
                </a:gridCol>
                <a:gridCol w="1596364">
                  <a:extLst>
                    <a:ext uri="{9D8B030D-6E8A-4147-A177-3AD203B41FA5}">
                      <a16:colId xmlns:a16="http://schemas.microsoft.com/office/drawing/2014/main" val="20003"/>
                    </a:ext>
                  </a:extLst>
                </a:gridCol>
                <a:gridCol w="2087480">
                  <a:extLst>
                    <a:ext uri="{9D8B030D-6E8A-4147-A177-3AD203B41FA5}">
                      <a16:colId xmlns:a16="http://schemas.microsoft.com/office/drawing/2014/main" val="20004"/>
                    </a:ext>
                  </a:extLst>
                </a:gridCol>
              </a:tblGrid>
              <a:tr h="61912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Title &amp; Author</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Technique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0"/>
                  </a:ext>
                </a:extLst>
              </a:tr>
              <a:tr h="477838">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kumimoji="0" lang="en-IN" sz="1400" b="0" kern="1200" dirty="0">
                          <a:solidFill>
                            <a:schemeClr val="dk1"/>
                          </a:solidFill>
                          <a:effectLst/>
                          <a:latin typeface="Times New Roman" panose="02020603050405020304" pitchFamily="18" charset="0"/>
                          <a:ea typeface="+mn-ea"/>
                          <a:cs typeface="Times New Roman" panose="02020603050405020304" pitchFamily="18" charset="0"/>
                        </a:rPr>
                        <a:t>Integrating machine learning and change detection for enhanced crop disease forecasting in rice farming</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a:r>
                        <a:rPr lang="en-IN" sz="2000" u="none" strike="noStrike" dirty="0">
                          <a:effectLst/>
                          <a:latin typeface="Times New Roman" panose="02020603050405020304" pitchFamily="18" charset="0"/>
                          <a:cs typeface="Times New Roman" panose="02020603050405020304" pitchFamily="18" charset="0"/>
                        </a:rPr>
                        <a:t> </a:t>
                      </a:r>
                      <a:r>
                        <a:rPr kumimoji="0" lang="en-IN" sz="1400" b="0" i="0" kern="1200" dirty="0">
                          <a:solidFill>
                            <a:schemeClr val="dk1"/>
                          </a:solidFill>
                          <a:effectLst/>
                          <a:latin typeface="Times New Roman" panose="02020603050405020304" pitchFamily="18" charset="0"/>
                          <a:ea typeface="+mn-ea"/>
                          <a:cs typeface="Times New Roman" panose="02020603050405020304" pitchFamily="18" charset="0"/>
                        </a:rPr>
                        <a:t>Random Forest  </a:t>
                      </a:r>
                      <a:r>
                        <a:rPr kumimoji="0" lang="en-IN" sz="1400" b="0" i="0" kern="1200" dirty="0" err="1">
                          <a:solidFill>
                            <a:schemeClr val="dk1"/>
                          </a:solidFill>
                          <a:effectLst/>
                          <a:latin typeface="Times New Roman" panose="02020603050405020304" pitchFamily="18" charset="0"/>
                          <a:ea typeface="+mn-ea"/>
                          <a:cs typeface="Times New Roman" panose="02020603050405020304" pitchFamily="18" charset="0"/>
                        </a:rPr>
                        <a:t>Regressor</a:t>
                      </a:r>
                      <a:endParaRPr kumimoji="0"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9524" marR="9524" marT="9524" marB="0" anchor="ctr"/>
                </a:tc>
                <a:tc>
                  <a:txBody>
                    <a:bodyPr/>
                    <a:lstStyle/>
                    <a:p>
                      <a:pPr marL="285750" lvl="0" indent="-285750" algn="l">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Error margins were below six days, enabling early intervention.</a:t>
                      </a:r>
                    </a:p>
                    <a:p>
                      <a:pPr marL="285750" lvl="0" indent="-285750" algn="l">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Random Forest </a:t>
                      </a:r>
                      <a:r>
                        <a:rPr kumimoji="0" lang="en-US" sz="1400" b="0" i="0" kern="1200" dirty="0" err="1">
                          <a:solidFill>
                            <a:schemeClr val="dk1"/>
                          </a:solidFill>
                          <a:effectLst/>
                          <a:latin typeface="Times New Roman" panose="02020603050405020304" pitchFamily="18" charset="0"/>
                          <a:ea typeface="+mn-ea"/>
                          <a:cs typeface="Times New Roman" panose="02020603050405020304" pitchFamily="18" charset="0"/>
                        </a:rPr>
                        <a:t>Regressor</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 model achieved up to 87% accuracy</a:t>
                      </a:r>
                      <a:endParaRPr lang="en-US" sz="1400" dirty="0">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Requires extensive, high-quality disease datasets.</a:t>
                      </a:r>
                    </a:p>
                    <a:p>
                      <a:pPr marL="171450" indent="-1714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 Computationally expensive for large-scale deployment</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1"/>
                  </a:ext>
                </a:extLst>
              </a:tr>
              <a:tr h="477838">
                <a:tc>
                  <a:txBody>
                    <a:bodyPr/>
                    <a:lstStyle/>
                    <a:p>
                      <a:pPr algn="ctr" fontAlgn="ctr"/>
                      <a:r>
                        <a:rPr lang="en-US" sz="2000" b="0" i="0" u="none" strike="noStrike" dirty="0">
                          <a:solidFill>
                            <a:schemeClr val="dk1"/>
                          </a:solidFill>
                          <a:effectLst/>
                          <a:latin typeface="Times New Roman" panose="02020603050405020304" pitchFamily="18" charset="0"/>
                          <a:cs typeface="Times New Roman" panose="02020603050405020304" pitchFamily="18" charset="0"/>
                        </a:rPr>
                        <a:t>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Increasing Crop Quality and Yield with a Machine Learning-Based Crop Monitoring System</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IN" sz="1400" b="0" i="0" kern="1200" dirty="0">
                          <a:solidFill>
                            <a:schemeClr val="dk1"/>
                          </a:solidFill>
                          <a:effectLst/>
                          <a:latin typeface="+mn-lt"/>
                          <a:ea typeface="+mn-ea"/>
                          <a:cs typeface="+mn-cs"/>
                        </a:rPr>
                        <a:t> </a:t>
                      </a:r>
                      <a:r>
                        <a:rPr kumimoji="0" lang="en-IN" sz="1400" b="0" i="0" kern="1200" dirty="0">
                          <a:solidFill>
                            <a:schemeClr val="dk1"/>
                          </a:solidFill>
                          <a:effectLst/>
                          <a:latin typeface="Times New Roman" panose="02020603050405020304" pitchFamily="18" charset="0"/>
                          <a:ea typeface="+mn-ea"/>
                          <a:cs typeface="Times New Roman" panose="02020603050405020304" pitchFamily="18" charset="0"/>
                        </a:rPr>
                        <a:t>Machine learning algorithms &amp; Transfer learning</a:t>
                      </a:r>
                      <a:r>
                        <a:rPr kumimoji="0" lang="en-IN" sz="1400" b="0" i="0" kern="1200" baseline="0" dirty="0">
                          <a:solidFill>
                            <a:schemeClr val="dk1"/>
                          </a:solidFill>
                          <a:effectLst/>
                          <a:latin typeface="Times New Roman" panose="02020603050405020304" pitchFamily="18" charset="0"/>
                          <a:ea typeface="+mn-ea"/>
                          <a:cs typeface="Times New Roman" panose="02020603050405020304" pitchFamily="18" charset="0"/>
                        </a:rPr>
                        <a:t>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Provides timely recommendations, improving yields.</a:t>
                      </a: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Covers crop selection and health assessment.</a:t>
                      </a:r>
                    </a:p>
                    <a:p>
                      <a:pPr marL="171450" indent="-171450">
                        <a:buFont typeface="Arial" panose="020B0604020202020204" pitchFamily="34" charset="0"/>
                        <a:buChar char="•"/>
                      </a:pPr>
                      <a:r>
                        <a:rPr kumimoji="0" lang="en-US" sz="14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High Accuracy for the pests, seedlings</a:t>
                      </a:r>
                      <a:r>
                        <a:rPr kumimoji="0" lang="en-US" sz="1400" b="0" i="0" u="none" strike="noStrike" kern="1200" baseline="0" dirty="0">
                          <a:solidFill>
                            <a:schemeClr val="dk1"/>
                          </a:solidFill>
                          <a:effectLst/>
                          <a:latin typeface="Times New Roman" panose="02020603050405020304" pitchFamily="18" charset="0"/>
                          <a:ea typeface="+mn-ea"/>
                          <a:cs typeface="Times New Roman" panose="02020603050405020304" pitchFamily="18" charset="0"/>
                        </a:rPr>
                        <a:t> and disease detection</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Requires high-quality weather, soil, and crop health data.</a:t>
                      </a: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Requires reliable internet and modern hardware.</a:t>
                      </a:r>
                      <a:endParaRPr lang="en-US" sz="1400" dirty="0">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2"/>
                  </a:ext>
                </a:extLst>
              </a:tr>
            </a:tbl>
          </a:graphicData>
        </a:graphic>
      </p:graphicFrame>
      <p:pic>
        <p:nvPicPr>
          <p:cNvPr id="174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380736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spcBef>
                <a:spcPts val="575"/>
              </a:spcBef>
              <a:buClr>
                <a:schemeClr val="accent1"/>
              </a:buClr>
              <a:buSzPct val="85000"/>
              <a:buFont typeface="Wingdings 2" panose="05020102010507070707" pitchFamily="18" charset="2"/>
              <a:buChar char=""/>
              <a:defRPr sz="2600">
                <a:solidFill>
                  <a:schemeClr val="tx1"/>
                </a:solidFill>
                <a:latin typeface="Palatino Linotype" panose="02040502050505030304"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alatino Linotype" panose="02040502050505030304" pitchFamily="18" charset="0"/>
              </a:defRPr>
            </a:lvl2pPr>
            <a:lvl3pPr marL="1143000" indent="-228600">
              <a:spcBef>
                <a:spcPts val="375"/>
              </a:spcBef>
              <a:buClr>
                <a:srgbClr val="B1B8D2"/>
              </a:buClr>
              <a:buSzPct val="85000"/>
              <a:buFont typeface="Wingdings 2" panose="05020102010507070707" pitchFamily="18" charset="2"/>
              <a:buChar char=""/>
              <a:defRPr sz="2000">
                <a:solidFill>
                  <a:schemeClr val="tx1"/>
                </a:solidFill>
                <a:latin typeface="Palatino Linotype" panose="02040502050505030304" pitchFamily="18" charset="0"/>
              </a:defRPr>
            </a:lvl3pPr>
            <a:lvl4pPr marL="1600200" indent="-228600">
              <a:spcBef>
                <a:spcPts val="375"/>
              </a:spcBef>
              <a:buClr>
                <a:srgbClr val="297FD5"/>
              </a:buClr>
              <a:buSzPct val="80000"/>
              <a:buFont typeface="Wingdings 2" panose="05020102010507070707" pitchFamily="18" charset="2"/>
              <a:buChar char=""/>
              <a:defRPr sz="2000">
                <a:solidFill>
                  <a:schemeClr val="tx1"/>
                </a:solidFill>
                <a:latin typeface="Palatino Linotype" panose="02040502050505030304" pitchFamily="18" charset="0"/>
              </a:defRPr>
            </a:lvl4pPr>
            <a:lvl5pPr marL="2057400" indent="-228600">
              <a:spcBef>
                <a:spcPts val="375"/>
              </a:spcBef>
              <a:buClr>
                <a:srgbClr val="297FD5"/>
              </a:buClr>
              <a:buFont typeface="Arial" panose="020B0604020202020204" pitchFamily="34" charset="0"/>
              <a:buChar char="•"/>
              <a:defRPr sz="2000">
                <a:solidFill>
                  <a:schemeClr val="tx1"/>
                </a:solidFill>
                <a:latin typeface="Palatino Linotype" panose="02040502050505030304" pitchFamily="18" charset="0"/>
              </a:defRPr>
            </a:lvl5pPr>
            <a:lvl6pPr marL="25146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6pPr>
            <a:lvl7pPr marL="29718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7pPr>
            <a:lvl8pPr marL="34290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8pPr>
            <a:lvl9pPr marL="3886200" indent="-228600" eaLnBrk="0" fontAlgn="base" hangingPunct="0">
              <a:spcBef>
                <a:spcPts val="375"/>
              </a:spcBef>
              <a:spcAft>
                <a:spcPct val="0"/>
              </a:spcAft>
              <a:buClr>
                <a:srgbClr val="297FD5"/>
              </a:buClr>
              <a:buFont typeface="Arial" panose="020B0604020202020204" pitchFamily="34" charset="0"/>
              <a:buChar char="•"/>
              <a:defRPr sz="2000">
                <a:solidFill>
                  <a:schemeClr val="tx1"/>
                </a:solidFill>
                <a:latin typeface="Palatino Linotype" panose="02040502050505030304" pitchFamily="18" charset="0"/>
              </a:defRPr>
            </a:lvl9pPr>
          </a:lstStyle>
          <a:p>
            <a:pPr>
              <a:spcBef>
                <a:spcPct val="0"/>
              </a:spcBef>
              <a:buClrTx/>
              <a:buSzTx/>
              <a:buFontTx/>
              <a:buNone/>
            </a:pPr>
            <a:fld id="{96420195-3359-4AD7-8144-D4E118575B83}" type="slidenum">
              <a:rPr lang="en-US" altLang="en-US" sz="1400">
                <a:solidFill>
                  <a:schemeClr val="bg1"/>
                </a:solidFill>
                <a:latin typeface="Century Gothic" panose="020B0502020202020204" pitchFamily="34" charset="0"/>
              </a:rPr>
              <a:pPr>
                <a:spcBef>
                  <a:spcPct val="0"/>
                </a:spcBef>
                <a:buClrTx/>
                <a:buSzTx/>
                <a:buFontTx/>
                <a:buNone/>
              </a:pPr>
              <a:t>9</a:t>
            </a:fld>
            <a:endParaRPr lang="en-US" altLang="en-US" sz="1400">
              <a:solidFill>
                <a:schemeClr val="bg1"/>
              </a:solidFill>
              <a:latin typeface="Century Gothic" panose="020B0502020202020204" pitchFamily="34" charset="0"/>
            </a:endParaRPr>
          </a:p>
        </p:txBody>
      </p:sp>
      <p:sp>
        <p:nvSpPr>
          <p:cNvPr id="7" name="Title 6"/>
          <p:cNvSpPr>
            <a:spLocks noGrp="1"/>
          </p:cNvSpPr>
          <p:nvPr>
            <p:ph type="title"/>
          </p:nvPr>
        </p:nvSpPr>
        <p:spPr>
          <a:xfrm>
            <a:off x="890588" y="261938"/>
            <a:ext cx="10363200" cy="838200"/>
          </a:xfrm>
        </p:spPr>
        <p:txBody>
          <a:bodyPr>
            <a:normAutofit/>
          </a:bodyPr>
          <a:lstStyle/>
          <a:p>
            <a:pPr algn="ctr" eaLnBrk="1" fontAlgn="auto" hangingPunct="1">
              <a:spcAft>
                <a:spcPts val="0"/>
              </a:spcAft>
              <a:defRPr/>
            </a:pPr>
            <a:r>
              <a:rPr lang="en-IN"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sp>
        <p:nvSpPr>
          <p:cNvPr id="10" name="Content Placeholder 2"/>
          <p:cNvSpPr txBox="1">
            <a:spLocks/>
          </p:cNvSpPr>
          <p:nvPr/>
        </p:nvSpPr>
        <p:spPr>
          <a:xfrm>
            <a:off x="1219200" y="1447800"/>
            <a:ext cx="10363200" cy="4572000"/>
          </a:xfrm>
          <a:prstGeom prst="rect">
            <a:avLst/>
          </a:prstGeom>
        </p:spPr>
        <p:txBody>
          <a:bodyPr>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 typeface="Arial" panose="020B0604020202020204" pitchFamily="34" charset="0"/>
              <a:buChar char="•"/>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indent="-457200" fontAlgn="auto">
              <a:spcAft>
                <a:spcPts val="0"/>
              </a:spcAft>
              <a:buFont typeface="Wingdings" panose="05000000000000000000" pitchFamily="2" charset="2"/>
              <a:buChar char="q"/>
              <a:defRPr/>
            </a:pPr>
            <a:endParaRPr lang="en-IN" sz="1800" dirty="0">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fontAlgn="auto">
              <a:spcAft>
                <a:spcPts val="0"/>
              </a:spcAft>
              <a:buNone/>
              <a:defRPr/>
            </a:pPr>
            <a:endParaRPr lang="en-IN" sz="1800" dirty="0">
              <a:latin typeface="Times New Roman" panose="02020603050405020304" pitchFamily="18" charset="0"/>
              <a:cs typeface="Times New Roman"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749031040"/>
              </p:ext>
            </p:extLst>
          </p:nvPr>
        </p:nvGraphicFramePr>
        <p:xfrm>
          <a:off x="1219200" y="1306792"/>
          <a:ext cx="9845675" cy="4692012"/>
        </p:xfrm>
        <a:graphic>
          <a:graphicData uri="http://schemas.openxmlformats.org/drawingml/2006/table">
            <a:tbl>
              <a:tblPr>
                <a:tableStyleId>{5C22544A-7EE6-4342-B048-85BDC9FD1C3A}</a:tableStyleId>
              </a:tblPr>
              <a:tblGrid>
                <a:gridCol w="657474">
                  <a:extLst>
                    <a:ext uri="{9D8B030D-6E8A-4147-A177-3AD203B41FA5}">
                      <a16:colId xmlns:a16="http://schemas.microsoft.com/office/drawing/2014/main" val="20000"/>
                    </a:ext>
                  </a:extLst>
                </a:gridCol>
                <a:gridCol w="3874453">
                  <a:extLst>
                    <a:ext uri="{9D8B030D-6E8A-4147-A177-3AD203B41FA5}">
                      <a16:colId xmlns:a16="http://schemas.microsoft.com/office/drawing/2014/main" val="20001"/>
                    </a:ext>
                  </a:extLst>
                </a:gridCol>
                <a:gridCol w="1629904">
                  <a:extLst>
                    <a:ext uri="{9D8B030D-6E8A-4147-A177-3AD203B41FA5}">
                      <a16:colId xmlns:a16="http://schemas.microsoft.com/office/drawing/2014/main" val="20002"/>
                    </a:ext>
                  </a:extLst>
                </a:gridCol>
                <a:gridCol w="1596364">
                  <a:extLst>
                    <a:ext uri="{9D8B030D-6E8A-4147-A177-3AD203B41FA5}">
                      <a16:colId xmlns:a16="http://schemas.microsoft.com/office/drawing/2014/main" val="20003"/>
                    </a:ext>
                  </a:extLst>
                </a:gridCol>
                <a:gridCol w="2087480">
                  <a:extLst>
                    <a:ext uri="{9D8B030D-6E8A-4147-A177-3AD203B41FA5}">
                      <a16:colId xmlns:a16="http://schemas.microsoft.com/office/drawing/2014/main" val="20004"/>
                    </a:ext>
                  </a:extLst>
                </a:gridCol>
              </a:tblGrid>
              <a:tr h="619124">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Ref. No</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Title &amp; Author</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dirty="0">
                          <a:effectLst/>
                          <a:latin typeface="Times New Roman" panose="02020603050405020304" pitchFamily="18" charset="0"/>
                          <a:cs typeface="Times New Roman" panose="02020603050405020304" pitchFamily="18" charset="0"/>
                        </a:rPr>
                        <a:t>Technique Used</a:t>
                      </a:r>
                      <a:endParaRPr lang="en-IN" sz="2000" b="0" i="0" u="none" strike="noStrike" dirty="0">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Pros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lang="en-IN" sz="2000" u="none" strike="noStrike">
                          <a:effectLst/>
                          <a:latin typeface="Times New Roman" panose="02020603050405020304" pitchFamily="18" charset="0"/>
                          <a:cs typeface="Times New Roman" panose="02020603050405020304" pitchFamily="18" charset="0"/>
                        </a:rPr>
                        <a:t>Cons</a:t>
                      </a:r>
                      <a:endParaRPr lang="en-IN" sz="2000" b="0" i="0" u="none" strike="noStrike">
                        <a:solidFill>
                          <a:srgbClr val="FFFFFF"/>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0"/>
                  </a:ext>
                </a:extLst>
              </a:tr>
              <a:tr h="477838">
                <a:tc>
                  <a:txBody>
                    <a:bodyPr/>
                    <a:lstStyle/>
                    <a:p>
                      <a:pPr algn="ctr" fontAlgn="ctr"/>
                      <a:r>
                        <a:rPr lang="en-US" sz="2000" b="0" i="0" u="none" strike="noStrike" dirty="0">
                          <a:solidFill>
                            <a:srgbClr val="000000"/>
                          </a:solidFill>
                          <a:effectLst/>
                          <a:latin typeface="Times New Roman" panose="02020603050405020304" pitchFamily="18" charset="0"/>
                          <a:cs typeface="Times New Roman" panose="02020603050405020304" pitchFamily="18" charset="0"/>
                        </a:rPr>
                        <a:t>9</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fontAlgn="ctr"/>
                      <a:r>
                        <a:rPr kumimoji="0" lang="en-IN" sz="1400" b="0" kern="1200" dirty="0">
                          <a:solidFill>
                            <a:schemeClr val="dk1"/>
                          </a:solidFill>
                          <a:effectLst/>
                          <a:latin typeface="Times New Roman" panose="02020603050405020304" pitchFamily="18" charset="0"/>
                          <a:ea typeface="+mn-ea"/>
                          <a:cs typeface="Times New Roman" panose="02020603050405020304" pitchFamily="18" charset="0"/>
                        </a:rPr>
                        <a:t>Leveraging machine learning for sustainable cultivation of Zn-enriched crops in Cd-contaminated karst regions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algn="ctr"/>
                      <a:r>
                        <a:rPr lang="en-IN" sz="2000" u="none" strike="noStrike" dirty="0">
                          <a:effectLst/>
                          <a:latin typeface="Times New Roman" panose="02020603050405020304" pitchFamily="18" charset="0"/>
                          <a:cs typeface="Times New Roman" panose="02020603050405020304" pitchFamily="18" charset="0"/>
                        </a:rPr>
                        <a:t> </a:t>
                      </a:r>
                      <a:r>
                        <a:rPr lang="en-IN" sz="1400" u="none" strike="noStrike" dirty="0">
                          <a:effectLst/>
                          <a:latin typeface="Times New Roman" panose="02020603050405020304" pitchFamily="18" charset="0"/>
                          <a:cs typeface="Times New Roman" panose="02020603050405020304" pitchFamily="18" charset="0"/>
                        </a:rPr>
                        <a:t>SVM</a:t>
                      </a:r>
                      <a:r>
                        <a:rPr lang="en-IN" sz="1400" u="none" strike="noStrike" baseline="0" dirty="0">
                          <a:effectLst/>
                          <a:latin typeface="Times New Roman" panose="02020603050405020304" pitchFamily="18" charset="0"/>
                          <a:cs typeface="Times New Roman" panose="02020603050405020304" pitchFamily="18" charset="0"/>
                        </a:rPr>
                        <a:t> &amp; </a:t>
                      </a:r>
                      <a:r>
                        <a:rPr lang="en-IN" sz="1400" u="none" strike="noStrike" baseline="0" dirty="0" err="1">
                          <a:effectLst/>
                          <a:latin typeface="Times New Roman" panose="02020603050405020304" pitchFamily="18" charset="0"/>
                          <a:cs typeface="Times New Roman" panose="02020603050405020304" pitchFamily="18" charset="0"/>
                        </a:rPr>
                        <a:t>XGBoost</a:t>
                      </a:r>
                      <a:endParaRPr kumimoji="0"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9524" marR="9524" marT="9524" marB="0" anchor="ctr"/>
                </a:tc>
                <a:tc>
                  <a:txBody>
                    <a:bodyPr/>
                    <a:lstStyle/>
                    <a:p>
                      <a:pPr marL="285750" lvl="0" indent="-285750" algn="l">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Supports Zn-rich crops in Cd-contaminated soils.</a:t>
                      </a:r>
                    </a:p>
                    <a:p>
                      <a:pPr marL="285750" lvl="0" indent="-285750" algn="l">
                        <a:buFont typeface="Arial" panose="020B0604020202020204" pitchFamily="34" charset="0"/>
                        <a:buChar char="•"/>
                      </a:pPr>
                      <a:r>
                        <a:rPr kumimoji="0" lang="fr-FR" sz="1400" b="0" i="0" kern="1200" dirty="0" err="1">
                          <a:solidFill>
                            <a:schemeClr val="dk1"/>
                          </a:solidFill>
                          <a:effectLst/>
                          <a:latin typeface="Times New Roman" panose="02020603050405020304" pitchFamily="18" charset="0"/>
                          <a:ea typeface="+mn-ea"/>
                          <a:cs typeface="Times New Roman" panose="02020603050405020304" pitchFamily="18" charset="0"/>
                        </a:rPr>
                        <a:t>Used</a:t>
                      </a:r>
                      <a:r>
                        <a:rPr kumimoji="0" lang="fr-FR" sz="1400" b="0" i="0" kern="1200" dirty="0">
                          <a:solidFill>
                            <a:schemeClr val="dk1"/>
                          </a:solidFill>
                          <a:effectLst/>
                          <a:latin typeface="Times New Roman" panose="02020603050405020304" pitchFamily="18" charset="0"/>
                          <a:ea typeface="+mn-ea"/>
                          <a:cs typeface="Times New Roman" panose="02020603050405020304" pitchFamily="18" charset="0"/>
                        </a:rPr>
                        <a:t> to </a:t>
                      </a:r>
                      <a:r>
                        <a:rPr kumimoji="0" lang="fr-FR" sz="1400" b="0" i="0" kern="1200" dirty="0" err="1">
                          <a:solidFill>
                            <a:schemeClr val="dk1"/>
                          </a:solidFill>
                          <a:effectLst/>
                          <a:latin typeface="Times New Roman" panose="02020603050405020304" pitchFamily="18" charset="0"/>
                          <a:ea typeface="+mn-ea"/>
                          <a:cs typeface="Times New Roman" panose="02020603050405020304" pitchFamily="18" charset="0"/>
                        </a:rPr>
                        <a:t>identify</a:t>
                      </a:r>
                      <a:r>
                        <a:rPr kumimoji="0" lang="fr-FR" sz="1400" b="0"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fr-FR" sz="1400" b="0" i="0" kern="1200" dirty="0" err="1">
                          <a:solidFill>
                            <a:schemeClr val="dk1"/>
                          </a:solidFill>
                          <a:effectLst/>
                          <a:latin typeface="Times New Roman" panose="02020603050405020304" pitchFamily="18" charset="0"/>
                          <a:ea typeface="+mn-ea"/>
                          <a:cs typeface="Times New Roman" panose="02020603050405020304" pitchFamily="18" charset="0"/>
                        </a:rPr>
                        <a:t>Soil</a:t>
                      </a:r>
                      <a:r>
                        <a:rPr kumimoji="0" lang="fr-FR" sz="1400" b="0"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fr-FR" sz="1400" b="0" i="0" kern="1200" dirty="0" err="1">
                          <a:solidFill>
                            <a:schemeClr val="dk1"/>
                          </a:solidFill>
                          <a:effectLst/>
                          <a:latin typeface="Times New Roman" panose="02020603050405020304" pitchFamily="18" charset="0"/>
                          <a:ea typeface="+mn-ea"/>
                          <a:cs typeface="Times New Roman" panose="02020603050405020304" pitchFamily="18" charset="0"/>
                        </a:rPr>
                        <a:t>iron</a:t>
                      </a:r>
                      <a:r>
                        <a:rPr kumimoji="0" lang="fr-FR" sz="1400" b="0"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fr-FR" sz="1400" b="0" i="0" kern="1200" dirty="0" err="1">
                          <a:solidFill>
                            <a:schemeClr val="dk1"/>
                          </a:solidFill>
                          <a:effectLst/>
                          <a:latin typeface="Times New Roman" panose="02020603050405020304" pitchFamily="18" charset="0"/>
                          <a:ea typeface="+mn-ea"/>
                          <a:cs typeface="Times New Roman" panose="02020603050405020304" pitchFamily="18" charset="0"/>
                        </a:rPr>
                        <a:t>manganese</a:t>
                      </a:r>
                      <a:r>
                        <a:rPr kumimoji="0" lang="fr-FR" sz="1400" b="0" i="0" kern="1200" dirty="0">
                          <a:solidFill>
                            <a:schemeClr val="dk1"/>
                          </a:solidFill>
                          <a:effectLst/>
                          <a:latin typeface="Times New Roman" panose="02020603050405020304" pitchFamily="18" charset="0"/>
                          <a:ea typeface="+mn-ea"/>
                          <a:cs typeface="Times New Roman" panose="02020603050405020304" pitchFamily="18" charset="0"/>
                        </a:rPr>
                        <a:t>, pH, Zn-Cd interactions.</a:t>
                      </a:r>
                      <a:endParaRPr lang="en-US" sz="1400" dirty="0">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lgn="l">
                        <a:buFont typeface="Arial" panose="020B0604020202020204" pitchFamily="34" charset="0"/>
                        <a:buChar char="•"/>
                      </a:pPr>
                      <a:r>
                        <a:rPr kumimoji="0" lang="en-US" sz="1400" b="0" i="0" kern="1200" dirty="0">
                          <a:solidFill>
                            <a:schemeClr val="dk1"/>
                          </a:solidFill>
                          <a:effectLst/>
                          <a:latin typeface="+mn-lt"/>
                          <a:ea typeface="+mn-ea"/>
                          <a:cs typeface="+mn-cs"/>
                        </a:rPr>
                        <a:t> </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Requires large-scale soil and crop data.</a:t>
                      </a:r>
                    </a:p>
                    <a:p>
                      <a:pPr marL="171450" indent="-1714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Needs ML expertise for</a:t>
                      </a:r>
                      <a:r>
                        <a:rPr kumimoji="0" lang="en-US" sz="1400" b="0" i="0" kern="1200" baseline="0" dirty="0">
                          <a:solidFill>
                            <a:schemeClr val="dk1"/>
                          </a:solidFill>
                          <a:effectLst/>
                          <a:latin typeface="Times New Roman" panose="02020603050405020304" pitchFamily="18" charset="0"/>
                          <a:ea typeface="+mn-ea"/>
                          <a:cs typeface="Times New Roman" panose="02020603050405020304" pitchFamily="18" charset="0"/>
                        </a:rPr>
                        <a:t>  </a:t>
                      </a: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practical use</a:t>
                      </a:r>
                      <a:r>
                        <a:rPr lang="en-IN" sz="2000" u="none" strike="noStrike" dirty="0">
                          <a:effectLst/>
                          <a:latin typeface="Times New Roman" panose="02020603050405020304" pitchFamily="18" charset="0"/>
                          <a:cs typeface="Times New Roman" panose="02020603050405020304" pitchFamily="18" charset="0"/>
                        </a:rPr>
                        <a:t> </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1"/>
                  </a:ext>
                </a:extLst>
              </a:tr>
              <a:tr h="477838">
                <a:tc>
                  <a:txBody>
                    <a:bodyPr/>
                    <a:lstStyle/>
                    <a:p>
                      <a:pPr algn="ctr" fontAlgn="ctr"/>
                      <a:r>
                        <a:rPr lang="en-US" sz="2000" b="0" i="0" u="none" strike="noStrike" dirty="0">
                          <a:solidFill>
                            <a:schemeClr val="dk1"/>
                          </a:solidFill>
                          <a:effectLst/>
                          <a:latin typeface="Times New Roman" panose="02020603050405020304" pitchFamily="18" charset="0"/>
                          <a:cs typeface="Times New Roman" panose="02020603050405020304" pitchFamily="18" charset="0"/>
                        </a:rPr>
                        <a:t>10</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Crop yield prediction in agriculture: A comprehensive review of machine learning and deep learning approaches, with insights for future research and sustainability </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kumimoji="0" lang="en-IN" sz="1400" b="0" i="0" kern="1200" dirty="0">
                          <a:solidFill>
                            <a:schemeClr val="dk1"/>
                          </a:solidFill>
                          <a:effectLst/>
                          <a:latin typeface="+mn-lt"/>
                          <a:ea typeface="+mn-ea"/>
                          <a:cs typeface="+mn-cs"/>
                        </a:rPr>
                        <a:t> </a:t>
                      </a:r>
                      <a:r>
                        <a:rPr kumimoji="0" lang="en-IN" sz="1400" b="0" i="0" kern="1200" dirty="0">
                          <a:solidFill>
                            <a:schemeClr val="dk1"/>
                          </a:solidFill>
                          <a:effectLst/>
                          <a:latin typeface="Times New Roman" panose="02020603050405020304" pitchFamily="18" charset="0"/>
                          <a:ea typeface="+mn-ea"/>
                          <a:cs typeface="Times New Roman" panose="02020603050405020304" pitchFamily="18" charset="0"/>
                        </a:rPr>
                        <a:t>ML</a:t>
                      </a:r>
                      <a:r>
                        <a:rPr kumimoji="0" lang="en-IN" sz="1400" b="0" i="0" kern="1200" baseline="0" dirty="0">
                          <a:solidFill>
                            <a:schemeClr val="dk1"/>
                          </a:solidFill>
                          <a:effectLst/>
                          <a:latin typeface="Times New Roman" panose="02020603050405020304" pitchFamily="18" charset="0"/>
                          <a:ea typeface="+mn-ea"/>
                          <a:cs typeface="Times New Roman" panose="02020603050405020304" pitchFamily="18" charset="0"/>
                        </a:rPr>
                        <a:t> &amp; DL Models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Highly accurate ML and DL to improve yield estimation.</a:t>
                      </a: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Optimizes resource use and food security.</a:t>
                      </a:r>
                    </a:p>
                    <a:p>
                      <a:pPr marL="171450" indent="-171450">
                        <a:buFont typeface="Arial" panose="020B0604020202020204" pitchFamily="34" charset="0"/>
                        <a:buChar char="•"/>
                      </a:pPr>
                      <a:r>
                        <a:rPr kumimoji="0" lang="en-IN" sz="1400" b="0" i="0" kern="1200" dirty="0">
                          <a:solidFill>
                            <a:schemeClr val="dk1"/>
                          </a:solidFill>
                          <a:effectLst/>
                          <a:latin typeface="Times New Roman" panose="02020603050405020304" pitchFamily="18" charset="0"/>
                          <a:ea typeface="+mn-ea"/>
                          <a:cs typeface="Times New Roman" panose="02020603050405020304" pitchFamily="18" charset="0"/>
                        </a:rPr>
                        <a:t> Considers multiple environmental factors</a:t>
                      </a:r>
                      <a:endParaRPr lang="en-IN"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4" marR="9524" marT="9524" marB="0" anchor="ctr"/>
                </a:tc>
                <a:tc>
                  <a:txBody>
                    <a:bodyPr/>
                    <a:lstStyle/>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May require retraining for different regions/crops..</a:t>
                      </a:r>
                    </a:p>
                    <a:p>
                      <a:pPr marL="171450" indent="-171450">
                        <a:buFont typeface="Arial" panose="020B0604020202020204" pitchFamily="34" charset="0"/>
                        <a:buChar char="•"/>
                      </a:pPr>
                      <a:r>
                        <a:rPr kumimoji="0" lang="en-US" sz="1400" b="0" i="0" kern="1200" dirty="0">
                          <a:solidFill>
                            <a:schemeClr val="dk1"/>
                          </a:solidFill>
                          <a:effectLst/>
                          <a:latin typeface="Times New Roman" panose="02020603050405020304" pitchFamily="18" charset="0"/>
                          <a:ea typeface="+mn-ea"/>
                          <a:cs typeface="Times New Roman" panose="02020603050405020304" pitchFamily="18" charset="0"/>
                        </a:rPr>
                        <a:t>Needs AI expertise and computing power.</a:t>
                      </a:r>
                      <a:endParaRPr lang="en-US" sz="1400" dirty="0">
                        <a:latin typeface="Times New Roman" panose="02020603050405020304" pitchFamily="18" charset="0"/>
                        <a:cs typeface="Times New Roman" panose="02020603050405020304" pitchFamily="18" charset="0"/>
                      </a:endParaRPr>
                    </a:p>
                  </a:txBody>
                  <a:tcPr marL="9524" marR="9524" marT="9524" marB="0" anchor="ctr"/>
                </a:tc>
                <a:extLst>
                  <a:ext uri="{0D108BD9-81ED-4DB2-BD59-A6C34878D82A}">
                    <a16:rowId xmlns:a16="http://schemas.microsoft.com/office/drawing/2014/main" val="10002"/>
                  </a:ext>
                </a:extLst>
              </a:tr>
            </a:tbl>
          </a:graphicData>
        </a:graphic>
      </p:graphicFrame>
      <p:pic>
        <p:nvPicPr>
          <p:cNvPr id="1745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326822"/>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arterly earnings presentatio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3">
          <a:schemeClr val="lt1"/>
        </a:lnRef>
        <a:fillRef idx="1">
          <a:schemeClr val="accent2"/>
        </a:fillRef>
        <a:effectRef idx="1">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nchor="ctr"/>
      <a:lstStyle>
        <a:defPPr eaLnBrk="1" hangingPunct="1">
          <a:spcBef>
            <a:spcPct val="0"/>
          </a:spcBef>
          <a:buClrTx/>
          <a:buSzTx/>
          <a:buFontTx/>
          <a:buNone/>
          <a:defRPr sz="1400" dirty="0" smtClean="0">
            <a:solidFill>
              <a:schemeClr val="tx2"/>
            </a:solidFill>
          </a:defRPr>
        </a:defPPr>
      </a:lstStyle>
    </a:txDef>
  </a:objectDefaults>
  <a:extraClrSchemeLst/>
  <a:extLst>
    <a:ext uri="{05A4C25C-085E-4340-85A3-A5531E510DB2}">
      <thm15:themeFamily xmlns:thm15="http://schemas.microsoft.com/office/thememl/2012/main" name="Quarterly earnings presentation" id="{0D943C51-2B86-4013-B604-53D1EF40AFB5}" vid="{0D6FE234-CE13-49D3-9FC5-DC9E562B90C3}"/>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4132</Words>
  <Application>Microsoft Office PowerPoint</Application>
  <PresentationFormat>Widescreen</PresentationFormat>
  <Paragraphs>297</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Century Gothic</vt:lpstr>
      <vt:lpstr>Microsoft Sans Serif</vt:lpstr>
      <vt:lpstr>Palatino Linotype</vt:lpstr>
      <vt:lpstr>Times New Roman</vt:lpstr>
      <vt:lpstr>Wingdings</vt:lpstr>
      <vt:lpstr>Wingdings 2</vt:lpstr>
      <vt:lpstr>Quarterly earnings presentation</vt:lpstr>
      <vt:lpstr>ML based Soil analysis for Crop Recommendation</vt:lpstr>
      <vt:lpstr>Outline</vt:lpstr>
      <vt:lpstr>Abstract</vt:lpstr>
      <vt:lpstr>Introduction</vt:lpstr>
      <vt:lpstr>PowerPoint Presentation</vt:lpstr>
      <vt:lpstr>Literature Survey</vt:lpstr>
      <vt:lpstr>Literature Survey</vt:lpstr>
      <vt:lpstr>Literature Survey</vt:lpstr>
      <vt:lpstr>Literature Survey</vt:lpstr>
      <vt:lpstr>Motivation</vt:lpstr>
      <vt:lpstr>Objective</vt:lpstr>
      <vt:lpstr>Existing Method </vt:lpstr>
      <vt:lpstr>Proposed Method</vt:lpstr>
      <vt:lpstr>                                                                                                           Block diagram</vt:lpstr>
      <vt:lpstr>                                                                                                           Explanation of Proposed Work</vt:lpstr>
      <vt:lpstr>                                                                                                           Explanation of Proposed Work</vt:lpstr>
      <vt:lpstr>                                                                                                           Hardware &amp; Software Involved </vt:lpstr>
      <vt:lpstr>Application &amp; Advantages</vt:lpstr>
      <vt:lpstr>System Architecture/Proposed work Block diagram</vt:lpstr>
      <vt:lpstr>References (APA Style)</vt:lpstr>
      <vt:lpstr>References (APA Style)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2017-04-13T11:52:33Z</dcterms:created>
  <dcterms:modified xsi:type="dcterms:W3CDTF">2025-04-03T05:17:27Z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ies>
</file>