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7" r:id="rId4"/>
    <p:sldId id="258" r:id="rId5"/>
    <p:sldId id="259" r:id="rId6"/>
    <p:sldId id="260" r:id="rId7"/>
    <p:sldId id="261" r:id="rId8"/>
    <p:sldId id="265" r:id="rId9"/>
    <p:sldId id="268"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86CD-A4C2-75F9-296A-2F4C8A5F5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CD307-6236-995E-926E-843C60544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DA9105-23DF-BD7B-4439-3100511752E0}"/>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5565D0A1-6DBC-6880-D545-6B17645B2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3B188-FA5D-03E6-FA4B-A66F08CFD6F2}"/>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187936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3540-BADB-04CB-FE92-77298375A5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B1C20A-ADFE-B343-0161-06F8E50793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C8196-85EA-A41B-01F5-2B9CEFD19FED}"/>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6AF4CF34-70C5-41E1-5A23-BEC0752F0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25CAD-994D-9987-5207-CE320AB9D086}"/>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63619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833AC-99EB-CB0E-841B-D4D4DE2364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478156-4A35-6AA1-69CE-E07457F7DE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308A2-BC22-BCC6-A3DA-F871ED19D7D7}"/>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1ED1F12F-48F6-21CB-C9C9-7DF9DA043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32A04-B3E5-775C-ED6A-1D2EDC72D5CD}"/>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74270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6020-3DBE-42E8-68FE-515FCD771C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80CA7D-AE50-3324-AA5E-DF0C6A774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4AAED-998F-6A34-CB6A-77FAA66F5FB5}"/>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218C80A0-31D5-A282-EC05-9CDCD3FFC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0FBEE-C5ED-EDF9-E71A-EDCC5D85D659}"/>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101086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D0C5-BCB1-0258-C243-8E02E1DAD9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215BFC-743F-D51F-5FB3-5ABCF71EB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FFB17-93AA-BB3C-DA6B-BCB50DB17F20}"/>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838B21C1-DBDE-05A7-9FE4-52753BEF3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3AE5B-8E5A-577E-61C4-0DAD9B81884C}"/>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15233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C1C9-36F5-6A5D-9579-5B26477D4F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19185-8FD7-146D-2493-741973B36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04BE42-AD05-3B15-4E90-7FFAC706D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804FE6-4A30-DA4A-632D-176722AA014C}"/>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6" name="Footer Placeholder 5">
            <a:extLst>
              <a:ext uri="{FF2B5EF4-FFF2-40B4-BE49-F238E27FC236}">
                <a16:creationId xmlns:a16="http://schemas.microsoft.com/office/drawing/2014/main" id="{A50A8B70-8257-7DF1-8A9B-639DDF95A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3F81D-AD77-C5F4-C148-ECB3BAC38D79}"/>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60568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AA58-E630-3983-130A-08D9B50073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D50DF-EEFA-F55E-F5BB-C4760AB32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D78EC-334E-F6BF-8AF2-C5EFFDCA52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8C8EDB-7E3D-2D6F-DF34-DECF718C0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6D9E87-0827-AB7D-E08A-6352E2C819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CFAD48-F26D-0F86-1488-A5D9A7E42F3B}"/>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8" name="Footer Placeholder 7">
            <a:extLst>
              <a:ext uri="{FF2B5EF4-FFF2-40B4-BE49-F238E27FC236}">
                <a16:creationId xmlns:a16="http://schemas.microsoft.com/office/drawing/2014/main" id="{8FA89908-E677-CF39-410F-2756CEFA77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671036-7406-B57C-B2FF-4F7C4F8AF175}"/>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270630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A382-D858-B79B-235A-0B0F8C8405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32F62A-5691-8501-1F68-67697267B172}"/>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4" name="Footer Placeholder 3">
            <a:extLst>
              <a:ext uri="{FF2B5EF4-FFF2-40B4-BE49-F238E27FC236}">
                <a16:creationId xmlns:a16="http://schemas.microsoft.com/office/drawing/2014/main" id="{45D88530-2DE0-8E6F-9351-AC222259D6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52EDF0-CAAD-53D3-F2CC-CFB5F25161DC}"/>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68786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031A6-C1DD-1A60-D582-52AF268C803A}"/>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3" name="Footer Placeholder 2">
            <a:extLst>
              <a:ext uri="{FF2B5EF4-FFF2-40B4-BE49-F238E27FC236}">
                <a16:creationId xmlns:a16="http://schemas.microsoft.com/office/drawing/2014/main" id="{85250243-3F98-65AE-8C7D-C5536B4E5A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1ECB5E-1683-308B-E1B3-1D56BAE1E342}"/>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3254550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0D86-3902-7EFD-2863-77C0A0014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0463FB-B951-67B2-AED2-9340F7DDC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71F572-071D-114F-B078-E5252A794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F9D3C-27CA-0B66-3A45-FEA8F86615BC}"/>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6" name="Footer Placeholder 5">
            <a:extLst>
              <a:ext uri="{FF2B5EF4-FFF2-40B4-BE49-F238E27FC236}">
                <a16:creationId xmlns:a16="http://schemas.microsoft.com/office/drawing/2014/main" id="{553066C9-4DFF-25F8-B6BC-085904AC8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6A7EA-F3D0-DE38-0DB7-CC7E211BBA7C}"/>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91031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B0AD-4509-06F7-45ED-65BC9BA1F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1AE58E-15AC-E111-2D3D-726B0BB944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5B6F7A-9972-176E-3988-4B9E21F8A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74ADE-3005-2EC5-EB3A-7F50D2014DE5}"/>
              </a:ext>
            </a:extLst>
          </p:cNvPr>
          <p:cNvSpPr>
            <a:spLocks noGrp="1"/>
          </p:cNvSpPr>
          <p:nvPr>
            <p:ph type="dt" sz="half" idx="10"/>
          </p:nvPr>
        </p:nvSpPr>
        <p:spPr/>
        <p:txBody>
          <a:bodyPr/>
          <a:lstStyle/>
          <a:p>
            <a:fld id="{CF7C50EB-F172-4CE5-A88F-C3E650EE78C8}" type="datetimeFigureOut">
              <a:rPr lang="en-IN" smtClean="0"/>
              <a:t>15-06-2025</a:t>
            </a:fld>
            <a:endParaRPr lang="en-IN"/>
          </a:p>
        </p:txBody>
      </p:sp>
      <p:sp>
        <p:nvSpPr>
          <p:cNvPr id="6" name="Footer Placeholder 5">
            <a:extLst>
              <a:ext uri="{FF2B5EF4-FFF2-40B4-BE49-F238E27FC236}">
                <a16:creationId xmlns:a16="http://schemas.microsoft.com/office/drawing/2014/main" id="{A9EAABE6-7DA2-FC35-8C93-EACF7261FB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24EBB1-FBC7-59CD-E4B0-A4D64A2D3FBE}"/>
              </a:ext>
            </a:extLst>
          </p:cNvPr>
          <p:cNvSpPr>
            <a:spLocks noGrp="1"/>
          </p:cNvSpPr>
          <p:nvPr>
            <p:ph type="sldNum" sz="quarter" idx="12"/>
          </p:nvPr>
        </p:nvSpPr>
        <p:spPr/>
        <p:txBody>
          <a:bodyPr/>
          <a:lstStyle/>
          <a:p>
            <a:fld id="{F4AA1DEC-5D37-4FE3-9BDA-817BBBF4429A}" type="slidenum">
              <a:rPr lang="en-IN" smtClean="0"/>
              <a:t>‹#›</a:t>
            </a:fld>
            <a:endParaRPr lang="en-IN"/>
          </a:p>
        </p:txBody>
      </p:sp>
    </p:spTree>
    <p:extLst>
      <p:ext uri="{BB962C8B-B14F-4D97-AF65-F5344CB8AC3E}">
        <p14:creationId xmlns:p14="http://schemas.microsoft.com/office/powerpoint/2010/main" val="404942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62E68E-0127-8EF9-9CA9-987859970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0C4E69-7BD6-6F5E-BB9E-87CC3393C0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9E9E77-D87A-58E4-C5EA-D6E06314A2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C50EB-F172-4CE5-A88F-C3E650EE78C8}" type="datetimeFigureOut">
              <a:rPr lang="en-IN" smtClean="0"/>
              <a:t>15-06-2025</a:t>
            </a:fld>
            <a:endParaRPr lang="en-IN"/>
          </a:p>
        </p:txBody>
      </p:sp>
      <p:sp>
        <p:nvSpPr>
          <p:cNvPr id="5" name="Footer Placeholder 4">
            <a:extLst>
              <a:ext uri="{FF2B5EF4-FFF2-40B4-BE49-F238E27FC236}">
                <a16:creationId xmlns:a16="http://schemas.microsoft.com/office/drawing/2014/main" id="{5A8DA621-A4E8-1C87-CA89-EB72F3B9C9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FC7A29-9228-C389-C517-256702666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AA1DEC-5D37-4FE3-9BDA-817BBBF4429A}" type="slidenum">
              <a:rPr lang="en-IN" smtClean="0"/>
              <a:t>‹#›</a:t>
            </a:fld>
            <a:endParaRPr lang="en-IN"/>
          </a:p>
        </p:txBody>
      </p:sp>
    </p:spTree>
    <p:extLst>
      <p:ext uri="{BB962C8B-B14F-4D97-AF65-F5344CB8AC3E}">
        <p14:creationId xmlns:p14="http://schemas.microsoft.com/office/powerpoint/2010/main" val="324408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11EDBEB-5A4B-0032-2FFD-2218D4E90A7B}"/>
              </a:ext>
            </a:extLst>
          </p:cNvPr>
          <p:cNvSpPr>
            <a:spLocks noGrp="1"/>
          </p:cNvSpPr>
          <p:nvPr>
            <p:ph type="subTitle" idx="1"/>
          </p:nvPr>
        </p:nvSpPr>
        <p:spPr>
          <a:xfrm>
            <a:off x="1599486" y="2010982"/>
            <a:ext cx="9144000" cy="4612266"/>
          </a:xfrm>
        </p:spPr>
        <p:txBody>
          <a:bodyPr/>
          <a:lstStyle/>
          <a:p>
            <a:r>
              <a:rPr lang="en-US" sz="2800" b="1" dirty="0"/>
              <a:t>Project Assessment Report</a:t>
            </a:r>
          </a:p>
          <a:p>
            <a:r>
              <a:rPr lang="en-US" sz="2800" b="1" dirty="0">
                <a:solidFill>
                  <a:srgbClr val="7030A0"/>
                </a:solidFill>
              </a:rPr>
              <a:t>Course: Deep Learning and Reinforcement Learning</a:t>
            </a:r>
          </a:p>
          <a:p>
            <a:endParaRPr lang="en-US" sz="2800" b="1" dirty="0">
              <a:solidFill>
                <a:srgbClr val="7030A0"/>
              </a:solidFill>
            </a:endParaRPr>
          </a:p>
          <a:p>
            <a:r>
              <a:rPr lang="en-US" b="1" dirty="0"/>
              <a:t>Project Title: Time-Series Forecasting for Weather Prediction.</a:t>
            </a:r>
          </a:p>
          <a:p>
            <a:endParaRPr lang="en-US" b="1" dirty="0"/>
          </a:p>
          <a:p>
            <a:endParaRPr lang="en-US" b="1" dirty="0"/>
          </a:p>
          <a:p>
            <a:endParaRPr lang="en-IN" b="1" dirty="0"/>
          </a:p>
        </p:txBody>
      </p:sp>
      <p:sp>
        <p:nvSpPr>
          <p:cNvPr id="4" name="Title 3">
            <a:extLst>
              <a:ext uri="{FF2B5EF4-FFF2-40B4-BE49-F238E27FC236}">
                <a16:creationId xmlns:a16="http://schemas.microsoft.com/office/drawing/2014/main" id="{9E6117B8-97A1-5A8D-893F-7826B0CC7B50}"/>
              </a:ext>
            </a:extLst>
          </p:cNvPr>
          <p:cNvSpPr txBox="1">
            <a:spLocks noGrp="1"/>
          </p:cNvSpPr>
          <p:nvPr>
            <p:ph type="ctrTitle"/>
          </p:nvPr>
        </p:nvSpPr>
        <p:spPr>
          <a:xfrm>
            <a:off x="1965198" y="537935"/>
            <a:ext cx="8261604" cy="854080"/>
          </a:xfrm>
          <a:prstGeom prst="rect">
            <a:avLst/>
          </a:prstGeom>
          <a:noFill/>
        </p:spPr>
        <p:txBody>
          <a:bodyPr wrap="square">
            <a:spAutoFit/>
          </a:bodyPr>
          <a:lstStyle/>
          <a:p>
            <a:pPr algn="ctr" eaLnBrk="1" hangingPunct="1">
              <a:defRPr/>
            </a:pPr>
            <a:r>
              <a:rPr lang="en-US" sz="4400" b="1" dirty="0">
                <a:solidFill>
                  <a:srgbClr val="ED7D31"/>
                </a:solidFill>
                <a:latin typeface="English111 Vivace BT" panose="03030702030607090B03" pitchFamily="66" charset="0"/>
                <a:cs typeface="Arial" panose="020B0604020202020204" pitchFamily="34" charset="0"/>
              </a:rPr>
              <a:t>B.N.M. Institute of Technology</a:t>
            </a:r>
          </a:p>
          <a:p>
            <a:pPr algn="ct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An Autonomous college under VTU</a:t>
            </a:r>
            <a:endParaRPr lang="en-IN" sz="1100" b="1"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F1FA692-569B-EF4F-B53B-CCFF7C4A099E}"/>
              </a:ext>
            </a:extLst>
          </p:cNvPr>
          <p:cNvPicPr/>
          <p:nvPr/>
        </p:nvPicPr>
        <p:blipFill rotWithShape="1">
          <a:blip r:embed="rId2" cstate="print">
            <a:extLst>
              <a:ext uri="{28A0092B-C50C-407E-A947-70E740481C1C}">
                <a14:useLocalDpi xmlns:a14="http://schemas.microsoft.com/office/drawing/2010/main" val="0"/>
              </a:ext>
            </a:extLst>
          </a:blip>
          <a:srcRect t="5523"/>
          <a:stretch/>
        </p:blipFill>
        <p:spPr bwMode="auto">
          <a:xfrm>
            <a:off x="968410" y="472496"/>
            <a:ext cx="1111179" cy="984958"/>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1A7E531C-89EA-1044-11AA-5639DE80C4B9}"/>
              </a:ext>
            </a:extLst>
          </p:cNvPr>
          <p:cNvPicPr/>
          <p:nvPr/>
        </p:nvPicPr>
        <p:blipFill rotWithShape="1">
          <a:blip r:embed="rId3" cstate="print">
            <a:extLst>
              <a:ext uri="{28A0092B-C50C-407E-A947-70E740481C1C}">
                <a14:useLocalDpi xmlns:a14="http://schemas.microsoft.com/office/drawing/2010/main" val="0"/>
              </a:ext>
            </a:extLst>
          </a:blip>
          <a:srcRect l="31154" t="3214" r="33718" b="5397"/>
          <a:stretch/>
        </p:blipFill>
        <p:spPr bwMode="auto">
          <a:xfrm>
            <a:off x="10235674" y="332511"/>
            <a:ext cx="1015624" cy="1203374"/>
          </a:xfrm>
          <a:prstGeom prst="rect">
            <a:avLst/>
          </a:prstGeom>
          <a:ln>
            <a:noFill/>
          </a:ln>
          <a:extLst>
            <a:ext uri="{53640926-AAD7-44D8-BBD7-CCE9431645EC}">
              <a14:shadowObscured xmlns:a14="http://schemas.microsoft.com/office/drawing/2010/main"/>
            </a:ext>
          </a:extLst>
        </p:spPr>
      </p:pic>
      <p:graphicFrame>
        <p:nvGraphicFramePr>
          <p:cNvPr id="7" name="Table 6">
            <a:extLst>
              <a:ext uri="{FF2B5EF4-FFF2-40B4-BE49-F238E27FC236}">
                <a16:creationId xmlns:a16="http://schemas.microsoft.com/office/drawing/2014/main" id="{5D8950A6-A256-F5E5-85F1-EBE6B2619BDB}"/>
              </a:ext>
            </a:extLst>
          </p:cNvPr>
          <p:cNvGraphicFramePr>
            <a:graphicFrameLocks noGrp="1"/>
          </p:cNvGraphicFramePr>
          <p:nvPr/>
        </p:nvGraphicFramePr>
        <p:xfrm>
          <a:off x="2032000" y="4527427"/>
          <a:ext cx="8128000" cy="111252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912364055"/>
                    </a:ext>
                  </a:extLst>
                </a:gridCol>
                <a:gridCol w="4064000">
                  <a:extLst>
                    <a:ext uri="{9D8B030D-6E8A-4147-A177-3AD203B41FA5}">
                      <a16:colId xmlns:a16="http://schemas.microsoft.com/office/drawing/2014/main" val="188675463"/>
                    </a:ext>
                  </a:extLst>
                </a:gridCol>
              </a:tblGrid>
              <a:tr h="370840">
                <a:tc>
                  <a:txBody>
                    <a:bodyPr/>
                    <a:lstStyle/>
                    <a:p>
                      <a:pPr algn="ctr"/>
                      <a:r>
                        <a:rPr lang="en-IN" dirty="0"/>
                        <a:t>Name </a:t>
                      </a:r>
                    </a:p>
                  </a:txBody>
                  <a:tcPr/>
                </a:tc>
                <a:tc>
                  <a:txBody>
                    <a:bodyPr/>
                    <a:lstStyle/>
                    <a:p>
                      <a:pPr algn="ctr"/>
                      <a:r>
                        <a:rPr lang="en-IN" dirty="0"/>
                        <a:t>USN</a:t>
                      </a:r>
                    </a:p>
                  </a:txBody>
                  <a:tcPr/>
                </a:tc>
                <a:extLst>
                  <a:ext uri="{0D108BD9-81ED-4DB2-BD59-A6C34878D82A}">
                    <a16:rowId xmlns:a16="http://schemas.microsoft.com/office/drawing/2014/main" val="1647762964"/>
                  </a:ext>
                </a:extLst>
              </a:tr>
              <a:tr h="370840">
                <a:tc>
                  <a:txBody>
                    <a:bodyPr/>
                    <a:lstStyle/>
                    <a:p>
                      <a:pPr algn="ctr"/>
                      <a:r>
                        <a:rPr lang="en-IN" dirty="0"/>
                        <a:t>Bharath B</a:t>
                      </a:r>
                    </a:p>
                  </a:txBody>
                  <a:tcPr/>
                </a:tc>
                <a:tc>
                  <a:txBody>
                    <a:bodyPr/>
                    <a:lstStyle/>
                    <a:p>
                      <a:pPr algn="ctr"/>
                      <a:r>
                        <a:rPr lang="en-IN" dirty="0"/>
                        <a:t>1BG23CS024</a:t>
                      </a:r>
                    </a:p>
                  </a:txBody>
                  <a:tcPr/>
                </a:tc>
                <a:extLst>
                  <a:ext uri="{0D108BD9-81ED-4DB2-BD59-A6C34878D82A}">
                    <a16:rowId xmlns:a16="http://schemas.microsoft.com/office/drawing/2014/main" val="3118290933"/>
                  </a:ext>
                </a:extLst>
              </a:tr>
              <a:tr h="370840">
                <a:tc>
                  <a:txBody>
                    <a:bodyPr/>
                    <a:lstStyle/>
                    <a:p>
                      <a:pPr algn="ctr"/>
                      <a:r>
                        <a:rPr lang="en-IN" dirty="0"/>
                        <a:t>Hemanth S Gowda</a:t>
                      </a:r>
                    </a:p>
                  </a:txBody>
                  <a:tcPr/>
                </a:tc>
                <a:tc>
                  <a:txBody>
                    <a:bodyPr/>
                    <a:lstStyle/>
                    <a:p>
                      <a:pPr algn="ctr"/>
                      <a:r>
                        <a:rPr lang="en-IN" dirty="0"/>
                        <a:t>1BG23CS050</a:t>
                      </a:r>
                    </a:p>
                  </a:txBody>
                  <a:tcPr/>
                </a:tc>
                <a:extLst>
                  <a:ext uri="{0D108BD9-81ED-4DB2-BD59-A6C34878D82A}">
                    <a16:rowId xmlns:a16="http://schemas.microsoft.com/office/drawing/2014/main" val="2634353592"/>
                  </a:ext>
                </a:extLst>
              </a:tr>
            </a:tbl>
          </a:graphicData>
        </a:graphic>
      </p:graphicFrame>
    </p:spTree>
    <p:extLst>
      <p:ext uri="{BB962C8B-B14F-4D97-AF65-F5344CB8AC3E}">
        <p14:creationId xmlns:p14="http://schemas.microsoft.com/office/powerpoint/2010/main" val="171395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alistic Outcome = Outcome + Approach - Cleve GibbonCleve Gibbon">
            <a:extLst>
              <a:ext uri="{FF2B5EF4-FFF2-40B4-BE49-F238E27FC236}">
                <a16:creationId xmlns:a16="http://schemas.microsoft.com/office/drawing/2014/main" id="{5102C532-7119-29DB-919D-73D7EF6BDC7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155F5EF-CE02-3038-3618-35DB911312B3}"/>
              </a:ext>
            </a:extLst>
          </p:cNvPr>
          <p:cNvSpPr txBox="1"/>
          <p:nvPr/>
        </p:nvSpPr>
        <p:spPr>
          <a:xfrm>
            <a:off x="539496" y="502920"/>
            <a:ext cx="257955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OUTCOMES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01181E-ACA6-B962-EF07-707EC105A6FF}"/>
              </a:ext>
            </a:extLst>
          </p:cNvPr>
          <p:cNvSpPr txBox="1"/>
          <p:nvPr/>
        </p:nvSpPr>
        <p:spPr>
          <a:xfrm>
            <a:off x="539496" y="1156692"/>
            <a:ext cx="7168896"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project successfully demonstrated the application of LSTM networks for univariate/multivariate time-series weather prediction using the Jena Climate Dataset. We developed a robust pipeline covering data preprocessing, windowing, model building, training, and evaluation. The LSTM model proved effective in capturing the sequential dependencies within the climate data, leading to reasonable accuracy in forecasting future weather conditions. The project not only achieved its objective of building a functional prediction model but also provided valuable hands-on experience in dealing with real-world time-series data and deep learning architectures.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75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Future of Li-Fi Technology in 2025 ...">
            <a:extLst>
              <a:ext uri="{FF2B5EF4-FFF2-40B4-BE49-F238E27FC236}">
                <a16:creationId xmlns:a16="http://schemas.microsoft.com/office/drawing/2014/main" id="{D8C369B7-F50E-9656-8FB0-8E6AC639B792}"/>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A5EFFF-C8C4-10A6-A9E1-17D99D1AAE01}"/>
              </a:ext>
            </a:extLst>
          </p:cNvPr>
          <p:cNvSpPr txBox="1"/>
          <p:nvPr/>
        </p:nvSpPr>
        <p:spPr>
          <a:xfrm>
            <a:off x="356616" y="420624"/>
            <a:ext cx="548900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FUTURE ENHANCEMENTS</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E45FF0D-9AD7-B4CF-9DCC-30E54CA60E03}"/>
              </a:ext>
            </a:extLst>
          </p:cNvPr>
          <p:cNvSpPr txBox="1"/>
          <p:nvPr/>
        </p:nvSpPr>
        <p:spPr>
          <a:xfrm>
            <a:off x="457200" y="1351508"/>
            <a:ext cx="8494776" cy="4154984"/>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Use advanced hyperparameter tuning (e.g., Grid/Random/Bayesian Search) for better model performance.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Experiment with other architectures like GRU, Transformers, or CNN-LSTM hybrids.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Extend to multi-step forecasting for longer-term predictions.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Apply feature engineering (e.g., lag features, rolling averages, seasonality indicators).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Try ensemble methods to boost accuracy and robustness.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Integrate with real-time data sources for live forecasting.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Add uncertainty estimation to provide prediction ranges.</a:t>
            </a:r>
          </a:p>
          <a:p>
            <a:pPr marL="342900" indent="-3429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709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10 Expert Virtual Event Learnings From ...">
            <a:extLst>
              <a:ext uri="{FF2B5EF4-FFF2-40B4-BE49-F238E27FC236}">
                <a16:creationId xmlns:a16="http://schemas.microsoft.com/office/drawing/2014/main" id="{7CE4A561-E664-7539-24D4-23E96999F913}"/>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16266AA-71B5-D913-CC43-29A0AA02468C}"/>
              </a:ext>
            </a:extLst>
          </p:cNvPr>
          <p:cNvSpPr txBox="1"/>
          <p:nvPr/>
        </p:nvSpPr>
        <p:spPr>
          <a:xfrm>
            <a:off x="466344" y="402336"/>
            <a:ext cx="262604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LEARNINGS</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32AB67-2DCE-8399-B6BC-B31D926C106C}"/>
              </a:ext>
            </a:extLst>
          </p:cNvPr>
          <p:cNvSpPr txBox="1"/>
          <p:nvPr/>
        </p:nvSpPr>
        <p:spPr>
          <a:xfrm>
            <a:off x="649224" y="1252728"/>
            <a:ext cx="7671816" cy="4524315"/>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Understood preprocessing and windowing for time-series data.</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Gained deep knowledge of LSTM networks and their structure.</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Improved proficiency in TensorFlow/</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for model development.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Realized the critical role of data normalization and feature engineering.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Learned to evaluate models using metrics and visualizations.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Faced real-world challenges in time-series forecasting.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Experienced the importance of iterative model refinement.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48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jective and Scope of Teaching English at the Secondary Level">
            <a:extLst>
              <a:ext uri="{FF2B5EF4-FFF2-40B4-BE49-F238E27FC236}">
                <a16:creationId xmlns:a16="http://schemas.microsoft.com/office/drawing/2014/main" id="{9AE0F8F8-B43F-338D-0893-6D476791EFDC}"/>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0A4561-412D-94A4-F9C8-5B7E75F6CDEC}"/>
              </a:ext>
            </a:extLst>
          </p:cNvPr>
          <p:cNvSpPr txBox="1"/>
          <p:nvPr/>
        </p:nvSpPr>
        <p:spPr>
          <a:xfrm>
            <a:off x="548640" y="210312"/>
            <a:ext cx="2082621"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D07710-8168-4741-9A53-F6A2997A63C8}"/>
              </a:ext>
            </a:extLst>
          </p:cNvPr>
          <p:cNvSpPr txBox="1"/>
          <p:nvPr/>
        </p:nvSpPr>
        <p:spPr>
          <a:xfrm>
            <a:off x="548640" y="1335024"/>
            <a:ext cx="8366760" cy="4493538"/>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The primary objective of this project is to develop a machine learning model capable of accurately forecasting future temperature values based on historical weather data. With climate conditions becoming increasingly unpredictable, reliable weather prediction has become essential for sectors such as agriculture, transportation, and disaster management. This project specifically focuses on utilizing Long Short-Term Memory (LSTM) networks, a type of recurrent neural network well-suited for time-series data, to learn and model temporal patterns in weather variables. By analyzing past temperature trends and other related features, the goal is to create a system that can provide accurate short-term temperature forecasts, contributing to more informed decision-making in weather-sensitive areas.</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287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ownload Free Methodology Icons in PNG &amp; SVG">
            <a:extLst>
              <a:ext uri="{FF2B5EF4-FFF2-40B4-BE49-F238E27FC236}">
                <a16:creationId xmlns:a16="http://schemas.microsoft.com/office/drawing/2014/main" id="{F86DE44B-BC70-5E49-8BCD-1A0B489AA002}"/>
              </a:ext>
            </a:extLst>
          </p:cNvPr>
          <p:cNvPicPr>
            <a:picLocks noChangeAspect="1" noChangeArrowheads="1"/>
          </p:cNvPicPr>
          <p:nvPr/>
        </p:nvPicPr>
        <p:blipFill>
          <a:blip r:embed="rId2">
            <a:alphaModFix amt="2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79E295-16EB-A0A6-6E67-4E82C414332A}"/>
              </a:ext>
            </a:extLst>
          </p:cNvPr>
          <p:cNvSpPr txBox="1"/>
          <p:nvPr/>
        </p:nvSpPr>
        <p:spPr>
          <a:xfrm>
            <a:off x="536392" y="363129"/>
            <a:ext cx="7208576"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METHADOLOGY AND WORKFLOW</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900191-6D3A-37C9-FB6B-25C45A85F7F7}"/>
              </a:ext>
            </a:extLst>
          </p:cNvPr>
          <p:cNvSpPr txBox="1"/>
          <p:nvPr/>
        </p:nvSpPr>
        <p:spPr>
          <a:xfrm>
            <a:off x="539496" y="1225296"/>
            <a:ext cx="7205472" cy="5355312"/>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Data Acquisition and Understanding:</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the </a:t>
            </a:r>
            <a:r>
              <a:rPr lang="en-US" b="1" dirty="0">
                <a:latin typeface="Times New Roman" panose="02020603050405020304" pitchFamily="18" charset="0"/>
                <a:cs typeface="Times New Roman" panose="02020603050405020304" pitchFamily="18" charset="0"/>
              </a:rPr>
              <a:t>Jena Climate Dataset</a:t>
            </a:r>
            <a:r>
              <a:rPr lang="en-US" dirty="0">
                <a:latin typeface="Times New Roman" panose="02020603050405020304" pitchFamily="18" charset="0"/>
                <a:cs typeface="Times New Roman" panose="02020603050405020304" pitchFamily="18" charset="0"/>
              </a:rPr>
              <a:t> with 14 meteorological features recorded every 10 minutes over several years.</a:t>
            </a:r>
          </a:p>
          <a:p>
            <a:pPr marL="800100"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Performed exploratory data analysis (EDA) to understand feature distributions and correlations.</a:t>
            </a:r>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IN" b="1" dirty="0">
                <a:latin typeface="Times New Roman" panose="02020603050405020304" pitchFamily="18" charset="0"/>
                <a:cs typeface="Times New Roman" panose="02020603050405020304" pitchFamily="18" charset="0"/>
              </a:rPr>
              <a:t>Data Preprocessing:</a:t>
            </a:r>
          </a:p>
          <a:p>
            <a:pPr marL="8001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Handling Missing Values and Outliers</a:t>
            </a:r>
            <a:r>
              <a:rPr lang="en-US" dirty="0">
                <a:latin typeface="Times New Roman" panose="02020603050405020304" pitchFamily="18" charset="0"/>
                <a:cs typeface="Times New Roman" panose="02020603050405020304" pitchFamily="18" charset="0"/>
              </a:rPr>
              <a:t>: Detected and cleaned any missing or anomalous values to ensure data quality.</a:t>
            </a:r>
          </a:p>
          <a:p>
            <a:pPr marL="8001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Selection</a:t>
            </a:r>
            <a:r>
              <a:rPr lang="en-US" dirty="0">
                <a:latin typeface="Times New Roman" panose="02020603050405020304" pitchFamily="18" charset="0"/>
                <a:cs typeface="Times New Roman" panose="02020603050405020304" pitchFamily="18" charset="0"/>
              </a:rPr>
              <a:t>: Selected relevant features such as temperature, humidity, pressure, and wind speed.</a:t>
            </a:r>
          </a:p>
          <a:p>
            <a:pPr marL="8001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Normalization</a:t>
            </a:r>
            <a:r>
              <a:rPr lang="en-US" dirty="0">
                <a:latin typeface="Times New Roman" panose="02020603050405020304" pitchFamily="18" charset="0"/>
                <a:cs typeface="Times New Roman" panose="02020603050405020304" pitchFamily="18" charset="0"/>
              </a:rPr>
              <a:t>: Applied </a:t>
            </a:r>
            <a:r>
              <a:rPr lang="en-US" b="1" dirty="0" err="1">
                <a:latin typeface="Times New Roman" panose="02020603050405020304" pitchFamily="18" charset="0"/>
                <a:cs typeface="Times New Roman" panose="02020603050405020304" pitchFamily="18" charset="0"/>
              </a:rPr>
              <a:t>MinMaxScaler</a:t>
            </a:r>
            <a:r>
              <a:rPr lang="en-US" dirty="0">
                <a:latin typeface="Times New Roman" panose="02020603050405020304" pitchFamily="18" charset="0"/>
                <a:cs typeface="Times New Roman" panose="02020603050405020304" pitchFamily="18" charset="0"/>
              </a:rPr>
              <a:t> to normalize features between 0 and 1 to help the model converge efficiently.</a:t>
            </a:r>
          </a:p>
          <a:p>
            <a:pPr marL="8001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Time-Series Windowing</a:t>
            </a:r>
            <a:r>
              <a:rPr lang="en-IN" dirty="0">
                <a:latin typeface="Times New Roman" panose="02020603050405020304" pitchFamily="18" charset="0"/>
                <a:cs typeface="Times New Roman" panose="02020603050405020304" pitchFamily="18" charset="0"/>
              </a:rPr>
              <a:t>:</a:t>
            </a: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Converted data into supervised learning format using sliding windows.</a:t>
            </a: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Past </a:t>
            </a:r>
            <a:r>
              <a:rPr lang="en-US" b="1" dirty="0">
                <a:latin typeface="Times New Roman" panose="02020603050405020304" pitchFamily="18" charset="0"/>
                <a:cs typeface="Times New Roman" panose="02020603050405020304" pitchFamily="18" charset="0"/>
              </a:rPr>
              <a:t>X hours</a:t>
            </a:r>
            <a:r>
              <a:rPr lang="en-US" dirty="0">
                <a:latin typeface="Times New Roman" panose="02020603050405020304" pitchFamily="18" charset="0"/>
                <a:cs typeface="Times New Roman" panose="02020603050405020304" pitchFamily="18" charset="0"/>
              </a:rPr>
              <a:t> (e.g., 24 hours) used to predict the next </a:t>
            </a:r>
            <a:r>
              <a:rPr lang="en-US" b="1" dirty="0">
                <a:latin typeface="Times New Roman" panose="02020603050405020304" pitchFamily="18" charset="0"/>
                <a:cs typeface="Times New Roman" panose="02020603050405020304" pitchFamily="18" charset="0"/>
              </a:rPr>
              <a:t>Y hour</a:t>
            </a:r>
            <a:r>
              <a:rPr lang="en-US" dirty="0">
                <a:latin typeface="Times New Roman" panose="02020603050405020304" pitchFamily="18" charset="0"/>
                <a:cs typeface="Times New Roman" panose="02020603050405020304" pitchFamily="18" charset="0"/>
              </a:rPr>
              <a:t> (e.g., 1 hour ahead).</a:t>
            </a:r>
          </a:p>
          <a:p>
            <a:pPr marL="1257300" lvl="2"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75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ownload Free Methodology Icons in PNG &amp; SVG">
            <a:extLst>
              <a:ext uri="{FF2B5EF4-FFF2-40B4-BE49-F238E27FC236}">
                <a16:creationId xmlns:a16="http://schemas.microsoft.com/office/drawing/2014/main" id="{5F873B04-D7AC-75B5-01C1-24E7928BE608}"/>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646B14B-D015-5BD4-9439-980E3FECD6D2}"/>
              </a:ext>
            </a:extLst>
          </p:cNvPr>
          <p:cNvSpPr txBox="1"/>
          <p:nvPr/>
        </p:nvSpPr>
        <p:spPr>
          <a:xfrm>
            <a:off x="484632" y="320040"/>
            <a:ext cx="6473952" cy="5078313"/>
          </a:xfrm>
          <a:prstGeom prst="rect">
            <a:avLst/>
          </a:prstGeom>
          <a:noFill/>
        </p:spPr>
        <p:txBody>
          <a:bodyPr wrap="square" rtlCol="0">
            <a:spAutoFit/>
          </a:bodyPr>
          <a:lstStyle/>
          <a:p>
            <a:r>
              <a:rPr lang="en-US" dirty="0"/>
              <a:t>3. </a:t>
            </a:r>
            <a:r>
              <a:rPr lang="en-IN" b="1" dirty="0"/>
              <a:t>Data Splitting:</a:t>
            </a:r>
          </a:p>
          <a:p>
            <a:pPr marL="742950" lvl="1" indent="-285750">
              <a:buFont typeface="Arial" panose="020B0604020202020204" pitchFamily="34" charset="0"/>
              <a:buChar char="•"/>
            </a:pPr>
            <a:r>
              <a:rPr lang="en-US" dirty="0"/>
              <a:t>Divided the dataset into </a:t>
            </a:r>
            <a:r>
              <a:rPr lang="en-US" b="1" dirty="0"/>
              <a:t>training</a:t>
            </a:r>
            <a:r>
              <a:rPr lang="en-US" dirty="0"/>
              <a:t>, </a:t>
            </a:r>
            <a:r>
              <a:rPr lang="en-US" b="1" dirty="0"/>
              <a:t>validation</a:t>
            </a:r>
            <a:r>
              <a:rPr lang="en-US" dirty="0"/>
              <a:t>, and </a:t>
            </a:r>
            <a:r>
              <a:rPr lang="en-US" b="1" dirty="0"/>
              <a:t>test</a:t>
            </a:r>
            <a:r>
              <a:rPr lang="en-US" dirty="0"/>
              <a:t> sets.</a:t>
            </a:r>
            <a:endParaRPr lang="en-IN" b="1" dirty="0"/>
          </a:p>
          <a:p>
            <a:r>
              <a:rPr lang="en-IN" dirty="0"/>
              <a:t>4. </a:t>
            </a:r>
            <a:r>
              <a:rPr lang="en-IN" b="1" dirty="0"/>
              <a:t>LSTM Model Architecture Design:</a:t>
            </a:r>
          </a:p>
          <a:p>
            <a:pPr marL="742950" lvl="1" indent="-285750">
              <a:buFont typeface="Arial" panose="020B0604020202020204" pitchFamily="34" charset="0"/>
              <a:buChar char="•"/>
            </a:pPr>
            <a:r>
              <a:rPr lang="en-US" dirty="0"/>
              <a:t>Built an LSTM-based model using </a:t>
            </a:r>
            <a:r>
              <a:rPr lang="en-US" b="1" dirty="0"/>
              <a:t>TensorFlow/</a:t>
            </a:r>
            <a:r>
              <a:rPr lang="en-US" b="1" dirty="0" err="1"/>
              <a:t>Keras</a:t>
            </a:r>
            <a:r>
              <a:rPr lang="en-US" dirty="0"/>
              <a:t>.</a:t>
            </a:r>
          </a:p>
          <a:p>
            <a:pPr marL="742950" lvl="1" indent="-285750">
              <a:buFont typeface="Arial" panose="020B0604020202020204" pitchFamily="34" charset="0"/>
              <a:buChar char="•"/>
            </a:pPr>
            <a:r>
              <a:rPr lang="en-US" dirty="0"/>
              <a:t>Tuned key hyperparameters like LSTM units, dropout rate, and activation functions (e.g., ReLU).</a:t>
            </a:r>
            <a:endParaRPr lang="en-IN" b="1" dirty="0"/>
          </a:p>
          <a:p>
            <a:r>
              <a:rPr lang="en-IN" dirty="0"/>
              <a:t>5. </a:t>
            </a:r>
            <a:r>
              <a:rPr lang="en-IN" b="1" dirty="0"/>
              <a:t>Model Training:</a:t>
            </a:r>
          </a:p>
          <a:p>
            <a:pPr marL="742950" lvl="1" indent="-285750">
              <a:buFont typeface="Arial" panose="020B0604020202020204" pitchFamily="34" charset="0"/>
              <a:buChar char="•"/>
            </a:pPr>
            <a:r>
              <a:rPr lang="en-US" dirty="0"/>
              <a:t>Trained the model using Adam optimizer and MAE/MSE loss functions.</a:t>
            </a:r>
          </a:p>
          <a:p>
            <a:pPr marL="742950" lvl="1" indent="-285750">
              <a:buFont typeface="Arial" panose="020B0604020202020204" pitchFamily="34" charset="0"/>
              <a:buChar char="•"/>
            </a:pPr>
            <a:r>
              <a:rPr lang="en-US" dirty="0"/>
              <a:t>Used a fixed number of epochs and batch size for learning.</a:t>
            </a:r>
            <a:endParaRPr lang="en-IN" b="1" dirty="0"/>
          </a:p>
          <a:p>
            <a:r>
              <a:rPr lang="en-IN" dirty="0"/>
              <a:t>6. </a:t>
            </a:r>
            <a:r>
              <a:rPr lang="en-IN" b="1" dirty="0"/>
              <a:t>Model Evaluation:</a:t>
            </a:r>
          </a:p>
          <a:p>
            <a:pPr marL="742950" lvl="1" indent="-285750">
              <a:buFont typeface="Arial" panose="020B0604020202020204" pitchFamily="34" charset="0"/>
              <a:buChar char="•"/>
            </a:pPr>
            <a:r>
              <a:rPr lang="en-US" dirty="0"/>
              <a:t>Evaluated model performance using MAE and RMSE metrics.</a:t>
            </a:r>
            <a:endParaRPr lang="en-IN" b="1" dirty="0"/>
          </a:p>
          <a:p>
            <a:r>
              <a:rPr lang="en-IN" dirty="0"/>
              <a:t>7. </a:t>
            </a:r>
            <a:r>
              <a:rPr lang="en-IN" b="1" dirty="0"/>
              <a:t>Prediction and Visualization:</a:t>
            </a:r>
          </a:p>
          <a:p>
            <a:pPr marL="742950" lvl="1" indent="-285750">
              <a:buFont typeface="Arial" panose="020B0604020202020204" pitchFamily="34" charset="0"/>
              <a:buChar char="•"/>
            </a:pPr>
            <a:r>
              <a:rPr lang="en-US" dirty="0"/>
              <a:t>Generated future temperature predictions using the trained model.</a:t>
            </a:r>
          </a:p>
          <a:p>
            <a:pPr marL="742950" lvl="1" indent="-285750">
              <a:buFont typeface="Arial" panose="020B0604020202020204" pitchFamily="34" charset="0"/>
              <a:buChar char="•"/>
            </a:pPr>
            <a:r>
              <a:rPr lang="en-US" dirty="0"/>
              <a:t>Visualized results with line plots for qualitative analysis.</a:t>
            </a:r>
            <a:endParaRPr lang="en-US" b="1" dirty="0"/>
          </a:p>
          <a:p>
            <a:endParaRPr lang="en-IN" dirty="0"/>
          </a:p>
        </p:txBody>
      </p:sp>
    </p:spTree>
    <p:extLst>
      <p:ext uri="{BB962C8B-B14F-4D97-AF65-F5344CB8AC3E}">
        <p14:creationId xmlns:p14="http://schemas.microsoft.com/office/powerpoint/2010/main" val="456800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E1CEF-5095-9B7E-1A1A-C321B591625A}"/>
              </a:ext>
            </a:extLst>
          </p:cNvPr>
          <p:cNvSpPr txBox="1"/>
          <p:nvPr/>
        </p:nvSpPr>
        <p:spPr>
          <a:xfrm>
            <a:off x="313182" y="464558"/>
            <a:ext cx="6094476"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FLOWCHART</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B67F01-10E8-2F44-4099-A169714B0FD1}"/>
              </a:ext>
            </a:extLst>
          </p:cNvPr>
          <p:cNvPicPr>
            <a:picLocks noChangeAspect="1"/>
          </p:cNvPicPr>
          <p:nvPr/>
        </p:nvPicPr>
        <p:blipFill>
          <a:blip r:embed="rId2"/>
          <a:stretch>
            <a:fillRect/>
          </a:stretch>
        </p:blipFill>
        <p:spPr>
          <a:xfrm>
            <a:off x="2510029" y="1276000"/>
            <a:ext cx="6457168" cy="5117442"/>
          </a:xfrm>
          <a:prstGeom prst="rect">
            <a:avLst/>
          </a:prstGeom>
        </p:spPr>
      </p:pic>
    </p:spTree>
    <p:extLst>
      <p:ext uri="{BB962C8B-B14F-4D97-AF65-F5344CB8AC3E}">
        <p14:creationId xmlns:p14="http://schemas.microsoft.com/office/powerpoint/2010/main" val="339724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Examining Your Assumptions Is Critical To Intentional Practice">
            <a:extLst>
              <a:ext uri="{FF2B5EF4-FFF2-40B4-BE49-F238E27FC236}">
                <a16:creationId xmlns:a16="http://schemas.microsoft.com/office/drawing/2014/main" id="{AF992149-994C-8527-5BEA-EFF6DF1627CF}"/>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6D74DC-A55B-72C4-43F0-5012632A772E}"/>
              </a:ext>
            </a:extLst>
          </p:cNvPr>
          <p:cNvSpPr txBox="1"/>
          <p:nvPr/>
        </p:nvSpPr>
        <p:spPr>
          <a:xfrm>
            <a:off x="475488" y="393192"/>
            <a:ext cx="426328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KEY ASSUMPITIONS</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C252DC-0917-ED9E-DE9F-D2C1508F5248}"/>
              </a:ext>
            </a:extLst>
          </p:cNvPr>
          <p:cNvSpPr txBox="1"/>
          <p:nvPr/>
        </p:nvSpPr>
        <p:spPr>
          <a:xfrm>
            <a:off x="475488" y="1371159"/>
            <a:ext cx="8028432" cy="452431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 assumed that the weather patterns in the Jena Climate Dataset remained reasonably stationary over time, allowing the LSTM model to learn consistent trends. The dataset was considered historically sufficient, containing meaningful patterns necessary for accurate future predictions. It was also assumed that the selected features—such as temperature, pressure, humidity, and wind speed—were relevant and adequate for modeling. Additionally, the project relied on having access to sufficient computational resources (CPU/GPU) for efficient model training. Lastly, we assumed no extreme or unprecedented weather events occurred that would significantly differ from the training data.</a:t>
            </a:r>
          </a:p>
        </p:txBody>
      </p:sp>
    </p:spTree>
    <p:extLst>
      <p:ext uri="{BB962C8B-B14F-4D97-AF65-F5344CB8AC3E}">
        <p14:creationId xmlns:p14="http://schemas.microsoft.com/office/powerpoint/2010/main" val="242801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valuation Metrics in Machine Learning - Shiksha Online">
            <a:extLst>
              <a:ext uri="{FF2B5EF4-FFF2-40B4-BE49-F238E27FC236}">
                <a16:creationId xmlns:a16="http://schemas.microsoft.com/office/drawing/2014/main" id="{849CDB5F-8DAD-81D5-B2EF-2F61D4990DAA}"/>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0665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CE0743-9704-576A-0A34-811E860537C7}"/>
              </a:ext>
            </a:extLst>
          </p:cNvPr>
          <p:cNvSpPr txBox="1"/>
          <p:nvPr/>
        </p:nvSpPr>
        <p:spPr>
          <a:xfrm>
            <a:off x="521208" y="402336"/>
            <a:ext cx="5644302"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Model Evaluation and Analysis</a:t>
            </a:r>
          </a:p>
        </p:txBody>
      </p:sp>
      <p:pic>
        <p:nvPicPr>
          <p:cNvPr id="4" name="Picture 3">
            <a:extLst>
              <a:ext uri="{FF2B5EF4-FFF2-40B4-BE49-F238E27FC236}">
                <a16:creationId xmlns:a16="http://schemas.microsoft.com/office/drawing/2014/main" id="{D96A27C3-5336-9722-833F-BDD3E90C8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17" y="1481117"/>
            <a:ext cx="4980315" cy="4974547"/>
          </a:xfrm>
          <a:prstGeom prst="rect">
            <a:avLst/>
          </a:prstGeom>
        </p:spPr>
      </p:pic>
      <p:pic>
        <p:nvPicPr>
          <p:cNvPr id="6" name="Picture 5">
            <a:extLst>
              <a:ext uri="{FF2B5EF4-FFF2-40B4-BE49-F238E27FC236}">
                <a16:creationId xmlns:a16="http://schemas.microsoft.com/office/drawing/2014/main" id="{64AB8A85-7263-F0D0-64DD-165FC232B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2744" y="1481117"/>
            <a:ext cx="5250525" cy="4617719"/>
          </a:xfrm>
          <a:prstGeom prst="rect">
            <a:avLst/>
          </a:prstGeom>
        </p:spPr>
      </p:pic>
    </p:spTree>
    <p:extLst>
      <p:ext uri="{BB962C8B-B14F-4D97-AF65-F5344CB8AC3E}">
        <p14:creationId xmlns:p14="http://schemas.microsoft.com/office/powerpoint/2010/main" val="55353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valuation Metrics in Machine Learning - Shiksha Online">
            <a:extLst>
              <a:ext uri="{FF2B5EF4-FFF2-40B4-BE49-F238E27FC236}">
                <a16:creationId xmlns:a16="http://schemas.microsoft.com/office/drawing/2014/main" id="{EDE187D9-B7CE-CCBB-263B-6D0003E7E0D6}"/>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0665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DCF716E-120D-91B2-71B3-07E28264AE22}"/>
              </a:ext>
            </a:extLst>
          </p:cNvPr>
          <p:cNvPicPr>
            <a:picLocks noChangeAspect="1"/>
          </p:cNvPicPr>
          <p:nvPr/>
        </p:nvPicPr>
        <p:blipFill>
          <a:blip r:embed="rId3"/>
          <a:stretch>
            <a:fillRect/>
          </a:stretch>
        </p:blipFill>
        <p:spPr>
          <a:xfrm>
            <a:off x="597614" y="663618"/>
            <a:ext cx="5958489" cy="5087958"/>
          </a:xfrm>
          <a:prstGeom prst="rect">
            <a:avLst/>
          </a:prstGeom>
        </p:spPr>
      </p:pic>
      <p:pic>
        <p:nvPicPr>
          <p:cNvPr id="6" name="Picture 5">
            <a:extLst>
              <a:ext uri="{FF2B5EF4-FFF2-40B4-BE49-F238E27FC236}">
                <a16:creationId xmlns:a16="http://schemas.microsoft.com/office/drawing/2014/main" id="{84EE8EE0-75E8-9B85-9F81-880457662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4847" y="619840"/>
            <a:ext cx="4873609" cy="2587757"/>
          </a:xfrm>
          <a:prstGeom prst="rect">
            <a:avLst/>
          </a:prstGeom>
        </p:spPr>
      </p:pic>
      <p:pic>
        <p:nvPicPr>
          <p:cNvPr id="8" name="Picture 7">
            <a:extLst>
              <a:ext uri="{FF2B5EF4-FFF2-40B4-BE49-F238E27FC236}">
                <a16:creationId xmlns:a16="http://schemas.microsoft.com/office/drawing/2014/main" id="{0CAB6B79-25AE-1F5B-E7B0-46B14A9B78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4847" y="3207597"/>
            <a:ext cx="4873609" cy="2587756"/>
          </a:xfrm>
          <a:prstGeom prst="rect">
            <a:avLst/>
          </a:prstGeom>
        </p:spPr>
      </p:pic>
    </p:spTree>
    <p:extLst>
      <p:ext uri="{BB962C8B-B14F-4D97-AF65-F5344CB8AC3E}">
        <p14:creationId xmlns:p14="http://schemas.microsoft.com/office/powerpoint/2010/main" val="379769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1A2A3-08C9-A121-E84E-979243B40E2B}"/>
            </a:ext>
          </a:extLst>
        </p:cNvPr>
        <p:cNvGrpSpPr/>
        <p:nvPr/>
      </p:nvGrpSpPr>
      <p:grpSpPr>
        <a:xfrm>
          <a:off x="0" y="0"/>
          <a:ext cx="0" cy="0"/>
          <a:chOff x="0" y="0"/>
          <a:chExt cx="0" cy="0"/>
        </a:xfrm>
      </p:grpSpPr>
      <p:pic>
        <p:nvPicPr>
          <p:cNvPr id="2" name="Picture 2" descr="Evaluation Metrics in Machine Learning - Shiksha Online">
            <a:extLst>
              <a:ext uri="{FF2B5EF4-FFF2-40B4-BE49-F238E27FC236}">
                <a16:creationId xmlns:a16="http://schemas.microsoft.com/office/drawing/2014/main" id="{8CAB7AFB-E1C1-79E6-052F-656649E59176}"/>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06656"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05615E6-C7E7-B785-6D20-4E9DF2127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32" y="379829"/>
            <a:ext cx="10689336" cy="3131467"/>
          </a:xfrm>
          <a:prstGeom prst="rect">
            <a:avLst/>
          </a:prstGeom>
        </p:spPr>
      </p:pic>
      <p:pic>
        <p:nvPicPr>
          <p:cNvPr id="6" name="Picture 5">
            <a:extLst>
              <a:ext uri="{FF2B5EF4-FFF2-40B4-BE49-F238E27FC236}">
                <a16:creationId xmlns:a16="http://schemas.microsoft.com/office/drawing/2014/main" id="{E6782CC5-8E1E-A3E7-E75C-DEB333B5F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104" y="3630169"/>
            <a:ext cx="10689336" cy="2706476"/>
          </a:xfrm>
          <a:prstGeom prst="rect">
            <a:avLst/>
          </a:prstGeom>
        </p:spPr>
      </p:pic>
    </p:spTree>
    <p:extLst>
      <p:ext uri="{BB962C8B-B14F-4D97-AF65-F5344CB8AC3E}">
        <p14:creationId xmlns:p14="http://schemas.microsoft.com/office/powerpoint/2010/main" val="3585609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790</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English111 Vivace BT</vt:lpstr>
      <vt:lpstr>Times New Roman</vt:lpstr>
      <vt:lpstr>Office Theme</vt:lpstr>
      <vt:lpstr>B.N.M. Institute of Technology An Autonomous college under VTU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Hemanth S</dc:creator>
  <cp:lastModifiedBy>B R</cp:lastModifiedBy>
  <cp:revision>4</cp:revision>
  <dcterms:created xsi:type="dcterms:W3CDTF">2025-06-15T17:08:22Z</dcterms:created>
  <dcterms:modified xsi:type="dcterms:W3CDTF">2025-06-15T17:41:03Z</dcterms:modified>
</cp:coreProperties>
</file>