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8" d="100"/>
          <a:sy n="68" d="100"/>
        </p:scale>
        <p:origin x="79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2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MID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538486392"/>
        <c:axId val="538485112"/>
      </c:barChart>
      <c:catAx>
        <c:axId val="538486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8485112"/>
        <c:crosses val="autoZero"/>
        <c:auto val="1"/>
        <c:lblAlgn val="ctr"/>
        <c:lblOffset val="100"/>
        <c:noMultiLvlLbl val="0"/>
      </c:catAx>
      <c:valAx>
        <c:axId val="5384851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84863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69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10-09-2024</a:t>
            </a:fld>
            <a:endParaRPr lang="en-IN"/>
          </a:p>
        </p:txBody>
      </p:sp>
      <p:sp>
        <p:nvSpPr>
          <p:cNvPr id="104870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79" name="Holder 3"/>
          <p:cNvSpPr>
            <a:spLocks noGrp="1"/>
          </p:cNvSpPr>
          <p:nvPr>
            <p:ph type="body" idx="1"/>
          </p:nvPr>
        </p:nvSpPr>
        <p:spPr/>
        <p:txBody>
          <a:bodyPr bIns="0" lIns="0" rIns="0" tIns="0"/>
          <a:p/>
        </p:txBody>
      </p:sp>
      <p:sp>
        <p:nvSpPr>
          <p:cNvPr id="104868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8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1"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9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69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97"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image" Target="../media/image10.png"/><Relationship Id="rId5"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4643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990600" y="3200400"/>
            <a:ext cx="9641142" cy="1869440"/>
          </a:xfrm>
          <a:prstGeom prst="rect"/>
          <a:noFill/>
        </p:spPr>
        <p:txBody>
          <a:bodyPr rtlCol="0" wrap="square">
            <a:spAutoFit/>
          </a:bodyPr>
          <a:p>
            <a:r>
              <a:rPr b="1" dirty="0" sz="2400" lang="en-US"/>
              <a:t>STUDENT NAME: </a:t>
            </a:r>
            <a:r>
              <a:rPr b="1" dirty="0" sz="2400" lang="en-US"/>
              <a:t>B</a:t>
            </a:r>
            <a:r>
              <a:rPr b="1" dirty="0" sz="2400" lang="en-US"/>
              <a:t>H</a:t>
            </a:r>
            <a:r>
              <a:rPr b="1" dirty="0" sz="2400" lang="en-US"/>
              <a:t>A</a:t>
            </a:r>
            <a:r>
              <a:rPr b="1" dirty="0" sz="2400" lang="en-US"/>
              <a:t>R</a:t>
            </a:r>
            <a:r>
              <a:rPr b="1" dirty="0" sz="2400" lang="en-US"/>
              <a:t>A</a:t>
            </a:r>
            <a:r>
              <a:rPr b="1" dirty="0" sz="2400" lang="en-US"/>
              <a:t>T</a:t>
            </a:r>
            <a:r>
              <a:rPr b="1" dirty="0" sz="2400" lang="en-US"/>
              <a:t>H</a:t>
            </a:r>
            <a:r>
              <a:rPr b="1" dirty="0" sz="2400" lang="en-US"/>
              <a:t>.</a:t>
            </a:r>
            <a:r>
              <a:rPr b="1" dirty="0" sz="2400" lang="en-US"/>
              <a:t>R</a:t>
            </a:r>
            <a:endParaRPr altLang="en-US" lang="zh-CN"/>
          </a:p>
          <a:p>
            <a:r>
              <a:rPr b="1" dirty="0" sz="2400" lang="en-US"/>
              <a:t>REGISTER NO:</a:t>
            </a:r>
            <a:r>
              <a:rPr dirty="0" sz="2400" lang="en-US"/>
              <a:t> 3122022</a:t>
            </a:r>
            <a:r>
              <a:rPr dirty="0" sz="2400" lang="en-US"/>
              <a:t>1</a:t>
            </a:r>
            <a:r>
              <a:rPr dirty="0" sz="2400" lang="en-US"/>
              <a:t>7</a:t>
            </a:r>
            <a:r>
              <a:rPr dirty="0" sz="2400" lang="en-US"/>
              <a:t>(asunm123312202217</a:t>
            </a:r>
            <a:endParaRPr altLang="en-US" lang="zh-CN"/>
          </a:p>
          <a:p>
            <a:r>
              <a:rPr b="1" dirty="0" sz="2400" lang="en-US"/>
              <a:t>DEPARTMENT: </a:t>
            </a:r>
            <a:r>
              <a:rPr dirty="0" sz="2400" lang="en-US"/>
              <a:t>B.com (Computer application)</a:t>
            </a:r>
          </a:p>
          <a:p>
            <a:r>
              <a:rPr b="1" dirty="0" sz="2400" lang="en-US"/>
              <a:t>COLLEGE :</a:t>
            </a:r>
            <a:r>
              <a:rPr dirty="0" sz="2400" lang="en-US"/>
              <a:t> </a:t>
            </a:r>
            <a:r>
              <a:rPr b="0" dirty="0" sz="2400" i="0" lang="en-US">
                <a:solidFill>
                  <a:srgbClr val="1F1F1F"/>
                </a:solidFill>
                <a:effectLst/>
                <a:latin typeface="Google Sans"/>
              </a:rPr>
              <a:t>Mohamed Sathak College Of Arts &amp; Science</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TextBox 1"/>
          <p:cNvSpPr txBox="1"/>
          <p:nvPr/>
        </p:nvSpPr>
        <p:spPr>
          <a:xfrm>
            <a:off x="828675" y="1143000"/>
            <a:ext cx="7400925" cy="5078313"/>
          </a:xfrm>
          <a:prstGeom prst="rect"/>
          <a:noFill/>
        </p:spPr>
        <p:txBody>
          <a:bodyPr rtlCol="0" wrap="square">
            <a:spAutoFit/>
          </a:bodyPr>
          <a:p>
            <a:r>
              <a:rPr b="1" dirty="0" lang="en-IN"/>
              <a:t>Data collection</a:t>
            </a:r>
          </a:p>
          <a:p>
            <a:pPr indent="-285750" marL="285750">
              <a:buFont typeface="Arial" panose="020B0604020202020204" pitchFamily="34" charset="0"/>
              <a:buChar char="•"/>
            </a:pPr>
            <a:endParaRPr b="1" dirty="0" lang="en-IN"/>
          </a:p>
          <a:p>
            <a:pPr indent="-342900" marL="342900">
              <a:buFont typeface="+mj-lt"/>
              <a:buAutoNum type="arabicPeriod"/>
            </a:pPr>
            <a:r>
              <a:rPr dirty="0" lang="en-US"/>
              <a:t>Downloaded Kaggle for project submission</a:t>
            </a:r>
          </a:p>
          <a:p>
            <a:pPr indent="-342900" marL="342900">
              <a:buFont typeface="+mj-lt"/>
              <a:buAutoNum type="arabicPeriod"/>
            </a:pPr>
            <a:r>
              <a:rPr dirty="0" lang="en-US"/>
              <a:t>Logged in Edunet website to update the profile and certification</a:t>
            </a:r>
          </a:p>
          <a:p>
            <a:pPr indent="-342900" marL="342900">
              <a:buFont typeface="+mj-lt"/>
              <a:buAutoNum type="arabicPeriod"/>
            </a:pPr>
            <a:r>
              <a:rPr dirty="0" lang="en-US"/>
              <a:t>Github has been signed up to generate the github link</a:t>
            </a:r>
          </a:p>
          <a:p>
            <a:endParaRPr dirty="0" lang="en-US"/>
          </a:p>
          <a:p>
            <a:pPr indent="-285750" marL="285750">
              <a:buFont typeface="Arial" panose="020B0604020202020204" pitchFamily="34" charset="0"/>
              <a:buChar char="•"/>
            </a:pPr>
            <a:r>
              <a:rPr b="1" dirty="0" lang="en-US"/>
              <a:t>Feature Collection</a:t>
            </a:r>
          </a:p>
          <a:p>
            <a:pPr indent="-342900" marL="342900">
              <a:buFont typeface="+mj-lt"/>
              <a:buAutoNum type="arabicPeriod"/>
            </a:pPr>
            <a:r>
              <a:rPr dirty="0" lang="en-US"/>
              <a:t>Data validation</a:t>
            </a:r>
          </a:p>
          <a:p>
            <a:pPr indent="-342900" marL="342900">
              <a:buFont typeface="+mj-lt"/>
              <a:buAutoNum type="arabicPeriod"/>
            </a:pPr>
            <a:r>
              <a:rPr dirty="0" lang="en-US"/>
              <a:t>Conditional Formatting</a:t>
            </a:r>
          </a:p>
          <a:p>
            <a:endParaRPr dirty="0" lang="en-US"/>
          </a:p>
          <a:p>
            <a:pPr indent="-285750" marL="285750">
              <a:buFont typeface="Arial" panose="020B0604020202020204" pitchFamily="34" charset="0"/>
              <a:buChar char="•"/>
            </a:pPr>
            <a:r>
              <a:rPr b="1" dirty="0" lang="en-US"/>
              <a:t>Data cleaning</a:t>
            </a:r>
          </a:p>
          <a:p>
            <a:pPr indent="-342900" marL="342900">
              <a:buFont typeface="+mj-lt"/>
              <a:buAutoNum type="arabicPeriod"/>
            </a:pPr>
            <a:r>
              <a:rPr dirty="0" lang="en-US"/>
              <a:t>Missing values identify</a:t>
            </a:r>
          </a:p>
          <a:p>
            <a:pPr indent="-342900" marL="342900">
              <a:buFont typeface="+mj-lt"/>
              <a:buAutoNum type="arabicPeriod"/>
            </a:pPr>
            <a:r>
              <a:rPr dirty="0" lang="en-US"/>
              <a:t>Missing values making filter out.</a:t>
            </a:r>
          </a:p>
          <a:p>
            <a:endParaRPr dirty="0" lang="en-US"/>
          </a:p>
          <a:p>
            <a:pPr indent="-285750" marL="285750">
              <a:buFont typeface="Arial" panose="020B0604020202020204" pitchFamily="34" charset="0"/>
              <a:buChar char="•"/>
            </a:pPr>
            <a:r>
              <a:rPr b="1" dirty="0" lang="en-US"/>
              <a:t>Performance Level</a:t>
            </a:r>
          </a:p>
          <a:p>
            <a:pPr indent="-342900" marL="342900">
              <a:buFont typeface="+mj-lt"/>
              <a:buAutoNum type="arabicPeriod"/>
            </a:pPr>
            <a:r>
              <a:rPr dirty="0" lang="en-US"/>
              <a:t>Current employee rating</a:t>
            </a:r>
          </a:p>
          <a:p>
            <a:pPr indent="-342900" marL="342900">
              <a:buFont typeface="+mj-lt"/>
              <a:buAutoNum type="arabicPeriod"/>
            </a:pPr>
            <a:r>
              <a:rPr dirty="0" lang="en-US"/>
              <a:t>Considering Male and female.</a:t>
            </a:r>
          </a:p>
          <a:p>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3" name="Title 1"/>
          <p:cNvSpPr>
            <a:spLocks noGrp="1"/>
          </p:cNvSpPr>
          <p:nvPr>
            <p:ph type="title"/>
          </p:nvPr>
        </p:nvSpPr>
        <p:spPr>
          <a:xfrm>
            <a:off x="755332" y="385444"/>
            <a:ext cx="10681335" cy="1477328"/>
          </a:xfrm>
        </p:spPr>
        <p:txBody>
          <a:bodyPr/>
          <a:p>
            <a:r>
              <a:rPr b="1" dirty="0" sz="4800" lang="en-US" spc="15">
                <a:latin typeface="Trebuchet MS"/>
                <a:cs typeface="Trebuchet MS"/>
              </a:rPr>
              <a:t>M</a:t>
            </a:r>
            <a:r>
              <a:rPr b="1" dirty="0" sz="4800" lang="en-US">
                <a:latin typeface="Trebuchet MS"/>
                <a:cs typeface="Trebuchet MS"/>
              </a:rPr>
              <a:t>O</a:t>
            </a:r>
            <a:r>
              <a:rPr b="1" dirty="0" sz="4800" lang="en-US" spc="-15">
                <a:latin typeface="Trebuchet MS"/>
                <a:cs typeface="Trebuchet MS"/>
              </a:rPr>
              <a:t>D</a:t>
            </a:r>
            <a:r>
              <a:rPr b="1" dirty="0" sz="4800" lang="en-US" spc="-35">
                <a:latin typeface="Trebuchet MS"/>
                <a:cs typeface="Trebuchet MS"/>
              </a:rPr>
              <a:t>E</a:t>
            </a:r>
            <a:r>
              <a:rPr b="1" dirty="0" sz="4800" lang="en-US" spc="-30">
                <a:latin typeface="Trebuchet MS"/>
                <a:cs typeface="Trebuchet MS"/>
              </a:rPr>
              <a:t>LL</a:t>
            </a:r>
            <a:r>
              <a:rPr b="1" dirty="0" sz="4800" lang="en-US" spc="-5">
                <a:latin typeface="Trebuchet MS"/>
                <a:cs typeface="Trebuchet MS"/>
              </a:rPr>
              <a:t>I</a:t>
            </a:r>
            <a:r>
              <a:rPr b="1" dirty="0" sz="4800" lang="en-US" spc="30">
                <a:latin typeface="Trebuchet MS"/>
                <a:cs typeface="Trebuchet MS"/>
              </a:rPr>
              <a:t>N</a:t>
            </a:r>
            <a:r>
              <a:rPr b="1" dirty="0" sz="4800" lang="en-US" spc="5">
                <a:latin typeface="Trebuchet MS"/>
                <a:cs typeface="Trebuchet MS"/>
              </a:rPr>
              <a:t>G</a:t>
            </a:r>
            <a:br>
              <a:rPr dirty="0" sz="4800" lang="en-US">
                <a:latin typeface="Trebuchet MS"/>
                <a:cs typeface="Trebuchet MS"/>
              </a:rPr>
            </a:br>
            <a:endParaRPr dirty="0" lang="en-US"/>
          </a:p>
        </p:txBody>
      </p:sp>
      <p:sp>
        <p:nvSpPr>
          <p:cNvPr id="1048684" name="Text Placeholder 2"/>
          <p:cNvSpPr>
            <a:spLocks noGrp="1"/>
          </p:cNvSpPr>
          <p:nvPr>
            <p:ph type="body" idx="1"/>
          </p:nvPr>
        </p:nvSpPr>
        <p:spPr>
          <a:xfrm>
            <a:off x="609600" y="1577340"/>
            <a:ext cx="8458200" cy="5128260"/>
          </a:xfrm>
        </p:spPr>
        <p:txBody>
          <a:bodyPr/>
          <a:p>
            <a:pPr indent="-285750" marL="285750">
              <a:buFont typeface="Arial" panose="020B0604020202020204" pitchFamily="34" charset="0"/>
              <a:buChar char="•"/>
            </a:pPr>
            <a:r>
              <a:rPr b="1" dirty="0" sz="2200" lang="en-IN"/>
              <a:t>Summary</a:t>
            </a:r>
          </a:p>
          <a:p>
            <a:pPr indent="-342900" marL="342900">
              <a:buFont typeface="+mj-lt"/>
              <a:buAutoNum type="arabicPeriod"/>
            </a:pPr>
            <a:r>
              <a:rPr dirty="0" sz="2200" lang="en-IN"/>
              <a:t>First we have selected the selective column of data we need to Performance analysis </a:t>
            </a:r>
          </a:p>
          <a:p>
            <a:pPr indent="-342900" marL="342900">
              <a:buFont typeface="+mj-lt"/>
              <a:buAutoNum type="arabicPeriod"/>
            </a:pPr>
            <a:r>
              <a:rPr dirty="0" sz="2200" lang="en-IN"/>
              <a:t>Next we have removed the Blank data though conditional Formatting</a:t>
            </a:r>
          </a:p>
          <a:p>
            <a:pPr indent="-342900" marL="342900">
              <a:buFont typeface="+mj-lt"/>
              <a:buAutoNum type="arabicPeriod"/>
            </a:pPr>
            <a:r>
              <a:rPr dirty="0" sz="2200" lang="en-IN"/>
              <a:t>The we have filter the data and unselected the Blank</a:t>
            </a:r>
          </a:p>
          <a:p>
            <a:endParaRPr dirty="0" sz="2200" lang="en-IN"/>
          </a:p>
          <a:p>
            <a:pPr indent="-342900" marL="342900">
              <a:buFont typeface="Arial" panose="020B0604020202020204" pitchFamily="34" charset="0"/>
              <a:buChar char="•"/>
            </a:pPr>
            <a:r>
              <a:rPr b="1" dirty="0" sz="2200" lang="en-US"/>
              <a:t>Visualization</a:t>
            </a:r>
          </a:p>
          <a:p>
            <a:pPr indent="-457200" marL="457200">
              <a:buFont typeface="+mj-lt"/>
              <a:buAutoNum type="arabicPeriod"/>
            </a:pPr>
            <a:r>
              <a:rPr dirty="0" sz="2200" lang="en-US"/>
              <a:t>We have used the Pivot table.</a:t>
            </a:r>
          </a:p>
          <a:p>
            <a:pPr indent="-457200" marL="457200">
              <a:buFont typeface="+mj-lt"/>
              <a:buAutoNum type="arabicPeriod"/>
            </a:pPr>
            <a:r>
              <a:rPr dirty="0" sz="2200" lang="en-US"/>
              <a:t>We have used the graph for the performance analysis.</a:t>
            </a:r>
          </a:p>
          <a:p>
            <a:pPr indent="-457200" marL="457200">
              <a:buFont typeface="+mj-lt"/>
              <a:buAutoNum type="arabicPeriod"/>
            </a:pPr>
            <a:r>
              <a:rPr dirty="0" sz="2200" lang="en-US"/>
              <a:t>We have used slicer and axes.</a:t>
            </a:r>
          </a:p>
          <a:p>
            <a:pPr indent="-457200" marL="457200">
              <a:buFont typeface="+mj-lt"/>
              <a:buAutoNum type="arabicPeriod"/>
            </a:pPr>
            <a:r>
              <a:rPr dirty="0" sz="2200" lang="en-US"/>
              <a:t>We have used the filter and trendline.</a:t>
            </a:r>
          </a:p>
          <a:p>
            <a:endParaRPr b="1" dirty="0" sz="22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5" name="Title 1"/>
          <p:cNvSpPr>
            <a:spLocks noGrp="1"/>
          </p:cNvSpPr>
          <p:nvPr>
            <p:ph type="title"/>
          </p:nvPr>
        </p:nvSpPr>
        <p:spPr>
          <a:xfrm>
            <a:off x="755332" y="397167"/>
            <a:ext cx="10681335" cy="758190"/>
          </a:xfrm>
        </p:spPr>
        <p:txBody>
          <a:bodyPr/>
          <a:p>
            <a:r>
              <a:rPr dirty="0" lang="en-US"/>
              <a:t>R</a:t>
            </a:r>
            <a:r>
              <a:rPr dirty="0" lang="en-US" spc="-40"/>
              <a:t>E</a:t>
            </a:r>
            <a:r>
              <a:rPr dirty="0" lang="en-US" spc="15"/>
              <a:t>S</a:t>
            </a:r>
            <a:r>
              <a:rPr dirty="0" lang="en-US" spc="-30"/>
              <a:t>U</a:t>
            </a:r>
            <a:r>
              <a:rPr dirty="0" lang="en-US" spc="-405"/>
              <a:t>L</a:t>
            </a:r>
            <a:r>
              <a:rPr dirty="0" lang="en-US"/>
              <a:t>TS</a:t>
            </a:r>
          </a:p>
        </p:txBody>
      </p:sp>
      <p:pic>
        <p:nvPicPr>
          <p:cNvPr id="2097170" name="Picture 2"/>
          <p:cNvPicPr>
            <a:picLocks noChangeAspect="1"/>
          </p:cNvPicPr>
          <p:nvPr/>
        </p:nvPicPr>
        <p:blipFill>
          <a:blip xmlns:r="http://schemas.openxmlformats.org/officeDocument/2006/relationships" r:embed="rId1"/>
          <a:stretch>
            <a:fillRect/>
          </a:stretch>
        </p:blipFill>
        <p:spPr>
          <a:xfrm>
            <a:off x="1066800" y="1243161"/>
            <a:ext cx="7623273" cy="5194226"/>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6" name="Title 1"/>
          <p:cNvSpPr>
            <a:spLocks noGrp="1"/>
          </p:cNvSpPr>
          <p:nvPr>
            <p:ph type="title"/>
          </p:nvPr>
        </p:nvSpPr>
        <p:spPr/>
        <p:txBody>
          <a:bodyPr/>
          <a:p>
            <a:r>
              <a:rPr dirty="0" lang="en-US"/>
              <a:t>R</a:t>
            </a:r>
            <a:r>
              <a:rPr dirty="0" lang="en-US" spc="-40"/>
              <a:t>E</a:t>
            </a:r>
            <a:r>
              <a:rPr dirty="0" lang="en-US" spc="15"/>
              <a:t>S</a:t>
            </a:r>
            <a:r>
              <a:rPr dirty="0" lang="en-US" spc="-30"/>
              <a:t>U</a:t>
            </a:r>
            <a:r>
              <a:rPr dirty="0" lang="en-US" spc="-405"/>
              <a:t>L</a:t>
            </a:r>
            <a:r>
              <a:rPr dirty="0" lang="en-US"/>
              <a:t>TS</a:t>
            </a:r>
          </a:p>
        </p:txBody>
      </p:sp>
      <p:graphicFrame>
        <p:nvGraphicFramePr>
          <p:cNvPr id="4194304" name="Chart 2"/>
          <p:cNvGraphicFramePr>
            <a:graphicFrameLocks/>
          </p:cNvGraphicFramePr>
          <p:nvPr/>
        </p:nvGraphicFramePr>
        <p:xfrm>
          <a:off x="1143000" y="1905000"/>
          <a:ext cx="7726680" cy="4343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8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8" name="TextBox 2"/>
          <p:cNvSpPr txBox="1"/>
          <p:nvPr/>
        </p:nvSpPr>
        <p:spPr>
          <a:xfrm>
            <a:off x="990600" y="1447800"/>
            <a:ext cx="9144000" cy="4493538"/>
          </a:xfrm>
          <a:prstGeom prst="rect"/>
          <a:noFill/>
        </p:spPr>
        <p:txBody>
          <a:bodyPr rtlCol="0" wrap="square">
            <a:spAutoFit/>
          </a:bodyPr>
          <a:p>
            <a:r>
              <a:rPr dirty="0" sz="2200" lang="en-US"/>
              <a:t>Understanding performance trends helps in creating personalized development plans that support employees' career growth and align their goals with organizational objectives. Recognizing and rewarding high performers based on performance data boosts employee morale and motivation. This can lead to increased job satisfaction and retention. The analysis reveals individual and team strengths, as well as areas where improvement is needed. This understanding allows organizations to leverage high performers effectively and address performance gaps. systematically analyzing performance data, organizations can make informed decisions that enhance employee development, optimize performance, and support overall strategic goals. By integrating performance analysis into the organizational culture, companies can foster a high-performance environment that drives success and growth.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15240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4"/>
          <p:cNvSpPr txBox="1"/>
          <p:nvPr/>
        </p:nvSpPr>
        <p:spPr>
          <a:xfrm>
            <a:off x="1905000" y="5040868"/>
            <a:ext cx="184731" cy="369332"/>
          </a:xfrm>
          <a:prstGeom prst="rect"/>
          <a:noFill/>
        </p:spPr>
        <p:txBody>
          <a:bodyPr rtlCol="0" wrap="none">
            <a:spAutoFit/>
          </a:bodyPr>
          <a:p>
            <a:endParaRPr dirty="0" lang="en-US"/>
          </a:p>
        </p:txBody>
      </p:sp>
      <p:sp>
        <p:nvSpPr>
          <p:cNvPr id="1048649" name="Rectangle 4"/>
          <p:cNvSpPr>
            <a:spLocks noChangeArrowheads="1"/>
          </p:cNvSpPr>
          <p:nvPr/>
        </p:nvSpPr>
        <p:spPr bwMode="auto">
          <a:xfrm>
            <a:off x="152400" y="1739046"/>
            <a:ext cx="9534525" cy="39141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700" i="0" kumimoji="0" lang="en-US" normalizeH="0" strike="noStrike" u="none">
                <a:ln>
                  <a:noFill/>
                </a:ln>
                <a:solidFill>
                  <a:schemeClr val="tx1"/>
                </a:solidFill>
                <a:effectLst/>
                <a:latin typeface="Arial" panose="020B0604020202020204" pitchFamily="34" charset="0"/>
              </a:rPr>
              <a:t>Background</a:t>
            </a:r>
            <a:r>
              <a:rPr altLang="en-US" baseline="0" b="0" cap="none" dirty="0" sz="1700" i="0" kumimoji="0" lang="en-US" normalizeH="0" strike="noStrike" u="none">
                <a:ln>
                  <a:noFill/>
                </a:ln>
                <a:solidFill>
                  <a:schemeClr val="tx1"/>
                </a:solidFill>
                <a:effectLst/>
                <a:latin typeface="Arial" panose="020B0604020202020204" pitchFamily="34" charset="0"/>
              </a:rPr>
              <a:t>:</a:t>
            </a:r>
          </a:p>
          <a:p>
            <a:pPr algn="l" defTabSz="914400" eaLnBrk="0" fontAlgn="base" hangingPunct="0" indent="0" latinLnBrk="0" lvl="0" marL="0" marR="0" rtl="0">
              <a:lnSpc>
                <a:spcPct val="100000"/>
              </a:lnSpc>
              <a:spcBef>
                <a:spcPct val="0"/>
              </a:spcBef>
              <a:spcAft>
                <a:spcPct val="0"/>
              </a:spcAft>
              <a:buClrTx/>
              <a:buSzTx/>
            </a:pPr>
            <a:r>
              <a:rPr altLang="en-US" baseline="0" b="0" cap="none" dirty="0" sz="1700" i="0" kumimoji="0" lang="en-US" normalizeH="0" strike="noStrike" u="none">
                <a:ln>
                  <a:noFill/>
                </a:ln>
                <a:solidFill>
                  <a:schemeClr val="tx1"/>
                </a:solidFill>
                <a:effectLst/>
                <a:latin typeface="Arial" panose="020B0604020202020204" pitchFamily="34" charset="0"/>
              </a:rPr>
              <a:t>           Provide context about the organization or department. For instance: "In a rapidly growing technology firm, the human resources department is struggling to effectively monitor and enhance employee performance.“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7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700" i="0" kumimoji="0" lang="en-US" normalizeH="0" strike="noStrike" u="none">
                <a:ln>
                  <a:noFill/>
                </a:ln>
                <a:solidFill>
                  <a:schemeClr val="tx1"/>
                </a:solidFill>
                <a:effectLst/>
                <a:latin typeface="Arial" panose="020B0604020202020204" pitchFamily="34" charset="0"/>
              </a:rPr>
              <a:t>Problem Identification</a:t>
            </a:r>
            <a:r>
              <a:rPr altLang="en-US" baseline="0" b="0" cap="none" dirty="0" sz="1700" i="0" kumimoji="0" lang="en-US" normalizeH="0" strike="noStrike" u="none">
                <a:ln>
                  <a:noFill/>
                </a:ln>
                <a:solidFill>
                  <a:schemeClr val="tx1"/>
                </a:solidFill>
                <a:effectLst/>
                <a:latin typeface="Arial" panose="020B0604020202020204" pitchFamily="34" charset="0"/>
              </a:rPr>
              <a:t>:</a:t>
            </a:r>
          </a:p>
          <a:p>
            <a:pPr algn="l" defTabSz="914400" eaLnBrk="0" fontAlgn="base" hangingPunct="0" indent="0" latinLnBrk="0" lvl="0" marL="0" marR="0" rtl="0">
              <a:lnSpc>
                <a:spcPct val="100000"/>
              </a:lnSpc>
              <a:spcBef>
                <a:spcPct val="0"/>
              </a:spcBef>
              <a:spcAft>
                <a:spcPct val="0"/>
              </a:spcAft>
              <a:buClrTx/>
              <a:buSzTx/>
            </a:pPr>
            <a:r>
              <a:rPr altLang="en-US" baseline="0" b="0" cap="none" dirty="0" sz="1700" i="0" kumimoji="0" lang="en-US" normalizeH="0" strike="noStrike" u="none">
                <a:ln>
                  <a:noFill/>
                </a:ln>
                <a:solidFill>
                  <a:schemeClr val="tx1"/>
                </a:solidFill>
                <a:effectLst/>
                <a:latin typeface="Arial" panose="020B0604020202020204" pitchFamily="34" charset="0"/>
              </a:rPr>
              <a:t>           Specify the core issue. For example: "The current performance evaluation system lacks consistency and transparency, resulting in unclear performance metrics and dissatisfaction among employees.“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7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700" i="0" kumimoji="0" lang="en-US" normalizeH="0" strike="noStrike" u="none">
                <a:ln>
                  <a:noFill/>
                </a:ln>
                <a:solidFill>
                  <a:schemeClr val="tx1"/>
                </a:solidFill>
                <a:effectLst/>
                <a:latin typeface="Arial" panose="020B0604020202020204" pitchFamily="34" charset="0"/>
              </a:rPr>
              <a:t>Implications</a:t>
            </a:r>
            <a:r>
              <a:rPr altLang="en-US" baseline="0" b="0" cap="none" dirty="0" sz="1700" i="0" kumimoji="0" lang="en-US" normalizeH="0" strike="noStrike" u="none">
                <a:ln>
                  <a:noFill/>
                </a:ln>
                <a:solidFill>
                  <a:schemeClr val="tx1"/>
                </a:solidFill>
                <a:effectLst/>
                <a:latin typeface="Arial" panose="020B0604020202020204" pitchFamily="34" charset="0"/>
              </a:rPr>
              <a:t>:</a:t>
            </a:r>
          </a:p>
          <a:p>
            <a:pPr algn="l" defTabSz="914400" eaLnBrk="0" fontAlgn="base" hangingPunct="0" indent="0" latinLnBrk="0" lvl="0" marL="0" marR="0" rtl="0">
              <a:lnSpc>
                <a:spcPct val="100000"/>
              </a:lnSpc>
              <a:spcBef>
                <a:spcPct val="0"/>
              </a:spcBef>
              <a:spcAft>
                <a:spcPct val="0"/>
              </a:spcAft>
              <a:buClrTx/>
              <a:buSzTx/>
            </a:pPr>
            <a:r>
              <a:rPr altLang="en-US" baseline="0" b="0" cap="none" dirty="0" sz="1700" i="0" kumimoji="0" lang="en-US" normalizeH="0" strike="noStrike" u="none">
                <a:ln>
                  <a:noFill/>
                </a:ln>
                <a:solidFill>
                  <a:schemeClr val="tx1"/>
                </a:solidFill>
                <a:effectLst/>
                <a:latin typeface="Arial" panose="020B0604020202020204" pitchFamily="34" charset="0"/>
              </a:rPr>
              <a:t>           Describe the impact of the problem. For instance: "This inconsistency has led to decreased employee morale, lower productivity, and increased turnover rates, which affects overall team performance and organizational growth.</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7"/>
          <p:cNvSpPr txBox="1">
            <a:spLocks noGrp="1"/>
          </p:cNvSpPr>
          <p:nvPr>
            <p:ph type="title"/>
          </p:nvPr>
        </p:nvSpPr>
        <p:spPr>
          <a:xfrm>
            <a:off x="739775" y="829627"/>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1869440"/>
          </a:xfrm>
          <a:prstGeom prst="rect"/>
          <a:noFill/>
        </p:spPr>
        <p:txBody>
          <a:bodyPr rtlCol="0" wrap="square">
            <a:spAutoFit/>
          </a:bodyPr>
          <a:p>
            <a:pPr algn="l"/>
            <a:r>
              <a:rPr b="1" dirty="0" sz="2400" lang="en-US"/>
              <a:t>Employee Data Analyst</a:t>
            </a:r>
            <a:r>
              <a:rPr dirty="0" sz="2400" lang="en-US"/>
              <a:t> is a specialized role focused on analyzing and interpreting data related to employees within an organization. Identify trends and patterns in employee performance, turnover rates, engagement levels, and other key metrics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7"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8"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4" descr="Staff department icon. Business employee team symbol. Organization or enterprise member sign. Networking structure vector. Isolated black icon for community connection. "/>
          <p:cNvPicPr>
            <a:picLocks noChangeAspect="1" noChangeArrowheads="1"/>
          </p:cNvPicPr>
          <p:nvPr/>
        </p:nvPicPr>
        <p:blipFill rotWithShape="1">
          <a:blip xmlns:r="http://schemas.openxmlformats.org/officeDocument/2006/relationships" r:embed="rId2" cstate="print"/>
          <a:srcRect r="773" b="13480"/>
          <a:stretch>
            <a:fillRect/>
          </a:stretch>
        </p:blipFill>
        <p:spPr bwMode="auto">
          <a:xfrm>
            <a:off x="381001" y="1409952"/>
            <a:ext cx="2362199" cy="2197025"/>
          </a:xfrm>
          <a:prstGeom prst="rect"/>
          <a:noFill/>
        </p:spPr>
      </p:pic>
      <p:sp>
        <p:nvSpPr>
          <p:cNvPr id="1048659" name="TextBox 6"/>
          <p:cNvSpPr txBox="1"/>
          <p:nvPr/>
        </p:nvSpPr>
        <p:spPr>
          <a:xfrm>
            <a:off x="282574" y="3893668"/>
            <a:ext cx="2924175" cy="726440"/>
          </a:xfrm>
          <a:prstGeom prst="rect"/>
          <a:noFill/>
        </p:spPr>
        <p:txBody>
          <a:bodyPr rtlCol="0" wrap="square">
            <a:spAutoFit/>
          </a:bodyPr>
          <a:p>
            <a:r>
              <a:rPr dirty="0" sz="2200" lang="en-US"/>
              <a:t>Department Managers</a:t>
            </a:r>
          </a:p>
        </p:txBody>
      </p:sp>
      <p:pic>
        <p:nvPicPr>
          <p:cNvPr id="2097164" name="Picture 6" descr="Workers team icon logo"/>
          <p:cNvPicPr>
            <a:picLocks noChangeAspect="1" noChangeArrowheads="1"/>
          </p:cNvPicPr>
          <p:nvPr/>
        </p:nvPicPr>
        <p:blipFill>
          <a:blip xmlns:r="http://schemas.openxmlformats.org/officeDocument/2006/relationships" r:embed="rId3"/>
          <a:srcRect/>
          <a:stretch>
            <a:fillRect/>
          </a:stretch>
        </p:blipFill>
        <p:spPr bwMode="auto">
          <a:xfrm>
            <a:off x="3924300" y="1778177"/>
            <a:ext cx="1943100" cy="1828800"/>
          </a:xfrm>
          <a:prstGeom prst="rect"/>
          <a:noFill/>
        </p:spPr>
      </p:pic>
      <p:sp>
        <p:nvSpPr>
          <p:cNvPr id="1048660" name="TextBox 8"/>
          <p:cNvSpPr txBox="1"/>
          <p:nvPr/>
        </p:nvSpPr>
        <p:spPr>
          <a:xfrm>
            <a:off x="4152900" y="3893667"/>
            <a:ext cx="1943100" cy="430887"/>
          </a:xfrm>
          <a:prstGeom prst="rect"/>
          <a:noFill/>
        </p:spPr>
        <p:txBody>
          <a:bodyPr rtlCol="0" wrap="square">
            <a:spAutoFit/>
          </a:bodyPr>
          <a:p>
            <a:r>
              <a:rPr dirty="0" sz="2200" lang="en-US"/>
              <a:t>Employees</a:t>
            </a:r>
          </a:p>
        </p:txBody>
      </p:sp>
      <p:pic>
        <p:nvPicPr>
          <p:cNvPr id="2097165" name="Picture 8" descr="42 Recruitment Logos for Teams and Agencies"/>
          <p:cNvPicPr>
            <a:picLocks noChangeAspect="1" noChangeArrowheads="1"/>
          </p:cNvPicPr>
          <p:nvPr/>
        </p:nvPicPr>
        <p:blipFill>
          <a:blip xmlns:r="http://schemas.openxmlformats.org/officeDocument/2006/relationships" r:embed="rId4"/>
          <a:srcRect/>
          <a:stretch>
            <a:fillRect/>
          </a:stretch>
        </p:blipFill>
        <p:spPr bwMode="auto">
          <a:xfrm>
            <a:off x="6321797" y="1143000"/>
            <a:ext cx="2974603" cy="2974603"/>
          </a:xfrm>
          <a:prstGeom prst="rect"/>
          <a:noFill/>
        </p:spPr>
      </p:pic>
      <p:sp>
        <p:nvSpPr>
          <p:cNvPr id="1048661" name="TextBox 9"/>
          <p:cNvSpPr txBox="1"/>
          <p:nvPr/>
        </p:nvSpPr>
        <p:spPr>
          <a:xfrm>
            <a:off x="6991652" y="3886200"/>
            <a:ext cx="2837180" cy="408941"/>
          </a:xfrm>
          <a:prstGeom prst="rect"/>
          <a:noFill/>
        </p:spPr>
        <p:txBody>
          <a:bodyPr rtlCol="0" wrap="none">
            <a:spAutoFit/>
          </a:bodyPr>
          <a:p>
            <a:r>
              <a:rPr dirty="0" sz="2200" lang="en-US"/>
              <a:t>Recruitment Teams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5" name="TextBox 7"/>
          <p:cNvSpPr txBox="1"/>
          <p:nvPr/>
        </p:nvSpPr>
        <p:spPr>
          <a:xfrm>
            <a:off x="2781812" y="1799034"/>
            <a:ext cx="7124188" cy="3077766"/>
          </a:xfrm>
          <a:prstGeom prst="rect"/>
          <a:noFill/>
        </p:spPr>
        <p:txBody>
          <a:bodyPr rtlCol="0" wrap="square">
            <a:spAutoFit/>
          </a:bodyPr>
          <a:p>
            <a:r>
              <a:rPr b="1" dirty="0" sz="2200" lang="en-IN"/>
              <a:t>Conditional formatting </a:t>
            </a:r>
            <a:r>
              <a:rPr dirty="0" sz="2200" lang="en-IN"/>
              <a:t>is used to identify any blank or missing columns or rows.</a:t>
            </a:r>
          </a:p>
          <a:p>
            <a:r>
              <a:rPr b="1" dirty="0" sz="2200" lang="en-IN"/>
              <a:t>Filter</a:t>
            </a:r>
            <a:r>
              <a:rPr dirty="0" sz="2200" lang="en-IN"/>
              <a:t> removed from data sheet  since it was being exploited for data non-use</a:t>
            </a:r>
          </a:p>
          <a:p>
            <a:r>
              <a:rPr b="1" dirty="0" sz="2200" lang="en-IN"/>
              <a:t>A formula </a:t>
            </a:r>
            <a:r>
              <a:rPr dirty="0" sz="2200" lang="en-IN"/>
              <a:t>is utilized in the data sheet for certain performance in certain rows and columns.</a:t>
            </a:r>
          </a:p>
          <a:p>
            <a:r>
              <a:rPr b="1" dirty="0" sz="2200" lang="en-IN"/>
              <a:t>Pivot</a:t>
            </a:r>
            <a:r>
              <a:rPr dirty="0" sz="2200" lang="en-IN"/>
              <a:t> are used in data sheets o view reports and verify data.</a:t>
            </a:r>
          </a:p>
          <a:p>
            <a:r>
              <a:rPr b="1" dirty="0" sz="2200" lang="en-IN"/>
              <a:t>Graph</a:t>
            </a:r>
            <a:r>
              <a:rPr dirty="0" sz="2200" lang="en-IN"/>
              <a:t> is used for data visualization</a:t>
            </a:r>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6" name="Title 1"/>
          <p:cNvSpPr>
            <a:spLocks noGrp="1"/>
          </p:cNvSpPr>
          <p:nvPr>
            <p:ph type="title"/>
          </p:nvPr>
        </p:nvSpPr>
        <p:spPr/>
        <p:txBody>
          <a:bodyPr/>
          <a:p>
            <a:r>
              <a:rPr dirty="0" lang="en-IN"/>
              <a:t>Dataset Description</a:t>
            </a:r>
          </a:p>
        </p:txBody>
      </p:sp>
      <p:sp>
        <p:nvSpPr>
          <p:cNvPr id="1048667" name="TextBox 2"/>
          <p:cNvSpPr txBox="1"/>
          <p:nvPr/>
        </p:nvSpPr>
        <p:spPr>
          <a:xfrm>
            <a:off x="990600" y="1524000"/>
            <a:ext cx="9829800" cy="5047536"/>
          </a:xfrm>
          <a:prstGeom prst="rect"/>
          <a:noFill/>
        </p:spPr>
        <p:txBody>
          <a:bodyPr rtlCol="0" wrap="square">
            <a:spAutoFit/>
          </a:bodyPr>
          <a:p>
            <a:pPr indent="-285750" marL="285750">
              <a:buFont typeface="Arial" panose="020B0604020202020204" pitchFamily="34" charset="0"/>
              <a:buChar char="•"/>
            </a:pPr>
            <a:r>
              <a:rPr dirty="0" sz="2200" lang="en-IN"/>
              <a:t>Employee data set in Kaggle</a:t>
            </a:r>
          </a:p>
          <a:p>
            <a:pPr indent="-285750" marL="285750">
              <a:buFont typeface="Arial" panose="020B0604020202020204" pitchFamily="34" charset="0"/>
              <a:buChar char="•"/>
            </a:pPr>
            <a:r>
              <a:rPr dirty="0" sz="2200" lang="en-IN"/>
              <a:t>Total 26- features</a:t>
            </a:r>
          </a:p>
          <a:p>
            <a:pPr indent="-285750" marL="285750">
              <a:buFont typeface="Arial" panose="020B0604020202020204" pitchFamily="34" charset="0"/>
              <a:buChar char="•"/>
            </a:pPr>
            <a:r>
              <a:rPr dirty="0" sz="2200" lang="en-IN"/>
              <a:t>We have used 9 features</a:t>
            </a:r>
          </a:p>
          <a:p>
            <a:endParaRPr dirty="0" sz="2200" lang="en-IN"/>
          </a:p>
          <a:p>
            <a:pPr indent="-342900" marL="342900">
              <a:buFont typeface="+mj-lt"/>
              <a:buAutoNum type="arabicPeriod"/>
            </a:pPr>
            <a:r>
              <a:rPr dirty="0" sz="2200" lang="en-IN"/>
              <a:t>Employee ID in numerical </a:t>
            </a:r>
          </a:p>
          <a:p>
            <a:pPr indent="-342900" marL="342900">
              <a:buFont typeface="+mj-lt"/>
              <a:buAutoNum type="arabicPeriod"/>
            </a:pPr>
            <a:r>
              <a:rPr dirty="0" sz="2200" lang="en-IN"/>
              <a:t>Name : First and last</a:t>
            </a:r>
          </a:p>
          <a:p>
            <a:pPr indent="-342900" marL="342900">
              <a:buFont typeface="+mj-lt"/>
              <a:buAutoNum type="arabicPeriod"/>
            </a:pPr>
            <a:r>
              <a:rPr dirty="0" sz="2200" lang="en-IN"/>
              <a:t>Employee type : Full-time, Part-time, Contract</a:t>
            </a:r>
          </a:p>
          <a:p>
            <a:pPr indent="-342900" marL="342900">
              <a:buFont typeface="+mj-lt"/>
              <a:buAutoNum type="arabicPeriod"/>
            </a:pPr>
            <a:r>
              <a:rPr dirty="0" sz="2200" lang="en-IN"/>
              <a:t>Performance Level : Very High, High, Low, Mid.</a:t>
            </a:r>
          </a:p>
          <a:p>
            <a:pPr indent="-342900" marL="342900">
              <a:buFont typeface="+mj-lt"/>
              <a:buAutoNum type="arabicPeriod"/>
            </a:pPr>
            <a:r>
              <a:rPr dirty="0" sz="2200" lang="en-IN"/>
              <a:t>Gender : Male &amp; Female</a:t>
            </a:r>
          </a:p>
          <a:p>
            <a:pPr indent="-342900" marL="342900">
              <a:buFont typeface="+mj-lt"/>
              <a:buAutoNum type="arabicPeriod"/>
            </a:pPr>
            <a:r>
              <a:rPr dirty="0" sz="2200" lang="en-IN"/>
              <a:t>Employee Rating in Numerical values.</a:t>
            </a:r>
          </a:p>
          <a:p>
            <a:pPr indent="-342900" marL="342900">
              <a:buFont typeface="+mj-lt"/>
              <a:buAutoNum type="arabicPeriod"/>
            </a:pPr>
            <a:r>
              <a:rPr dirty="0" sz="2200" lang="en-IN"/>
              <a:t>Business unit</a:t>
            </a:r>
          </a:p>
          <a:p>
            <a:pPr indent="-342900" marL="342900">
              <a:buFont typeface="+mj-lt"/>
              <a:buAutoNum type="arabicPeriod"/>
            </a:pPr>
            <a:r>
              <a:rPr dirty="0" sz="2200" lang="en-IN"/>
              <a:t>Slicers</a:t>
            </a:r>
          </a:p>
          <a:p>
            <a:pPr indent="-342900" marL="342900">
              <a:buFont typeface="+mj-lt"/>
              <a:buAutoNum type="arabicPeriod"/>
            </a:pPr>
            <a:r>
              <a:rPr dirty="0" sz="2200" lang="en-IN"/>
              <a:t>Trend line</a:t>
            </a:r>
          </a:p>
          <a:p>
            <a:pPr indent="-342900" marL="342900">
              <a:buFont typeface="+mj-lt"/>
              <a:buAutoNum type="arabicPeriod"/>
            </a:pPr>
            <a:endParaRPr dirty="0" lang="en-IN"/>
          </a:p>
          <a:p>
            <a:pPr indent="-342900" marL="342900">
              <a:buFont typeface="+mj-lt"/>
              <a:buAutoNum type="arabicPeriod"/>
            </a:pP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pic>
        <p:nvPicPr>
          <p:cNvPr id="2097168"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69"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1"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2" name="TextBox 9"/>
          <p:cNvSpPr txBox="1"/>
          <p:nvPr/>
        </p:nvSpPr>
        <p:spPr>
          <a:xfrm>
            <a:off x="852650" y="1836930"/>
            <a:ext cx="8215150" cy="1015663"/>
          </a:xfrm>
          <a:prstGeom prst="rect"/>
          <a:noFill/>
        </p:spPr>
        <p:txBody>
          <a:bodyPr rtlCol="0" wrap="square">
            <a:spAutoFit/>
          </a:bodyPr>
          <a:p>
            <a:pPr indent="-342900" marL="342900">
              <a:buFont typeface="Arial" panose="020B0604020202020204" pitchFamily="34" charset="0"/>
              <a:buChar char="•"/>
            </a:pPr>
            <a:r>
              <a:rPr dirty="0" sz="3000" lang="en-IN"/>
              <a:t>Performance Level </a:t>
            </a:r>
            <a:r>
              <a:rPr dirty="0" sz="3000" lang="en-US"/>
              <a:t>=IFS(Z8&gt;=5,"VERY HIGH",Z8&gt;=4,"HIGH",Z8&gt;=3,"MID",TRUE,"LOW")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ELCOT</cp:lastModifiedBy>
  <dcterms:created xsi:type="dcterms:W3CDTF">2024-03-29T04:07:22Z</dcterms:created>
  <dcterms:modified xsi:type="dcterms:W3CDTF">2024-09-20T05:13:13Z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686a55ec970744f6936e8e326211741f</vt:lpwstr>
  </property>
</Properties>
</file>