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7" d="100"/>
          <a:sy n="57" d="100"/>
        </p:scale>
        <p:origin x="62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10/29/2025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10/29/2025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795C-69C8-12A1-2B72-6C2C10793275}"/>
              </a:ext>
            </a:extLst>
          </p:cNvPr>
          <p:cNvSpPr>
            <a:spLocks noGrp="1"/>
          </p:cNvSpPr>
          <p:nvPr>
            <p:ph type="ctrTitle"/>
          </p:nvPr>
        </p:nvSpPr>
        <p:spPr/>
        <p:txBody>
          <a:bodyPr/>
          <a:lstStyle/>
          <a:p>
            <a:pPr algn="ctr"/>
            <a:r>
              <a:rPr lang="en-IN" dirty="0">
                <a:latin typeface="Algerian" panose="04020705040A02060702" pitchFamily="82" charset="0"/>
              </a:rPr>
              <a:t>Employment management system</a:t>
            </a:r>
          </a:p>
        </p:txBody>
      </p:sp>
      <p:sp>
        <p:nvSpPr>
          <p:cNvPr id="3" name="Subtitle 2">
            <a:extLst>
              <a:ext uri="{FF2B5EF4-FFF2-40B4-BE49-F238E27FC236}">
                <a16:creationId xmlns:a16="http://schemas.microsoft.com/office/drawing/2014/main" id="{24AD5BC2-90E0-33FF-DBB9-6651A34A0FA2}"/>
              </a:ext>
            </a:extLst>
          </p:cNvPr>
          <p:cNvSpPr>
            <a:spLocks noGrp="1"/>
          </p:cNvSpPr>
          <p:nvPr>
            <p:ph type="subTitle" idx="1"/>
          </p:nvPr>
        </p:nvSpPr>
        <p:spPr>
          <a:xfrm>
            <a:off x="6951133" y="4224866"/>
            <a:ext cx="3716866" cy="2387600"/>
          </a:xfrm>
        </p:spPr>
        <p:txBody>
          <a:bodyPr>
            <a:normAutofit/>
          </a:bodyPr>
          <a:lstStyle/>
          <a:p>
            <a:pPr marL="342900" indent="-342900">
              <a:buFontTx/>
              <a:buChar char="-"/>
            </a:pPr>
            <a:r>
              <a:rPr lang="en-IN" dirty="0">
                <a:latin typeface="Arial" panose="020B0604020202020204" pitchFamily="34" charset="0"/>
                <a:cs typeface="Arial" panose="020B0604020202020204" pitchFamily="34" charset="0"/>
              </a:rPr>
              <a:t>By </a:t>
            </a:r>
          </a:p>
          <a:p>
            <a:r>
              <a:rPr lang="en-IN" dirty="0">
                <a:latin typeface="Arial" panose="020B0604020202020204" pitchFamily="34" charset="0"/>
                <a:cs typeface="Arial" panose="020B0604020202020204" pitchFamily="34" charset="0"/>
              </a:rPr>
              <a:t>          </a:t>
            </a:r>
            <a:r>
              <a:rPr lang="en-IN" dirty="0">
                <a:latin typeface="Aptos" panose="020B0004020202020204" pitchFamily="34" charset="0"/>
                <a:cs typeface="Arial" panose="020B0604020202020204" pitchFamily="34" charset="0"/>
              </a:rPr>
              <a:t> Bharath  A</a:t>
            </a:r>
          </a:p>
          <a:p>
            <a:r>
              <a:rPr lang="en-IN" dirty="0">
                <a:latin typeface="Aptos" panose="020B0004020202020204" pitchFamily="34" charset="0"/>
                <a:cs typeface="Arial" panose="020B0604020202020204" pitchFamily="34" charset="0"/>
              </a:rPr>
              <a:t>               43611026</a:t>
            </a:r>
          </a:p>
          <a:p>
            <a:r>
              <a:rPr lang="en-IN" dirty="0">
                <a:latin typeface="Aptos" panose="020B0004020202020204" pitchFamily="34" charset="0"/>
                <a:cs typeface="Arial" panose="020B0604020202020204" pitchFamily="34" charset="0"/>
              </a:rPr>
              <a:t>                be </a:t>
            </a:r>
            <a:r>
              <a:rPr lang="en-IN" dirty="0" err="1">
                <a:latin typeface="Aptos" panose="020B0004020202020204" pitchFamily="34" charset="0"/>
                <a:cs typeface="Arial" panose="020B0604020202020204" pitchFamily="34" charset="0"/>
              </a:rPr>
              <a:t>cse</a:t>
            </a:r>
            <a:r>
              <a:rPr lang="en-IN" dirty="0">
                <a:latin typeface="Aptos" panose="020B0004020202020204" pitchFamily="34" charset="0"/>
                <a:cs typeface="Arial" panose="020B0604020202020204" pitchFamily="34" charset="0"/>
              </a:rPr>
              <a:t> </a:t>
            </a:r>
            <a:r>
              <a:rPr lang="en-IN" dirty="0" err="1">
                <a:latin typeface="Aptos" panose="020B0004020202020204" pitchFamily="34" charset="0"/>
                <a:cs typeface="Arial" panose="020B0604020202020204" pitchFamily="34" charset="0"/>
              </a:rPr>
              <a:t>aiml</a:t>
            </a:r>
            <a:endParaRPr lang="en-IN" dirty="0">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96537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F844-B6B1-E971-ACA6-3E21C003D59F}"/>
              </a:ext>
            </a:extLst>
          </p:cNvPr>
          <p:cNvSpPr>
            <a:spLocks noGrp="1"/>
          </p:cNvSpPr>
          <p:nvPr>
            <p:ph type="title"/>
          </p:nvPr>
        </p:nvSpPr>
        <p:spPr/>
        <p:txBody>
          <a:bodyPr/>
          <a:lstStyle/>
          <a:p>
            <a:pPr algn="ctr"/>
            <a:r>
              <a:rPr lang="en-IN" dirty="0"/>
              <a:t>Module description</a:t>
            </a:r>
          </a:p>
        </p:txBody>
      </p:sp>
      <p:sp>
        <p:nvSpPr>
          <p:cNvPr id="4" name="Rectangle 1">
            <a:extLst>
              <a:ext uri="{FF2B5EF4-FFF2-40B4-BE49-F238E27FC236}">
                <a16:creationId xmlns:a16="http://schemas.microsoft.com/office/drawing/2014/main" id="{7AD3E072-7C6D-B851-CB6C-741E8D9E12B2}"/>
              </a:ext>
            </a:extLst>
          </p:cNvPr>
          <p:cNvSpPr>
            <a:spLocks noChangeArrowheads="1"/>
          </p:cNvSpPr>
          <p:nvPr/>
        </p:nvSpPr>
        <p:spPr bwMode="auto">
          <a:xfrm rot="10800000" flipV="1">
            <a:off x="2032001" y="1652090"/>
            <a:ext cx="9905999"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Employee Module:</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Stores and manages employee information like name, ID, role, and contact details.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Module: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Organizes employees under different departments and handles related data.</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Attendance Module: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Records employees’ daily attendance and working hours.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Payroll Module: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Calculates employee salaries based on attendance and other factors.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Admin Module: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Allows the admin to manage users, update records, and control the system.</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Authentication Module: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Provides secure login and logout features for all users.</a:t>
            </a:r>
          </a:p>
        </p:txBody>
      </p:sp>
    </p:spTree>
    <p:extLst>
      <p:ext uri="{BB962C8B-B14F-4D97-AF65-F5344CB8AC3E}">
        <p14:creationId xmlns:p14="http://schemas.microsoft.com/office/powerpoint/2010/main" val="2629786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4F2A4-FD19-1A49-871B-6C0C6F52BD6C}"/>
              </a:ext>
            </a:extLst>
          </p:cNvPr>
          <p:cNvSpPr>
            <a:spLocks noGrp="1"/>
          </p:cNvSpPr>
          <p:nvPr>
            <p:ph type="title"/>
          </p:nvPr>
        </p:nvSpPr>
        <p:spPr/>
        <p:txBody>
          <a:bodyPr/>
          <a:lstStyle/>
          <a:p>
            <a:pPr algn="ctr"/>
            <a:r>
              <a:rPr lang="en-IN" dirty="0"/>
              <a:t>Sample output</a:t>
            </a:r>
          </a:p>
        </p:txBody>
      </p:sp>
      <p:pic>
        <p:nvPicPr>
          <p:cNvPr id="3" name="Picture 2" descr="A screenshot of a list&#10;&#10;AI-generated content may be incorrect.">
            <a:extLst>
              <a:ext uri="{FF2B5EF4-FFF2-40B4-BE49-F238E27FC236}">
                <a16:creationId xmlns:a16="http://schemas.microsoft.com/office/drawing/2014/main" id="{B0E89363-F66B-604F-D441-C8E91ACEBCB4}"/>
              </a:ext>
            </a:extLst>
          </p:cNvPr>
          <p:cNvPicPr>
            <a:picLocks noChangeAspect="1"/>
          </p:cNvPicPr>
          <p:nvPr/>
        </p:nvPicPr>
        <p:blipFill>
          <a:blip r:embed="rId2"/>
          <a:stretch>
            <a:fillRect/>
          </a:stretch>
        </p:blipFill>
        <p:spPr>
          <a:xfrm>
            <a:off x="1141413" y="2069471"/>
            <a:ext cx="4491459" cy="3692324"/>
          </a:xfrm>
          <a:prstGeom prst="rect">
            <a:avLst/>
          </a:prstGeom>
        </p:spPr>
      </p:pic>
      <p:pic>
        <p:nvPicPr>
          <p:cNvPr id="5" name="Picture 4" descr="A screenshot of a form&#10;&#10;AI-generated content may be incorrect.">
            <a:extLst>
              <a:ext uri="{FF2B5EF4-FFF2-40B4-BE49-F238E27FC236}">
                <a16:creationId xmlns:a16="http://schemas.microsoft.com/office/drawing/2014/main" id="{F8F098B6-0B19-12B1-58F9-2EC63061B4DF}"/>
              </a:ext>
            </a:extLst>
          </p:cNvPr>
          <p:cNvPicPr>
            <a:picLocks noChangeAspect="1"/>
          </p:cNvPicPr>
          <p:nvPr/>
        </p:nvPicPr>
        <p:blipFill>
          <a:blip r:embed="rId3"/>
          <a:stretch>
            <a:fillRect/>
          </a:stretch>
        </p:blipFill>
        <p:spPr>
          <a:xfrm>
            <a:off x="5956774" y="2064997"/>
            <a:ext cx="4584226" cy="3728890"/>
          </a:xfrm>
          <a:prstGeom prst="rect">
            <a:avLst/>
          </a:prstGeom>
        </p:spPr>
      </p:pic>
    </p:spTree>
    <p:extLst>
      <p:ext uri="{BB962C8B-B14F-4D97-AF65-F5344CB8AC3E}">
        <p14:creationId xmlns:p14="http://schemas.microsoft.com/office/powerpoint/2010/main" val="347382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3CFA-5372-EAA6-94C5-982FA5BA8FB3}"/>
              </a:ext>
            </a:extLst>
          </p:cNvPr>
          <p:cNvSpPr>
            <a:spLocks noGrp="1"/>
          </p:cNvSpPr>
          <p:nvPr>
            <p:ph type="title"/>
          </p:nvPr>
        </p:nvSpPr>
        <p:spPr/>
        <p:txBody>
          <a:bodyPr/>
          <a:lstStyle/>
          <a:p>
            <a:pPr algn="ctr"/>
            <a:r>
              <a:rPr lang="en-IN" dirty="0"/>
              <a:t>conclusion</a:t>
            </a:r>
          </a:p>
        </p:txBody>
      </p:sp>
      <p:sp>
        <p:nvSpPr>
          <p:cNvPr id="6" name="TextBox 5">
            <a:extLst>
              <a:ext uri="{FF2B5EF4-FFF2-40B4-BE49-F238E27FC236}">
                <a16:creationId xmlns:a16="http://schemas.microsoft.com/office/drawing/2014/main" id="{8F56DD8E-36BB-EF77-3905-C86F1E37E697}"/>
              </a:ext>
            </a:extLst>
          </p:cNvPr>
          <p:cNvSpPr txBox="1"/>
          <p:nvPr/>
        </p:nvSpPr>
        <p:spPr>
          <a:xfrm>
            <a:off x="2516869" y="2384384"/>
            <a:ext cx="8530542" cy="2540696"/>
          </a:xfrm>
          <a:prstGeom prst="rect">
            <a:avLst/>
          </a:prstGeom>
          <a:noFill/>
        </p:spPr>
        <p:txBody>
          <a:bodyPr wrap="square" rtlCol="0">
            <a:spAutoFit/>
          </a:bodyPr>
          <a:lstStyle/>
          <a:p>
            <a:pPr>
              <a:lnSpc>
                <a:spcPct val="150000"/>
              </a:lnSpc>
            </a:pPr>
            <a:r>
              <a:rPr lang="en-US"/>
              <a:t>The Employment Management System simplifies the process of managing employee information by providing a centralized and automated platform. It reduces manual work, improves data accuracy, and makes employee tracking more efficient. With the integration of Java Spring Boot, React, and MongoDB, this system ensures better performance, easy access, and smooth user interaction. Overall, the project helps organizations save time, minimize errors, and maintain well-organized employee records effectively.</a:t>
            </a:r>
          </a:p>
        </p:txBody>
      </p:sp>
    </p:spTree>
    <p:extLst>
      <p:ext uri="{BB962C8B-B14F-4D97-AF65-F5344CB8AC3E}">
        <p14:creationId xmlns:p14="http://schemas.microsoft.com/office/powerpoint/2010/main" val="39979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D25D-9A6A-B0B7-82BD-6D0E41C0D874}"/>
              </a:ext>
            </a:extLst>
          </p:cNvPr>
          <p:cNvSpPr>
            <a:spLocks noGrp="1"/>
          </p:cNvSpPr>
          <p:nvPr>
            <p:ph type="title"/>
          </p:nvPr>
        </p:nvSpPr>
        <p:spPr/>
        <p:txBody>
          <a:bodyPr/>
          <a:lstStyle/>
          <a:p>
            <a:pPr algn="ctr"/>
            <a:r>
              <a:rPr lang="en-IN" dirty="0" err="1"/>
              <a:t>ABstract</a:t>
            </a:r>
            <a:endParaRPr lang="en-IN" dirty="0"/>
          </a:p>
        </p:txBody>
      </p:sp>
      <p:sp>
        <p:nvSpPr>
          <p:cNvPr id="3" name="TextBox 2">
            <a:extLst>
              <a:ext uri="{FF2B5EF4-FFF2-40B4-BE49-F238E27FC236}">
                <a16:creationId xmlns:a16="http://schemas.microsoft.com/office/drawing/2014/main" id="{F68DDE69-BCA6-9F94-2837-411F162E3E5D}"/>
              </a:ext>
            </a:extLst>
          </p:cNvPr>
          <p:cNvSpPr txBox="1"/>
          <p:nvPr/>
        </p:nvSpPr>
        <p:spPr>
          <a:xfrm>
            <a:off x="1219200" y="2641600"/>
            <a:ext cx="10287000" cy="3274423"/>
          </a:xfrm>
          <a:prstGeom prst="rect">
            <a:avLst/>
          </a:prstGeom>
          <a:noFill/>
        </p:spPr>
        <p:txBody>
          <a:bodyPr wrap="square" rtlCol="0">
            <a:spAutoFit/>
          </a:bodyPr>
          <a:lstStyle/>
          <a:p>
            <a:pPr algn="just">
              <a:lnSpc>
                <a:spcPct val="150000"/>
              </a:lnSpc>
            </a:pPr>
            <a:r>
              <a:rPr lang="en-US" sz="2000" dirty="0"/>
              <a:t>The </a:t>
            </a:r>
            <a:r>
              <a:rPr lang="en-US" sz="2000" i="1" dirty="0"/>
              <a:t>Employment Management System</a:t>
            </a:r>
            <a:r>
              <a:rPr lang="en-US" sz="2000" dirty="0"/>
              <a:t> is a web-based application designed to simplify the process of managing employee details within an organization. It allows administrators to add, update, and delete employee records, manage departments, assign job roles, and monitor attendance efficiently. The system is built using </a:t>
            </a:r>
            <a:r>
              <a:rPr lang="en-US" sz="2000" b="1" dirty="0"/>
              <a:t>React.js</a:t>
            </a:r>
            <a:r>
              <a:rPr lang="en-US" sz="2000" dirty="0"/>
              <a:t> for the frontend, </a:t>
            </a:r>
            <a:r>
              <a:rPr lang="en-US" sz="2000" b="1" dirty="0"/>
              <a:t>Spring Boot</a:t>
            </a:r>
            <a:r>
              <a:rPr lang="en-US" sz="2000" dirty="0"/>
              <a:t> for the backend, and </a:t>
            </a:r>
            <a:r>
              <a:rPr lang="en-US" sz="2000" b="1" dirty="0"/>
              <a:t>MongoDB</a:t>
            </a:r>
            <a:r>
              <a:rPr lang="en-US" sz="2000" dirty="0"/>
              <a:t> as the database to ensure fast and secure data handling. By automating routine tasks and maintaining digital records, this project helps reduce manual effort, minimize errors, and improve overall management efficiency in the workplace.</a:t>
            </a:r>
          </a:p>
        </p:txBody>
      </p:sp>
    </p:spTree>
    <p:extLst>
      <p:ext uri="{BB962C8B-B14F-4D97-AF65-F5344CB8AC3E}">
        <p14:creationId xmlns:p14="http://schemas.microsoft.com/office/powerpoint/2010/main" val="1329813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98117-640F-6902-64CA-EA2911753F5D}"/>
              </a:ext>
            </a:extLst>
          </p:cNvPr>
          <p:cNvSpPr>
            <a:spLocks noGrp="1"/>
          </p:cNvSpPr>
          <p:nvPr>
            <p:ph type="title"/>
          </p:nvPr>
        </p:nvSpPr>
        <p:spPr/>
        <p:txBody>
          <a:bodyPr/>
          <a:lstStyle/>
          <a:p>
            <a:pPr algn="ctr"/>
            <a:r>
              <a:rPr lang="en-IN" dirty="0"/>
              <a:t>EXISTING SYSTEM</a:t>
            </a:r>
          </a:p>
        </p:txBody>
      </p:sp>
      <p:sp>
        <p:nvSpPr>
          <p:cNvPr id="3" name="TextBox 2">
            <a:extLst>
              <a:ext uri="{FF2B5EF4-FFF2-40B4-BE49-F238E27FC236}">
                <a16:creationId xmlns:a16="http://schemas.microsoft.com/office/drawing/2014/main" id="{9F46B1A1-2D97-D44E-DF3B-A0A883A39214}"/>
              </a:ext>
            </a:extLst>
          </p:cNvPr>
          <p:cNvSpPr txBox="1"/>
          <p:nvPr/>
        </p:nvSpPr>
        <p:spPr>
          <a:xfrm>
            <a:off x="2015066" y="2097088"/>
            <a:ext cx="8322733" cy="2956194"/>
          </a:xfrm>
          <a:prstGeom prst="rect">
            <a:avLst/>
          </a:prstGeom>
          <a:noFill/>
        </p:spPr>
        <p:txBody>
          <a:bodyPr wrap="square" rtlCol="0">
            <a:spAutoFit/>
          </a:bodyPr>
          <a:lstStyle/>
          <a:p>
            <a:pPr algn="just">
              <a:lnSpc>
                <a:spcPct val="150000"/>
              </a:lnSpc>
            </a:pPr>
            <a:r>
              <a:rPr lang="en-US" dirty="0"/>
              <a:t>in the existing system, most companies still manage their employee records manually using paper files or simple excel sheets. this process takes a lot of time and effort. when data needs to be updated or searched, it becomes difficult and confusing. sometimes, important employee information can be lost or entered incorrectly.</a:t>
            </a:r>
            <a:br>
              <a:rPr lang="en-US" dirty="0"/>
            </a:br>
            <a:r>
              <a:rPr lang="en-US" dirty="0"/>
              <a:t>also, there is no proper link between departments, so communication becomes slow. because of this, overall management of employees — like attendance, salary, and performance tracking — becomes inefficient and less accurate.</a:t>
            </a:r>
            <a:endParaRPr lang="en-IN" dirty="0"/>
          </a:p>
        </p:txBody>
      </p:sp>
    </p:spTree>
    <p:extLst>
      <p:ext uri="{BB962C8B-B14F-4D97-AF65-F5344CB8AC3E}">
        <p14:creationId xmlns:p14="http://schemas.microsoft.com/office/powerpoint/2010/main" val="61926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A6020-BA0C-8D6F-7E94-F3EB658A5162}"/>
              </a:ext>
            </a:extLst>
          </p:cNvPr>
          <p:cNvSpPr>
            <a:spLocks noGrp="1"/>
          </p:cNvSpPr>
          <p:nvPr>
            <p:ph type="title"/>
          </p:nvPr>
        </p:nvSpPr>
        <p:spPr/>
        <p:txBody>
          <a:bodyPr/>
          <a:lstStyle/>
          <a:p>
            <a:pPr algn="ctr"/>
            <a:r>
              <a:rPr lang="en-IN" dirty="0"/>
              <a:t>Proposed system</a:t>
            </a:r>
          </a:p>
        </p:txBody>
      </p:sp>
      <p:sp>
        <p:nvSpPr>
          <p:cNvPr id="3" name="TextBox 2">
            <a:extLst>
              <a:ext uri="{FF2B5EF4-FFF2-40B4-BE49-F238E27FC236}">
                <a16:creationId xmlns:a16="http://schemas.microsoft.com/office/drawing/2014/main" id="{9ED9A4BA-0EDC-7B55-E026-E14240A1A31F}"/>
              </a:ext>
            </a:extLst>
          </p:cNvPr>
          <p:cNvSpPr txBox="1"/>
          <p:nvPr/>
        </p:nvSpPr>
        <p:spPr>
          <a:xfrm>
            <a:off x="1227669" y="2785533"/>
            <a:ext cx="9905998" cy="3371692"/>
          </a:xfrm>
          <a:prstGeom prst="rect">
            <a:avLst/>
          </a:prstGeom>
          <a:noFill/>
        </p:spPr>
        <p:txBody>
          <a:bodyPr wrap="square" rtlCol="0">
            <a:spAutoFit/>
          </a:bodyPr>
          <a:lstStyle/>
          <a:p>
            <a:pPr>
              <a:lnSpc>
                <a:spcPct val="150000"/>
              </a:lnSpc>
            </a:pPr>
            <a:r>
              <a:rPr lang="en-US" dirty="0"/>
              <a:t>The proposed system is an </a:t>
            </a:r>
            <a:r>
              <a:rPr lang="en-US" b="1" dirty="0"/>
              <a:t>Employment Management System</a:t>
            </a:r>
            <a:r>
              <a:rPr lang="en-US" dirty="0"/>
              <a:t> that helps organizations manage all employee-related data in a </a:t>
            </a:r>
            <a:r>
              <a:rPr lang="en-US" b="1" dirty="0"/>
              <a:t>digital and efficient way</a:t>
            </a:r>
            <a:r>
              <a:rPr lang="en-US" dirty="0"/>
              <a:t>.</a:t>
            </a:r>
            <a:br>
              <a:rPr lang="en-US" dirty="0"/>
            </a:br>
            <a:r>
              <a:rPr lang="en-US" dirty="0"/>
              <a:t>This system uses </a:t>
            </a:r>
            <a:r>
              <a:rPr lang="en-US" b="1" dirty="0"/>
              <a:t>React</a:t>
            </a:r>
            <a:r>
              <a:rPr lang="en-US" dirty="0"/>
              <a:t> for the front end, </a:t>
            </a:r>
            <a:r>
              <a:rPr lang="en-US" b="1" dirty="0"/>
              <a:t>Spring Boot</a:t>
            </a:r>
            <a:r>
              <a:rPr lang="en-US" dirty="0"/>
              <a:t> for the backend, and </a:t>
            </a:r>
            <a:r>
              <a:rPr lang="en-US" b="1" dirty="0"/>
              <a:t>MongoDB</a:t>
            </a:r>
            <a:r>
              <a:rPr lang="en-US" dirty="0"/>
              <a:t> as the database to store all employee details safely.</a:t>
            </a:r>
            <a:br>
              <a:rPr lang="en-US" dirty="0"/>
            </a:br>
            <a:r>
              <a:rPr lang="en-US" dirty="0"/>
              <a:t>It allows the admin to </a:t>
            </a:r>
            <a:r>
              <a:rPr lang="en-US" b="1" dirty="0"/>
              <a:t>add, update, delete, and view</a:t>
            </a:r>
            <a:r>
              <a:rPr lang="en-US" dirty="0"/>
              <a:t> employee records easily. It also helps in tracking </a:t>
            </a:r>
            <a:r>
              <a:rPr lang="en-US" b="1" dirty="0"/>
              <a:t>attendance, job details, and performance</a:t>
            </a:r>
            <a:r>
              <a:rPr lang="en-US" dirty="0"/>
              <a:t> quickly without any manual work.</a:t>
            </a:r>
            <a:br>
              <a:rPr lang="en-US" dirty="0"/>
            </a:br>
            <a:r>
              <a:rPr lang="en-US" dirty="0"/>
              <a:t>By using this system, companies can </a:t>
            </a:r>
            <a:r>
              <a:rPr lang="en-US" b="1" dirty="0"/>
              <a:t>save time, reduce errors, and improve accuracy</a:t>
            </a:r>
            <a:r>
              <a:rPr lang="en-US" dirty="0"/>
              <a:t> in managing employees. The system also ensures that all information is </a:t>
            </a:r>
            <a:r>
              <a:rPr lang="en-US" b="1" dirty="0"/>
              <a:t>secure and easily accessible</a:t>
            </a:r>
            <a:r>
              <a:rPr lang="en-US" dirty="0"/>
              <a:t> whenever needed.</a:t>
            </a:r>
            <a:endParaRPr lang="en-IN" dirty="0"/>
          </a:p>
        </p:txBody>
      </p:sp>
    </p:spTree>
    <p:extLst>
      <p:ext uri="{BB962C8B-B14F-4D97-AF65-F5344CB8AC3E}">
        <p14:creationId xmlns:p14="http://schemas.microsoft.com/office/powerpoint/2010/main" val="382263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659A-E602-71AF-07A5-53ABFBE8B5F6}"/>
              </a:ext>
            </a:extLst>
          </p:cNvPr>
          <p:cNvSpPr>
            <a:spLocks noGrp="1"/>
          </p:cNvSpPr>
          <p:nvPr>
            <p:ph type="title"/>
          </p:nvPr>
        </p:nvSpPr>
        <p:spPr/>
        <p:txBody>
          <a:bodyPr/>
          <a:lstStyle/>
          <a:p>
            <a:pPr algn="ctr"/>
            <a:r>
              <a:rPr lang="en-IN" dirty="0"/>
              <a:t>ADVANTAGES</a:t>
            </a:r>
          </a:p>
        </p:txBody>
      </p:sp>
      <p:sp>
        <p:nvSpPr>
          <p:cNvPr id="3" name="TextBox 2">
            <a:extLst>
              <a:ext uri="{FF2B5EF4-FFF2-40B4-BE49-F238E27FC236}">
                <a16:creationId xmlns:a16="http://schemas.microsoft.com/office/drawing/2014/main" id="{59375216-AB47-CE11-1D2B-16780942F2A9}"/>
              </a:ext>
            </a:extLst>
          </p:cNvPr>
          <p:cNvSpPr txBox="1"/>
          <p:nvPr/>
        </p:nvSpPr>
        <p:spPr>
          <a:xfrm>
            <a:off x="2023533" y="2726267"/>
            <a:ext cx="8365067" cy="25406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t>Easy Data Management</a:t>
            </a:r>
            <a:r>
              <a:rPr lang="en-US" dirty="0"/>
              <a:t> – Stores and updates employee details quickly.</a:t>
            </a:r>
          </a:p>
          <a:p>
            <a:pPr marL="285750" indent="-285750">
              <a:lnSpc>
                <a:spcPct val="150000"/>
              </a:lnSpc>
              <a:buFont typeface="Arial" panose="020B0604020202020204" pitchFamily="34" charset="0"/>
              <a:buChar char="•"/>
            </a:pPr>
            <a:r>
              <a:rPr lang="en-US" b="1" dirty="0"/>
              <a:t>Time Saving</a:t>
            </a:r>
            <a:r>
              <a:rPr lang="en-US" dirty="0"/>
              <a:t> – Reduces manual paperwork and speeds up processes.</a:t>
            </a:r>
          </a:p>
          <a:p>
            <a:pPr marL="285750" indent="-285750">
              <a:lnSpc>
                <a:spcPct val="150000"/>
              </a:lnSpc>
              <a:buFont typeface="Arial" panose="020B0604020202020204" pitchFamily="34" charset="0"/>
              <a:buChar char="•"/>
            </a:pPr>
            <a:r>
              <a:rPr lang="en-US" b="1" dirty="0"/>
              <a:t>User Friendly</a:t>
            </a:r>
            <a:r>
              <a:rPr lang="en-US" dirty="0"/>
              <a:t> – Simple interface made with React for smooth use.</a:t>
            </a:r>
          </a:p>
          <a:p>
            <a:pPr marL="285750" indent="-285750">
              <a:lnSpc>
                <a:spcPct val="150000"/>
              </a:lnSpc>
              <a:buFont typeface="Arial" panose="020B0604020202020204" pitchFamily="34" charset="0"/>
              <a:buChar char="•"/>
            </a:pPr>
            <a:r>
              <a:rPr lang="en-US" b="1" dirty="0"/>
              <a:t>Accurate Records</a:t>
            </a:r>
            <a:r>
              <a:rPr lang="en-US" dirty="0"/>
              <a:t> – Minimizes human errors in employee information.</a:t>
            </a:r>
          </a:p>
          <a:p>
            <a:pPr marL="285750" indent="-285750">
              <a:lnSpc>
                <a:spcPct val="150000"/>
              </a:lnSpc>
              <a:buFont typeface="Arial" panose="020B0604020202020204" pitchFamily="34" charset="0"/>
              <a:buChar char="•"/>
            </a:pPr>
            <a:r>
              <a:rPr lang="en-US" b="1" dirty="0"/>
              <a:t>Secure Storage</a:t>
            </a:r>
            <a:r>
              <a:rPr lang="en-US" dirty="0"/>
              <a:t> – Uses MongoDB for safe and reliable data handling.</a:t>
            </a:r>
          </a:p>
          <a:p>
            <a:pPr marL="285750" indent="-285750">
              <a:lnSpc>
                <a:spcPct val="150000"/>
              </a:lnSpc>
              <a:buFont typeface="Arial" panose="020B0604020202020204" pitchFamily="34" charset="0"/>
              <a:buChar char="•"/>
            </a:pPr>
            <a:r>
              <a:rPr lang="en-US" b="1" dirty="0"/>
              <a:t>Scalable System</a:t>
            </a:r>
            <a:r>
              <a:rPr lang="en-US" dirty="0"/>
              <a:t> – Can be easily expanded as the organization grows.</a:t>
            </a:r>
          </a:p>
        </p:txBody>
      </p:sp>
    </p:spTree>
    <p:extLst>
      <p:ext uri="{BB962C8B-B14F-4D97-AF65-F5344CB8AC3E}">
        <p14:creationId xmlns:p14="http://schemas.microsoft.com/office/powerpoint/2010/main" val="1338780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05A7F-2FEB-C94C-F607-13FACEC26B29}"/>
              </a:ext>
            </a:extLst>
          </p:cNvPr>
          <p:cNvSpPr>
            <a:spLocks noGrp="1"/>
          </p:cNvSpPr>
          <p:nvPr>
            <p:ph type="title"/>
          </p:nvPr>
        </p:nvSpPr>
        <p:spPr/>
        <p:txBody>
          <a:bodyPr/>
          <a:lstStyle/>
          <a:p>
            <a:pPr algn="ctr"/>
            <a:r>
              <a:rPr lang="en-IN" dirty="0"/>
              <a:t>disadvantage</a:t>
            </a:r>
          </a:p>
        </p:txBody>
      </p:sp>
      <p:sp>
        <p:nvSpPr>
          <p:cNvPr id="4" name="Rectangle 1">
            <a:extLst>
              <a:ext uri="{FF2B5EF4-FFF2-40B4-BE49-F238E27FC236}">
                <a16:creationId xmlns:a16="http://schemas.microsoft.com/office/drawing/2014/main" id="{8CA6A46B-602A-7013-EC03-8E37A9D6B576}"/>
              </a:ext>
            </a:extLst>
          </p:cNvPr>
          <p:cNvSpPr>
            <a:spLocks noChangeArrowheads="1"/>
          </p:cNvSpPr>
          <p:nvPr/>
        </p:nvSpPr>
        <p:spPr bwMode="auto">
          <a:xfrm rot="10800000" flipV="1">
            <a:off x="1678328" y="2369736"/>
            <a:ext cx="10513671"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Internet Dependency</a:t>
            </a:r>
            <a:r>
              <a:rPr kumimoji="0" lang="en-US" altLang="en-US" sz="1800" b="0" i="0" u="none" strike="noStrike" cap="none" normalizeH="0" baseline="0" dirty="0">
                <a:ln>
                  <a:noFill/>
                </a:ln>
                <a:solidFill>
                  <a:schemeClr val="tx1"/>
                </a:solidFill>
                <a:effectLst/>
              </a:rPr>
              <a:t> – The system requires an active internet connection to work.</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Initial Setup Cost</a:t>
            </a:r>
            <a:r>
              <a:rPr kumimoji="0" lang="en-US" altLang="en-US" sz="1800" b="0" i="0" u="none" strike="noStrike" cap="none" normalizeH="0" baseline="0" dirty="0">
                <a:ln>
                  <a:noFill/>
                </a:ln>
                <a:solidFill>
                  <a:schemeClr val="tx1"/>
                </a:solidFill>
                <a:effectLst/>
              </a:rPr>
              <a:t> – Needs installation and setup of tools like MongoDB and servers.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Technical Knowledge Required</a:t>
            </a:r>
            <a:r>
              <a:rPr kumimoji="0" lang="en-US" altLang="en-US" sz="1800" b="0" i="0" u="none" strike="noStrike" cap="none" normalizeH="0" baseline="0" dirty="0">
                <a:ln>
                  <a:noFill/>
                </a:ln>
                <a:solidFill>
                  <a:schemeClr val="tx1"/>
                </a:solidFill>
                <a:effectLst/>
              </a:rPr>
              <a:t> – Users need basic computer and software knowledge.</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Data Security Risks</a:t>
            </a:r>
            <a:r>
              <a:rPr kumimoji="0" lang="en-US" altLang="en-US" sz="1800" b="0" i="0" u="none" strike="noStrike" cap="none" normalizeH="0" baseline="0" dirty="0">
                <a:ln>
                  <a:noFill/>
                </a:ln>
                <a:solidFill>
                  <a:schemeClr val="tx1"/>
                </a:solidFill>
                <a:effectLst/>
              </a:rPr>
              <a:t> – If not properly secured, data could be vulnerable to cyber threats.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Maintenance Needed</a:t>
            </a:r>
            <a:r>
              <a:rPr kumimoji="0" lang="en-US" altLang="en-US" sz="1800" b="0" i="0" u="none" strike="noStrike" cap="none" normalizeH="0" baseline="0" dirty="0">
                <a:ln>
                  <a:noFill/>
                </a:ln>
                <a:solidFill>
                  <a:schemeClr val="tx1"/>
                </a:solidFill>
                <a:effectLst/>
              </a:rPr>
              <a:t> – Regular updates and backups are necessary to keep it running smoothly.</a:t>
            </a:r>
          </a:p>
        </p:txBody>
      </p:sp>
    </p:spTree>
    <p:extLst>
      <p:ext uri="{BB962C8B-B14F-4D97-AF65-F5344CB8AC3E}">
        <p14:creationId xmlns:p14="http://schemas.microsoft.com/office/powerpoint/2010/main" val="587241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3348D-8955-6899-A3CB-33B4C8637A7A}"/>
              </a:ext>
            </a:extLst>
          </p:cNvPr>
          <p:cNvSpPr>
            <a:spLocks noGrp="1"/>
          </p:cNvSpPr>
          <p:nvPr>
            <p:ph type="title"/>
          </p:nvPr>
        </p:nvSpPr>
        <p:spPr/>
        <p:txBody>
          <a:bodyPr/>
          <a:lstStyle/>
          <a:p>
            <a:pPr algn="ctr"/>
            <a:r>
              <a:rPr lang="en-IN" dirty="0"/>
              <a:t>HARDWARE REQUIREMENTS</a:t>
            </a:r>
          </a:p>
        </p:txBody>
      </p:sp>
      <p:sp>
        <p:nvSpPr>
          <p:cNvPr id="4" name="Rectangle 1">
            <a:extLst>
              <a:ext uri="{FF2B5EF4-FFF2-40B4-BE49-F238E27FC236}">
                <a16:creationId xmlns:a16="http://schemas.microsoft.com/office/drawing/2014/main" id="{CD14F927-1489-E199-F0FD-548164B14278}"/>
              </a:ext>
            </a:extLst>
          </p:cNvPr>
          <p:cNvSpPr>
            <a:spLocks noChangeArrowheads="1"/>
          </p:cNvSpPr>
          <p:nvPr/>
        </p:nvSpPr>
        <p:spPr bwMode="auto">
          <a:xfrm rot="10800000" flipV="1">
            <a:off x="3819645" y="2158652"/>
            <a:ext cx="8636671" cy="2540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rPr>
              <a:t>Processor: Intel i3 or above</a:t>
            </a:r>
          </a:p>
          <a:p>
            <a:pPr defTabSz="91440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rPr>
              <a:t>RAM: Minimum 4 GB</a:t>
            </a:r>
          </a:p>
          <a:p>
            <a:pPr defTabSz="91440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rPr>
              <a:t>Hard Disk: 250 GB or more</a:t>
            </a:r>
          </a:p>
          <a:p>
            <a:pPr defTabSz="91440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rPr>
              <a:t>Monitor: Standard display</a:t>
            </a:r>
          </a:p>
          <a:p>
            <a:pPr defTabSz="91440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rPr>
              <a:t>Keyboard and Mouse: Standard input devices</a:t>
            </a:r>
          </a:p>
          <a:p>
            <a:pPr defTabSz="914400" eaLnBrk="0" fontAlgn="base" hangingPunct="0">
              <a:lnSpc>
                <a:spcPct val="150000"/>
              </a:lnSpc>
              <a:spcBef>
                <a:spcPct val="0"/>
              </a:spcBef>
              <a:spcAft>
                <a:spcPct val="0"/>
              </a:spcAft>
              <a:buFontTx/>
              <a:buChar char="•"/>
            </a:pPr>
            <a:r>
              <a:rPr kumimoji="0" lang="en-US" altLang="en-US" b="0" i="0" u="none" strike="noStrike" cap="none" normalizeH="0" baseline="0" dirty="0">
                <a:ln>
                  <a:noFill/>
                </a:ln>
                <a:solidFill>
                  <a:schemeClr val="tx1"/>
                </a:solidFill>
                <a:effectLst/>
              </a:rPr>
              <a:t>Internet Connection: Needed for database and backend access</a:t>
            </a:r>
          </a:p>
        </p:txBody>
      </p:sp>
    </p:spTree>
    <p:extLst>
      <p:ext uri="{BB962C8B-B14F-4D97-AF65-F5344CB8AC3E}">
        <p14:creationId xmlns:p14="http://schemas.microsoft.com/office/powerpoint/2010/main" val="130610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C4C8-404A-4BEB-F2DA-E63C3C898C02}"/>
              </a:ext>
            </a:extLst>
          </p:cNvPr>
          <p:cNvSpPr>
            <a:spLocks noGrp="1"/>
          </p:cNvSpPr>
          <p:nvPr>
            <p:ph type="title"/>
          </p:nvPr>
        </p:nvSpPr>
        <p:spPr/>
        <p:txBody>
          <a:bodyPr/>
          <a:lstStyle/>
          <a:p>
            <a:pPr algn="ctr"/>
            <a:r>
              <a:rPr lang="en-IN" dirty="0"/>
              <a:t>Software requirements</a:t>
            </a:r>
          </a:p>
        </p:txBody>
      </p:sp>
      <p:sp>
        <p:nvSpPr>
          <p:cNvPr id="3" name="TextBox 2">
            <a:extLst>
              <a:ext uri="{FF2B5EF4-FFF2-40B4-BE49-F238E27FC236}">
                <a16:creationId xmlns:a16="http://schemas.microsoft.com/office/drawing/2014/main" id="{19D364E6-2DC7-D2F3-3316-282762003D2A}"/>
              </a:ext>
            </a:extLst>
          </p:cNvPr>
          <p:cNvSpPr txBox="1"/>
          <p:nvPr/>
        </p:nvSpPr>
        <p:spPr>
          <a:xfrm>
            <a:off x="2779852" y="2349661"/>
            <a:ext cx="6632295" cy="3787191"/>
          </a:xfrm>
          <a:prstGeom prst="rect">
            <a:avLst/>
          </a:prstGeom>
          <a:noFill/>
        </p:spPr>
        <p:txBody>
          <a:bodyPr wrap="square" rtlCol="0">
            <a:spAutoFit/>
          </a:bodyPr>
          <a:lstStyle/>
          <a:p>
            <a:pPr marL="1657350" lvl="3" indent="-285750">
              <a:lnSpc>
                <a:spcPct val="150000"/>
              </a:lnSpc>
              <a:buFont typeface="Wingdings" panose="05000000000000000000" pitchFamily="2" charset="2"/>
              <a:buChar char="§"/>
            </a:pPr>
            <a:r>
              <a:rPr lang="en-IN" dirty="0"/>
              <a:t>Operating System: Windows 10 or above</a:t>
            </a:r>
          </a:p>
          <a:p>
            <a:pPr marL="1657350" lvl="3" indent="-285750">
              <a:lnSpc>
                <a:spcPct val="150000"/>
              </a:lnSpc>
              <a:buFont typeface="Wingdings" panose="05000000000000000000" pitchFamily="2" charset="2"/>
              <a:buChar char="§"/>
            </a:pPr>
            <a:r>
              <a:rPr lang="en-IN" dirty="0"/>
              <a:t>Frontend: React.js</a:t>
            </a:r>
          </a:p>
          <a:p>
            <a:pPr marL="1657350" lvl="3" indent="-285750">
              <a:lnSpc>
                <a:spcPct val="150000"/>
              </a:lnSpc>
              <a:buFont typeface="Wingdings" panose="05000000000000000000" pitchFamily="2" charset="2"/>
              <a:buChar char="§"/>
            </a:pPr>
            <a:r>
              <a:rPr lang="en-IN" dirty="0"/>
              <a:t>Backend: Spring Boot (Java)</a:t>
            </a:r>
          </a:p>
          <a:p>
            <a:pPr marL="1657350" lvl="3" indent="-285750">
              <a:lnSpc>
                <a:spcPct val="150000"/>
              </a:lnSpc>
              <a:buFont typeface="Wingdings" panose="05000000000000000000" pitchFamily="2" charset="2"/>
              <a:buChar char="§"/>
            </a:pPr>
            <a:r>
              <a:rPr lang="en-IN" dirty="0"/>
              <a:t>Database: MongoDB</a:t>
            </a:r>
          </a:p>
          <a:p>
            <a:pPr marL="1657350" lvl="3" indent="-285750">
              <a:lnSpc>
                <a:spcPct val="150000"/>
              </a:lnSpc>
              <a:buFont typeface="Wingdings" panose="05000000000000000000" pitchFamily="2" charset="2"/>
              <a:buChar char="§"/>
            </a:pPr>
            <a:r>
              <a:rPr lang="en-IN" dirty="0"/>
              <a:t>Server: Apache Tomcat (embedded)</a:t>
            </a:r>
          </a:p>
          <a:p>
            <a:pPr marL="1657350" lvl="3" indent="-285750">
              <a:lnSpc>
                <a:spcPct val="150000"/>
              </a:lnSpc>
              <a:buFont typeface="Wingdings" panose="05000000000000000000" pitchFamily="2" charset="2"/>
              <a:buChar char="§"/>
            </a:pPr>
            <a:r>
              <a:rPr lang="en-IN" dirty="0"/>
              <a:t>Tools: VS Code, IntelliJ IDEA or Eclipse</a:t>
            </a:r>
          </a:p>
          <a:p>
            <a:pPr marL="1657350" lvl="3" indent="-285750">
              <a:lnSpc>
                <a:spcPct val="150000"/>
              </a:lnSpc>
              <a:buFont typeface="Wingdings" panose="05000000000000000000" pitchFamily="2" charset="2"/>
              <a:buChar char="§"/>
            </a:pPr>
            <a:r>
              <a:rPr lang="en-IN" dirty="0"/>
              <a:t>Build Tool: Maven</a:t>
            </a:r>
          </a:p>
          <a:p>
            <a:pPr marL="1657350" lvl="3" indent="-285750">
              <a:lnSpc>
                <a:spcPct val="150000"/>
              </a:lnSpc>
              <a:buFont typeface="Wingdings" panose="05000000000000000000" pitchFamily="2" charset="2"/>
              <a:buChar char="§"/>
            </a:pPr>
            <a:r>
              <a:rPr lang="en-IN" dirty="0"/>
              <a:t>Browser: Google Chrome or any modern browser</a:t>
            </a:r>
          </a:p>
          <a:p>
            <a:pPr marL="1657350" lvl="3" indent="-285750">
              <a:lnSpc>
                <a:spcPct val="150000"/>
              </a:lnSpc>
              <a:buFont typeface="Wingdings" panose="05000000000000000000" pitchFamily="2" charset="2"/>
              <a:buChar char="§"/>
            </a:pPr>
            <a:endParaRPr lang="en-IN" dirty="0"/>
          </a:p>
        </p:txBody>
      </p:sp>
    </p:spTree>
    <p:extLst>
      <p:ext uri="{BB962C8B-B14F-4D97-AF65-F5344CB8AC3E}">
        <p14:creationId xmlns:p14="http://schemas.microsoft.com/office/powerpoint/2010/main" val="165759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6979-13D6-CD00-E02E-ED6D539FBC52}"/>
              </a:ext>
            </a:extLst>
          </p:cNvPr>
          <p:cNvSpPr>
            <a:spLocks noGrp="1"/>
          </p:cNvSpPr>
          <p:nvPr>
            <p:ph type="title"/>
          </p:nvPr>
        </p:nvSpPr>
        <p:spPr/>
        <p:txBody>
          <a:bodyPr/>
          <a:lstStyle/>
          <a:p>
            <a:pPr algn="ctr"/>
            <a:r>
              <a:rPr lang="en-IN" dirty="0"/>
              <a:t>modules</a:t>
            </a:r>
          </a:p>
        </p:txBody>
      </p:sp>
      <p:sp>
        <p:nvSpPr>
          <p:cNvPr id="4" name="Rectangle 1">
            <a:extLst>
              <a:ext uri="{FF2B5EF4-FFF2-40B4-BE49-F238E27FC236}">
                <a16:creationId xmlns:a16="http://schemas.microsoft.com/office/drawing/2014/main" id="{FAD1DC9F-1822-5850-9EB7-5D81119BEC61}"/>
              </a:ext>
            </a:extLst>
          </p:cNvPr>
          <p:cNvSpPr>
            <a:spLocks noChangeArrowheads="1"/>
          </p:cNvSpPr>
          <p:nvPr/>
        </p:nvSpPr>
        <p:spPr bwMode="auto">
          <a:xfrm rot="10800000" flipV="1">
            <a:off x="3936997" y="2097088"/>
            <a:ext cx="7186751" cy="2540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Employee Module:</a:t>
            </a:r>
            <a:r>
              <a:rPr kumimoji="0" lang="en-US" altLang="en-US" sz="1800" b="0" i="0" u="none" strike="noStrike" cap="none" normalizeH="0" baseline="0" dirty="0">
                <a:ln>
                  <a:noFill/>
                </a:ln>
                <a:solidFill>
                  <a:schemeClr val="tx1"/>
                </a:solidFill>
                <a:effectLst/>
              </a:rPr>
              <a:t> Manage employee details.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Department Module:</a:t>
            </a:r>
            <a:r>
              <a:rPr kumimoji="0" lang="en-US" altLang="en-US" sz="1800" b="0" i="0" u="none" strike="noStrike" cap="none" normalizeH="0" baseline="0" dirty="0">
                <a:ln>
                  <a:noFill/>
                </a:ln>
                <a:solidFill>
                  <a:schemeClr val="tx1"/>
                </a:solidFill>
                <a:effectLst/>
              </a:rPr>
              <a:t> Handle departments and assignments.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Attendance Module:</a:t>
            </a:r>
            <a:r>
              <a:rPr kumimoji="0" lang="en-US" altLang="en-US" sz="1800" b="0" i="0" u="none" strike="noStrike" cap="none" normalizeH="0" baseline="0" dirty="0">
                <a:ln>
                  <a:noFill/>
                </a:ln>
                <a:solidFill>
                  <a:schemeClr val="tx1"/>
                </a:solidFill>
                <a:effectLst/>
              </a:rPr>
              <a:t> Track daily attendance.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Payroll Module:</a:t>
            </a:r>
            <a:r>
              <a:rPr kumimoji="0" lang="en-US" altLang="en-US" sz="1800" b="0" i="0" u="none" strike="noStrike" cap="none" normalizeH="0" baseline="0" dirty="0">
                <a:ln>
                  <a:noFill/>
                </a:ln>
                <a:solidFill>
                  <a:schemeClr val="tx1"/>
                </a:solidFill>
                <a:effectLst/>
              </a:rPr>
              <a:t> Calculate and manage salaries.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Admin Module:</a:t>
            </a:r>
            <a:r>
              <a:rPr kumimoji="0" lang="en-US" altLang="en-US" sz="1800" b="0" i="0" u="none" strike="noStrike" cap="none" normalizeH="0" baseline="0" dirty="0">
                <a:ln>
                  <a:noFill/>
                </a:ln>
                <a:solidFill>
                  <a:schemeClr val="tx1"/>
                </a:solidFill>
                <a:effectLst/>
              </a:rPr>
              <a:t> Control and monitor the system.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Authentication Module:</a:t>
            </a:r>
            <a:r>
              <a:rPr kumimoji="0" lang="en-US" altLang="en-US" sz="1800" b="0" i="0" u="none" strike="noStrike" cap="none" normalizeH="0" baseline="0" dirty="0">
                <a:ln>
                  <a:noFill/>
                </a:ln>
                <a:solidFill>
                  <a:schemeClr val="tx1"/>
                </a:solidFill>
                <a:effectLst/>
              </a:rPr>
              <a:t> Secure login and access</a:t>
            </a:r>
          </a:p>
        </p:txBody>
      </p:sp>
    </p:spTree>
    <p:extLst>
      <p:ext uri="{BB962C8B-B14F-4D97-AF65-F5344CB8AC3E}">
        <p14:creationId xmlns:p14="http://schemas.microsoft.com/office/powerpoint/2010/main" val="2195383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78</TotalTime>
  <Words>804</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Aptos</vt:lpstr>
      <vt:lpstr>Arial</vt:lpstr>
      <vt:lpstr>Tw Cen MT</vt:lpstr>
      <vt:lpstr>Wingdings</vt:lpstr>
      <vt:lpstr>Circuit</vt:lpstr>
      <vt:lpstr>Employment management system</vt:lpstr>
      <vt:lpstr>ABstract</vt:lpstr>
      <vt:lpstr>EXISTING SYSTEM</vt:lpstr>
      <vt:lpstr>Proposed system</vt:lpstr>
      <vt:lpstr>ADVANTAGES</vt:lpstr>
      <vt:lpstr>disadvantage</vt:lpstr>
      <vt:lpstr>HARDWARE REQUIREMENTS</vt:lpstr>
      <vt:lpstr>Software requirements</vt:lpstr>
      <vt:lpstr>modules</vt:lpstr>
      <vt:lpstr>Module description</vt:lpstr>
      <vt:lpstr>Sample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 A</dc:creator>
  <cp:lastModifiedBy>Bharath A</cp:lastModifiedBy>
  <cp:revision>4</cp:revision>
  <dcterms:created xsi:type="dcterms:W3CDTF">2025-10-28T18:35:14Z</dcterms:created>
  <dcterms:modified xsi:type="dcterms:W3CDTF">2025-10-29T07:42:00Z</dcterms:modified>
</cp:coreProperties>
</file>