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21482050" cy="32454850"/>
  <p:custDataLst>
    <p:tags r:id="rId4"/>
  </p:custDataLst>
  <p:defaultTex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FBA"/>
    <a:srgbClr val="0334BD"/>
    <a:srgbClr val="206C49"/>
    <a:srgbClr val="4D4F53"/>
    <a:srgbClr val="44697D"/>
    <a:srgbClr val="552600"/>
    <a:srgbClr val="BD4F19"/>
    <a:srgbClr val="4D4E53"/>
    <a:srgbClr val="E36A2D"/>
    <a:srgbClr val="ADD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44" autoAdjust="0"/>
  </p:normalViewPr>
  <p:slideViewPr>
    <p:cSldViewPr>
      <p:cViewPr>
        <p:scale>
          <a:sx n="40" d="100"/>
          <a:sy n="40" d="100"/>
        </p:scale>
        <p:origin x="-360" y="1266"/>
      </p:cViewPr>
      <p:guideLst>
        <p:guide orient="horz" pos="2304"/>
        <p:guide orient="horz" pos="13392"/>
        <p:guide orient="horz" pos="651"/>
        <p:guide orient="horz" pos="1728"/>
        <p:guide orient="horz" pos="1296"/>
        <p:guide pos="288"/>
        <p:guide pos="14832"/>
        <p:guide pos="8352"/>
        <p:guide pos="4464"/>
        <p:guide pos="9216"/>
        <p:guide pos="4176"/>
        <p:guide pos="20448"/>
        <p:guide pos="15696"/>
      </p:guideLst>
    </p:cSldViewPr>
  </p:slid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defRPr sz="4000"/>
            </a:lvl1pPr>
          </a:lstStyle>
          <a:p>
            <a:pPr>
              <a:defRPr/>
            </a:pPr>
            <a:endParaRPr lang="en-US"/>
          </a:p>
        </p:txBody>
      </p:sp>
      <p:sp>
        <p:nvSpPr>
          <p:cNvPr id="3075" name="Rectangle 3"/>
          <p:cNvSpPr>
            <a:spLocks noGrp="1" noChangeArrowheads="1"/>
          </p:cNvSpPr>
          <p:nvPr>
            <p:ph type="dt" idx="1"/>
          </p:nvPr>
        </p:nvSpPr>
        <p:spPr bwMode="auto">
          <a:xfrm>
            <a:off x="12168188"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lgn="r">
              <a:defRPr sz="40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612900" y="2433638"/>
            <a:ext cx="18256250" cy="1217136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2147888" y="15416213"/>
            <a:ext cx="17186275" cy="14605000"/>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defRPr sz="4000"/>
            </a:lvl1pPr>
          </a:lstStyle>
          <a:p>
            <a:pPr>
              <a:defRPr/>
            </a:pPr>
            <a:endParaRPr lang="en-US"/>
          </a:p>
        </p:txBody>
      </p:sp>
      <p:sp>
        <p:nvSpPr>
          <p:cNvPr id="3079" name="Rectangle 7"/>
          <p:cNvSpPr>
            <a:spLocks noGrp="1" noChangeArrowheads="1"/>
          </p:cNvSpPr>
          <p:nvPr>
            <p:ph type="sldNum" sz="quarter" idx="5"/>
          </p:nvPr>
        </p:nvSpPr>
        <p:spPr bwMode="auto">
          <a:xfrm>
            <a:off x="12168188"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lgn="r">
              <a:defRPr sz="4000"/>
            </a:lvl1pPr>
          </a:lstStyle>
          <a:p>
            <a:pPr>
              <a:defRPr/>
            </a:pPr>
            <a:fld id="{732CF5D4-B7C8-45C4-8D0E-09F4306A9ED5}" type="slidenum">
              <a:rPr lang="en-US"/>
              <a:pPr>
                <a:defRPr/>
              </a:pPr>
              <a:t>‹#›</a:t>
            </a:fld>
            <a:endParaRPr lang="en-US"/>
          </a:p>
        </p:txBody>
      </p:sp>
    </p:spTree>
    <p:extLst>
      <p:ext uri="{BB962C8B-B14F-4D97-AF65-F5344CB8AC3E}">
        <p14:creationId xmlns:p14="http://schemas.microsoft.com/office/powerpoint/2010/main" val="2329497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99143535-7622-448E-875F-352F29DE87A9}"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F7427E-06C6-46DD-9332-4BE1D400F3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3A3DBA-DBF5-4307-927F-388F23F438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C6CFC8-2042-4F85-846D-662E829508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FC443F-DAC6-47DA-A526-4E667510E9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A39B8-875C-4937-AC9F-6B3EF30B4A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61482B-B536-49FE-BE5C-855D70BCE0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4056BB3-C47A-46E0-AD16-8723D6905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10C76B2-CCD0-4C17-9779-996D43CD82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163EBF-C1FD-482A-B0D7-4E5C154E9B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76BF97-1FAB-4A9B-873E-A0025016BB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C19427-4BE0-4B92-9C38-D16C932BF3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879475"/>
            <a:ext cx="29625925" cy="3657600"/>
          </a:xfrm>
          <a:prstGeom prst="rect">
            <a:avLst/>
          </a:prstGeom>
          <a:noFill/>
          <a:ln w="9525">
            <a:noFill/>
            <a:miter lim="800000"/>
            <a:headEnd/>
            <a:tailEnd/>
          </a:ln>
        </p:spPr>
        <p:txBody>
          <a:bodyPr vert="horz" wrap="square" lIns="313502" tIns="156751" rIns="313502" bIns="15675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defRPr sz="4800"/>
            </a:lvl1pPr>
          </a:lstStyle>
          <a:p>
            <a:pPr>
              <a:defRPr/>
            </a:pPr>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ctr">
              <a:defRPr sz="4800"/>
            </a:lvl1pPr>
          </a:lstStyle>
          <a:p>
            <a:pPr>
              <a:defRPr/>
            </a:pPr>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r">
              <a:defRPr sz="4800"/>
            </a:lvl1pPr>
          </a:lstStyle>
          <a:p>
            <a:pPr>
              <a:defRPr/>
            </a:pPr>
            <a:fld id="{797C3C77-EBE8-4FD2-83F4-B3D2BBFB64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defRPr>
      </a:lvl2pPr>
      <a:lvl3pPr algn="ctr" defTabSz="3135313" rtl="0" eaLnBrk="0" fontAlgn="base" hangingPunct="0">
        <a:spcBef>
          <a:spcPct val="0"/>
        </a:spcBef>
        <a:spcAft>
          <a:spcPct val="0"/>
        </a:spcAft>
        <a:defRPr sz="15100">
          <a:solidFill>
            <a:schemeClr val="tx2"/>
          </a:solidFill>
          <a:latin typeface="Arial" charset="0"/>
        </a:defRPr>
      </a:lvl3pPr>
      <a:lvl4pPr algn="ctr" defTabSz="3135313" rtl="0" eaLnBrk="0" fontAlgn="base" hangingPunct="0">
        <a:spcBef>
          <a:spcPct val="0"/>
        </a:spcBef>
        <a:spcAft>
          <a:spcPct val="0"/>
        </a:spcAft>
        <a:defRPr sz="15100">
          <a:solidFill>
            <a:schemeClr val="tx2"/>
          </a:solidFill>
          <a:latin typeface="Arial" charset="0"/>
        </a:defRPr>
      </a:lvl4pPr>
      <a:lvl5pPr algn="ctr" defTabSz="3135313" rtl="0" eaLnBrk="0" fontAlgn="base" hangingPunct="0">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defRPr>
      </a:lvl2pPr>
      <a:lvl3pPr marL="3919538" indent="-784225"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9"/>
          <p:cNvSpPr txBox="1">
            <a:spLocks noChangeArrowheads="1"/>
          </p:cNvSpPr>
          <p:nvPr/>
        </p:nvSpPr>
        <p:spPr bwMode="auto">
          <a:xfrm>
            <a:off x="9525" y="-28993"/>
            <a:ext cx="32899350" cy="3454359"/>
          </a:xfrm>
          <a:prstGeom prst="rect">
            <a:avLst/>
          </a:prstGeom>
          <a:solidFill>
            <a:srgbClr val="064FBA"/>
          </a:solidFill>
          <a:ln w="12700">
            <a:noFill/>
            <a:miter lim="800000"/>
            <a:headEnd/>
            <a:tailEnd/>
          </a:ln>
        </p:spPr>
        <p:txBody>
          <a:bodyPr/>
          <a:lstStyle/>
          <a:p>
            <a:pPr algn="ctr" defTabSz="5016500"/>
            <a:endParaRPr lang="en-US" sz="3600" b="1" i="1">
              <a:solidFill>
                <a:schemeClr val="bg1"/>
              </a:solidFill>
              <a:latin typeface="Calibri" pitchFamily="34" charset="0"/>
              <a:cs typeface="Calibri" pitchFamily="34" charset="0"/>
            </a:endParaRPr>
          </a:p>
        </p:txBody>
      </p:sp>
      <p:sp>
        <p:nvSpPr>
          <p:cNvPr id="2061" name="TextBox 18"/>
          <p:cNvSpPr txBox="1">
            <a:spLocks noChangeArrowheads="1"/>
          </p:cNvSpPr>
          <p:nvPr/>
        </p:nvSpPr>
        <p:spPr bwMode="auto">
          <a:xfrm>
            <a:off x="-21557" y="1511636"/>
            <a:ext cx="26081957" cy="1938992"/>
          </a:xfrm>
          <a:prstGeom prst="rect">
            <a:avLst/>
          </a:prstGeom>
          <a:noFill/>
          <a:ln w="9525">
            <a:noFill/>
            <a:miter lim="800000"/>
            <a:headEnd/>
            <a:tailEnd/>
          </a:ln>
        </p:spPr>
        <p:txBody>
          <a:bodyPr wrap="square" lIns="457200">
            <a:spAutoFit/>
          </a:bodyPr>
          <a:lstStyle/>
          <a:p>
            <a:r>
              <a:rPr lang="en-US" sz="4000" dirty="0" smtClean="0">
                <a:solidFill>
                  <a:schemeClr val="bg1"/>
                </a:solidFill>
                <a:latin typeface="Calibri" pitchFamily="34" charset="0"/>
                <a:cs typeface="Calibri" pitchFamily="34" charset="0"/>
              </a:rPr>
              <a:t>                                                                    KIRALE </a:t>
            </a:r>
            <a:r>
              <a:rPr lang="en-US" sz="4000" dirty="0">
                <a:solidFill>
                  <a:schemeClr val="bg1"/>
                </a:solidFill>
                <a:latin typeface="Calibri" pitchFamily="34" charset="0"/>
                <a:cs typeface="Calibri" pitchFamily="34" charset="0"/>
              </a:rPr>
              <a:t>BHARATH ALVA - 18431364, YUVARAJ SRIPATHI </a:t>
            </a:r>
            <a:r>
              <a:rPr lang="en-US" sz="4000" dirty="0" smtClean="0">
                <a:solidFill>
                  <a:schemeClr val="bg1"/>
                </a:solidFill>
                <a:latin typeface="Calibri" pitchFamily="34" charset="0"/>
                <a:cs typeface="Calibri" pitchFamily="34" charset="0"/>
              </a:rPr>
              <a:t>– 14677313</a:t>
            </a:r>
          </a:p>
          <a:p>
            <a:r>
              <a:rPr lang="en-US" sz="4000" dirty="0" smtClean="0">
                <a:solidFill>
                  <a:schemeClr val="bg1"/>
                </a:solidFill>
                <a:latin typeface="Calibri" pitchFamily="34" charset="0"/>
                <a:cs typeface="Calibri" pitchFamily="34" charset="0"/>
              </a:rPr>
              <a:t>                                                                    </a:t>
            </a:r>
            <a:r>
              <a:rPr lang="en-IN" sz="4000" dirty="0" smtClean="0">
                <a:solidFill>
                  <a:schemeClr val="bg1"/>
                </a:solidFill>
                <a:latin typeface="Calibri" pitchFamily="34" charset="0"/>
                <a:cs typeface="Calibri" pitchFamily="34" charset="0"/>
              </a:rPr>
              <a:t>Department </a:t>
            </a:r>
            <a:r>
              <a:rPr lang="en-IN" sz="4000" dirty="0">
                <a:solidFill>
                  <a:schemeClr val="bg1"/>
                </a:solidFill>
                <a:latin typeface="Calibri" pitchFamily="34" charset="0"/>
                <a:cs typeface="Calibri" pitchFamily="34" charset="0"/>
              </a:rPr>
              <a:t>of Computer and Information Science and </a:t>
            </a:r>
            <a:r>
              <a:rPr lang="en-IN" sz="4000" dirty="0" smtClean="0">
                <a:solidFill>
                  <a:schemeClr val="bg1"/>
                </a:solidFill>
                <a:latin typeface="Calibri" pitchFamily="34" charset="0"/>
                <a:cs typeface="Calibri" pitchFamily="34" charset="0"/>
              </a:rPr>
              <a:t>Engineering</a:t>
            </a:r>
          </a:p>
          <a:p>
            <a:r>
              <a:rPr lang="en-IN" sz="4000" dirty="0">
                <a:solidFill>
                  <a:schemeClr val="bg1"/>
                </a:solidFill>
                <a:latin typeface="Calibri" pitchFamily="34" charset="0"/>
                <a:cs typeface="Calibri" pitchFamily="34" charset="0"/>
              </a:rPr>
              <a:t> </a:t>
            </a:r>
            <a:r>
              <a:rPr lang="en-IN" sz="4000" dirty="0" smtClean="0">
                <a:solidFill>
                  <a:schemeClr val="bg1"/>
                </a:solidFill>
                <a:latin typeface="Calibri" pitchFamily="34" charset="0"/>
                <a:cs typeface="Calibri" pitchFamily="34" charset="0"/>
              </a:rPr>
              <a:t>                                                                                         Email: {bharathalva, ysripath}@ufl.edu</a:t>
            </a:r>
            <a:endParaRPr lang="en-US" sz="4000" dirty="0">
              <a:solidFill>
                <a:schemeClr val="bg1"/>
              </a:solidFill>
              <a:latin typeface="Calibri" pitchFamily="34" charset="0"/>
              <a:cs typeface="Calibri" pitchFamily="34" charset="0"/>
            </a:endParaRPr>
          </a:p>
        </p:txBody>
      </p:sp>
      <p:sp>
        <p:nvSpPr>
          <p:cNvPr id="2062" name="TextBox 19"/>
          <p:cNvSpPr txBox="1">
            <a:spLocks noChangeArrowheads="1"/>
          </p:cNvSpPr>
          <p:nvPr/>
        </p:nvSpPr>
        <p:spPr bwMode="auto">
          <a:xfrm>
            <a:off x="0" y="51470"/>
            <a:ext cx="32918400" cy="1154162"/>
          </a:xfrm>
          <a:prstGeom prst="rect">
            <a:avLst/>
          </a:prstGeom>
          <a:solidFill>
            <a:srgbClr val="064FBA"/>
          </a:solidFill>
          <a:ln w="9525">
            <a:noFill/>
            <a:miter lim="800000"/>
            <a:headEnd/>
            <a:tailEnd/>
          </a:ln>
        </p:spPr>
        <p:txBody>
          <a:bodyPr lIns="457200" tIns="182880">
            <a:spAutoFit/>
          </a:bodyPr>
          <a:lstStyle/>
          <a:p>
            <a:r>
              <a:rPr lang="en-US" sz="6000" dirty="0">
                <a:solidFill>
                  <a:schemeClr val="bg1"/>
                </a:solidFill>
                <a:latin typeface="Calibri" pitchFamily="34" charset="0"/>
                <a:cs typeface="Calibri" pitchFamily="34" charset="0"/>
              </a:rPr>
              <a:t> </a:t>
            </a:r>
            <a:r>
              <a:rPr lang="en-US" sz="6000" dirty="0" smtClean="0">
                <a:solidFill>
                  <a:schemeClr val="bg1"/>
                </a:solidFill>
                <a:latin typeface="Calibri" pitchFamily="34" charset="0"/>
                <a:cs typeface="Calibri" pitchFamily="34" charset="0"/>
              </a:rPr>
              <a:t>                                   Identity based authentication for the Internet of Things (</a:t>
            </a:r>
            <a:r>
              <a:rPr lang="en-US" sz="6000" dirty="0" err="1" smtClean="0">
                <a:solidFill>
                  <a:schemeClr val="bg1"/>
                </a:solidFill>
                <a:latin typeface="Calibri" pitchFamily="34" charset="0"/>
                <a:cs typeface="Calibri" pitchFamily="34" charset="0"/>
              </a:rPr>
              <a:t>IoT</a:t>
            </a:r>
            <a:r>
              <a:rPr lang="en-US" sz="6000" dirty="0" smtClean="0">
                <a:solidFill>
                  <a:schemeClr val="bg1"/>
                </a:solidFill>
                <a:latin typeface="Calibri" pitchFamily="34" charset="0"/>
                <a:cs typeface="Calibri" pitchFamily="34" charset="0"/>
              </a:rPr>
              <a:t>)</a:t>
            </a:r>
            <a:endParaRPr lang="en-US" sz="6000" dirty="0">
              <a:solidFill>
                <a:schemeClr val="bg1"/>
              </a:solidFill>
              <a:latin typeface="Calibri" pitchFamily="34" charset="0"/>
              <a:cs typeface="Calibri" pitchFamily="34" charset="0"/>
            </a:endParaRPr>
          </a:p>
        </p:txBody>
      </p:sp>
      <p:sp>
        <p:nvSpPr>
          <p:cNvPr id="2063" name="TextBox 20"/>
          <p:cNvSpPr txBox="1">
            <a:spLocks noChangeArrowheads="1"/>
          </p:cNvSpPr>
          <p:nvPr/>
        </p:nvSpPr>
        <p:spPr bwMode="auto">
          <a:xfrm>
            <a:off x="0" y="21259800"/>
            <a:ext cx="32918400" cy="677108"/>
          </a:xfrm>
          <a:prstGeom prst="rect">
            <a:avLst/>
          </a:prstGeom>
          <a:solidFill>
            <a:srgbClr val="064FBA"/>
          </a:solidFill>
          <a:ln w="9525">
            <a:solidFill>
              <a:srgbClr val="0070C0"/>
            </a:solidFill>
            <a:miter lim="800000"/>
            <a:headEnd/>
            <a:tailEnd/>
          </a:ln>
        </p:spPr>
        <p:txBody>
          <a:bodyPr lIns="457200" tIns="91440" bIns="91440">
            <a:spAutoFit/>
          </a:bodyPr>
          <a:lstStyle>
            <a:defPPr>
              <a:defRPr lang="en-US"/>
            </a:defPPr>
            <a:lvl1pPr>
              <a:defRPr sz="3200" i="1">
                <a:solidFill>
                  <a:schemeClr val="bg1"/>
                </a:solidFill>
                <a:latin typeface="Calibri" pitchFamily="34" charset="0"/>
                <a:cs typeface="Calibri" pitchFamily="34" charset="0"/>
              </a:defRPr>
            </a:lvl1pPr>
          </a:lstStyle>
          <a:p>
            <a:pPr algn="ctr"/>
            <a:endParaRPr lang="en-US" dirty="0"/>
          </a:p>
        </p:txBody>
      </p:sp>
      <p:cxnSp>
        <p:nvCxnSpPr>
          <p:cNvPr id="2064" name="Straight Connector 22"/>
          <p:cNvCxnSpPr>
            <a:cxnSpLocks noChangeShapeType="1"/>
          </p:cNvCxnSpPr>
          <p:nvPr/>
        </p:nvCxnSpPr>
        <p:spPr bwMode="auto">
          <a:xfrm>
            <a:off x="8001000" y="4091216"/>
            <a:ext cx="0" cy="16283081"/>
          </a:xfrm>
          <a:prstGeom prst="line">
            <a:avLst/>
          </a:prstGeom>
          <a:noFill/>
          <a:ln w="9525" algn="ctr">
            <a:solidFill>
              <a:schemeClr val="tx1"/>
            </a:solidFill>
            <a:round/>
            <a:headEnd/>
            <a:tailEnd/>
          </a:ln>
        </p:spPr>
      </p:cxnSp>
      <p:sp>
        <p:nvSpPr>
          <p:cNvPr id="38" name="Text Box 41"/>
          <p:cNvSpPr txBox="1">
            <a:spLocks noChangeArrowheads="1"/>
          </p:cNvSpPr>
          <p:nvPr/>
        </p:nvSpPr>
        <p:spPr bwMode="auto">
          <a:xfrm>
            <a:off x="548640" y="4091216"/>
            <a:ext cx="6766560" cy="602334"/>
          </a:xfrm>
          <a:prstGeom prst="rect">
            <a:avLst/>
          </a:prstGeom>
          <a:solidFill>
            <a:schemeClr val="accent6">
              <a:lumMod val="50000"/>
              <a:lumOff val="50000"/>
            </a:schemeClr>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Motivation</a:t>
            </a:r>
            <a:endParaRPr lang="en-US" sz="3200" dirty="0">
              <a:solidFill>
                <a:schemeClr val="bg1"/>
              </a:solidFill>
              <a:latin typeface="Calibri" pitchFamily="34" charset="0"/>
              <a:cs typeface="Calibri" pitchFamily="34" charset="0"/>
            </a:endParaRPr>
          </a:p>
        </p:txBody>
      </p:sp>
      <p:sp>
        <p:nvSpPr>
          <p:cNvPr id="44" name="Text Box 90"/>
          <p:cNvSpPr txBox="1">
            <a:spLocks noChangeArrowheads="1"/>
          </p:cNvSpPr>
          <p:nvPr/>
        </p:nvSpPr>
        <p:spPr bwMode="auto">
          <a:xfrm>
            <a:off x="25422726" y="5073348"/>
            <a:ext cx="6275196" cy="3200876"/>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On using an Identity of size 16 bytes and using the same as the key for AES-128 bit symmetric key encryption/decryption against a public key of size 272 bytes reduces the memory consumed for storing them especially at the central server node and memory constrained end devices in the </a:t>
            </a:r>
            <a:r>
              <a:rPr lang="en-IN" sz="2600" dirty="0" err="1">
                <a:latin typeface="Times New Roman" pitchFamily="18" charset="0"/>
                <a:cs typeface="Times New Roman" pitchFamily="18" charset="0"/>
              </a:rPr>
              <a:t>IoT</a:t>
            </a:r>
            <a:r>
              <a:rPr lang="en-IN" sz="2600" dirty="0">
                <a:latin typeface="Times New Roman" pitchFamily="18" charset="0"/>
                <a:cs typeface="Times New Roman" pitchFamily="18" charset="0"/>
              </a:rPr>
              <a:t> environment.</a:t>
            </a:r>
            <a:endParaRPr lang="en-US" sz="2600" dirty="0" smtClean="0">
              <a:latin typeface="Times New Roman" pitchFamily="18" charset="0"/>
              <a:cs typeface="Times New Roman" pitchFamily="18" charset="0"/>
            </a:endParaRPr>
          </a:p>
        </p:txBody>
      </p:sp>
      <p:sp>
        <p:nvSpPr>
          <p:cNvPr id="45" name="Text Box 45"/>
          <p:cNvSpPr txBox="1">
            <a:spLocks noChangeArrowheads="1"/>
          </p:cNvSpPr>
          <p:nvPr/>
        </p:nvSpPr>
        <p:spPr bwMode="auto">
          <a:xfrm>
            <a:off x="25374600" y="4096348"/>
            <a:ext cx="6519026" cy="602333"/>
          </a:xfrm>
          <a:prstGeom prst="rect">
            <a:avLst/>
          </a:prstGeom>
          <a:solidFill>
            <a:schemeClr val="accent6">
              <a:lumMod val="50000"/>
              <a:lumOff val="50000"/>
            </a:schemeClr>
          </a:solidFill>
          <a:ln w="12700">
            <a:solidFill>
              <a:schemeClr val="accent6">
                <a:lumMod val="50000"/>
                <a:lumOff val="50000"/>
              </a:schemeClr>
            </a:solid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Result</a:t>
            </a:r>
            <a:endParaRPr lang="en-US" sz="3200" dirty="0"/>
          </a:p>
        </p:txBody>
      </p:sp>
      <p:sp>
        <p:nvSpPr>
          <p:cNvPr id="47" name="Rectangle 32"/>
          <p:cNvSpPr>
            <a:spLocks noChangeArrowheads="1"/>
          </p:cNvSpPr>
          <p:nvPr/>
        </p:nvSpPr>
        <p:spPr bwMode="auto">
          <a:xfrm>
            <a:off x="0" y="3124200"/>
            <a:ext cx="2194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rPr>
              <a:t>	 </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Text Box 41"/>
          <p:cNvSpPr txBox="1">
            <a:spLocks noChangeArrowheads="1"/>
          </p:cNvSpPr>
          <p:nvPr/>
        </p:nvSpPr>
        <p:spPr bwMode="auto">
          <a:xfrm>
            <a:off x="584735" y="10028551"/>
            <a:ext cx="6742497" cy="584775"/>
          </a:xfrm>
          <a:prstGeom prst="rect">
            <a:avLst/>
          </a:prstGeom>
          <a:solidFill>
            <a:schemeClr val="accent6">
              <a:lumMod val="50000"/>
              <a:lumOff val="50000"/>
            </a:schemeClr>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Objectives</a:t>
            </a:r>
            <a:endParaRPr lang="en-US" sz="3200" dirty="0">
              <a:solidFill>
                <a:schemeClr val="bg1"/>
              </a:solidFill>
              <a:latin typeface="Calibri" pitchFamily="34" charset="0"/>
              <a:cs typeface="Calibri" pitchFamily="34" charset="0"/>
            </a:endParaRPr>
          </a:p>
        </p:txBody>
      </p:sp>
      <p:sp>
        <p:nvSpPr>
          <p:cNvPr id="55" name="Text Box 90"/>
          <p:cNvSpPr txBox="1">
            <a:spLocks noChangeArrowheads="1"/>
          </p:cNvSpPr>
          <p:nvPr/>
        </p:nvSpPr>
        <p:spPr bwMode="auto">
          <a:xfrm>
            <a:off x="584735" y="10965340"/>
            <a:ext cx="6742497" cy="1800493"/>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Implement a novel Identity based authentication scheme for </a:t>
            </a:r>
            <a:r>
              <a:rPr lang="en-IN" sz="2600" dirty="0" err="1">
                <a:latin typeface="Times New Roman" pitchFamily="18" charset="0"/>
                <a:cs typeface="Times New Roman" pitchFamily="18" charset="0"/>
              </a:rPr>
              <a:t>IoT</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Identity </a:t>
            </a:r>
            <a:r>
              <a:rPr lang="en-IN" sz="2600" dirty="0">
                <a:latin typeface="Times New Roman" pitchFamily="18" charset="0"/>
                <a:cs typeface="Times New Roman" pitchFamily="18" charset="0"/>
              </a:rPr>
              <a:t>used for authentication and symmetric key encryption/decryption purposes.</a:t>
            </a:r>
            <a:endParaRPr lang="en-US" sz="2600" dirty="0" smtClean="0">
              <a:latin typeface="Times New Roman" pitchFamily="18" charset="0"/>
              <a:cs typeface="Times New Roman" pitchFamily="18" charset="0"/>
            </a:endParaRPr>
          </a:p>
        </p:txBody>
      </p:sp>
      <p:sp>
        <p:nvSpPr>
          <p:cNvPr id="70" name="Text Box 90"/>
          <p:cNvSpPr txBox="1">
            <a:spLocks noChangeArrowheads="1"/>
          </p:cNvSpPr>
          <p:nvPr/>
        </p:nvSpPr>
        <p:spPr bwMode="auto">
          <a:xfrm>
            <a:off x="584735" y="4938571"/>
            <a:ext cx="6730465" cy="4801314"/>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Security threats for the Internet of Things continues to grow</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To </a:t>
            </a:r>
            <a:r>
              <a:rPr lang="en-IN" sz="2600" dirty="0">
                <a:latin typeface="Times New Roman" pitchFamily="18" charset="0"/>
                <a:cs typeface="Times New Roman" pitchFamily="18" charset="0"/>
              </a:rPr>
              <a:t>suggest a better alternative to the usage of PKI in </a:t>
            </a:r>
            <a:r>
              <a:rPr lang="en-IN" sz="2600" dirty="0" err="1">
                <a:latin typeface="Times New Roman" pitchFamily="18" charset="0"/>
                <a:cs typeface="Times New Roman" pitchFamily="18" charset="0"/>
              </a:rPr>
              <a:t>IoT</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Reduce </a:t>
            </a:r>
            <a:r>
              <a:rPr lang="en-IN" sz="2600" dirty="0">
                <a:latin typeface="Times New Roman" pitchFamily="18" charset="0"/>
                <a:cs typeface="Times New Roman" pitchFamily="18" charset="0"/>
              </a:rPr>
              <a:t>vulnerabilities of the Public key crypto operations</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Public </a:t>
            </a:r>
            <a:r>
              <a:rPr lang="en-IN" sz="2600" dirty="0">
                <a:latin typeface="Times New Roman" pitchFamily="18" charset="0"/>
                <a:cs typeface="Times New Roman" pitchFamily="18" charset="0"/>
              </a:rPr>
              <a:t>key crypto operations are not intended for raw data encryption</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To </a:t>
            </a:r>
            <a:r>
              <a:rPr lang="en-IN" sz="2600" dirty="0">
                <a:latin typeface="Times New Roman" pitchFamily="18" charset="0"/>
                <a:cs typeface="Times New Roman" pitchFamily="18" charset="0"/>
              </a:rPr>
              <a:t>optimize crypto operations using Symmetric key encryption/decryption.</a:t>
            </a:r>
            <a:endParaRPr lang="en-US" sz="2600" dirty="0">
              <a:latin typeface="Times New Roman" pitchFamily="18" charset="0"/>
              <a:cs typeface="Times New Roman" pitchFamily="18" charset="0"/>
            </a:endParaRPr>
          </a:p>
        </p:txBody>
      </p:sp>
      <p:sp>
        <p:nvSpPr>
          <p:cNvPr id="71" name="Text Box 45"/>
          <p:cNvSpPr txBox="1">
            <a:spLocks noChangeArrowheads="1"/>
          </p:cNvSpPr>
          <p:nvPr/>
        </p:nvSpPr>
        <p:spPr bwMode="auto">
          <a:xfrm>
            <a:off x="25422726" y="17221777"/>
            <a:ext cx="6423044" cy="584775"/>
          </a:xfrm>
          <a:prstGeom prst="rect">
            <a:avLst/>
          </a:prstGeom>
          <a:solidFill>
            <a:schemeClr val="accent6">
              <a:lumMod val="50000"/>
              <a:lumOff val="50000"/>
            </a:schemeClr>
          </a:solidFill>
          <a:ln w="12700">
            <a:solidFill>
              <a:schemeClr val="accent6">
                <a:lumMod val="50000"/>
                <a:lumOff val="50000"/>
              </a:schemeClr>
            </a:solid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Conclusion</a:t>
            </a:r>
            <a:endParaRPr lang="en-US" sz="3200" dirty="0"/>
          </a:p>
        </p:txBody>
      </p:sp>
      <p:sp>
        <p:nvSpPr>
          <p:cNvPr id="72" name="Text Box 90"/>
          <p:cNvSpPr txBox="1">
            <a:spLocks noChangeArrowheads="1"/>
          </p:cNvSpPr>
          <p:nvPr/>
        </p:nvSpPr>
        <p:spPr bwMode="auto">
          <a:xfrm>
            <a:off x="25422726" y="18165798"/>
            <a:ext cx="6551652" cy="2400657"/>
          </a:xfrm>
          <a:prstGeom prst="rect">
            <a:avLst/>
          </a:prstGeom>
          <a:noFill/>
          <a:ln w="9525">
            <a:noFill/>
            <a:miter lim="800000"/>
            <a:headEnd/>
            <a:tailEnd/>
          </a:ln>
        </p:spPr>
        <p:txBody>
          <a:bodyPr wrap="square" lIns="0" tIns="0" rIns="0" bIns="0">
            <a:spAutoFit/>
          </a:bodyPr>
          <a:lstStyle/>
          <a:p>
            <a:pPr defTabSz="3135313">
              <a:spcBef>
                <a:spcPct val="50000"/>
              </a:spcBef>
            </a:pPr>
            <a:r>
              <a:rPr lang="en-IN" sz="2600" dirty="0">
                <a:latin typeface="Times New Roman" pitchFamily="18" charset="0"/>
                <a:cs typeface="Times New Roman" pitchFamily="18" charset="0"/>
              </a:rPr>
              <a:t>We have managed to provide a better and robust method of authentication using randomly generated identities for each of the device against the usage of standard PKI by using the same entity (Identity) for both authentication and crypto operations.</a:t>
            </a:r>
            <a:endParaRPr lang="en-US" sz="2600" dirty="0" smtClean="0">
              <a:latin typeface="Times New Roman" pitchFamily="18" charset="0"/>
              <a:cs typeface="Times New Roman" pitchFamily="18" charset="0"/>
            </a:endParaRPr>
          </a:p>
        </p:txBody>
      </p:sp>
      <p:sp>
        <p:nvSpPr>
          <p:cNvPr id="73" name="Text Box 45"/>
          <p:cNvSpPr txBox="1">
            <a:spLocks noChangeArrowheads="1"/>
          </p:cNvSpPr>
          <p:nvPr/>
        </p:nvSpPr>
        <p:spPr bwMode="auto">
          <a:xfrm>
            <a:off x="573840" y="13122591"/>
            <a:ext cx="6764285" cy="602334"/>
          </a:xfrm>
          <a:prstGeom prst="rect">
            <a:avLst/>
          </a:prstGeom>
          <a:solidFill>
            <a:schemeClr val="accent6">
              <a:lumMod val="50000"/>
              <a:lumOff val="50000"/>
            </a:schemeClr>
          </a:solidFill>
          <a:ln w="12700">
            <a:solidFill>
              <a:schemeClr val="accent6">
                <a:lumMod val="50000"/>
                <a:lumOff val="50000"/>
              </a:schemeClr>
            </a:solid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Design</a:t>
            </a:r>
            <a:endParaRPr lang="en-US" sz="3200" dirty="0"/>
          </a:p>
        </p:txBody>
      </p:sp>
      <p:sp>
        <p:nvSpPr>
          <p:cNvPr id="76" name="Text Box 90"/>
          <p:cNvSpPr txBox="1">
            <a:spLocks noChangeArrowheads="1"/>
          </p:cNvSpPr>
          <p:nvPr/>
        </p:nvSpPr>
        <p:spPr bwMode="auto">
          <a:xfrm>
            <a:off x="608798" y="14205566"/>
            <a:ext cx="6959065" cy="6601807"/>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MAC address and serial number supplied by client to server along with the client name and a randomly generated key `K’ all encrypted using the public key of the server.</a:t>
            </a:r>
            <a:endParaRPr lang="en-US"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Random Identity is generated by the server using MAC address  and serial number obtained</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Identity </a:t>
            </a:r>
            <a:r>
              <a:rPr lang="en-IN" sz="2600" dirty="0">
                <a:latin typeface="Times New Roman" pitchFamily="18" charset="0"/>
                <a:cs typeface="Times New Roman" pitchFamily="18" charset="0"/>
              </a:rPr>
              <a:t>and timestamp is encrypted with the key ‘K’ and sent back to the client</a:t>
            </a:r>
            <a:r>
              <a:rPr lang="en-US" sz="2600" dirty="0" smtClean="0">
                <a:latin typeface="Times New Roman" pitchFamily="18" charset="0"/>
                <a:cs typeface="Times New Roman" pitchFamily="18" charset="0"/>
              </a:rPr>
              <a:t> </a:t>
            </a: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Timestamp indicates the validity of the Identity</a:t>
            </a:r>
            <a:r>
              <a:rPr lang="en-IN" sz="2600" dirty="0" smtClean="0">
                <a:latin typeface="Times New Roman" pitchFamily="18" charset="0"/>
                <a:cs typeface="Times New Roman" pitchFamily="18" charset="0"/>
              </a:rPr>
              <a:t>.</a:t>
            </a: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Server provides the client with a new Identity once the timestamp is </a:t>
            </a:r>
            <a:r>
              <a:rPr lang="en-IN" sz="2600" dirty="0" smtClean="0">
                <a:latin typeface="Times New Roman" pitchFamily="18" charset="0"/>
                <a:cs typeface="Times New Roman" pitchFamily="18" charset="0"/>
              </a:rPr>
              <a:t>expired.</a:t>
            </a:r>
            <a:endParaRPr lang="en-US"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Server stores the </a:t>
            </a:r>
            <a:r>
              <a:rPr lang="en-IN" sz="2600" dirty="0" smtClean="0">
                <a:latin typeface="Times New Roman" pitchFamily="18" charset="0"/>
                <a:cs typeface="Times New Roman" pitchFamily="18" charset="0"/>
              </a:rPr>
              <a:t>name</a:t>
            </a:r>
            <a:r>
              <a:rPr lang="en-IN" sz="2600" dirty="0">
                <a:latin typeface="Times New Roman" pitchFamily="18" charset="0"/>
                <a:cs typeface="Times New Roman" pitchFamily="18" charset="0"/>
              </a:rPr>
              <a:t>, MAC </a:t>
            </a:r>
            <a:r>
              <a:rPr lang="en-IN" sz="2600" dirty="0" smtClean="0">
                <a:latin typeface="Times New Roman" pitchFamily="18" charset="0"/>
                <a:cs typeface="Times New Roman" pitchFamily="18" charset="0"/>
              </a:rPr>
              <a:t>address</a:t>
            </a: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serial number </a:t>
            </a:r>
            <a:r>
              <a:rPr lang="en-IN" sz="2600" dirty="0">
                <a:latin typeface="Times New Roman" pitchFamily="18" charset="0"/>
                <a:cs typeface="Times New Roman" pitchFamily="18" charset="0"/>
              </a:rPr>
              <a:t>and the I</a:t>
            </a:r>
            <a:r>
              <a:rPr lang="en-IN" sz="2600" dirty="0" smtClean="0">
                <a:latin typeface="Times New Roman" pitchFamily="18" charset="0"/>
                <a:cs typeface="Times New Roman" pitchFamily="18" charset="0"/>
              </a:rPr>
              <a:t>dentity </a:t>
            </a:r>
            <a:r>
              <a:rPr lang="en-IN" sz="2600" dirty="0">
                <a:latin typeface="Times New Roman" pitchFamily="18" charset="0"/>
                <a:cs typeface="Times New Roman" pitchFamily="18" charset="0"/>
              </a:rPr>
              <a:t>of every client along with the corresponding timestamp value.</a:t>
            </a:r>
            <a:endParaRPr lang="en-US" sz="2600" dirty="0" smtClean="0">
              <a:latin typeface="Times New Roman" pitchFamily="18" charset="0"/>
              <a:cs typeface="Times New Roman" pitchFamily="18" charset="0"/>
            </a:endParaRPr>
          </a:p>
        </p:txBody>
      </p:sp>
      <p:sp>
        <p:nvSpPr>
          <p:cNvPr id="77" name="Text Box 45"/>
          <p:cNvSpPr txBox="1">
            <a:spLocks noChangeArrowheads="1"/>
          </p:cNvSpPr>
          <p:nvPr/>
        </p:nvSpPr>
        <p:spPr bwMode="auto">
          <a:xfrm>
            <a:off x="17301198" y="4091216"/>
            <a:ext cx="6839953" cy="602333"/>
          </a:xfrm>
          <a:prstGeom prst="rect">
            <a:avLst/>
          </a:prstGeom>
          <a:solidFill>
            <a:schemeClr val="accent6">
              <a:lumMod val="50000"/>
              <a:lumOff val="50000"/>
            </a:schemeClr>
          </a:solidFill>
          <a:ln w="12700">
            <a:solidFill>
              <a:schemeClr val="accent6">
                <a:lumMod val="50000"/>
                <a:lumOff val="50000"/>
              </a:schemeClr>
            </a:solid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Implementation</a:t>
            </a:r>
            <a:endParaRPr lang="en-US" sz="3200" dirty="0"/>
          </a:p>
        </p:txBody>
      </p:sp>
      <p:cxnSp>
        <p:nvCxnSpPr>
          <p:cNvPr id="82" name="Straight Connector 22"/>
          <p:cNvCxnSpPr>
            <a:cxnSpLocks noChangeShapeType="1"/>
          </p:cNvCxnSpPr>
          <p:nvPr/>
        </p:nvCxnSpPr>
        <p:spPr bwMode="auto">
          <a:xfrm flipV="1">
            <a:off x="5943600" y="1435104"/>
            <a:ext cx="20116800" cy="14496"/>
          </a:xfrm>
          <a:prstGeom prst="line">
            <a:avLst/>
          </a:prstGeom>
          <a:noFill/>
          <a:ln w="9525" algn="ctr">
            <a:solidFill>
              <a:schemeClr val="bg1"/>
            </a:solidFill>
            <a:round/>
            <a:headEnd/>
            <a:tailEnd/>
          </a:ln>
        </p:spPr>
      </p:cxnSp>
      <p:cxnSp>
        <p:nvCxnSpPr>
          <p:cNvPr id="83" name="Straight Connector 22"/>
          <p:cNvCxnSpPr>
            <a:cxnSpLocks noChangeShapeType="1"/>
          </p:cNvCxnSpPr>
          <p:nvPr/>
        </p:nvCxnSpPr>
        <p:spPr bwMode="auto">
          <a:xfrm>
            <a:off x="16630399" y="4096348"/>
            <a:ext cx="0" cy="16283081"/>
          </a:xfrm>
          <a:prstGeom prst="line">
            <a:avLst/>
          </a:prstGeom>
          <a:noFill/>
          <a:ln w="9525" algn="ctr">
            <a:solidFill>
              <a:schemeClr val="tx1"/>
            </a:solidFill>
            <a:round/>
            <a:headEnd/>
            <a:tailEnd/>
          </a:ln>
        </p:spPr>
      </p:cxnSp>
      <p:cxnSp>
        <p:nvCxnSpPr>
          <p:cNvPr id="84" name="Straight Connector 22"/>
          <p:cNvCxnSpPr>
            <a:cxnSpLocks noChangeShapeType="1"/>
          </p:cNvCxnSpPr>
          <p:nvPr/>
        </p:nvCxnSpPr>
        <p:spPr bwMode="auto">
          <a:xfrm>
            <a:off x="24712863" y="4091215"/>
            <a:ext cx="0" cy="16283081"/>
          </a:xfrm>
          <a:prstGeom prst="line">
            <a:avLst/>
          </a:prstGeom>
          <a:noFill/>
          <a:ln w="9525" algn="ctr">
            <a:solidFill>
              <a:schemeClr val="tx1"/>
            </a:solidFill>
            <a:round/>
            <a:headEnd/>
            <a:tailEnd/>
          </a:ln>
        </p:spPr>
      </p:cxnSp>
      <p:pic>
        <p:nvPicPr>
          <p:cNvPr id="1031" name="Picture 7" descr="C:\Users\bhara_000\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616" y="136086"/>
            <a:ext cx="31242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bhara_000\Desktop\Copy of Untitled 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2880" y="4870360"/>
            <a:ext cx="6769730" cy="433706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bhara_000\Desktop\Untitled Diagram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867" y="16591547"/>
            <a:ext cx="7129212" cy="4443413"/>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45"/>
          <p:cNvSpPr txBox="1">
            <a:spLocks noChangeArrowheads="1"/>
          </p:cNvSpPr>
          <p:nvPr/>
        </p:nvSpPr>
        <p:spPr bwMode="auto">
          <a:xfrm>
            <a:off x="8686800" y="4091214"/>
            <a:ext cx="7315200" cy="602334"/>
          </a:xfrm>
          <a:prstGeom prst="rect">
            <a:avLst/>
          </a:prstGeom>
          <a:solidFill>
            <a:schemeClr val="accent6">
              <a:lumMod val="50000"/>
              <a:lumOff val="50000"/>
            </a:schemeClr>
          </a:solidFill>
          <a:ln w="12700">
            <a:solidFill>
              <a:schemeClr val="accent6">
                <a:lumMod val="50000"/>
                <a:lumOff val="50000"/>
              </a:schemeClr>
            </a:solid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Design</a:t>
            </a:r>
            <a:endParaRPr lang="en-US" sz="3200" dirty="0"/>
          </a:p>
        </p:txBody>
      </p:sp>
      <p:sp>
        <p:nvSpPr>
          <p:cNvPr id="88" name="Text Box 90"/>
          <p:cNvSpPr txBox="1">
            <a:spLocks noChangeArrowheads="1"/>
          </p:cNvSpPr>
          <p:nvPr/>
        </p:nvSpPr>
        <p:spPr bwMode="auto">
          <a:xfrm>
            <a:off x="8684525" y="9380131"/>
            <a:ext cx="7317475" cy="7201972"/>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For client-client communication, client 1 requests the Identity of  client 2 from the server.</a:t>
            </a:r>
            <a:endParaRPr lang="en-US"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The request contains the requesting client’s name along with the name of the client whose identity is being requested  which is encrypted using the requesting client’s Identity.</a:t>
            </a:r>
            <a:endParaRPr lang="en-US"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Server encrypts the requested client’s Identity using the Identity of the requesting client along with the timestamp.</a:t>
            </a:r>
            <a:endParaRPr lang="en-US"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To send a message to client 2, client 1 sends it’s Identity,  message and timestamp encrypted using the Identity of client 2. Further communication between client 1 and client 2 makes use of each other’s Identity.</a:t>
            </a:r>
            <a:endParaRPr lang="en-US"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Corresponding communicating client’s Identities and timestamps are stored in a table.</a:t>
            </a:r>
            <a:endParaRPr lang="en-US" sz="2600" dirty="0" smtClean="0">
              <a:latin typeface="Times New Roman" pitchFamily="18" charset="0"/>
              <a:cs typeface="Times New Roman" pitchFamily="18" charset="0"/>
            </a:endParaRPr>
          </a:p>
        </p:txBody>
      </p:sp>
      <p:pic>
        <p:nvPicPr>
          <p:cNvPr id="1034" name="Picture 10" descr="C:\Users\bhara_000\Desktop\20-cooj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21233" y="17172887"/>
            <a:ext cx="6999881" cy="387865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bhara_000\Desktop\florida__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8254"/>
            <a:ext cx="5943600" cy="3467100"/>
          </a:xfrm>
          <a:prstGeom prst="rect">
            <a:avLst/>
          </a:prstGeom>
          <a:noFill/>
          <a:extLst>
            <a:ext uri="{909E8E84-426E-40DD-AFC4-6F175D3DCCD1}">
              <a14:hiddenFill xmlns:a14="http://schemas.microsoft.com/office/drawing/2010/main">
                <a:solidFill>
                  <a:srgbClr val="FFFFFF"/>
                </a:solidFill>
              </a14:hiddenFill>
            </a:ext>
          </a:extLst>
        </p:spPr>
      </p:pic>
      <p:sp>
        <p:nvSpPr>
          <p:cNvPr id="95" name="Text Box 90"/>
          <p:cNvSpPr txBox="1">
            <a:spLocks noChangeArrowheads="1"/>
          </p:cNvSpPr>
          <p:nvPr/>
        </p:nvSpPr>
        <p:spPr bwMode="auto">
          <a:xfrm>
            <a:off x="17381697" y="5073348"/>
            <a:ext cx="6470900" cy="12003286"/>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Broadcast of IP address from server to all nearby nodes.</a:t>
            </a:r>
          </a:p>
          <a:p>
            <a:pPr marL="457200" indent="-457200" defTabSz="3135313">
              <a:spcBef>
                <a:spcPct val="50000"/>
              </a:spcBef>
              <a:buFont typeface="Arial" pitchFamily="34" charset="0"/>
              <a:buChar char="•"/>
            </a:pPr>
            <a:r>
              <a:rPr lang="en-IN" sz="2600" dirty="0" smtClean="0">
                <a:latin typeface="Times New Roman" pitchFamily="18" charset="0"/>
                <a:cs typeface="Times New Roman" pitchFamily="18" charset="0"/>
              </a:rPr>
              <a:t>Establishment of UDP socket connection between the communicating nodes.</a:t>
            </a: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A Key ‘K’ generated by random generator function to provide the server for encrypting the generated Identity and send it back to the corresponding client node. </a:t>
            </a:r>
            <a:endParaRPr lang="en-IN"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Secure initial communication between end device and the server using the server’s public key. </a:t>
            </a: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Custom algorithm for Identity generation with MAC address and serial number as the seed at the server. </a:t>
            </a:r>
            <a:endParaRPr lang="en-IN"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Encrypt the generated identity using the key `K’ provided by end device which requested for Identity creation. </a:t>
            </a:r>
            <a:endParaRPr lang="en-IN"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Encryption/decryption in the client and the server is done using AES-128bit symmetric key algorithm..</a:t>
            </a:r>
            <a:endParaRPr lang="en-IN"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Nonce is introduced in the form of a timestamp which indicates the validity of the identity on whose expiry the Server regenerates a new identity and communicates it to the corresponding client. </a:t>
            </a:r>
            <a:endParaRPr lang="en-IN" sz="2600" dirty="0" smtClean="0">
              <a:latin typeface="Times New Roman" pitchFamily="18" charset="0"/>
              <a:cs typeface="Times New Roman" pitchFamily="18" charset="0"/>
            </a:endParaRP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Simulation done in </a:t>
            </a:r>
            <a:r>
              <a:rPr lang="en-IN" sz="2600" dirty="0" err="1">
                <a:latin typeface="Times New Roman" pitchFamily="18" charset="0"/>
                <a:cs typeface="Times New Roman" pitchFamily="18" charset="0"/>
              </a:rPr>
              <a:t>Contiki</a:t>
            </a:r>
            <a:r>
              <a:rPr lang="en-IN" sz="2600" dirty="0">
                <a:latin typeface="Times New Roman" pitchFamily="18" charset="0"/>
                <a:cs typeface="Times New Roman" pitchFamily="18" charset="0"/>
              </a:rPr>
              <a:t> </a:t>
            </a:r>
            <a:r>
              <a:rPr lang="en-IN" sz="2600" dirty="0" err="1" smtClean="0">
                <a:latin typeface="Times New Roman" pitchFamily="18" charset="0"/>
                <a:cs typeface="Times New Roman" pitchFamily="18" charset="0"/>
              </a:rPr>
              <a:t>Cooja</a:t>
            </a:r>
            <a:r>
              <a:rPr lang="en-IN" sz="2600" dirty="0" smtClean="0">
                <a:latin typeface="Times New Roman" pitchFamily="18" charset="0"/>
                <a:cs typeface="Times New Roman" pitchFamily="18" charset="0"/>
              </a:rPr>
              <a:t>.</a:t>
            </a:r>
          </a:p>
        </p:txBody>
      </p:sp>
      <p:sp>
        <p:nvSpPr>
          <p:cNvPr id="96" name="Text Box 90"/>
          <p:cNvSpPr txBox="1">
            <a:spLocks noChangeArrowheads="1"/>
          </p:cNvSpPr>
          <p:nvPr/>
        </p:nvSpPr>
        <p:spPr bwMode="auto">
          <a:xfrm>
            <a:off x="25535292" y="12261549"/>
            <a:ext cx="6470900" cy="4601260"/>
          </a:xfrm>
          <a:prstGeom prst="rect">
            <a:avLst/>
          </a:prstGeom>
          <a:noFill/>
          <a:ln w="9525">
            <a:noFill/>
            <a:miter lim="800000"/>
            <a:headEnd/>
            <a:tailEnd/>
          </a:ln>
        </p:spPr>
        <p:txBody>
          <a:bodyPr wrap="square" lIns="0" tIns="0" rIns="0" bIns="0">
            <a:spAutoFit/>
          </a:bodyPr>
          <a:lstStyle/>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End devices will be able to decrypt the packets that they have received if and only if they are encrypted with its corresponding identity. This mechanism confirms the authenticity of the device in the other end that wants to communicate with it since identities are provided only by the server to the authentic devices in the same network.</a:t>
            </a:r>
          </a:p>
          <a:p>
            <a:pPr marL="457200" indent="-457200" defTabSz="3135313">
              <a:spcBef>
                <a:spcPct val="50000"/>
              </a:spcBef>
              <a:buFont typeface="Arial" pitchFamily="34" charset="0"/>
              <a:buChar char="•"/>
            </a:pPr>
            <a:r>
              <a:rPr lang="en-IN" sz="2600" dirty="0">
                <a:latin typeface="Times New Roman" pitchFamily="18" charset="0"/>
                <a:cs typeface="Times New Roman" pitchFamily="18" charset="0"/>
              </a:rPr>
              <a:t>The design also provides for resistance against man-in-the-middle and replay attacks.</a:t>
            </a:r>
            <a:endParaRPr lang="en-IN" sz="2600" dirty="0" smtClean="0">
              <a:latin typeface="Times New Roman" pitchFamily="18" charset="0"/>
              <a:cs typeface="Times New Roman" pitchFamily="18" charset="0"/>
            </a:endParaRPr>
          </a:p>
        </p:txBody>
      </p:sp>
      <p:pic>
        <p:nvPicPr>
          <p:cNvPr id="1042" name="Picture 18" descr="C:\Users\bhara_000\Downloads\Memory map grap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45674" y="8610447"/>
            <a:ext cx="6200096" cy="3420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efault Design">
  <a:themeElements>
    <a:clrScheme name="UTHealth">
      <a:dk1>
        <a:srgbClr val="000000"/>
      </a:dk1>
      <a:lt1>
        <a:srgbClr val="FFFFFF"/>
      </a:lt1>
      <a:dk2>
        <a:srgbClr val="000000"/>
      </a:dk2>
      <a:lt2>
        <a:srgbClr val="FFFFFF"/>
      </a:lt2>
      <a:accent1>
        <a:srgbClr val="BD4F19"/>
      </a:accent1>
      <a:accent2>
        <a:srgbClr val="4D4F53"/>
      </a:accent2>
      <a:accent3>
        <a:srgbClr val="44697D"/>
      </a:accent3>
      <a:accent4>
        <a:srgbClr val="206C49"/>
      </a:accent4>
      <a:accent5>
        <a:srgbClr val="412D5D"/>
      </a:accent5>
      <a:accent6>
        <a:srgbClr val="552600"/>
      </a:accent6>
      <a:hlink>
        <a:srgbClr val="0070C0"/>
      </a:hlink>
      <a:folHlink>
        <a:srgbClr val="007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4964</TotalTime>
  <Words>670</Words>
  <Application>Microsoft Office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Texas Woman's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UTHealth SON</dc:creator>
  <cp:lastModifiedBy>Bharath Alva</cp:lastModifiedBy>
  <cp:revision>144</cp:revision>
  <dcterms:created xsi:type="dcterms:W3CDTF">2002-12-20T21:18:36Z</dcterms:created>
  <dcterms:modified xsi:type="dcterms:W3CDTF">2016-12-03T00:51:02Z</dcterms:modified>
</cp:coreProperties>
</file>