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2" r:id="rId1"/>
  </p:sldMasterIdLst>
  <p:notesMasterIdLst>
    <p:notesMasterId r:id="rId14"/>
  </p:notesMasterIdLst>
  <p:sldIdLst>
    <p:sldId id="274" r:id="rId2"/>
    <p:sldId id="271" r:id="rId3"/>
    <p:sldId id="258" r:id="rId4"/>
    <p:sldId id="259" r:id="rId5"/>
    <p:sldId id="260" r:id="rId6"/>
    <p:sldId id="266" r:id="rId7"/>
    <p:sldId id="267" r:id="rId8"/>
    <p:sldId id="268" r:id="rId9"/>
    <p:sldId id="27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04287-AAB4-448D-A7B8-C6EE2E69AD7A}" v="26" dt="2024-07-09T13:19:12.471"/>
    <p1510:client id="{ADCA067A-75A5-43F9-A5DD-7239861045C1}" v="3" dt="2024-07-10T12:48:02.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2" d="100"/>
          <a:sy n="82" d="100"/>
        </p:scale>
        <p:origin x="67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a:t>
            </a:fld>
            <a:endParaRPr lang="en-IN"/>
          </a:p>
        </p:txBody>
      </p:sp>
    </p:spTree>
    <p:extLst>
      <p:ext uri="{BB962C8B-B14F-4D97-AF65-F5344CB8AC3E}">
        <p14:creationId xmlns:p14="http://schemas.microsoft.com/office/powerpoint/2010/main" val="264109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extLst>
      <p:ext uri="{BB962C8B-B14F-4D97-AF65-F5344CB8AC3E}">
        <p14:creationId xmlns:p14="http://schemas.microsoft.com/office/powerpoint/2010/main" val="3056265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666607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67648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92737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20490F5-ED19-4308-995A-60E8368DFD2A}"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2079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574646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174161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561982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485383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08636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512517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90573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88660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DB883-C30C-422F-A2BF-652773BC1D10}"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798811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415312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DB883-C30C-422F-A2BF-652773BC1D10}" type="datetimeFigureOut">
              <a:rPr lang="en-IN" smtClean="0"/>
              <a:t>12-07-2024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506731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854000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694301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FDB883-C30C-422F-A2BF-652773BC1D10}" type="datetimeFigureOut">
              <a:rPr lang="en-IN" smtClean="0"/>
              <a:t>12-07-2024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0490F5-ED19-4308-995A-60E8368DFD2A}" type="slidenum">
              <a:rPr lang="en-IN" smtClean="0"/>
              <a:t>‹#›</a:t>
            </a:fld>
            <a:endParaRPr lang="en-IN"/>
          </a:p>
        </p:txBody>
      </p:sp>
    </p:spTree>
    <p:extLst>
      <p:ext uri="{BB962C8B-B14F-4D97-AF65-F5344CB8AC3E}">
        <p14:creationId xmlns:p14="http://schemas.microsoft.com/office/powerpoint/2010/main" val="3109720918"/>
      </p:ext>
    </p:extLst>
  </p:cSld>
  <p:clrMap bg1="dk1" tx1="lt1" bg2="dk2" tx2="lt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 id="2147484344" r:id="rId12"/>
    <p:sldLayoutId id="2147484345" r:id="rId13"/>
    <p:sldLayoutId id="2147484346" r:id="rId14"/>
    <p:sldLayoutId id="2147484347" r:id="rId15"/>
    <p:sldLayoutId id="2147484348" r:id="rId16"/>
    <p:sldLayoutId id="21474843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killrary.com/blogs/read/steganography-hidden-threat"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hyperlink" Target="https://coderzcolumn.com/tutorials/python/hashlib-compute-secure-hashes-message-digests-in-python"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9B30-1439-CAD9-D527-77929C5A77F7}"/>
              </a:ext>
            </a:extLst>
          </p:cNvPr>
          <p:cNvSpPr>
            <a:spLocks noGrp="1"/>
          </p:cNvSpPr>
          <p:nvPr>
            <p:ph type="ctrTitle"/>
          </p:nvPr>
        </p:nvSpPr>
        <p:spPr>
          <a:xfrm>
            <a:off x="354564" y="-1698171"/>
            <a:ext cx="7977674" cy="4469363"/>
          </a:xfrm>
        </p:spPr>
        <p:txBody>
          <a:bodyPr/>
          <a:lstStyle/>
          <a:p>
            <a:r>
              <a:rPr lang="en-US" sz="6000" dirty="0"/>
              <a:t>Bharath</a:t>
            </a:r>
            <a:r>
              <a:rPr lang="en-US" dirty="0"/>
              <a:t> </a:t>
            </a:r>
            <a:r>
              <a:rPr lang="en-US" sz="6000" dirty="0" err="1"/>
              <a:t>chittibomma</a:t>
            </a:r>
            <a:endParaRPr lang="en-IN" sz="6000" dirty="0"/>
          </a:p>
        </p:txBody>
      </p:sp>
      <p:sp>
        <p:nvSpPr>
          <p:cNvPr id="3" name="Subtitle 2">
            <a:extLst>
              <a:ext uri="{FF2B5EF4-FFF2-40B4-BE49-F238E27FC236}">
                <a16:creationId xmlns:a16="http://schemas.microsoft.com/office/drawing/2014/main" id="{BC84BABA-271A-B14A-4029-29E946FA5839}"/>
              </a:ext>
            </a:extLst>
          </p:cNvPr>
          <p:cNvSpPr>
            <a:spLocks noGrp="1"/>
          </p:cNvSpPr>
          <p:nvPr>
            <p:ph type="subTitle" idx="1"/>
          </p:nvPr>
        </p:nvSpPr>
        <p:spPr>
          <a:xfrm>
            <a:off x="525593" y="2766181"/>
            <a:ext cx="5306041" cy="662819"/>
          </a:xfrm>
        </p:spPr>
        <p:txBody>
          <a:bodyPr>
            <a:noAutofit/>
          </a:bodyPr>
          <a:lstStyle/>
          <a:p>
            <a:r>
              <a:rPr lang="en-US" sz="2400" dirty="0"/>
              <a:t>PROJECT</a:t>
            </a:r>
            <a:endParaRPr lang="en-IN" sz="2400" dirty="0"/>
          </a:p>
        </p:txBody>
      </p:sp>
      <p:pic>
        <p:nvPicPr>
          <p:cNvPr id="7" name="Picture 6">
            <a:extLst>
              <a:ext uri="{FF2B5EF4-FFF2-40B4-BE49-F238E27FC236}">
                <a16:creationId xmlns:a16="http://schemas.microsoft.com/office/drawing/2014/main" id="{6BC57ACD-A9BB-2C17-2006-AAFCABF5354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419" y="3592286"/>
            <a:ext cx="5901590" cy="3161566"/>
          </a:xfrm>
          <a:prstGeom prst="rect">
            <a:avLst/>
          </a:prstGeom>
        </p:spPr>
      </p:pic>
    </p:spTree>
    <p:extLst>
      <p:ext uri="{BB962C8B-B14F-4D97-AF65-F5344CB8AC3E}">
        <p14:creationId xmlns:p14="http://schemas.microsoft.com/office/powerpoint/2010/main" val="77509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499B-ABC7-8C15-2F1A-F691A4B09124}"/>
              </a:ext>
            </a:extLst>
          </p:cNvPr>
          <p:cNvSpPr>
            <a:spLocks noGrp="1"/>
          </p:cNvSpPr>
          <p:nvPr>
            <p:ph type="title"/>
          </p:nvPr>
        </p:nvSpPr>
        <p:spPr>
          <a:xfrm>
            <a:off x="618067" y="139892"/>
            <a:ext cx="9906000" cy="948267"/>
          </a:xfrm>
        </p:spPr>
        <p:txBody>
          <a:bodyPr>
            <a:normAutofit/>
          </a:bodyPr>
          <a:lstStyle/>
          <a:p>
            <a:pPr algn="l"/>
            <a:r>
              <a:rPr lang="en-IN" sz="4400" b="1" dirty="0"/>
              <a:t>results</a:t>
            </a:r>
          </a:p>
        </p:txBody>
      </p:sp>
      <p:sp>
        <p:nvSpPr>
          <p:cNvPr id="3" name="Text Placeholder 2">
            <a:extLst>
              <a:ext uri="{FF2B5EF4-FFF2-40B4-BE49-F238E27FC236}">
                <a16:creationId xmlns:a16="http://schemas.microsoft.com/office/drawing/2014/main" id="{F6FBADB1-1866-10D4-5ED1-C25829834892}"/>
              </a:ext>
            </a:extLst>
          </p:cNvPr>
          <p:cNvSpPr>
            <a:spLocks noGrp="1"/>
          </p:cNvSpPr>
          <p:nvPr>
            <p:ph type="body" idx="1"/>
          </p:nvPr>
        </p:nvSpPr>
        <p:spPr>
          <a:xfrm>
            <a:off x="1048277" y="1456267"/>
            <a:ext cx="4522790" cy="1374776"/>
          </a:xfrm>
        </p:spPr>
        <p:txBody>
          <a:bodyPr>
            <a:normAutofit lnSpcReduction="10000"/>
          </a:bodyPr>
          <a:lstStyle/>
          <a:p>
            <a:pPr marL="342900" indent="-342900" algn="l">
              <a:buFont typeface="Wingdings" panose="05000000000000000000" pitchFamily="2" charset="2"/>
              <a:buChar char="q"/>
            </a:pPr>
            <a:r>
              <a:rPr lang="en-IN" sz="2100" dirty="0">
                <a:solidFill>
                  <a:schemeClr val="tx1"/>
                </a:solidFill>
              </a:rPr>
              <a:t>Normal image</a:t>
            </a:r>
          </a:p>
          <a:p>
            <a:pPr marL="285750" indent="-285750" algn="l">
              <a:buFont typeface="Arial" panose="020B0604020202020204" pitchFamily="34" charset="0"/>
              <a:buChar char="•"/>
            </a:pPr>
            <a:r>
              <a:rPr lang="en-US" altLang="en-US" sz="1900" cap="none" dirty="0">
                <a:solidFill>
                  <a:schemeClr val="tx1"/>
                </a:solidFill>
                <a:latin typeface="Arial" panose="020B0604020202020204" pitchFamily="34" charset="0"/>
              </a:rPr>
              <a:t>D</a:t>
            </a:r>
            <a:r>
              <a:rPr kumimoji="0" lang="en-US" altLang="en-US" sz="1900" b="0" i="0" u="none" strike="noStrike" cap="none" normalizeH="0" baseline="0" dirty="0">
                <a:ln>
                  <a:noFill/>
                </a:ln>
                <a:solidFill>
                  <a:schemeClr val="tx1"/>
                </a:solidFill>
                <a:effectLst/>
                <a:latin typeface="Arial" panose="020B0604020202020204" pitchFamily="34" charset="0"/>
              </a:rPr>
              <a:t>ownload any sample image from google</a:t>
            </a:r>
          </a:p>
          <a:p>
            <a:pPr algn="l"/>
            <a:r>
              <a:rPr kumimoji="0" lang="en-US" altLang="en-US" sz="1900" b="0" i="0" u="none" strike="noStrike" cap="none" normalizeH="0" baseline="0" dirty="0">
                <a:ln>
                  <a:noFill/>
                </a:ln>
                <a:solidFill>
                  <a:schemeClr val="tx1"/>
                </a:solidFill>
                <a:effectLst/>
                <a:latin typeface="Arial" panose="020B0604020202020204" pitchFamily="34" charset="0"/>
              </a:rPr>
              <a:t>     or any other websites.</a:t>
            </a:r>
            <a:endParaRPr lang="en-IN" sz="1900" dirty="0"/>
          </a:p>
        </p:txBody>
      </p:sp>
      <p:sp>
        <p:nvSpPr>
          <p:cNvPr id="7" name="TextBox 6">
            <a:extLst>
              <a:ext uri="{FF2B5EF4-FFF2-40B4-BE49-F238E27FC236}">
                <a16:creationId xmlns:a16="http://schemas.microsoft.com/office/drawing/2014/main" id="{655CB16C-D321-E8A8-45BB-A0815F0892E3}"/>
              </a:ext>
            </a:extLst>
          </p:cNvPr>
          <p:cNvSpPr txBox="1"/>
          <p:nvPr/>
        </p:nvSpPr>
        <p:spPr>
          <a:xfrm>
            <a:off x="1141411" y="4819910"/>
            <a:ext cx="41333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is normal image.</a:t>
            </a:r>
          </a:p>
          <a:p>
            <a:pPr marL="285750" indent="-285750">
              <a:buFont typeface="Arial" panose="020B0604020202020204" pitchFamily="34" charset="0"/>
              <a:buChar char="•"/>
            </a:pPr>
            <a:r>
              <a:rPr lang="en-IN" dirty="0"/>
              <a:t>We can choose the image on which we want to do the encryption  </a:t>
            </a:r>
          </a:p>
        </p:txBody>
      </p:sp>
      <p:sp>
        <p:nvSpPr>
          <p:cNvPr id="8" name="TextBox 7">
            <a:extLst>
              <a:ext uri="{FF2B5EF4-FFF2-40B4-BE49-F238E27FC236}">
                <a16:creationId xmlns:a16="http://schemas.microsoft.com/office/drawing/2014/main" id="{20703EC2-F475-190B-0B70-54D2CE82A32C}"/>
              </a:ext>
            </a:extLst>
          </p:cNvPr>
          <p:cNvSpPr txBox="1"/>
          <p:nvPr/>
        </p:nvSpPr>
        <p:spPr>
          <a:xfrm>
            <a:off x="6723748" y="1378436"/>
            <a:ext cx="2099732" cy="646331"/>
          </a:xfrm>
          <a:prstGeom prst="rect">
            <a:avLst/>
          </a:prstGeom>
          <a:noFill/>
        </p:spPr>
        <p:txBody>
          <a:bodyPr wrap="square" rtlCol="0">
            <a:spAutoFit/>
          </a:bodyPr>
          <a:lstStyle/>
          <a:p>
            <a:pPr marL="285750" indent="-285750">
              <a:buFont typeface="Wingdings" panose="05000000000000000000" pitchFamily="2" charset="2"/>
              <a:buChar char="q"/>
            </a:pPr>
            <a:r>
              <a:rPr lang="en-IN" dirty="0"/>
              <a:t>ENCRYPTED IMAGE</a:t>
            </a:r>
          </a:p>
        </p:txBody>
      </p:sp>
      <p:sp>
        <p:nvSpPr>
          <p:cNvPr id="9" name="TextBox 8">
            <a:extLst>
              <a:ext uri="{FF2B5EF4-FFF2-40B4-BE49-F238E27FC236}">
                <a16:creationId xmlns:a16="http://schemas.microsoft.com/office/drawing/2014/main" id="{7AFA4D1C-94D0-5E6B-C1F0-6E755ADEE781}"/>
              </a:ext>
            </a:extLst>
          </p:cNvPr>
          <p:cNvSpPr txBox="1"/>
          <p:nvPr/>
        </p:nvSpPr>
        <p:spPr>
          <a:xfrm>
            <a:off x="6400800" y="1958989"/>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After hiding the text in the image the image will be became as</a:t>
            </a:r>
          </a:p>
        </p:txBody>
      </p:sp>
      <p:sp>
        <p:nvSpPr>
          <p:cNvPr id="12" name="TextBox 11">
            <a:extLst>
              <a:ext uri="{FF2B5EF4-FFF2-40B4-BE49-F238E27FC236}">
                <a16:creationId xmlns:a16="http://schemas.microsoft.com/office/drawing/2014/main" id="{DDFAF69B-8E3C-2E02-D4F4-C21E6856D04F}"/>
              </a:ext>
            </a:extLst>
          </p:cNvPr>
          <p:cNvSpPr txBox="1"/>
          <p:nvPr/>
        </p:nvSpPr>
        <p:spPr>
          <a:xfrm>
            <a:off x="6764870" y="4819910"/>
            <a:ext cx="3581399"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there is no difference in both the normal and encrypted images</a:t>
            </a:r>
          </a:p>
        </p:txBody>
      </p:sp>
      <p:pic>
        <p:nvPicPr>
          <p:cNvPr id="5" name="Picture 4">
            <a:extLst>
              <a:ext uri="{FF2B5EF4-FFF2-40B4-BE49-F238E27FC236}">
                <a16:creationId xmlns:a16="http://schemas.microsoft.com/office/drawing/2014/main" id="{8CB96EEF-C6EB-429D-55A5-75D523BB1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430" y="2806609"/>
            <a:ext cx="1750483" cy="1802768"/>
          </a:xfrm>
          <a:prstGeom prst="rect">
            <a:avLst/>
          </a:prstGeom>
        </p:spPr>
      </p:pic>
      <p:pic>
        <p:nvPicPr>
          <p:cNvPr id="15" name="Picture 14">
            <a:extLst>
              <a:ext uri="{FF2B5EF4-FFF2-40B4-BE49-F238E27FC236}">
                <a16:creationId xmlns:a16="http://schemas.microsoft.com/office/drawing/2014/main" id="{3CD6794F-30E3-232B-D375-76C557441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6257" y="2806609"/>
            <a:ext cx="1750483" cy="1750483"/>
          </a:xfrm>
          <a:prstGeom prst="rect">
            <a:avLst/>
          </a:prstGeom>
        </p:spPr>
      </p:pic>
    </p:spTree>
    <p:extLst>
      <p:ext uri="{BB962C8B-B14F-4D97-AF65-F5344CB8AC3E}">
        <p14:creationId xmlns:p14="http://schemas.microsoft.com/office/powerpoint/2010/main" val="416552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9EBC5-4BED-172F-AF9A-E4199C344BC8}"/>
              </a:ext>
            </a:extLst>
          </p:cNvPr>
          <p:cNvSpPr txBox="1"/>
          <p:nvPr/>
        </p:nvSpPr>
        <p:spPr>
          <a:xfrm>
            <a:off x="982133" y="1498600"/>
            <a:ext cx="9414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can protect our text inside the image by keeping an secure password.</a:t>
            </a:r>
          </a:p>
          <a:p>
            <a:pPr marL="285750" indent="-285750">
              <a:buFont typeface="Arial" panose="020B0604020202020204" pitchFamily="34" charset="0"/>
              <a:buChar char="•"/>
            </a:pPr>
            <a:r>
              <a:rPr lang="en-IN" dirty="0"/>
              <a:t>By entering the password we can get the text hided inside the pic</a:t>
            </a:r>
          </a:p>
        </p:txBody>
      </p:sp>
      <p:sp>
        <p:nvSpPr>
          <p:cNvPr id="6" name="TextBox 5">
            <a:extLst>
              <a:ext uri="{FF2B5EF4-FFF2-40B4-BE49-F238E27FC236}">
                <a16:creationId xmlns:a16="http://schemas.microsoft.com/office/drawing/2014/main" id="{062E31D4-FE2C-B666-4E07-F714D684ACE8}"/>
              </a:ext>
            </a:extLst>
          </p:cNvPr>
          <p:cNvSpPr txBox="1"/>
          <p:nvPr/>
        </p:nvSpPr>
        <p:spPr>
          <a:xfrm>
            <a:off x="5689600" y="4436070"/>
            <a:ext cx="4778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By entering the password we can </a:t>
            </a:r>
          </a:p>
          <a:p>
            <a:r>
              <a:rPr lang="en-IN" dirty="0"/>
              <a:t>    get the text hided inside the image</a:t>
            </a:r>
          </a:p>
        </p:txBody>
      </p:sp>
      <p:sp>
        <p:nvSpPr>
          <p:cNvPr id="3" name="TextBox 2">
            <a:extLst>
              <a:ext uri="{FF2B5EF4-FFF2-40B4-BE49-F238E27FC236}">
                <a16:creationId xmlns:a16="http://schemas.microsoft.com/office/drawing/2014/main" id="{4D837601-8DEF-82DA-39AD-8A5C73555484}"/>
              </a:ext>
            </a:extLst>
          </p:cNvPr>
          <p:cNvSpPr txBox="1"/>
          <p:nvPr/>
        </p:nvSpPr>
        <p:spPr>
          <a:xfrm>
            <a:off x="768602" y="4436070"/>
            <a:ext cx="515806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In above image we can see the secret message</a:t>
            </a:r>
          </a:p>
          <a:p>
            <a:r>
              <a:rPr lang="en-IN" dirty="0"/>
              <a:t>    (hello everyone….its my steganography project)                     that had to be hided inside the image.</a:t>
            </a:r>
          </a:p>
          <a:p>
            <a:pPr marL="285750" indent="-285750">
              <a:buFont typeface="Arial" panose="020B0604020202020204" pitchFamily="34" charset="0"/>
              <a:buChar char="•"/>
            </a:pPr>
            <a:r>
              <a:rPr lang="en-IN" dirty="0"/>
              <a:t>And also a password to protect our text.</a:t>
            </a:r>
          </a:p>
        </p:txBody>
      </p:sp>
      <p:pic>
        <p:nvPicPr>
          <p:cNvPr id="7" name="Picture 6">
            <a:extLst>
              <a:ext uri="{FF2B5EF4-FFF2-40B4-BE49-F238E27FC236}">
                <a16:creationId xmlns:a16="http://schemas.microsoft.com/office/drawing/2014/main" id="{0E050993-7DBA-D43A-8999-738504294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02" y="2620464"/>
            <a:ext cx="4589926" cy="994374"/>
          </a:xfrm>
          <a:prstGeom prst="rect">
            <a:avLst/>
          </a:prstGeom>
        </p:spPr>
      </p:pic>
      <p:pic>
        <p:nvPicPr>
          <p:cNvPr id="9" name="Picture 8">
            <a:extLst>
              <a:ext uri="{FF2B5EF4-FFF2-40B4-BE49-F238E27FC236}">
                <a16:creationId xmlns:a16="http://schemas.microsoft.com/office/drawing/2014/main" id="{78982807-87CA-6300-C869-D1F5650A8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0" y="2436091"/>
            <a:ext cx="5139187" cy="1605996"/>
          </a:xfrm>
          <a:prstGeom prst="rect">
            <a:avLst/>
          </a:prstGeom>
        </p:spPr>
      </p:pic>
    </p:spTree>
    <p:extLst>
      <p:ext uri="{BB962C8B-B14F-4D97-AF65-F5344CB8AC3E}">
        <p14:creationId xmlns:p14="http://schemas.microsoft.com/office/powerpoint/2010/main" val="96422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BA83C-C246-A77C-4A13-3905E1090321}"/>
              </a:ext>
            </a:extLst>
          </p:cNvPr>
          <p:cNvSpPr txBox="1"/>
          <p:nvPr/>
        </p:nvSpPr>
        <p:spPr>
          <a:xfrm>
            <a:off x="1303867" y="643467"/>
            <a:ext cx="4022127" cy="769441"/>
          </a:xfrm>
          <a:prstGeom prst="rect">
            <a:avLst/>
          </a:prstGeom>
          <a:noFill/>
        </p:spPr>
        <p:txBody>
          <a:bodyPr wrap="none" rtlCol="0">
            <a:spAutoFit/>
          </a:bodyPr>
          <a:lstStyle/>
          <a:p>
            <a:r>
              <a:rPr lang="en-IN" sz="4400" b="1" dirty="0"/>
              <a:t>PROJECT LINKS </a:t>
            </a:r>
          </a:p>
        </p:txBody>
      </p:sp>
    </p:spTree>
    <p:extLst>
      <p:ext uri="{BB962C8B-B14F-4D97-AF65-F5344CB8AC3E}">
        <p14:creationId xmlns:p14="http://schemas.microsoft.com/office/powerpoint/2010/main" val="2525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9FB41-66FD-41D6-D2A9-9106D05E20D2}"/>
              </a:ext>
            </a:extLst>
          </p:cNvPr>
          <p:cNvSpPr txBox="1"/>
          <p:nvPr/>
        </p:nvSpPr>
        <p:spPr>
          <a:xfrm>
            <a:off x="239485" y="1800808"/>
            <a:ext cx="11952515" cy="3600986"/>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In an age where information security is paramount, techniques like steganography play a crucial role in safeguarding</a:t>
            </a:r>
          </a:p>
          <a:p>
            <a:r>
              <a:rPr lang="en-US" sz="1600" dirty="0"/>
              <a:t>   sensitive data. Steganography is the art and science of concealing information within other non-suspicious data,       such</a:t>
            </a:r>
          </a:p>
          <a:p>
            <a:r>
              <a:rPr lang="en-US" sz="1600" dirty="0"/>
              <a:t>   as images, audio files, or even text, without arousing suspicion. Unlike cryptography, which focuses on encrypting data</a:t>
            </a:r>
          </a:p>
          <a:p>
            <a:r>
              <a:rPr lang="en-US" sz="1600" dirty="0"/>
              <a:t>   to make it unreadable, steganography aims to hide the existence of the message itself.</a:t>
            </a:r>
          </a:p>
          <a:p>
            <a:endParaRPr lang="en-US" sz="1600" dirty="0"/>
          </a:p>
          <a:p>
            <a:pPr marL="285750" indent="-285750">
              <a:buFont typeface="Wingdings" panose="05000000000000000000" pitchFamily="2" charset="2"/>
              <a:buChar char="Ø"/>
            </a:pPr>
            <a:r>
              <a:rPr lang="en-US" sz="1600" dirty="0"/>
              <a:t>In this project, we explore the application of steganography specifically in the realm of digital images. The primary</a:t>
            </a:r>
          </a:p>
          <a:p>
            <a:r>
              <a:rPr lang="en-US" sz="1600" dirty="0"/>
              <a:t>   goal is to embed textual information covertly within an image file, making it imperceptible to the human eye and </a:t>
            </a:r>
          </a:p>
          <a:p>
            <a:r>
              <a:rPr lang="en-US" sz="1600" dirty="0"/>
              <a:t>   difficult to detect without the appropriate tools. This process involves encoding the text into the pixels of the image in</a:t>
            </a:r>
          </a:p>
          <a:p>
            <a:r>
              <a:rPr lang="en-US" sz="1600" dirty="0"/>
              <a:t>   such a way that the image appears unchanged to casual inspection but can be decoded to retrieve the hidden message</a:t>
            </a:r>
            <a:r>
              <a:rPr lang="en-US" dirty="0"/>
              <a:t>.</a:t>
            </a:r>
          </a:p>
          <a:p>
            <a:r>
              <a:rPr lang="en-IN" dirty="0"/>
              <a:t>  </a:t>
            </a:r>
          </a:p>
        </p:txBody>
      </p:sp>
      <p:sp>
        <p:nvSpPr>
          <p:cNvPr id="3" name="TextBox 2">
            <a:extLst>
              <a:ext uri="{FF2B5EF4-FFF2-40B4-BE49-F238E27FC236}">
                <a16:creationId xmlns:a16="http://schemas.microsoft.com/office/drawing/2014/main" id="{ADC46185-F87A-F58F-DD96-5A4A1568976D}"/>
              </a:ext>
            </a:extLst>
          </p:cNvPr>
          <p:cNvSpPr txBox="1"/>
          <p:nvPr/>
        </p:nvSpPr>
        <p:spPr>
          <a:xfrm>
            <a:off x="821268" y="635000"/>
            <a:ext cx="9575800" cy="523220"/>
          </a:xfrm>
          <a:prstGeom prst="rect">
            <a:avLst/>
          </a:prstGeom>
          <a:noFill/>
        </p:spPr>
        <p:txBody>
          <a:bodyPr wrap="square" rtlCol="0">
            <a:spAutoFit/>
          </a:bodyPr>
          <a:lstStyle/>
          <a:p>
            <a:r>
              <a:rPr lang="en-IN" sz="2800" b="1" dirty="0"/>
              <a:t>HIDING A TEXT INSIDE AN  IMAGE USING STEGANOGRAPHY</a:t>
            </a:r>
          </a:p>
        </p:txBody>
      </p:sp>
    </p:spTree>
    <p:extLst>
      <p:ext uri="{BB962C8B-B14F-4D97-AF65-F5344CB8AC3E}">
        <p14:creationId xmlns:p14="http://schemas.microsoft.com/office/powerpoint/2010/main" val="11915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7CF-4ECA-3F76-F45E-8C01A09FC418}"/>
              </a:ext>
            </a:extLst>
          </p:cNvPr>
          <p:cNvSpPr>
            <a:spLocks noGrp="1"/>
          </p:cNvSpPr>
          <p:nvPr>
            <p:ph type="title"/>
          </p:nvPr>
        </p:nvSpPr>
        <p:spPr>
          <a:xfrm>
            <a:off x="673255" y="207696"/>
            <a:ext cx="10039879" cy="2730235"/>
          </a:xfrm>
        </p:spPr>
        <p:txBody>
          <a:bodyPr>
            <a:normAutofit/>
          </a:bodyPr>
          <a:lstStyle/>
          <a:p>
            <a:pPr algn="l"/>
            <a:r>
              <a:rPr lang="en-US" b="1" dirty="0"/>
              <a:t>Agenda for Steganography Project: Hiding Text Inside an Image</a:t>
            </a:r>
            <a:br>
              <a:rPr lang="en-US" b="1" dirty="0"/>
            </a:br>
            <a:br>
              <a:rPr lang="en-IN" dirty="0"/>
            </a:br>
            <a:endParaRPr lang="en-IN" dirty="0"/>
          </a:p>
        </p:txBody>
      </p:sp>
      <p:sp>
        <p:nvSpPr>
          <p:cNvPr id="3" name="Text Placeholder 2">
            <a:extLst>
              <a:ext uri="{FF2B5EF4-FFF2-40B4-BE49-F238E27FC236}">
                <a16:creationId xmlns:a16="http://schemas.microsoft.com/office/drawing/2014/main" id="{04819F72-596B-7020-51FE-5119DA18B3E1}"/>
              </a:ext>
            </a:extLst>
          </p:cNvPr>
          <p:cNvSpPr>
            <a:spLocks noGrp="1"/>
          </p:cNvSpPr>
          <p:nvPr>
            <p:ph type="body" idx="1"/>
          </p:nvPr>
        </p:nvSpPr>
        <p:spPr>
          <a:xfrm>
            <a:off x="673255" y="1847462"/>
            <a:ext cx="11518745" cy="4802842"/>
          </a:xfrm>
        </p:spPr>
        <p:txBody>
          <a:bodyPr>
            <a:normAutofit/>
          </a:bodyPr>
          <a:lstStyle/>
          <a:p>
            <a:pPr marL="285750" indent="-285750" algn="l">
              <a:buFont typeface="Wingdings" panose="05000000000000000000" pitchFamily="2" charset="2"/>
              <a:buChar char="q"/>
            </a:pPr>
            <a:r>
              <a:rPr lang="en-IN" dirty="0">
                <a:solidFill>
                  <a:schemeClr val="tx1">
                    <a:lumMod val="95000"/>
                  </a:schemeClr>
                </a:solidFill>
              </a:rPr>
              <a:t>Project overview</a:t>
            </a:r>
          </a:p>
          <a:p>
            <a:pPr marL="285750" indent="-285750" algn="l">
              <a:buFont typeface="Wingdings" panose="05000000000000000000" pitchFamily="2" charset="2"/>
              <a:buChar char="q"/>
            </a:pPr>
            <a:r>
              <a:rPr lang="en-IN" dirty="0">
                <a:solidFill>
                  <a:schemeClr val="tx1">
                    <a:lumMod val="95000"/>
                  </a:schemeClr>
                </a:solidFill>
              </a:rPr>
              <a:t>Software and tools selection</a:t>
            </a:r>
          </a:p>
          <a:p>
            <a:pPr marL="285750" indent="-285750" algn="l">
              <a:buFont typeface="Wingdings" panose="05000000000000000000" pitchFamily="2" charset="2"/>
              <a:buChar char="q"/>
            </a:pPr>
            <a:r>
              <a:rPr lang="en-IN" dirty="0">
                <a:solidFill>
                  <a:schemeClr val="tx1">
                    <a:lumMod val="95000"/>
                  </a:schemeClr>
                </a:solidFill>
              </a:rPr>
              <a:t>Who are the end users of this project?</a:t>
            </a:r>
          </a:p>
          <a:p>
            <a:pPr marL="285750" indent="-285750" algn="l">
              <a:buFont typeface="Wingdings" panose="05000000000000000000" pitchFamily="2" charset="2"/>
              <a:buChar char="q"/>
            </a:pPr>
            <a:r>
              <a:rPr lang="en-IN" dirty="0">
                <a:solidFill>
                  <a:schemeClr val="tx1">
                    <a:lumMod val="95000"/>
                  </a:schemeClr>
                </a:solidFill>
              </a:rPr>
              <a:t>Your solution and its value proposition</a:t>
            </a:r>
          </a:p>
          <a:p>
            <a:pPr marL="285750" indent="-285750" algn="l">
              <a:buFont typeface="Wingdings" panose="05000000000000000000" pitchFamily="2" charset="2"/>
              <a:buChar char="q"/>
            </a:pPr>
            <a:r>
              <a:rPr lang="en-IN" dirty="0">
                <a:solidFill>
                  <a:schemeClr val="tx1">
                    <a:lumMod val="95000"/>
                  </a:schemeClr>
                </a:solidFill>
              </a:rPr>
              <a:t>How did you customize the project and make it your own</a:t>
            </a:r>
          </a:p>
          <a:p>
            <a:pPr marL="285750" indent="-285750" algn="l">
              <a:buFont typeface="Wingdings" panose="05000000000000000000" pitchFamily="2" charset="2"/>
              <a:buChar char="q"/>
            </a:pPr>
            <a:r>
              <a:rPr lang="en-IN" dirty="0">
                <a:solidFill>
                  <a:schemeClr val="tx1">
                    <a:lumMod val="95000"/>
                  </a:schemeClr>
                </a:solidFill>
              </a:rPr>
              <a:t>Modelling</a:t>
            </a:r>
          </a:p>
          <a:p>
            <a:pPr marL="285750" indent="-285750" algn="l">
              <a:buFont typeface="Wingdings" panose="05000000000000000000" pitchFamily="2" charset="2"/>
              <a:buChar char="q"/>
            </a:pPr>
            <a:r>
              <a:rPr lang="en-IN" dirty="0">
                <a:solidFill>
                  <a:schemeClr val="tx1">
                    <a:lumMod val="95000"/>
                  </a:schemeClr>
                </a:solidFill>
              </a:rPr>
              <a:t>Results</a:t>
            </a:r>
          </a:p>
          <a:p>
            <a:pPr marL="285750" indent="-285750" algn="l">
              <a:buFont typeface="Wingdings" panose="05000000000000000000" pitchFamily="2" charset="2"/>
              <a:buChar char="q"/>
            </a:pPr>
            <a:r>
              <a:rPr lang="en-IN" dirty="0">
                <a:solidFill>
                  <a:schemeClr val="tx1">
                    <a:lumMod val="95000"/>
                  </a:schemeClr>
                </a:solidFill>
              </a:rPr>
              <a:t>links</a:t>
            </a:r>
          </a:p>
        </p:txBody>
      </p:sp>
    </p:spTree>
    <p:extLst>
      <p:ext uri="{BB962C8B-B14F-4D97-AF65-F5344CB8AC3E}">
        <p14:creationId xmlns:p14="http://schemas.microsoft.com/office/powerpoint/2010/main" val="56067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31F4-972F-CBAE-C317-CCEBE3558CCF}"/>
              </a:ext>
            </a:extLst>
          </p:cNvPr>
          <p:cNvSpPr>
            <a:spLocks noGrp="1"/>
          </p:cNvSpPr>
          <p:nvPr>
            <p:ph type="title"/>
          </p:nvPr>
        </p:nvSpPr>
        <p:spPr>
          <a:xfrm>
            <a:off x="245672" y="-113519"/>
            <a:ext cx="9906000" cy="1002240"/>
          </a:xfrm>
        </p:spPr>
        <p:txBody>
          <a:bodyPr>
            <a:normAutofit/>
          </a:bodyPr>
          <a:lstStyle/>
          <a:p>
            <a:pPr algn="l"/>
            <a:r>
              <a:rPr lang="en-IN" sz="4400" b="1" dirty="0"/>
              <a:t>Project overview</a:t>
            </a:r>
          </a:p>
        </p:txBody>
      </p:sp>
      <p:sp>
        <p:nvSpPr>
          <p:cNvPr id="3" name="Text Placeholder 2">
            <a:extLst>
              <a:ext uri="{FF2B5EF4-FFF2-40B4-BE49-F238E27FC236}">
                <a16:creationId xmlns:a16="http://schemas.microsoft.com/office/drawing/2014/main" id="{8B6B4A4D-0BD8-A214-3B53-1A3DEC86FD38}"/>
              </a:ext>
            </a:extLst>
          </p:cNvPr>
          <p:cNvSpPr>
            <a:spLocks noGrp="1"/>
          </p:cNvSpPr>
          <p:nvPr>
            <p:ph type="body" idx="1"/>
          </p:nvPr>
        </p:nvSpPr>
        <p:spPr>
          <a:xfrm>
            <a:off x="8356599" y="-2023534"/>
            <a:ext cx="2826277" cy="2023533"/>
          </a:xfrm>
        </p:spPr>
        <p:txBody>
          <a:bodyPr>
            <a:normAutofit/>
          </a:bodyPr>
          <a:lstStyle/>
          <a:p>
            <a:endParaRPr lang="en-IN" dirty="0"/>
          </a:p>
        </p:txBody>
      </p:sp>
      <p:sp>
        <p:nvSpPr>
          <p:cNvPr id="4" name="TextBox 3">
            <a:extLst>
              <a:ext uri="{FF2B5EF4-FFF2-40B4-BE49-F238E27FC236}">
                <a16:creationId xmlns:a16="http://schemas.microsoft.com/office/drawing/2014/main" id="{ED1DED7A-82E1-134B-D114-7D89803139B4}"/>
              </a:ext>
            </a:extLst>
          </p:cNvPr>
          <p:cNvSpPr txBox="1"/>
          <p:nvPr/>
        </p:nvSpPr>
        <p:spPr>
          <a:xfrm>
            <a:off x="245672" y="850479"/>
            <a:ext cx="10498666" cy="923330"/>
          </a:xfrm>
          <a:prstGeom prst="rect">
            <a:avLst/>
          </a:prstGeom>
          <a:noFill/>
        </p:spPr>
        <p:txBody>
          <a:bodyPr wrap="square" rtlCol="0">
            <a:spAutoFit/>
          </a:bodyPr>
          <a:lstStyle/>
          <a:p>
            <a:r>
              <a:rPr lang="en-US" dirty="0"/>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p>
        </p:txBody>
      </p:sp>
      <p:sp>
        <p:nvSpPr>
          <p:cNvPr id="5" name="TextBox 4">
            <a:extLst>
              <a:ext uri="{FF2B5EF4-FFF2-40B4-BE49-F238E27FC236}">
                <a16:creationId xmlns:a16="http://schemas.microsoft.com/office/drawing/2014/main" id="{C74FCEE0-2F5D-33AE-42B2-BEA502D0BD08}"/>
              </a:ext>
            </a:extLst>
          </p:cNvPr>
          <p:cNvSpPr txBox="1"/>
          <p:nvPr/>
        </p:nvSpPr>
        <p:spPr>
          <a:xfrm>
            <a:off x="245672" y="2002871"/>
            <a:ext cx="5581977" cy="1846659"/>
          </a:xfrm>
          <a:prstGeom prst="rect">
            <a:avLst/>
          </a:prstGeom>
          <a:noFill/>
        </p:spPr>
        <p:txBody>
          <a:bodyPr wrap="none" rtlCol="0">
            <a:spAutoFit/>
          </a:bodyPr>
          <a:lstStyle/>
          <a:p>
            <a:r>
              <a:rPr lang="en-IN" sz="2400" dirty="0"/>
              <a:t>Key objectives:</a:t>
            </a:r>
          </a:p>
          <a:p>
            <a:pPr marL="285750" indent="-285750">
              <a:buFont typeface="Wingdings" panose="05000000000000000000" pitchFamily="2" charset="2"/>
              <a:buChar char="v"/>
            </a:pPr>
            <a:r>
              <a:rPr lang="en-IN" dirty="0"/>
              <a:t>Understanding Steganography Fundamentals</a:t>
            </a:r>
          </a:p>
          <a:p>
            <a:pPr marL="285750" indent="-285750">
              <a:buFont typeface="Wingdings" panose="05000000000000000000" pitchFamily="2" charset="2"/>
              <a:buChar char="v"/>
            </a:pPr>
            <a:r>
              <a:rPr lang="en-IN" dirty="0"/>
              <a:t>Implementing Steganographic Techniques</a:t>
            </a:r>
          </a:p>
          <a:p>
            <a:pPr marL="285750" indent="-285750">
              <a:buFont typeface="Wingdings" panose="05000000000000000000" pitchFamily="2" charset="2"/>
              <a:buChar char="v"/>
            </a:pPr>
            <a:r>
              <a:rPr lang="en-IN" dirty="0"/>
              <a:t>Developing a Steganographic Tool</a:t>
            </a:r>
          </a:p>
          <a:p>
            <a:pPr marL="285750" indent="-285750">
              <a:buFont typeface="Wingdings" panose="05000000000000000000" pitchFamily="2" charset="2"/>
              <a:buChar char="v"/>
            </a:pPr>
            <a:r>
              <a:rPr lang="en-IN" dirty="0"/>
              <a:t>Security and Detection</a:t>
            </a:r>
          </a:p>
          <a:p>
            <a:pPr marL="285750" indent="-285750">
              <a:buFont typeface="Wingdings" panose="05000000000000000000" pitchFamily="2" charset="2"/>
              <a:buChar char="v"/>
            </a:pPr>
            <a:r>
              <a:rPr lang="en-IN" dirty="0"/>
              <a:t>Applications and Ethical Considerations</a:t>
            </a:r>
          </a:p>
        </p:txBody>
      </p:sp>
      <p:sp>
        <p:nvSpPr>
          <p:cNvPr id="6" name="TextBox 5">
            <a:extLst>
              <a:ext uri="{FF2B5EF4-FFF2-40B4-BE49-F238E27FC236}">
                <a16:creationId xmlns:a16="http://schemas.microsoft.com/office/drawing/2014/main" id="{7013EF8B-FCC8-422B-4D10-382D0A98BD12}"/>
              </a:ext>
            </a:extLst>
          </p:cNvPr>
          <p:cNvSpPr txBox="1"/>
          <p:nvPr/>
        </p:nvSpPr>
        <p:spPr>
          <a:xfrm>
            <a:off x="255328" y="5268857"/>
            <a:ext cx="10089622" cy="1508105"/>
          </a:xfrm>
          <a:prstGeom prst="rect">
            <a:avLst/>
          </a:prstGeom>
          <a:noFill/>
        </p:spPr>
        <p:txBody>
          <a:bodyPr wrap="none" rtlCol="0">
            <a:spAutoFit/>
          </a:bodyPr>
          <a:lstStyle/>
          <a:p>
            <a:r>
              <a:rPr lang="en-US" sz="2000" b="1" dirty="0"/>
              <a:t>Conclusion:</a:t>
            </a:r>
            <a:endParaRPr lang="en-US" sz="2000" dirty="0"/>
          </a:p>
          <a:p>
            <a:r>
              <a:rPr lang="en-US" dirty="0"/>
              <a:t>This project on steganography aims to provide a comprehensive exploration of both the </a:t>
            </a:r>
          </a:p>
          <a:p>
            <a:r>
              <a:rPr lang="en-US" dirty="0"/>
              <a:t>theoretical foundations and</a:t>
            </a:r>
          </a:p>
          <a:p>
            <a:r>
              <a:rPr lang="en-US" dirty="0"/>
              <a:t>practical implementations of hiding data within digital media. </a:t>
            </a:r>
          </a:p>
          <a:p>
            <a:endParaRPr lang="en-IN" dirty="0"/>
          </a:p>
        </p:txBody>
      </p:sp>
      <p:sp>
        <p:nvSpPr>
          <p:cNvPr id="7" name="TextBox 6">
            <a:extLst>
              <a:ext uri="{FF2B5EF4-FFF2-40B4-BE49-F238E27FC236}">
                <a16:creationId xmlns:a16="http://schemas.microsoft.com/office/drawing/2014/main" id="{F397ADAB-0BE8-BFAF-F2D3-458675474F35}"/>
              </a:ext>
            </a:extLst>
          </p:cNvPr>
          <p:cNvSpPr txBox="1"/>
          <p:nvPr/>
        </p:nvSpPr>
        <p:spPr>
          <a:xfrm>
            <a:off x="295727" y="3845660"/>
            <a:ext cx="9805890" cy="1538883"/>
          </a:xfrm>
          <a:prstGeom prst="rect">
            <a:avLst/>
          </a:prstGeom>
          <a:noFill/>
        </p:spPr>
        <p:txBody>
          <a:bodyPr wrap="none" rtlCol="0">
            <a:spAutoFit/>
          </a:bodyPr>
          <a:lstStyle/>
          <a:p>
            <a:r>
              <a:rPr lang="en-US" sz="2000" b="1" dirty="0"/>
              <a:t>Deliverables</a:t>
            </a:r>
            <a:r>
              <a:rPr lang="en-US" b="1" dirty="0"/>
              <a:t>:</a:t>
            </a:r>
            <a:endParaRPr lang="en-US" dirty="0"/>
          </a:p>
          <a:p>
            <a:pPr>
              <a:buFont typeface="Arial" panose="020B0604020202020204" pitchFamily="34" charset="0"/>
              <a:buChar char="•"/>
            </a:pPr>
            <a:r>
              <a:rPr lang="en-US" dirty="0"/>
              <a:t>A detailed report documenting the project's objectives, methodologies, and findings.</a:t>
            </a:r>
          </a:p>
          <a:p>
            <a:pPr>
              <a:buFont typeface="Arial" panose="020B0604020202020204" pitchFamily="34" charset="0"/>
              <a:buChar char="•"/>
            </a:pPr>
            <a:r>
              <a:rPr lang="en-US" dirty="0"/>
              <a:t>Source code of the steganographic tool developed during the project.</a:t>
            </a:r>
          </a:p>
          <a:p>
            <a:pPr>
              <a:buFont typeface="Arial" panose="020B0604020202020204" pitchFamily="34" charset="0"/>
              <a:buChar char="•"/>
            </a:pPr>
            <a:r>
              <a:rPr lang="en-US" dirty="0"/>
              <a:t>Demonstration videos or screenshots showcasing the tool's functionality.</a:t>
            </a:r>
          </a:p>
          <a:p>
            <a:endParaRPr lang="en-IN" sz="2000" dirty="0"/>
          </a:p>
        </p:txBody>
      </p:sp>
    </p:spTree>
    <p:extLst>
      <p:ext uri="{BB962C8B-B14F-4D97-AF65-F5344CB8AC3E}">
        <p14:creationId xmlns:p14="http://schemas.microsoft.com/office/powerpoint/2010/main" val="185219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DF2F-6E05-CBDC-E213-897E5E0A95CF}"/>
              </a:ext>
            </a:extLst>
          </p:cNvPr>
          <p:cNvSpPr>
            <a:spLocks noGrp="1"/>
          </p:cNvSpPr>
          <p:nvPr>
            <p:ph type="title"/>
          </p:nvPr>
        </p:nvSpPr>
        <p:spPr>
          <a:xfrm>
            <a:off x="1141411" y="547160"/>
            <a:ext cx="9906000" cy="714374"/>
          </a:xfrm>
        </p:spPr>
        <p:txBody>
          <a:bodyPr>
            <a:normAutofit/>
          </a:bodyPr>
          <a:lstStyle/>
          <a:p>
            <a:r>
              <a:rPr lang="en-IN" sz="4400" b="1" dirty="0"/>
              <a:t>Software and tools selection</a:t>
            </a:r>
          </a:p>
        </p:txBody>
      </p:sp>
      <p:sp>
        <p:nvSpPr>
          <p:cNvPr id="4" name="Rectangle 1">
            <a:extLst>
              <a:ext uri="{FF2B5EF4-FFF2-40B4-BE49-F238E27FC236}">
                <a16:creationId xmlns:a16="http://schemas.microsoft.com/office/drawing/2014/main" id="{BF8413A6-1BF8-4F10-0C34-102C3A8F4C8E}"/>
              </a:ext>
            </a:extLst>
          </p:cNvPr>
          <p:cNvSpPr>
            <a:spLocks noGrp="1" noChangeArrowheads="1"/>
          </p:cNvSpPr>
          <p:nvPr>
            <p:ph type="body" idx="1"/>
          </p:nvPr>
        </p:nvSpPr>
        <p:spPr bwMode="auto">
          <a:xfrm>
            <a:off x="1141411" y="1962019"/>
            <a:ext cx="1075486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programming languages and libraries (Python, OpenCV</a:t>
            </a:r>
            <a:r>
              <a:rPr lang="en-US" altLang="en-US" cap="none" dirty="0">
                <a:solidFill>
                  <a:schemeClr val="tx1"/>
                </a:solidFill>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HashLib</a:t>
            </a:r>
            <a:r>
              <a:rPr kumimoji="0" lang="en-US" altLang="en-US" sz="1800" b="0" i="0" u="none" strike="noStrike" cap="none" normalizeH="0" baseline="0" dirty="0">
                <a:ln>
                  <a:noFill/>
                </a:ln>
                <a:solidFill>
                  <a:schemeClr val="tx1"/>
                </a:solidFill>
                <a:effectLst/>
                <a:latin typeface="Arial" panose="020B0604020202020204" pitchFamily="34" charset="0"/>
              </a:rPr>
              <a:t>) suitable for implementation.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Install necessary software and tools for development and testing. </a:t>
            </a:r>
          </a:p>
        </p:txBody>
      </p:sp>
      <p:pic>
        <p:nvPicPr>
          <p:cNvPr id="5" name="Picture 4">
            <a:extLst>
              <a:ext uri="{FF2B5EF4-FFF2-40B4-BE49-F238E27FC236}">
                <a16:creationId xmlns:a16="http://schemas.microsoft.com/office/drawing/2014/main" id="{DA1438ED-7DDA-0BA5-6D09-1ACB1F1F2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56" y="3742307"/>
            <a:ext cx="2228655" cy="2306086"/>
          </a:xfrm>
          <a:prstGeom prst="ellipse">
            <a:avLst/>
          </a:prstGeom>
          <a:ln>
            <a:noFill/>
          </a:ln>
          <a:effectLst>
            <a:softEdge rad="112500"/>
          </a:effectLst>
        </p:spPr>
      </p:pic>
      <p:pic>
        <p:nvPicPr>
          <p:cNvPr id="6" name="Picture 5">
            <a:extLst>
              <a:ext uri="{FF2B5EF4-FFF2-40B4-BE49-F238E27FC236}">
                <a16:creationId xmlns:a16="http://schemas.microsoft.com/office/drawing/2014/main" id="{6A5891EE-38EB-823B-F6AB-73CD8FE8E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3742307"/>
            <a:ext cx="2228655" cy="2228655"/>
          </a:xfrm>
          <a:prstGeom prst="ellipse">
            <a:avLst/>
          </a:prstGeom>
          <a:ln>
            <a:noFill/>
          </a:ln>
          <a:effectLst>
            <a:softEdge rad="127000"/>
          </a:effectLst>
        </p:spPr>
      </p:pic>
      <p:pic>
        <p:nvPicPr>
          <p:cNvPr id="10" name="Picture 9">
            <a:extLst>
              <a:ext uri="{FF2B5EF4-FFF2-40B4-BE49-F238E27FC236}">
                <a16:creationId xmlns:a16="http://schemas.microsoft.com/office/drawing/2014/main" id="{7B4AC4AC-D8D7-7B84-7F3D-142FD5057E7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447454" y="3893540"/>
            <a:ext cx="3146920" cy="1770142"/>
          </a:xfrm>
          <a:prstGeom prst="rect">
            <a:avLst/>
          </a:prstGeom>
        </p:spPr>
      </p:pic>
    </p:spTree>
    <p:extLst>
      <p:ext uri="{BB962C8B-B14F-4D97-AF65-F5344CB8AC3E}">
        <p14:creationId xmlns:p14="http://schemas.microsoft.com/office/powerpoint/2010/main" val="255861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497-0819-7F22-73B3-3306A86EDA2D}"/>
              </a:ext>
            </a:extLst>
          </p:cNvPr>
          <p:cNvSpPr>
            <a:spLocks noGrp="1"/>
          </p:cNvSpPr>
          <p:nvPr>
            <p:ph type="title"/>
          </p:nvPr>
        </p:nvSpPr>
        <p:spPr>
          <a:xfrm>
            <a:off x="779728" y="1058862"/>
            <a:ext cx="10632544" cy="900641"/>
          </a:xfrm>
        </p:spPr>
        <p:txBody>
          <a:bodyPr>
            <a:normAutofit/>
          </a:bodyPr>
          <a:lstStyle/>
          <a:p>
            <a:r>
              <a:rPr lang="en-IN" b="1" dirty="0"/>
              <a:t>Who are the end users of this project?</a:t>
            </a:r>
          </a:p>
        </p:txBody>
      </p:sp>
      <p:sp>
        <p:nvSpPr>
          <p:cNvPr id="4" name="Rectangle 1">
            <a:extLst>
              <a:ext uri="{FF2B5EF4-FFF2-40B4-BE49-F238E27FC236}">
                <a16:creationId xmlns:a16="http://schemas.microsoft.com/office/drawing/2014/main" id="{FACAD238-583E-A485-328D-C289BA4943CD}"/>
              </a:ext>
            </a:extLst>
          </p:cNvPr>
          <p:cNvSpPr>
            <a:spLocks noGrp="1" noChangeArrowheads="1"/>
          </p:cNvSpPr>
          <p:nvPr>
            <p:ph type="body" idx="1"/>
          </p:nvPr>
        </p:nvSpPr>
        <p:spPr bwMode="auto">
          <a:xfrm>
            <a:off x="779728" y="2128158"/>
            <a:ext cx="1017785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General Users:</a:t>
            </a:r>
            <a:r>
              <a:rPr kumimoji="0" lang="en-US" altLang="en-US" sz="1800" b="0" i="0" u="none" strike="noStrike" cap="none" normalizeH="0" baseline="0" dirty="0">
                <a:ln>
                  <a:noFill/>
                </a:ln>
                <a:solidFill>
                  <a:schemeClr val="tx1"/>
                </a:solidFill>
                <a:effectLst/>
                <a:latin typeface="Arial" panose="020B0604020202020204" pitchFamily="34" charset="0"/>
              </a:rPr>
              <a:t> Everyday individuals who use steganography tools to hide sensitive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within digital media (like images, audio files, or videos) for privacy or security reasons.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Law Enforcement and Intelligence Agencies:</a:t>
            </a:r>
            <a:r>
              <a:rPr kumimoji="0" lang="en-US" altLang="en-US" sz="1800" b="0" i="0" u="none" strike="noStrike" cap="none" normalizeH="0" baseline="0" dirty="0">
                <a:ln>
                  <a:noFill/>
                </a:ln>
                <a:solidFill>
                  <a:schemeClr val="tx1"/>
                </a:solidFill>
                <a:effectLst/>
                <a:latin typeface="Arial" panose="020B0604020202020204" pitchFamily="34" charset="0"/>
              </a:rPr>
              <a:t> These entities may use steganography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Military Personnel:</a:t>
            </a:r>
            <a:r>
              <a:rPr kumimoji="0" lang="en-US" altLang="en-US" sz="1800" b="0" i="0" u="none" strike="noStrike" cap="none" normalizeH="0" baseline="0" dirty="0">
                <a:ln>
                  <a:noFill/>
                </a:ln>
                <a:solidFill>
                  <a:schemeClr val="tx1"/>
                </a:solidFill>
                <a:effectLst/>
                <a:latin typeface="Arial" panose="020B0604020202020204" pitchFamily="34" charset="0"/>
              </a:rPr>
              <a:t> Military applications may involve embedding secret messages in images 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other media for secure communication.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 Experts:</a:t>
            </a:r>
            <a:r>
              <a:rPr kumimoji="0" lang="en-US" altLang="en-US" sz="1800" b="0" i="0" u="none" strike="noStrike" cap="none" normalizeH="0" baseline="0" dirty="0">
                <a:ln>
                  <a:noFill/>
                </a:ln>
                <a:solidFill>
                  <a:schemeClr val="tx1"/>
                </a:solidFill>
                <a:effectLst/>
                <a:latin typeface="Arial" panose="020B0604020202020204" pitchFamily="34" charset="0"/>
              </a:rPr>
              <a:t> Cybersecurity professionals might utilize steganography tools to test network</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defenses or to secure data transmission.</a:t>
            </a:r>
          </a:p>
        </p:txBody>
      </p:sp>
    </p:spTree>
    <p:extLst>
      <p:ext uri="{BB962C8B-B14F-4D97-AF65-F5344CB8AC3E}">
        <p14:creationId xmlns:p14="http://schemas.microsoft.com/office/powerpoint/2010/main" val="9781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FF10-CAAA-81C7-CF6F-CB0FF328A4D2}"/>
              </a:ext>
            </a:extLst>
          </p:cNvPr>
          <p:cNvSpPr>
            <a:spLocks noGrp="1"/>
          </p:cNvSpPr>
          <p:nvPr>
            <p:ph type="title"/>
          </p:nvPr>
        </p:nvSpPr>
        <p:spPr>
          <a:xfrm>
            <a:off x="934772" y="641428"/>
            <a:ext cx="9906000" cy="849841"/>
          </a:xfrm>
        </p:spPr>
        <p:txBody>
          <a:bodyPr>
            <a:normAutofit fontScale="90000"/>
          </a:bodyPr>
          <a:lstStyle/>
          <a:p>
            <a:pPr algn="l"/>
            <a:r>
              <a:rPr lang="en-IN" b="1" dirty="0"/>
              <a:t>Your solution and its value proposition</a:t>
            </a:r>
          </a:p>
        </p:txBody>
      </p:sp>
      <p:sp>
        <p:nvSpPr>
          <p:cNvPr id="4" name="Rectangle 1">
            <a:extLst>
              <a:ext uri="{FF2B5EF4-FFF2-40B4-BE49-F238E27FC236}">
                <a16:creationId xmlns:a16="http://schemas.microsoft.com/office/drawing/2014/main" id="{09101FA0-8ABA-C130-2446-3B4524371B10}"/>
              </a:ext>
            </a:extLst>
          </p:cNvPr>
          <p:cNvSpPr>
            <a:spLocks noGrp="1" noChangeArrowheads="1"/>
          </p:cNvSpPr>
          <p:nvPr>
            <p:ph type="body" idx="1"/>
          </p:nvPr>
        </p:nvSpPr>
        <p:spPr bwMode="auto">
          <a:xfrm>
            <a:off x="1141411" y="1790324"/>
            <a:ext cx="949272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fontAlgn="base" hangingPunct="0">
              <a:lnSpc>
                <a:spcPct val="100000"/>
              </a:lnSpc>
              <a:spcBef>
                <a:spcPct val="0"/>
              </a:spcBef>
              <a:spcAft>
                <a:spcPct val="0"/>
              </a:spcAft>
              <a:buSzTx/>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Steganography Techniques:</a:t>
            </a:r>
            <a:r>
              <a:rPr kumimoji="0" lang="en-US" altLang="en-US" sz="1600" b="0" i="0" u="none" strike="noStrike" cap="none" normalizeH="0" baseline="0" dirty="0">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Encryption:</a:t>
            </a:r>
            <a:r>
              <a:rPr kumimoji="0" lang="en-US" altLang="en-US" sz="1600" b="0" i="0" u="none" strike="noStrike" cap="none" normalizeH="0" baseline="0" dirty="0">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Detection and Analysis Tools:</a:t>
            </a:r>
            <a:r>
              <a:rPr kumimoji="0" lang="en-US" altLang="en-US" sz="1600" b="0" i="0" u="none" strike="noStrike" cap="none" normalizeH="0" baseline="0" dirty="0">
                <a:ln>
                  <a:noFill/>
                </a:ln>
                <a:solidFill>
                  <a:schemeClr val="tx1"/>
                </a:solidFill>
                <a:effectLst/>
                <a:latin typeface="Arial" panose="020B0604020202020204" pitchFamily="34" charset="0"/>
              </a:rPr>
              <a:t> Development of tools to detect steganographic content</a:t>
            </a:r>
            <a:r>
              <a:rPr lang="en-US" altLang="en-US" sz="1600" cap="none"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7" name="TextBox 6">
            <a:extLst>
              <a:ext uri="{FF2B5EF4-FFF2-40B4-BE49-F238E27FC236}">
                <a16:creationId xmlns:a16="http://schemas.microsoft.com/office/drawing/2014/main" id="{93F7CF4C-6BF1-F7F5-EE0A-4FE315D3E5A2}"/>
              </a:ext>
            </a:extLst>
          </p:cNvPr>
          <p:cNvSpPr txBox="1"/>
          <p:nvPr/>
        </p:nvSpPr>
        <p:spPr>
          <a:xfrm>
            <a:off x="3496733" y="5223933"/>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00F38B77-10E8-97A4-8C8D-5326DAC846CF}"/>
              </a:ext>
            </a:extLst>
          </p:cNvPr>
          <p:cNvSpPr txBox="1"/>
          <p:nvPr/>
        </p:nvSpPr>
        <p:spPr>
          <a:xfrm>
            <a:off x="1358537" y="4458789"/>
            <a:ext cx="2475327" cy="1286876"/>
          </a:xfrm>
          <a:prstGeom prst="rect">
            <a:avLst/>
          </a:prstGeom>
          <a:noFill/>
        </p:spPr>
        <p:txBody>
          <a:bodyPr wrap="square" rtlCol="0">
            <a:spAutoFit/>
          </a:bodyPr>
          <a:lstStyle/>
          <a:p>
            <a:endParaRPr lang="en-IN" dirty="0"/>
          </a:p>
        </p:txBody>
      </p:sp>
      <p:sp>
        <p:nvSpPr>
          <p:cNvPr id="10" name="Rectangle 2">
            <a:extLst>
              <a:ext uri="{FF2B5EF4-FFF2-40B4-BE49-F238E27FC236}">
                <a16:creationId xmlns:a16="http://schemas.microsoft.com/office/drawing/2014/main" id="{ABA4F37F-6D9B-7FEC-F7E7-2E03960717D5}"/>
              </a:ext>
            </a:extLst>
          </p:cNvPr>
          <p:cNvSpPr>
            <a:spLocks noChangeArrowheads="1"/>
          </p:cNvSpPr>
          <p:nvPr/>
        </p:nvSpPr>
        <p:spPr bwMode="auto">
          <a:xfrm rot="10800000" flipV="1">
            <a:off x="1141411" y="3550848"/>
            <a:ext cx="1143644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VALUE PROPOSITION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Flexibility and Versatility:</a:t>
            </a:r>
            <a:r>
              <a:rPr kumimoji="0" lang="en-US" altLang="en-US" sz="1600" b="0" i="0" u="none" strike="noStrike" cap="none" normalizeH="0" baseline="0" dirty="0">
                <a:ln>
                  <a:noFill/>
                </a:ln>
                <a:solidFill>
                  <a:schemeClr val="tx1"/>
                </a:solidFill>
                <a:effectLst/>
                <a:latin typeface="Arial" panose="020B0604020202020204" pitchFamily="34" charset="0"/>
              </a:rPr>
              <a:t> Can be applied across various digital media types (images, audio,</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video, text), offering flexibility in how information is concealed and transmitted.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Forensic Applications:</a:t>
            </a:r>
            <a:r>
              <a:rPr kumimoji="0" lang="en-US" altLang="en-US" sz="1600" b="0" i="0" u="none" strike="noStrike" cap="none" normalizeH="0" baseline="0" dirty="0">
                <a:ln>
                  <a:noFill/>
                </a:ln>
                <a:solidFill>
                  <a:schemeClr val="tx1"/>
                </a:solidFill>
                <a:effectLst/>
                <a:latin typeface="Arial" panose="020B0604020202020204" pitchFamily="34" charset="0"/>
              </a:rPr>
              <a:t> Tools for detecting steganographic content can aid forensic investigations,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providing insights into hidden communication or digital manipulation.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Research and Development:</a:t>
            </a:r>
            <a:r>
              <a:rPr kumimoji="0" lang="en-US" altLang="en-US" sz="1600" b="0" i="0" u="none" strike="noStrike" cap="none" normalizeH="0" baseline="0" dirty="0">
                <a:ln>
                  <a:noFill/>
                </a:ln>
                <a:solidFill>
                  <a:schemeClr val="tx1"/>
                </a:solidFill>
                <a:effectLst/>
                <a:latin typeface="Arial" panose="020B0604020202020204" pitchFamily="34" charset="0"/>
              </a:rPr>
              <a:t> Supports ongoing research into new techniques and advancements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in steganography, contributing to the field of information security and cryptography.</a:t>
            </a:r>
          </a:p>
        </p:txBody>
      </p:sp>
    </p:spTree>
    <p:extLst>
      <p:ext uri="{BB962C8B-B14F-4D97-AF65-F5344CB8AC3E}">
        <p14:creationId xmlns:p14="http://schemas.microsoft.com/office/powerpoint/2010/main" val="294753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8118-C9E9-DC4A-8CFC-B254F4631360}"/>
              </a:ext>
            </a:extLst>
          </p:cNvPr>
          <p:cNvSpPr>
            <a:spLocks noGrp="1"/>
          </p:cNvSpPr>
          <p:nvPr>
            <p:ph type="title"/>
          </p:nvPr>
        </p:nvSpPr>
        <p:spPr>
          <a:xfrm>
            <a:off x="0" y="251926"/>
            <a:ext cx="12529976" cy="1150061"/>
          </a:xfrm>
        </p:spPr>
        <p:txBody>
          <a:bodyPr>
            <a:normAutofit/>
          </a:bodyPr>
          <a:lstStyle/>
          <a:p>
            <a:pPr algn="l"/>
            <a:r>
              <a:rPr lang="en-IN" sz="3600" b="1" dirty="0"/>
              <a:t>How did you customize the project and make it </a:t>
            </a:r>
            <a:br>
              <a:rPr lang="en-IN" sz="3600" b="1" dirty="0"/>
            </a:br>
            <a:r>
              <a:rPr lang="en-IN" sz="3600" b="1" dirty="0"/>
              <a:t>your own</a:t>
            </a:r>
          </a:p>
        </p:txBody>
      </p:sp>
      <p:sp>
        <p:nvSpPr>
          <p:cNvPr id="3" name="Text Placeholder 2">
            <a:extLst>
              <a:ext uri="{FF2B5EF4-FFF2-40B4-BE49-F238E27FC236}">
                <a16:creationId xmlns:a16="http://schemas.microsoft.com/office/drawing/2014/main" id="{482B239B-5421-FCAF-885F-3D4F0F3FE3AC}"/>
              </a:ext>
            </a:extLst>
          </p:cNvPr>
          <p:cNvSpPr>
            <a:spLocks noGrp="1"/>
          </p:cNvSpPr>
          <p:nvPr>
            <p:ph type="body" idx="1"/>
          </p:nvPr>
        </p:nvSpPr>
        <p:spPr>
          <a:xfrm>
            <a:off x="119745" y="1378786"/>
            <a:ext cx="9906000" cy="453845"/>
          </a:xfrm>
        </p:spPr>
        <p:txBody>
          <a:bodyPr>
            <a:normAutofit/>
          </a:bodyPr>
          <a:lstStyle/>
          <a:p>
            <a:pPr algn="l"/>
            <a:r>
              <a:rPr lang="en-IN" b="1" dirty="0">
                <a:solidFill>
                  <a:schemeClr val="tx1"/>
                </a:solidFill>
              </a:rPr>
              <a:t>Algorithm selection and modification</a:t>
            </a:r>
            <a:r>
              <a:rPr lang="en-IN" dirty="0"/>
              <a:t>:</a:t>
            </a:r>
          </a:p>
        </p:txBody>
      </p:sp>
      <p:sp>
        <p:nvSpPr>
          <p:cNvPr id="4" name="TextBox 3">
            <a:extLst>
              <a:ext uri="{FF2B5EF4-FFF2-40B4-BE49-F238E27FC236}">
                <a16:creationId xmlns:a16="http://schemas.microsoft.com/office/drawing/2014/main" id="{0856687D-A683-4688-0D72-6FADACD1465A}"/>
              </a:ext>
            </a:extLst>
          </p:cNvPr>
          <p:cNvSpPr txBox="1"/>
          <p:nvPr/>
        </p:nvSpPr>
        <p:spPr>
          <a:xfrm>
            <a:off x="241043" y="1832631"/>
            <a:ext cx="103348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choice of steganographic algorithm was carefully considered based on its suitability for embedding data within various media types.</a:t>
            </a:r>
          </a:p>
          <a:p>
            <a:r>
              <a:rPr lang="en-US" b="1" dirty="0"/>
              <a:t>USER INTERFACE DESIGN</a:t>
            </a:r>
            <a:r>
              <a:rPr lang="en-US" dirty="0"/>
              <a:t>:</a:t>
            </a:r>
          </a:p>
          <a:p>
            <a:pPr marL="285750" indent="-285750">
              <a:buFont typeface="Arial" panose="020B0604020202020204" pitchFamily="34" charset="0"/>
              <a:buChar char="•"/>
            </a:pPr>
            <a:r>
              <a:rPr lang="en-US" dirty="0"/>
              <a:t>The user interface (UI) was customized to ensure ease of use and intuitive interaction.</a:t>
            </a:r>
          </a:p>
          <a:p>
            <a:r>
              <a:rPr lang="en-US" b="1" dirty="0"/>
              <a:t>INTEGRATION OF ADDITIONAL FEATURES</a:t>
            </a:r>
            <a:r>
              <a:rPr lang="en-US" dirty="0"/>
              <a:t>:</a:t>
            </a:r>
          </a:p>
          <a:p>
            <a:pPr marL="285750" indent="-285750">
              <a:buFont typeface="Arial" panose="020B0604020202020204" pitchFamily="34" charset="0"/>
              <a:buChar char="•"/>
            </a:pPr>
            <a:r>
              <a:rPr lang="en-US" dirty="0"/>
              <a:t>Additional functionalities were integrated to extend the utility of the application beyond basic steganographic operations.</a:t>
            </a:r>
          </a:p>
          <a:p>
            <a:r>
              <a:rPr lang="en-US" b="1" dirty="0"/>
              <a:t>TESTING AND VALIDATION PROCEDURES</a:t>
            </a:r>
            <a:r>
              <a:rPr lang="en-US" dirty="0"/>
              <a:t>:</a:t>
            </a:r>
          </a:p>
          <a:p>
            <a:pPr marL="285750" indent="-285750">
              <a:buFont typeface="Arial" panose="020B0604020202020204" pitchFamily="34" charset="0"/>
              <a:buChar char="•"/>
            </a:pPr>
            <a:r>
              <a:rPr lang="en-US" dirty="0"/>
              <a:t>Rigorous testing procedures were customized to validate the accuracy and reliability of the steganographic techniques employed.</a:t>
            </a:r>
          </a:p>
          <a:p>
            <a:r>
              <a:rPr lang="en-US" b="1" dirty="0"/>
              <a:t>DOCUMENTATION AND REPORTING</a:t>
            </a:r>
            <a:r>
              <a:rPr lang="en-US" dirty="0"/>
              <a:t>:</a:t>
            </a:r>
          </a:p>
          <a:p>
            <a:pPr marL="285750" indent="-285750">
              <a:buFont typeface="Arial" panose="020B0604020202020204" pitchFamily="34" charset="0"/>
              <a:buChar char="•"/>
            </a:pPr>
            <a:r>
              <a:rPr lang="en-US" dirty="0"/>
              <a:t>Detailed documentation was customized to provide comprehensive insights into the project’s development process.</a:t>
            </a:r>
            <a:endParaRPr lang="en-IN" dirty="0"/>
          </a:p>
        </p:txBody>
      </p:sp>
    </p:spTree>
    <p:extLst>
      <p:ext uri="{BB962C8B-B14F-4D97-AF65-F5344CB8AC3E}">
        <p14:creationId xmlns:p14="http://schemas.microsoft.com/office/powerpoint/2010/main" val="8934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39C0-7831-E3A1-873B-70119ACA4918}"/>
              </a:ext>
            </a:extLst>
          </p:cNvPr>
          <p:cNvSpPr>
            <a:spLocks noGrp="1"/>
          </p:cNvSpPr>
          <p:nvPr>
            <p:ph type="title"/>
          </p:nvPr>
        </p:nvSpPr>
        <p:spPr/>
        <p:txBody>
          <a:bodyPr/>
          <a:lstStyle/>
          <a:p>
            <a:pPr algn="l"/>
            <a:r>
              <a:rPr lang="en-IN" b="1" dirty="0"/>
              <a:t>MODELLING</a:t>
            </a:r>
          </a:p>
        </p:txBody>
      </p:sp>
      <p:sp>
        <p:nvSpPr>
          <p:cNvPr id="3" name="TextBox 2">
            <a:extLst>
              <a:ext uri="{FF2B5EF4-FFF2-40B4-BE49-F238E27FC236}">
                <a16:creationId xmlns:a16="http://schemas.microsoft.com/office/drawing/2014/main" id="{3D3BA119-4720-DF73-8084-41C021E723EC}"/>
              </a:ext>
            </a:extLst>
          </p:cNvPr>
          <p:cNvSpPr txBox="1"/>
          <p:nvPr/>
        </p:nvSpPr>
        <p:spPr>
          <a:xfrm>
            <a:off x="568042" y="1807175"/>
            <a:ext cx="11055915" cy="480131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Data Model: </a:t>
            </a:r>
            <a:r>
              <a:rPr lang="en-US" dirty="0"/>
              <a:t>This involves defining how data will be represented and manipulated within the steganography</a:t>
            </a:r>
          </a:p>
          <a:p>
            <a:r>
              <a:rPr lang="en-US" dirty="0"/>
              <a:t> system. It includes decisions on data formats (text, binary, etc.), encoding schemes, and how data will be structured</a:t>
            </a:r>
          </a:p>
          <a:p>
            <a:r>
              <a:rPr lang="en-US" dirty="0"/>
              <a:t> for embedding and extraction.</a:t>
            </a:r>
          </a:p>
          <a:p>
            <a:endParaRPr lang="en-US" dirty="0"/>
          </a:p>
          <a:p>
            <a:pPr marL="342900" indent="-342900">
              <a:buFont typeface="Wingdings" panose="05000000000000000000" pitchFamily="2" charset="2"/>
              <a:buChar char="Ø"/>
            </a:pPr>
            <a:r>
              <a:rPr lang="en-US" sz="2400" dirty="0"/>
              <a:t>Embedding Model: </a:t>
            </a:r>
            <a:r>
              <a:rPr lang="en-US" dirty="0"/>
              <a:t>This specifies the technique or algorithm used to embed hidden data into a cover media</a:t>
            </a:r>
          </a:p>
          <a:p>
            <a:r>
              <a:rPr lang="en-US" dirty="0"/>
              <a:t> (such as an image or audio file). Modeling here involves determining how to modify the carrier file to embed the </a:t>
            </a:r>
          </a:p>
          <a:p>
            <a:r>
              <a:rPr lang="en-US" dirty="0"/>
              <a:t>hidden information while minimizing perceptible changes and maintaining cover media integrity.</a:t>
            </a:r>
          </a:p>
          <a:p>
            <a:endParaRPr lang="en-US" dirty="0"/>
          </a:p>
          <a:p>
            <a:pPr marL="342900" indent="-342900">
              <a:buFont typeface="Wingdings" panose="05000000000000000000" pitchFamily="2" charset="2"/>
              <a:buChar char="Ø"/>
            </a:pPr>
            <a:r>
              <a:rPr lang="en-US" sz="2400" dirty="0"/>
              <a:t>Extraction Model: </a:t>
            </a:r>
            <a:r>
              <a:rPr lang="en-US" dirty="0"/>
              <a:t>This defines the method for extracting hidden data from the carrier media. Modeling the extraction</a:t>
            </a:r>
          </a:p>
          <a:p>
            <a:r>
              <a:rPr lang="en-US" dirty="0"/>
              <a:t> process ensures that the embedded information can be accurately retrieved, even after potential alterations to the carrier file.</a:t>
            </a:r>
            <a:endParaRPr lang="en-IN" dirty="0"/>
          </a:p>
        </p:txBody>
      </p:sp>
    </p:spTree>
    <p:extLst>
      <p:ext uri="{BB962C8B-B14F-4D97-AF65-F5344CB8AC3E}">
        <p14:creationId xmlns:p14="http://schemas.microsoft.com/office/powerpoint/2010/main" val="19039439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666</TotalTime>
  <Words>1070</Words>
  <Application>Microsoft Office PowerPoint</Application>
  <PresentationFormat>Widescreen</PresentationFormat>
  <Paragraphs>106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vt:lpstr>
      <vt:lpstr>Vapor Trail</vt:lpstr>
      <vt:lpstr>Bharath chittibomma</vt:lpstr>
      <vt:lpstr>PowerPoint Presentation</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Bharath chittibomma</dc:title>
  <dc:creator>jyothika pallavi</dc:creator>
  <cp:lastModifiedBy>Rushitha Chittibomma</cp:lastModifiedBy>
  <cp:revision>12</cp:revision>
  <dcterms:created xsi:type="dcterms:W3CDTF">2024-07-01T06:49:23Z</dcterms:created>
  <dcterms:modified xsi:type="dcterms:W3CDTF">2024-07-12T04:52:23Z</dcterms:modified>
</cp:coreProperties>
</file>