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61" r:id="rId3"/>
    <p:sldId id="258" r:id="rId4"/>
    <p:sldId id="268" r:id="rId5"/>
    <p:sldId id="260" r:id="rId6"/>
    <p:sldId id="266" r:id="rId7"/>
    <p:sldId id="262" r:id="rId8"/>
    <p:sldId id="267" r:id="rId9"/>
    <p:sldId id="269" r:id="rId10"/>
    <p:sldId id="270" r:id="rId11"/>
    <p:sldId id="271" r:id="rId12"/>
    <p:sldId id="272" r:id="rId13"/>
    <p:sldId id="263" r:id="rId14"/>
    <p:sldId id="273" r:id="rId15"/>
    <p:sldId id="265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BA9DB9B-AD59-4629-9548-0C445A0AE02D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6F886D6-1CB0-40C9-A79F-C3AF3873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8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DB9B-AD59-4629-9548-0C445A0AE02D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6D6-1CB0-40C9-A79F-C3AF3873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4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BA9DB9B-AD59-4629-9548-0C445A0AE02D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6F886D6-1CB0-40C9-A79F-C3AF3873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61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BA9DB9B-AD59-4629-9548-0C445A0AE02D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6F886D6-1CB0-40C9-A79F-C3AF3873FDA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9835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BA9DB9B-AD59-4629-9548-0C445A0AE02D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6F886D6-1CB0-40C9-A79F-C3AF3873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30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DB9B-AD59-4629-9548-0C445A0AE02D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6D6-1CB0-40C9-A79F-C3AF3873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12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DB9B-AD59-4629-9548-0C445A0AE02D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6D6-1CB0-40C9-A79F-C3AF3873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86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DB9B-AD59-4629-9548-0C445A0AE02D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6D6-1CB0-40C9-A79F-C3AF3873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45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BA9DB9B-AD59-4629-9548-0C445A0AE02D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6F886D6-1CB0-40C9-A79F-C3AF3873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0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DB9B-AD59-4629-9548-0C445A0AE02D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6D6-1CB0-40C9-A79F-C3AF3873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1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BA9DB9B-AD59-4629-9548-0C445A0AE02D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6F886D6-1CB0-40C9-A79F-C3AF3873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DB9B-AD59-4629-9548-0C445A0AE02D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6D6-1CB0-40C9-A79F-C3AF3873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4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DB9B-AD59-4629-9548-0C445A0AE02D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6D6-1CB0-40C9-A79F-C3AF3873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2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DB9B-AD59-4629-9548-0C445A0AE02D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6D6-1CB0-40C9-A79F-C3AF3873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8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DB9B-AD59-4629-9548-0C445A0AE02D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6D6-1CB0-40C9-A79F-C3AF3873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1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DB9B-AD59-4629-9548-0C445A0AE02D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6D6-1CB0-40C9-A79F-C3AF3873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8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DB9B-AD59-4629-9548-0C445A0AE02D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6D6-1CB0-40C9-A79F-C3AF3873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9DB9B-AD59-4629-9548-0C445A0AE02D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86D6-1CB0-40C9-A79F-C3AF3873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6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.hs-flensburg.de/lang/algorithmen/sortieren/networks/sortieren.htm" TargetMode="External"/><Relationship Id="rId2" Type="http://schemas.openxmlformats.org/officeDocument/2006/relationships/hyperlink" Target="https://www.inf.hs-flensburg.de/lang/algorithmen/sortieren/merge/mergen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.hs-flensburg.de/lang/algorithmen/sortieren/networks/nulleinsen.ht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536" y="460474"/>
            <a:ext cx="11316928" cy="2548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HYPERCUBE ALGORITHMS :</a:t>
            </a:r>
            <a:br>
              <a:rPr lang="en-US" sz="5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ODD–EVEN MERGE ALGORITHM</a:t>
            </a:r>
            <a:endParaRPr lang="en-US" sz="5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2387" y="4162476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NAME:  BHARATH GOWDA B </a:t>
            </a:r>
          </a:p>
          <a:p>
            <a:pPr algn="l"/>
            <a:r>
              <a:rPr lang="en-US" dirty="0"/>
              <a:t>USN: 1BI19CS038</a:t>
            </a:r>
          </a:p>
          <a:p>
            <a:pPr algn="l"/>
            <a:r>
              <a:rPr lang="en-US" dirty="0"/>
              <a:t>SECTION: 4</a:t>
            </a:r>
            <a:r>
              <a:rPr lang="en-US" baseline="30000" dirty="0"/>
              <a:t>TH</a:t>
            </a:r>
            <a:r>
              <a:rPr lang="en-US" dirty="0"/>
              <a:t> A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54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CAAA8-1825-434A-8840-118598288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574" y="1248697"/>
            <a:ext cx="10854812" cy="5609303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7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72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OddEvenMergeSorter</a:t>
            </a:r>
            <a:r>
              <a:rPr lang="en-IN" sz="7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implements Sorter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7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7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private int[] 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7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sort(int[] a)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7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7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72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this.a</a:t>
            </a:r>
            <a:r>
              <a:rPr lang="en-IN" sz="7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=a;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7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72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oddEvenMergeSort</a:t>
            </a:r>
            <a:r>
              <a:rPr lang="en-IN" sz="7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</a:t>
            </a:r>
            <a:r>
              <a:rPr lang="en-IN" sz="72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a.length</a:t>
            </a:r>
            <a:r>
              <a:rPr lang="en-IN" sz="7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7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72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/*  sorts a piece of length n of the array  starting at position low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7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IN" sz="72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oddEvenMergeSort</a:t>
            </a:r>
            <a:r>
              <a:rPr lang="en-IN" sz="7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 low, int 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7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7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(n&gt;1)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7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7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int m=n/2;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7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72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oddEvenMergeSort</a:t>
            </a:r>
            <a:r>
              <a:rPr lang="en-IN" sz="7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(low, m);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7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72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oddEvenMergeSort</a:t>
            </a:r>
            <a:r>
              <a:rPr lang="en-IN" sz="7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72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low+m</a:t>
            </a:r>
            <a:r>
              <a:rPr lang="en-IN" sz="7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7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72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oddEvenMerge</a:t>
            </a:r>
            <a:r>
              <a:rPr lang="en-IN" sz="7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(low, n, 1);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7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7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lnSpc>
                <a:spcPct val="120000"/>
              </a:lnSpc>
              <a:buNone/>
            </a:pPr>
            <a:endParaRPr lang="en-IN" sz="72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445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99374-F659-4D7E-82AC-76F9B1F35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41" y="1465006"/>
            <a:ext cx="11071123" cy="4837471"/>
          </a:xfrm>
        </p:spPr>
        <p:txBody>
          <a:bodyPr numCol="1"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1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* low is the starting position and  ‘n’ is the length of the piece to be merged, ‘r’ is the distance of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the  elements to be compared  */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IN" sz="18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IN" sz="18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oddEvenMerge</a:t>
            </a:r>
            <a:r>
              <a:rPr lang="en-IN" sz="1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 low, int n, int 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int m=r*2;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(m&lt;n)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8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oddEvenMerge</a:t>
            </a:r>
            <a:r>
              <a:rPr lang="en-IN" sz="1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(low, n, m);                    </a:t>
            </a:r>
            <a:r>
              <a:rPr lang="en-IN" sz="1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even subsequence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8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oddEvenMerge</a:t>
            </a:r>
            <a:r>
              <a:rPr lang="en-IN" sz="1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low+r</a:t>
            </a:r>
            <a:r>
              <a:rPr lang="en-IN" sz="1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n, m);                </a:t>
            </a:r>
            <a:r>
              <a:rPr lang="en-IN" sz="1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odd subsequence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for (int </a:t>
            </a:r>
            <a:r>
              <a:rPr lang="en-IN" sz="18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low+r</a:t>
            </a:r>
            <a:r>
              <a:rPr lang="en-IN" sz="1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IN" sz="18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i+r</a:t>
            </a:r>
            <a:r>
              <a:rPr lang="en-IN" sz="1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8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low+n</a:t>
            </a:r>
            <a:r>
              <a:rPr lang="en-IN" sz="1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IN" sz="18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+=m)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compare(</a:t>
            </a:r>
            <a:r>
              <a:rPr lang="en-IN" sz="18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i+r</a:t>
            </a:r>
            <a:r>
              <a:rPr lang="en-IN" sz="1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compare(low, </a:t>
            </a:r>
            <a:r>
              <a:rPr lang="en-IN" sz="18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low+r</a:t>
            </a:r>
            <a:r>
              <a:rPr lang="en-IN" sz="1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429893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184B-FBD1-49FC-9CA1-C43C82E38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1317524"/>
            <a:ext cx="10729452" cy="5240592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private void compare(int </a:t>
            </a:r>
            <a:r>
              <a:rPr lang="en-US" sz="1800" b="1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j)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if (a[</a:t>
            </a:r>
            <a:r>
              <a:rPr lang="en-US" sz="1800" b="1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]&gt;a[j])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exchange(</a:t>
            </a:r>
            <a:r>
              <a:rPr lang="en-US" sz="1800" b="1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private void exchange(int </a:t>
            </a:r>
            <a:r>
              <a:rPr lang="en-US" sz="1800" b="1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j)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int t=a[</a:t>
            </a:r>
            <a:r>
              <a:rPr lang="en-US" sz="1800" b="1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a[</a:t>
            </a:r>
            <a:r>
              <a:rPr lang="en-US" sz="1800" b="1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]=a[j];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a[j]=t;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  </a:t>
            </a:r>
            <a:r>
              <a:rPr lang="en-US" sz="1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//End of </a:t>
            </a:r>
            <a:r>
              <a:rPr lang="en-US" sz="18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OddEvenMergesorter</a:t>
            </a:r>
            <a:r>
              <a:rPr lang="en-US" sz="1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596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T(n) be the number of comparisons performed by odd-even merge(n).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have for n&gt;2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 =  2·T(n/2) + n/2-1.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T(2) = 1 we have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 =  n/2 · (log(n)-1) + 1  element 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.’. T(n) € O(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n·log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(n)).</a:t>
            </a:r>
          </a:p>
        </p:txBody>
      </p:sp>
    </p:spTree>
    <p:extLst>
      <p:ext uri="{BB962C8B-B14F-4D97-AF65-F5344CB8AC3E}">
        <p14:creationId xmlns:p14="http://schemas.microsoft.com/office/powerpoint/2010/main" val="2438595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ADCD35-661F-434D-AABC-F1C72502B6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13" y="1684034"/>
            <a:ext cx="3882714" cy="425956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9A37AD-DACF-4864-B9A6-E28015E76F14}"/>
              </a:ext>
            </a:extLst>
          </p:cNvPr>
          <p:cNvSpPr/>
          <p:nvPr/>
        </p:nvSpPr>
        <p:spPr>
          <a:xfrm>
            <a:off x="383458" y="1484671"/>
            <a:ext cx="4060723" cy="48178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451726-4460-480B-A665-B2F6AF2728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177" y="884904"/>
            <a:ext cx="3738836" cy="50586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A822B2-7953-4317-8D34-3E3CEEAA7A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529" y="3184118"/>
            <a:ext cx="3699129" cy="2788978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7592251-2596-4628-B3D3-01647BFA36E1}"/>
              </a:ext>
            </a:extLst>
          </p:cNvPr>
          <p:cNvSpPr/>
          <p:nvPr/>
        </p:nvSpPr>
        <p:spPr>
          <a:xfrm>
            <a:off x="4670323" y="707923"/>
            <a:ext cx="7452851" cy="59485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BF83C1-9969-4DC3-828E-09A0A477E728}"/>
              </a:ext>
            </a:extLst>
          </p:cNvPr>
          <p:cNvCxnSpPr>
            <a:cxnSpLocks/>
          </p:cNvCxnSpPr>
          <p:nvPr/>
        </p:nvCxnSpPr>
        <p:spPr>
          <a:xfrm>
            <a:off x="8424045" y="1307690"/>
            <a:ext cx="166968" cy="4812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611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•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single-processor algorithm like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bubblesort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generally simple but not very efficient.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•Batcher algorithm is a related but more efficient sort and  merge algorithm.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•It uses perfect-shuffle operations and compare-exchange operations.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•It is usually more efficient on parallel processors with long range connections.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•Overcall this algorithm is fast than their counterparts proposed so far.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020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1078" y="353096"/>
            <a:ext cx="8610600" cy="129302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788DF8-4CCF-486C-832E-417CC5664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31" y="1858297"/>
            <a:ext cx="10950068" cy="4156305"/>
          </a:xfrm>
        </p:spPr>
      </p:pic>
    </p:spTree>
    <p:extLst>
      <p:ext uri="{BB962C8B-B14F-4D97-AF65-F5344CB8AC3E}">
        <p14:creationId xmlns:p14="http://schemas.microsoft.com/office/powerpoint/2010/main" val="2599691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762" y="626722"/>
            <a:ext cx="8610600" cy="129302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581" y="1602659"/>
            <a:ext cx="10621296" cy="4478868"/>
          </a:xfrm>
        </p:spPr>
        <p:txBody>
          <a:bodyPr/>
          <a:lstStyle/>
          <a:p>
            <a:pPr marL="0" indent="0" algn="l">
              <a:lnSpc>
                <a:spcPct val="200000"/>
              </a:lnSpc>
              <a:buNone/>
            </a:pPr>
            <a:r>
              <a:rPr lang="en-IN" sz="28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Odd-Even </a:t>
            </a:r>
            <a:r>
              <a:rPr lang="en-IN" sz="2800" u="sng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IN" sz="2800" b="0" u="sng" dirty="0"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odd-even </a:t>
            </a:r>
            <a:r>
              <a:rPr kumimoji="0" lang="en-US" altLang="en-US" sz="240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kumimoji="0" lang="en-US" altLang="en-US" sz="24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algorithm was developed by K.E. Batcher. It is based on a merge algorithm that merges two sorted halves of a sequence to a completely sorted sequence.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contrast to </a:t>
            </a:r>
            <a:r>
              <a:rPr kumimoji="0" lang="en-US" altLang="en-US" sz="240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mergesort</a:t>
            </a:r>
            <a:r>
              <a:rPr kumimoji="0" lang="en-US" altLang="en-US" sz="24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this algorithm is not data-dependent, i.e. the same comparisons are performed regardless of the actual data. Therefore, odd-even </a:t>
            </a:r>
            <a:r>
              <a:rPr kumimoji="0" lang="en-US" altLang="en-US" sz="240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kumimoji="0" lang="en-US" altLang="en-US" sz="24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be implemented as a </a:t>
            </a:r>
            <a:r>
              <a:rPr kumimoji="0" lang="en-US" altLang="en-US" sz="24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see definition"/>
              </a:rPr>
              <a:t>sorting network</a:t>
            </a:r>
            <a:endParaRPr lang="en-IN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49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607057"/>
            <a:ext cx="8610600" cy="129302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104" y="2192594"/>
            <a:ext cx="5938685" cy="2625212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Odd-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EvenMergesort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one of the application of Divide and Conquer Technique. Where the problem is divided into sub problems and find their respective solution.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Later combine these solutions to get solution of main problem.</a:t>
            </a:r>
          </a:p>
          <a:p>
            <a:pPr marL="0" indent="0" algn="l">
              <a:lnSpc>
                <a:spcPct val="150000"/>
              </a:lnSpc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US" sz="2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US" sz="2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US" sz="2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US" sz="2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US" sz="2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F54257-2103-4014-8BAE-00C6618BA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789" y="1855927"/>
            <a:ext cx="5232058" cy="459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2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8A10-4BE9-4897-9F42-1E46EF16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110" y="282628"/>
            <a:ext cx="8610600" cy="129302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78AF5-638C-4B7C-BA64-187CF1DBE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191" y="4759040"/>
            <a:ext cx="11295292" cy="2098959"/>
          </a:xfrm>
        </p:spPr>
        <p:txBody>
          <a:bodyPr>
            <a:normAutofit fontScale="475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sz="3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left column the even subsequence is found, i.e. all </a:t>
            </a:r>
            <a:r>
              <a:rPr lang="en-US" sz="37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700" b="0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with </a:t>
            </a:r>
            <a:r>
              <a:rPr lang="en-US" sz="37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even, namely </a:t>
            </a:r>
            <a:r>
              <a:rPr lang="en-US" sz="37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7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37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7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37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7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etc.; in the right column the odd subsequence is found, i.e. all </a:t>
            </a:r>
            <a:r>
              <a:rPr lang="en-US" sz="37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700" b="0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with </a:t>
            </a:r>
            <a:r>
              <a:rPr lang="en-US" sz="37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odd, namely </a:t>
            </a:r>
            <a:r>
              <a:rPr lang="en-US" sz="37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7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37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7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37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7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etc. Just like the original sequence the even as well as the odd subsequence consists of two sorted halves.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3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induction hypothesis, the left and the right column are sorted by recursive application of </a:t>
            </a:r>
            <a:r>
              <a:rPr lang="en-US" sz="37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odd-even</a:t>
            </a:r>
            <a:r>
              <a:rPr lang="en-US" sz="3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7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en-US" sz="3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7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/2) in step 1 of the algorithm. The right column can have at most two more 1's than the left column (Figure (c)).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3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performing the comparisons of step 2 of the algorithm (Figure (d)), in each case the array is sorted (Figure (e)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91B84-75E0-47FF-BAB6-035380118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229" y="2346290"/>
            <a:ext cx="3334801" cy="1536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B17CFD-F14A-4021-AF67-08CD2AA3D46B}"/>
              </a:ext>
            </a:extLst>
          </p:cNvPr>
          <p:cNvSpPr txBox="1"/>
          <p:nvPr/>
        </p:nvSpPr>
        <p:spPr>
          <a:xfrm>
            <a:off x="663191" y="1597688"/>
            <a:ext cx="69899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correctness of the merge algorithm is proved using induction and the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0-1-principle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2</a:t>
            </a:r>
            <a:r>
              <a:rPr lang="en-US" sz="1800" b="0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sequence is sorted by the comparison [0 : 1]. So let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2</a:t>
            </a:r>
            <a:r>
              <a:rPr lang="en-US" sz="1800" b="0" i="1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&gt; 1 and assume the algorithm is correct for all smaller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(induction hypothesis).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0-1-sequence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...,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b="0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be arranged in rows of an array with two columns. The corresponding mapping of the index positions is shown in Figure (a), here for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16.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 Figure (b) shows a possible situation with a 0-1-sequence.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Each of its two sorted halves starts with some 0's (white) and ends with some 1's (gray).</a:t>
            </a:r>
          </a:p>
        </p:txBody>
      </p:sp>
    </p:spTree>
    <p:extLst>
      <p:ext uri="{BB962C8B-B14F-4D97-AF65-F5344CB8AC3E}">
        <p14:creationId xmlns:p14="http://schemas.microsoft.com/office/powerpoint/2010/main" val="137140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639315"/>
            <a:ext cx="8610600" cy="129302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310" y="2017579"/>
            <a:ext cx="10820400" cy="40241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92BEEC-9304-4EDA-B9F8-6EA076914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630496"/>
              </p:ext>
            </p:extLst>
          </p:nvPr>
        </p:nvGraphicFramePr>
        <p:xfrm>
          <a:off x="774290" y="1730477"/>
          <a:ext cx="10574030" cy="4487761"/>
        </p:xfrm>
        <a:graphic>
          <a:graphicData uri="http://schemas.openxmlformats.org/drawingml/2006/table">
            <a:tbl>
              <a:tblPr/>
              <a:tblGrid>
                <a:gridCol w="991627">
                  <a:extLst>
                    <a:ext uri="{9D8B030D-6E8A-4147-A177-3AD203B41FA5}">
                      <a16:colId xmlns:a16="http://schemas.microsoft.com/office/drawing/2014/main" val="3150812767"/>
                    </a:ext>
                  </a:extLst>
                </a:gridCol>
                <a:gridCol w="9582403">
                  <a:extLst>
                    <a:ext uri="{9D8B030D-6E8A-4147-A177-3AD203B41FA5}">
                      <a16:colId xmlns:a16="http://schemas.microsoft.com/office/drawing/2014/main" val="2393083444"/>
                    </a:ext>
                  </a:extLst>
                </a:gridCol>
              </a:tblGrid>
              <a:tr h="379480">
                <a:tc gridSpan="2">
                  <a:txBody>
                    <a:bodyPr/>
                    <a:lstStyle/>
                    <a:p>
                      <a:r>
                        <a:rPr lang="en-IN" sz="1700" b="1" dirty="0">
                          <a:solidFill>
                            <a:srgbClr val="555555"/>
                          </a:solidFill>
                          <a:effectLst/>
                        </a:rPr>
                        <a:t>Algorithm: </a:t>
                      </a:r>
                      <a:r>
                        <a:rPr lang="en-IN" sz="1700" b="1" i="1" dirty="0">
                          <a:solidFill>
                            <a:srgbClr val="555555"/>
                          </a:solidFill>
                          <a:effectLst/>
                        </a:rPr>
                        <a:t>Odd-Even</a:t>
                      </a:r>
                      <a:r>
                        <a:rPr lang="en-IN" sz="1700" b="1" dirty="0">
                          <a:solidFill>
                            <a:srgbClr val="555555"/>
                          </a:solidFill>
                          <a:effectLst/>
                        </a:rPr>
                        <a:t> </a:t>
                      </a:r>
                      <a:r>
                        <a:rPr lang="en-IN" sz="1700" b="1" i="1" dirty="0">
                          <a:solidFill>
                            <a:srgbClr val="555555"/>
                          </a:solidFill>
                          <a:effectLst/>
                        </a:rPr>
                        <a:t>Merge</a:t>
                      </a:r>
                      <a:r>
                        <a:rPr lang="en-IN" sz="1700" b="1" dirty="0">
                          <a:solidFill>
                            <a:srgbClr val="555555"/>
                          </a:solidFill>
                          <a:effectLst/>
                        </a:rPr>
                        <a:t>(</a:t>
                      </a:r>
                      <a:r>
                        <a:rPr lang="en-IN" sz="1700" b="1" i="1" dirty="0">
                          <a:solidFill>
                            <a:srgbClr val="555555"/>
                          </a:solidFill>
                          <a:effectLst/>
                        </a:rPr>
                        <a:t>n</a:t>
                      </a:r>
                      <a:r>
                        <a:rPr lang="en-IN" sz="1700" b="1" dirty="0">
                          <a:solidFill>
                            <a:srgbClr val="555555"/>
                          </a:solidFill>
                          <a:effectLst/>
                        </a:rPr>
                        <a:t>)</a:t>
                      </a:r>
                      <a:endParaRPr lang="en-IN" sz="1700" dirty="0">
                        <a:effectLst/>
                      </a:endParaRPr>
                    </a:p>
                  </a:txBody>
                  <a:tcPr marL="36988" marR="36988" marT="36988" marB="36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019639"/>
                  </a:ext>
                </a:extLst>
              </a:tr>
              <a:tr h="973448">
                <a:tc>
                  <a:txBody>
                    <a:bodyPr/>
                    <a:lstStyle/>
                    <a:p>
                      <a:pPr algn="l"/>
                      <a:r>
                        <a:rPr lang="en-IN" sz="1700" b="1" dirty="0">
                          <a:solidFill>
                            <a:srgbClr val="555555"/>
                          </a:solidFill>
                          <a:effectLst/>
                        </a:rPr>
                        <a:t>Input:</a:t>
                      </a:r>
                      <a:endParaRPr lang="en-IN" sz="1700" dirty="0">
                        <a:effectLst/>
                      </a:endParaRPr>
                    </a:p>
                  </a:txBody>
                  <a:tcPr marL="36988" marR="36988" marT="36988" marB="369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Sequence </a:t>
                      </a:r>
                      <a:r>
                        <a:rPr lang="en-US" sz="1700" i="1" dirty="0"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lang="en-US" sz="1700" baseline="-25000" dirty="0">
                          <a:effectLst/>
                        </a:rPr>
                        <a:t>0</a:t>
                      </a:r>
                      <a:r>
                        <a:rPr lang="en-US" sz="1700" dirty="0">
                          <a:effectLst/>
                        </a:rPr>
                        <a:t>, ..., </a:t>
                      </a:r>
                      <a:r>
                        <a:rPr lang="en-US" sz="1700" i="1" dirty="0"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lang="en-US" sz="1700" i="1" baseline="-25000" dirty="0"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en-US" sz="1700" baseline="-25000" dirty="0">
                          <a:effectLst/>
                        </a:rPr>
                        <a:t>-1</a:t>
                      </a:r>
                      <a:r>
                        <a:rPr lang="en-US" sz="1700" dirty="0">
                          <a:effectLst/>
                        </a:rPr>
                        <a:t> of length </a:t>
                      </a:r>
                      <a:r>
                        <a:rPr lang="en-US" sz="1700" i="1" dirty="0"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en-US" sz="1700" dirty="0">
                          <a:effectLst/>
                        </a:rPr>
                        <a:t>&gt;1 whose two halves </a:t>
                      </a:r>
                      <a:r>
                        <a:rPr lang="en-US" sz="1700" i="1" dirty="0"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lang="en-US" sz="1700" baseline="-25000" dirty="0">
                          <a:effectLst/>
                        </a:rPr>
                        <a:t>0</a:t>
                      </a:r>
                      <a:r>
                        <a:rPr lang="en-US" sz="1700" dirty="0">
                          <a:effectLst/>
                        </a:rPr>
                        <a:t>, ..., </a:t>
                      </a:r>
                      <a:r>
                        <a:rPr lang="en-US" sz="1700" i="1" dirty="0"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lang="en-US" sz="1700" i="1" baseline="-25000" dirty="0"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en-US" sz="1700" baseline="-25000" dirty="0">
                          <a:effectLst/>
                        </a:rPr>
                        <a:t>/2-1</a:t>
                      </a:r>
                      <a:r>
                        <a:rPr lang="en-US" sz="1700" dirty="0">
                          <a:effectLst/>
                        </a:rPr>
                        <a:t> and </a:t>
                      </a:r>
                      <a:r>
                        <a:rPr lang="en-US" sz="1700" i="1" dirty="0"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lang="en-US" sz="1700" i="1" baseline="-25000" dirty="0"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en-US" sz="1700" baseline="-25000" dirty="0">
                          <a:effectLst/>
                        </a:rPr>
                        <a:t>/2</a:t>
                      </a:r>
                      <a:r>
                        <a:rPr lang="en-US" sz="1700" dirty="0">
                          <a:effectLst/>
                        </a:rPr>
                        <a:t>, ..., </a:t>
                      </a:r>
                      <a:r>
                        <a:rPr lang="en-US" sz="1700" i="1" dirty="0"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lang="en-US" sz="1700" i="1" baseline="-25000" dirty="0"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en-US" sz="1700" baseline="-25000" dirty="0">
                          <a:effectLst/>
                        </a:rPr>
                        <a:t>-1</a:t>
                      </a:r>
                      <a:r>
                        <a:rPr lang="en-US" sz="1700" dirty="0">
                          <a:effectLst/>
                        </a:rPr>
                        <a:t> are sorted (</a:t>
                      </a:r>
                      <a:r>
                        <a:rPr lang="en-US" sz="1700" i="1" dirty="0"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en-US" sz="1700" dirty="0">
                          <a:effectLst/>
                        </a:rPr>
                        <a:t> a power of 2)</a:t>
                      </a:r>
                    </a:p>
                  </a:txBody>
                  <a:tcPr marL="36988" marR="36988" marT="36988" marB="36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699550"/>
                  </a:ext>
                </a:extLst>
              </a:tr>
              <a:tr h="379480">
                <a:tc>
                  <a:txBody>
                    <a:bodyPr/>
                    <a:lstStyle/>
                    <a:p>
                      <a:r>
                        <a:rPr lang="en-IN" sz="1700" b="1" dirty="0">
                          <a:solidFill>
                            <a:srgbClr val="555555"/>
                          </a:solidFill>
                          <a:effectLst/>
                        </a:rPr>
                        <a:t>Output:</a:t>
                      </a:r>
                      <a:endParaRPr lang="en-IN" sz="1700" dirty="0">
                        <a:effectLst/>
                      </a:endParaRPr>
                    </a:p>
                  </a:txBody>
                  <a:tcPr marL="36988" marR="36988" marT="36988" marB="369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effectLst/>
                        </a:rPr>
                        <a:t>the sorted sequence</a:t>
                      </a:r>
                    </a:p>
                  </a:txBody>
                  <a:tcPr marL="36988" marR="36988" marT="36988" marB="36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268605"/>
                  </a:ext>
                </a:extLst>
              </a:tr>
              <a:tr h="2755353">
                <a:tc>
                  <a:txBody>
                    <a:bodyPr/>
                    <a:lstStyle/>
                    <a:p>
                      <a:r>
                        <a:rPr lang="en-IN" sz="1700" b="1" dirty="0">
                          <a:solidFill>
                            <a:srgbClr val="555555"/>
                          </a:solidFill>
                          <a:effectLst/>
                        </a:rPr>
                        <a:t>Method:</a:t>
                      </a:r>
                      <a:endParaRPr lang="en-IN" sz="1700" dirty="0">
                        <a:effectLst/>
                      </a:endParaRPr>
                    </a:p>
                  </a:txBody>
                  <a:tcPr marL="36988" marR="36988" marT="36988" marB="369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+mj-lt"/>
                        <a:buAutoNum type="arabicPeriod"/>
                      </a:pPr>
                      <a:r>
                        <a:rPr lang="en-US" sz="1700" dirty="0">
                          <a:effectLst/>
                        </a:rPr>
                        <a:t>if </a:t>
                      </a:r>
                      <a:r>
                        <a:rPr lang="en-US" sz="1700" i="1" dirty="0"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en-US" sz="1700" dirty="0">
                          <a:effectLst/>
                        </a:rPr>
                        <a:t>&gt;2 then</a:t>
                      </a:r>
                    </a:p>
                    <a:p>
                      <a:pPr marL="742950" lvl="1" indent="-285750">
                        <a:buFont typeface="+mj-lt"/>
                        <a:buAutoNum type="arabicPeriod"/>
                      </a:pPr>
                      <a:r>
                        <a:rPr lang="en-US" sz="1700" dirty="0">
                          <a:effectLst/>
                        </a:rPr>
                        <a:t>apply </a:t>
                      </a:r>
                      <a:r>
                        <a:rPr lang="en-US" sz="1700" i="1" dirty="0">
                          <a:effectLst/>
                        </a:rPr>
                        <a:t>odd-even</a:t>
                      </a:r>
                      <a:r>
                        <a:rPr lang="en-US" sz="1700" dirty="0">
                          <a:effectLst/>
                        </a:rPr>
                        <a:t> </a:t>
                      </a:r>
                      <a:r>
                        <a:rPr lang="en-US" sz="1700" i="1" dirty="0">
                          <a:effectLst/>
                        </a:rPr>
                        <a:t>merge</a:t>
                      </a:r>
                      <a:r>
                        <a:rPr lang="en-US" sz="1700" dirty="0">
                          <a:effectLst/>
                        </a:rPr>
                        <a:t>(</a:t>
                      </a:r>
                      <a:r>
                        <a:rPr lang="en-US" sz="1700" i="1" dirty="0"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en-US" sz="1700" dirty="0">
                          <a:effectLst/>
                        </a:rPr>
                        <a:t>/2) recursively to the even subsequence </a:t>
                      </a:r>
                      <a:r>
                        <a:rPr lang="en-US" sz="1700" i="1" dirty="0"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lang="en-US" sz="1700" baseline="-25000" dirty="0">
                          <a:effectLst/>
                        </a:rPr>
                        <a:t>0</a:t>
                      </a:r>
                      <a:r>
                        <a:rPr lang="en-US" sz="1700" dirty="0">
                          <a:effectLst/>
                        </a:rPr>
                        <a:t>, </a:t>
                      </a:r>
                      <a:r>
                        <a:rPr lang="en-US" sz="1700" i="1" dirty="0"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lang="en-US" sz="1700" baseline="-25000" dirty="0">
                          <a:effectLst/>
                        </a:rPr>
                        <a:t>2</a:t>
                      </a:r>
                      <a:r>
                        <a:rPr lang="en-US" sz="1700" dirty="0">
                          <a:effectLst/>
                        </a:rPr>
                        <a:t>, ..., </a:t>
                      </a:r>
                      <a:r>
                        <a:rPr lang="en-US" sz="1700" i="1" dirty="0"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lang="en-US" sz="1700" i="1" baseline="-25000" dirty="0"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en-US" sz="1700" baseline="-25000" dirty="0">
                          <a:effectLst/>
                        </a:rPr>
                        <a:t>-2</a:t>
                      </a:r>
                      <a:r>
                        <a:rPr lang="en-US" sz="1700" dirty="0">
                          <a:effectLst/>
                        </a:rPr>
                        <a:t> and to the odd subsequence </a:t>
                      </a:r>
                      <a:r>
                        <a:rPr lang="en-US" sz="1700" i="1" dirty="0"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lang="en-US" sz="1700" baseline="-25000" dirty="0">
                          <a:effectLst/>
                        </a:rPr>
                        <a:t>1</a:t>
                      </a:r>
                      <a:r>
                        <a:rPr lang="en-US" sz="1700" dirty="0">
                          <a:effectLst/>
                        </a:rPr>
                        <a:t>, </a:t>
                      </a:r>
                      <a:r>
                        <a:rPr lang="en-US" sz="1700" i="1" dirty="0"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lang="en-US" sz="1700" baseline="-25000" dirty="0">
                          <a:effectLst/>
                        </a:rPr>
                        <a:t>3</a:t>
                      </a:r>
                      <a:r>
                        <a:rPr lang="en-US" sz="1700" dirty="0">
                          <a:effectLst/>
                        </a:rPr>
                        <a:t>, , ..., </a:t>
                      </a:r>
                      <a:r>
                        <a:rPr lang="en-US" sz="1700" i="1" dirty="0"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lang="en-US" sz="1700" i="1" baseline="-25000" dirty="0"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en-US" sz="1700" baseline="-25000" dirty="0">
                          <a:effectLst/>
                        </a:rPr>
                        <a:t>-1</a:t>
                      </a:r>
                      <a:endParaRPr lang="en-US" sz="1700" dirty="0">
                        <a:effectLst/>
                      </a:endParaRPr>
                    </a:p>
                    <a:p>
                      <a:pPr marL="742950" lvl="1" indent="-285750">
                        <a:buFont typeface="+mj-lt"/>
                        <a:buAutoNum type="arabicPeriod"/>
                      </a:pPr>
                      <a:r>
                        <a:rPr lang="en-US" sz="1700" dirty="0">
                          <a:effectLst/>
                        </a:rPr>
                        <a:t>comparison [</a:t>
                      </a:r>
                      <a:r>
                        <a:rPr lang="en-US" sz="1700" i="1" dirty="0" err="1"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r>
                        <a:rPr lang="en-US" sz="1700" dirty="0">
                          <a:effectLst/>
                        </a:rPr>
                        <a:t> : </a:t>
                      </a:r>
                      <a:r>
                        <a:rPr lang="en-US" sz="1700" i="1" dirty="0"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r>
                        <a:rPr lang="en-US" sz="1700" dirty="0">
                          <a:effectLst/>
                        </a:rPr>
                        <a:t>+1] for all </a:t>
                      </a:r>
                      <a:r>
                        <a:rPr lang="en-US" sz="1700" i="1" dirty="0" err="1"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r>
                        <a:rPr lang="en-US" sz="1700" dirty="0">
                          <a:effectLst/>
                        </a:rPr>
                        <a:t>  {1, 3, 5, 7, ..., </a:t>
                      </a:r>
                      <a:r>
                        <a:rPr lang="en-US" sz="1700" i="1" dirty="0"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en-US" sz="1700" dirty="0">
                          <a:effectLst/>
                        </a:rPr>
                        <a:t>-3}</a:t>
                      </a: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US" sz="1700" dirty="0">
                          <a:effectLst/>
                        </a:rPr>
                        <a:t>else</a:t>
                      </a:r>
                    </a:p>
                    <a:p>
                      <a:pPr marL="742950" lvl="1" indent="-285750">
                        <a:buFont typeface="+mj-lt"/>
                        <a:buAutoNum type="arabicPeriod"/>
                      </a:pPr>
                      <a:r>
                        <a:rPr lang="en-US" sz="1700" dirty="0">
                          <a:effectLst/>
                        </a:rPr>
                        <a:t>comparison [0 : 1]</a:t>
                      </a:r>
                    </a:p>
                  </a:txBody>
                  <a:tcPr marL="36988" marR="36988" marT="36988" marB="36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325133"/>
                  </a:ext>
                </a:extLst>
              </a:tr>
            </a:tbl>
          </a:graphicData>
        </a:graphic>
      </p:graphicFrame>
      <p:sp>
        <p:nvSpPr>
          <p:cNvPr id="5" name="AutoShape 1" descr="element">
            <a:extLst>
              <a:ext uri="{FF2B5EF4-FFF2-40B4-BE49-F238E27FC236}">
                <a16:creationId xmlns:a16="http://schemas.microsoft.com/office/drawing/2014/main" id="{61C38B1A-482F-400A-A05E-01C077DBAF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2963" y="21939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99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E45D-BB7E-4CA2-8A6E-1CD8AD07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1658F9-5A4E-42A8-A8FC-34096D52C8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856027"/>
              </p:ext>
            </p:extLst>
          </p:nvPr>
        </p:nvGraphicFramePr>
        <p:xfrm>
          <a:off x="658761" y="1897626"/>
          <a:ext cx="11031793" cy="4336025"/>
        </p:xfrm>
        <a:graphic>
          <a:graphicData uri="http://schemas.openxmlformats.org/drawingml/2006/table">
            <a:tbl>
              <a:tblPr/>
              <a:tblGrid>
                <a:gridCol w="1079514">
                  <a:extLst>
                    <a:ext uri="{9D8B030D-6E8A-4147-A177-3AD203B41FA5}">
                      <a16:colId xmlns:a16="http://schemas.microsoft.com/office/drawing/2014/main" val="2391645145"/>
                    </a:ext>
                  </a:extLst>
                </a:gridCol>
                <a:gridCol w="9952279">
                  <a:extLst>
                    <a:ext uri="{9D8B030D-6E8A-4147-A177-3AD203B41FA5}">
                      <a16:colId xmlns:a16="http://schemas.microsoft.com/office/drawing/2014/main" val="3483150607"/>
                    </a:ext>
                  </a:extLst>
                </a:gridCol>
              </a:tblGrid>
              <a:tr h="683072">
                <a:tc gridSpan="2"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555555"/>
                          </a:solidFill>
                          <a:effectLst/>
                        </a:rPr>
                        <a:t>Algorithm : O</a:t>
                      </a:r>
                      <a:r>
                        <a:rPr lang="en-IN" b="1" i="1" dirty="0">
                          <a:solidFill>
                            <a:srgbClr val="555555"/>
                          </a:solidFill>
                          <a:effectLst/>
                        </a:rPr>
                        <a:t>dd-Even</a:t>
                      </a:r>
                      <a:r>
                        <a:rPr lang="en-IN" b="1" dirty="0">
                          <a:solidFill>
                            <a:srgbClr val="555555"/>
                          </a:solidFill>
                          <a:effectLst/>
                        </a:rPr>
                        <a:t> </a:t>
                      </a:r>
                      <a:r>
                        <a:rPr lang="en-IN" b="1" dirty="0" err="1">
                          <a:solidFill>
                            <a:srgbClr val="555555"/>
                          </a:solidFill>
                          <a:effectLst/>
                        </a:rPr>
                        <a:t>M</a:t>
                      </a:r>
                      <a:r>
                        <a:rPr lang="en-IN" b="1" i="1" dirty="0" err="1">
                          <a:solidFill>
                            <a:srgbClr val="555555"/>
                          </a:solidFill>
                          <a:effectLst/>
                        </a:rPr>
                        <a:t>ergesort</a:t>
                      </a:r>
                      <a:r>
                        <a:rPr lang="en-IN" b="1" dirty="0">
                          <a:solidFill>
                            <a:srgbClr val="555555"/>
                          </a:solidFill>
                          <a:effectLst/>
                        </a:rPr>
                        <a:t>(</a:t>
                      </a:r>
                      <a:r>
                        <a:rPr lang="en-IN" b="1" i="1" dirty="0">
                          <a:solidFill>
                            <a:srgbClr val="555555"/>
                          </a:solidFill>
                          <a:effectLst/>
                        </a:rPr>
                        <a:t>n</a:t>
                      </a:r>
                      <a:r>
                        <a:rPr lang="en-IN" b="1" dirty="0">
                          <a:solidFill>
                            <a:srgbClr val="555555"/>
                          </a:solidFill>
                          <a:effectLst/>
                        </a:rPr>
                        <a:t>)</a:t>
                      </a:r>
                      <a:endParaRPr lang="en-IN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035"/>
                  </a:ext>
                </a:extLst>
              </a:tr>
              <a:tr h="683072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555555"/>
                          </a:solidFill>
                          <a:effectLst/>
                        </a:rPr>
                        <a:t>Input:</a:t>
                      </a:r>
                      <a:endParaRPr lang="en-IN" dirty="0"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sequence </a:t>
                      </a:r>
                      <a:r>
                        <a:rPr lang="en-US" i="1" dirty="0"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lang="en-US" baseline="-25000" dirty="0">
                          <a:effectLst/>
                        </a:rPr>
                        <a:t>0</a:t>
                      </a:r>
                      <a:r>
                        <a:rPr lang="en-US" dirty="0">
                          <a:effectLst/>
                        </a:rPr>
                        <a:t>, ..., </a:t>
                      </a:r>
                      <a:r>
                        <a:rPr lang="en-US" i="1" dirty="0"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lang="en-US" i="1" baseline="-25000" dirty="0"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en-US" baseline="-25000" dirty="0">
                          <a:effectLst/>
                        </a:rPr>
                        <a:t>-1</a:t>
                      </a:r>
                      <a:r>
                        <a:rPr lang="en-US" dirty="0">
                          <a:effectLst/>
                        </a:rPr>
                        <a:t> (</a:t>
                      </a:r>
                      <a:r>
                        <a:rPr lang="en-US" i="1" dirty="0"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en-US" dirty="0">
                          <a:effectLst/>
                        </a:rPr>
                        <a:t> a power of 2)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232666"/>
                  </a:ext>
                </a:extLst>
              </a:tr>
              <a:tr h="683072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555555"/>
                          </a:solidFill>
                          <a:effectLst/>
                        </a:rPr>
                        <a:t>Output:</a:t>
                      </a:r>
                      <a:endParaRPr lang="en-IN" dirty="0"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the sorted sequence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1949730"/>
                  </a:ext>
                </a:extLst>
              </a:tr>
              <a:tr h="2286809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555555"/>
                          </a:solidFill>
                          <a:effectLst/>
                        </a:rPr>
                        <a:t>Method:</a:t>
                      </a:r>
                      <a:endParaRPr lang="en-IN" dirty="0"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+mj-lt"/>
                        <a:buAutoNum type="arabicPeriod"/>
                      </a:pPr>
                      <a:r>
                        <a:rPr lang="en-US" dirty="0">
                          <a:effectLst/>
                        </a:rPr>
                        <a:t>if </a:t>
                      </a:r>
                      <a:r>
                        <a:rPr lang="en-US" i="1" dirty="0"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en-US" dirty="0">
                          <a:effectLst/>
                        </a:rPr>
                        <a:t>&gt;1 then</a:t>
                      </a:r>
                    </a:p>
                    <a:p>
                      <a:pPr marL="742950" lvl="1" indent="-285750">
                        <a:buFont typeface="+mj-lt"/>
                        <a:buAutoNum type="arabicPeriod"/>
                      </a:pPr>
                      <a:r>
                        <a:rPr lang="en-US" dirty="0">
                          <a:effectLst/>
                        </a:rPr>
                        <a:t>apply </a:t>
                      </a:r>
                      <a:r>
                        <a:rPr lang="en-US" i="1" dirty="0">
                          <a:effectLst/>
                        </a:rPr>
                        <a:t>odd-even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i="1" dirty="0" err="1">
                          <a:effectLst/>
                        </a:rPr>
                        <a:t>mergesort</a:t>
                      </a: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en-US" i="1" dirty="0"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en-US" dirty="0">
                          <a:effectLst/>
                        </a:rPr>
                        <a:t>/2) recursively to the two halves </a:t>
                      </a:r>
                      <a:r>
                        <a:rPr lang="en-US" i="1" dirty="0"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lang="en-US" baseline="-25000" dirty="0">
                          <a:effectLst/>
                        </a:rPr>
                        <a:t>0</a:t>
                      </a:r>
                      <a:r>
                        <a:rPr lang="en-US" dirty="0">
                          <a:effectLst/>
                        </a:rPr>
                        <a:t>, ..., </a:t>
                      </a:r>
                      <a:r>
                        <a:rPr lang="en-US" i="1" dirty="0"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lang="en-US" i="1" baseline="-25000" dirty="0"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en-US" baseline="-25000" dirty="0">
                          <a:effectLst/>
                        </a:rPr>
                        <a:t>/2-1</a:t>
                      </a:r>
                      <a:r>
                        <a:rPr lang="en-US" dirty="0">
                          <a:effectLst/>
                        </a:rPr>
                        <a:t> and </a:t>
                      </a:r>
                      <a:r>
                        <a:rPr lang="en-US" i="1" dirty="0"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lang="en-US" i="1" baseline="-25000" dirty="0"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en-US" baseline="-25000" dirty="0">
                          <a:effectLst/>
                        </a:rPr>
                        <a:t>/2</a:t>
                      </a:r>
                      <a:r>
                        <a:rPr lang="en-US" dirty="0">
                          <a:effectLst/>
                        </a:rPr>
                        <a:t>, ..., </a:t>
                      </a:r>
                      <a:r>
                        <a:rPr lang="en-US" i="1" dirty="0"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lang="en-US" i="1" baseline="-25000" dirty="0"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en-US" baseline="-25000" dirty="0">
                          <a:effectLst/>
                        </a:rPr>
                        <a:t>-1</a:t>
                      </a:r>
                      <a:r>
                        <a:rPr lang="en-US" dirty="0">
                          <a:effectLst/>
                        </a:rPr>
                        <a:t> of the sequence</a:t>
                      </a:r>
                    </a:p>
                    <a:p>
                      <a:pPr marL="742950" lvl="1" indent="-285750">
                        <a:buFont typeface="+mj-lt"/>
                        <a:buAutoNum type="arabicPeriod"/>
                      </a:pPr>
                      <a:r>
                        <a:rPr lang="en-US" i="1" dirty="0">
                          <a:effectLst/>
                        </a:rPr>
                        <a:t>odd-even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i="1" dirty="0">
                          <a:effectLst/>
                        </a:rPr>
                        <a:t>merge</a:t>
                      </a: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en-US" i="1" dirty="0"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212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09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414" y="2057400"/>
            <a:ext cx="10709786" cy="480059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implementation of odd-even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Java is given in the following. The algorithm is encapsulated in a class 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OddEvenMergeSorter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Its method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passes the array to be sorted to array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calls function 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oddEvenMergeSort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 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oddEvenMergeSort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recursively sorts the two halves of the array. Then it merges the two halves with 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oddEvenMerge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 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oddEvenMerge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picks every 2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-th element starting from position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respectively, thus forming the even and the odd subsequence. According to the recursion depth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1, 2, 4, 8, ....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the statements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Sorter s=new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OddEvenMergeSorter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s.sort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(b);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object of type 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OddEvenMergeSorter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created and its method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called in order to sort array 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 length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 the array must be a power of 2.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59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7423E-7DB5-490B-85D1-857D80BC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PROGRAM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99AD5-439C-4BA5-BBBE-701417A66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2057401"/>
            <a:ext cx="10729452" cy="454004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8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java.util.Arrays</a:t>
            </a: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8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java.util.Scanner</a:t>
            </a: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800" b="1" dirty="0">
              <a:solidFill>
                <a:srgbClr val="7F00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Sorter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void sort(int[] a);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18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OddEvenMergesort</a:t>
            </a: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static int[] a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public static void  main(String[] </a:t>
            </a:r>
            <a:r>
              <a:rPr lang="en-IN" sz="18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Scanner input = new Scanner(System.in);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7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F94B3-F7AA-4B88-B6BF-5706D2414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922" y="1337187"/>
            <a:ext cx="10798277" cy="538807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IN" sz="18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8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Max array size in powers of 2 (</a:t>
            </a:r>
            <a:r>
              <a:rPr lang="en-IN" sz="18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IN" sz="18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2, 4, 8, 16...) : </a:t>
            </a: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int n = </a:t>
            </a:r>
            <a:r>
              <a:rPr lang="en-IN" sz="18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input.nextInt</a:t>
            </a: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a = new int[n];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en-IN" sz="18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8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the array elements : </a:t>
            </a: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for(int </a:t>
            </a:r>
            <a:r>
              <a:rPr lang="en-IN" sz="18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 ; </a:t>
            </a:r>
            <a:r>
              <a:rPr lang="en-IN" sz="18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&lt;n ;</a:t>
            </a:r>
            <a:r>
              <a:rPr lang="en-IN" sz="18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a[</a:t>
            </a:r>
            <a:r>
              <a:rPr lang="en-IN" sz="18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IN" sz="18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input.nextInt</a:t>
            </a: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}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Sorter s = new </a:t>
            </a:r>
            <a:r>
              <a:rPr lang="en-IN" sz="18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OddEvenMergeSorter</a:t>
            </a: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en-IN" sz="18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s.sort</a:t>
            </a: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en-IN" sz="18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8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Sorted Array :</a:t>
            </a: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for(int </a:t>
            </a:r>
            <a:r>
              <a:rPr lang="en-IN" sz="18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0;i&lt;</a:t>
            </a:r>
            <a:r>
              <a:rPr lang="en-IN" sz="18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  <a:r>
              <a:rPr lang="en-IN" sz="18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IN" sz="18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]+ "  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en-IN" sz="18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input.close</a:t>
            </a: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96759745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2262</TotalTime>
  <Words>1488</Words>
  <Application>Microsoft Office PowerPoint</Application>
  <PresentationFormat>Widescreen</PresentationFormat>
  <Paragraphs>158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Times New Roman</vt:lpstr>
      <vt:lpstr>Vapor Trail</vt:lpstr>
      <vt:lpstr>HYPERCUBE ALGORITHMS : ODD–EVEN MERGE ALGORITHM</vt:lpstr>
      <vt:lpstr>Introduction to the Algorithm</vt:lpstr>
      <vt:lpstr>Designing Technique</vt:lpstr>
      <vt:lpstr>PROOF</vt:lpstr>
      <vt:lpstr>Algorithm</vt:lpstr>
      <vt:lpstr>Algorithm</vt:lpstr>
      <vt:lpstr>Implementation</vt:lpstr>
      <vt:lpstr>JAVA PROGRAM</vt:lpstr>
      <vt:lpstr>PowerPoint Presentation</vt:lpstr>
      <vt:lpstr>PowerPoint Presentation</vt:lpstr>
      <vt:lpstr>PowerPoint Presentation</vt:lpstr>
      <vt:lpstr>PowerPoint Presentation</vt:lpstr>
      <vt:lpstr>Time Analysis</vt:lpstr>
      <vt:lpstr>PowerPoint Presentation</vt:lpstr>
      <vt:lpstr>Applications</vt:lpstr>
      <vt:lpstr>Output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AN ALGORITHM</dc:title>
  <dc:creator>principal</dc:creator>
  <cp:lastModifiedBy>Bharath Gowda.B</cp:lastModifiedBy>
  <cp:revision>7</cp:revision>
  <dcterms:created xsi:type="dcterms:W3CDTF">2021-08-18T09:20:13Z</dcterms:created>
  <dcterms:modified xsi:type="dcterms:W3CDTF">2021-08-28T03:20:59Z</dcterms:modified>
</cp:coreProperties>
</file>