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9" r:id="rId4"/>
    <p:sldId id="258" r:id="rId5"/>
    <p:sldId id="271" r:id="rId6"/>
    <p:sldId id="260" r:id="rId7"/>
    <p:sldId id="261" r:id="rId8"/>
    <p:sldId id="263" r:id="rId9"/>
    <p:sldId id="262" r:id="rId10"/>
    <p:sldId id="269" r:id="rId11"/>
    <p:sldId id="264" r:id="rId12"/>
    <p:sldId id="265" r:id="rId13"/>
    <p:sldId id="270" r:id="rId14"/>
    <p:sldId id="266" r:id="rId15"/>
    <p:sldId id="274" r:id="rId16"/>
    <p:sldId id="273" r:id="rId17"/>
    <p:sldId id="272" r:id="rId18"/>
    <p:sldId id="275" r:id="rId19"/>
    <p:sldId id="276" r:id="rId20"/>
    <p:sldId id="278" r:id="rId21"/>
    <p:sldId id="281" r:id="rId22"/>
    <p:sldId id="279" r:id="rId23"/>
    <p:sldId id="280" r:id="rId24"/>
    <p:sldId id="282" r:id="rId25"/>
    <p:sldId id="26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5:56:33.025"/>
    </inkml:context>
    <inkml:brush xml:id="br0">
      <inkml:brushProperty name="width" value="0.05" units="cm"/>
      <inkml:brushProperty name="height" value="0.05" units="cm"/>
    </inkml:brush>
  </inkml:definitions>
  <inkml:trace contextRef="#ctx0" brushRef="#br0">1 0 24575,'0'641'-1365,"0"-619"-5461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5:56:34.690"/>
    </inkml:context>
    <inkml:brush xml:id="br0">
      <inkml:brushProperty name="width" value="0.05" units="cm"/>
      <inkml:brushProperty name="height" value="0.05" units="cm"/>
    </inkml:brush>
  </inkml:definitions>
  <inkml:trace contextRef="#ctx0" brushRef="#br0">0 0 24575,'5'0'0,"5"0"0,9 0 0,10 0 0,9 0 0,1 0 0,-1 0 0,-3 0 0,-3 0 0,-3 0 0,-3 0 0,0 0 0,-2 0 0,-4 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5:56:39.356"/>
    </inkml:context>
    <inkml:brush xml:id="br0">
      <inkml:brushProperty name="width" value="0.05" units="cm"/>
      <inkml:brushProperty name="height" value="0.05" units="cm"/>
    </inkml:brush>
  </inkml:definitions>
  <inkml:trace contextRef="#ctx0" brushRef="#br0">49 1 24575,'-2'36'0,"-9"53"0,6-52 0,-3 49 0,10-32 0,-1-32 0,0-1 0,-2 0 0,-5 38 0,-1-43 0,7-16 0,0 0 0,0 0 0,-1 0 0,1 0 0,0 0 0,0 0 0,-1 0 0,1 0 0,0 0 0,0 0 0,0 0 0,-1 0 0,1 0 0,0 0 0,0-1 0,0 1 0,-1 0 0,1 0 0,0 0 0,0 0 0,0 0 0,0-1 0,-1 1 0,1 0 0,0 0 0,0 0 0,0 0 0,0-1 0,0 1 0,0 0 0,0 0 0,-1 0 0,1-1 0,0 1 0,0 0 0,0 0 0,0-1 0,-6-33 0,6-2 0,2 0 0,11-61 0,-7 55 0,-4 36 0,-1 1 0,1-1 0,0 1 0,0-1 0,1 1 0,-1 0 0,1 0 0,0 0 0,1 0 0,-1 1 0,1-1 0,0 1 0,0 0 0,0 0 0,7-4 0,8-6 0,-1 2 0,32-15 0,-49 26 0,1 0 0,0 0 0,-1 0 0,1 0 0,0 0 0,0 1 0,0-1 0,0 0 0,0 1 0,0-1 0,0 1 0,0 0 0,0 0 0,0 0 0,0 0 0,0 0 0,0 0 0,0 0 0,0 1 0,0-1 0,0 1 0,2 0 0,-2 1 0,0-1 0,-1 1 0,1-1 0,-1 1 0,0 0 0,0 0 0,1-1 0,-1 1 0,0 0 0,0 0 0,-1 0 0,1 0 0,0 0 0,-1 1 0,1-1 0,-1 0 0,0 0 0,1 0 0,-1 4 0,-2 148 124,-2-53-1613,4-80-5337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5:56:08.023"/>
    </inkml:context>
    <inkml:brush xml:id="br0">
      <inkml:brushProperty name="width" value="0.05" units="cm"/>
      <inkml:brushProperty name="height" value="0.05" units="cm"/>
    </inkml:brush>
  </inkml:definitions>
  <inkml:trace contextRef="#ctx0" brushRef="#br0">3 291 24575,'0'-175'0,"-1"196"0,0-15 0,1 1 0,-1-1 0,1 0 0,1 0 0,-1 1 0,1-1 0,0 0 0,0 0 0,1 0 0,-1 0 0,5 8 0,-6-14 0,0 0 0,0 0 0,0 0 0,0 1 0,1-1 0,-1 0 0,0 0 0,0 0 0,0 0 0,1 0 0,-1 0 0,0 0 0,0 0 0,0 0 0,1 0 0,-1 0 0,0 0 0,0 0 0,0 0 0,1 0 0,-1 0 0,0 0 0,0 0 0,1 0 0,-1 0 0,0 0 0,0 0 0,0 0 0,0 0 0,1 0 0,-1-1 0,0 1 0,0 0 0,0 0 0,0 0 0,1 0 0,-1 0 0,0-1 0,0 1 0,0 0 0,0 0 0,0 0 0,0 0 0,1-1 0,-1 1 0,0 0 0,0 0 0,0 0 0,0-1 0,7-14 0,-4 9 0,10-18 0,1 0 0,1 1 0,1 1 0,1 0 0,1 1 0,35-31 0,-52 51 0,-1 1 0,0-1 0,1 1 0,0-1 0,-1 1 0,1-1 0,-1 1 0,1 0 0,0-1 0,-1 1 0,1 0 0,0-1 0,-1 1 0,1 0 0,0 0 0,-1-1 0,1 1 0,0 0 0,0 0 0,-1 0 0,1 0 0,0 0 0,0 0 0,-1 0 0,1 0 0,0 1 0,-1-1 0,2 0 0,-1 1 0,0 0 0,-1 0 0,1 0 0,0 0 0,-1 0 0,1 0 0,0 0 0,-1 0 0,1 0 0,-1 0 0,0 1 0,1-1 0,-1 0 0,0 0 0,0 2 0,0 54 0,-1-48 0,-3 292-1258,4-297 1151,0 17-6719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5:56:13.814"/>
    </inkml:context>
    <inkml:brush xml:id="br0">
      <inkml:brushProperty name="width" value="0.05" units="cm"/>
      <inkml:brushProperty name="height" value="0.05" units="cm"/>
    </inkml:brush>
  </inkml:definitions>
  <inkml:trace contextRef="#ctx0" brushRef="#br0">1 1 24575,'0'4'0,"0"6"0,0 5 0,0 4 0,0 8 0,0 3 0,0 0 0,0 0 0,0-1 0,0-1 0,0-2 0,0-1 0,0 0 0,0 0 0,0-1 0,0 1 0,0-5-8191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6:01:58.820"/>
    </inkml:context>
    <inkml:brush xml:id="br0">
      <inkml:brushProperty name="width" value="0.05" units="cm"/>
      <inkml:brushProperty name="height" value="0.05" units="cm"/>
    </inkml:brush>
  </inkml:definitions>
  <inkml:trace contextRef="#ctx0" brushRef="#br0">1 0 24575,'4'0'0,"5"0"0,6 0 0,5 0 0,2 0 0,7 0 0,2 0 0,0 0 0,-1 0 0,-2 0 0,0 0 0,2 0 0,1 0 0,-1 0 0,-1 0 0,-2 0 0,-5 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6:02:02.957"/>
    </inkml:context>
    <inkml:brush xml:id="br0">
      <inkml:brushProperty name="width" value="0.05" units="cm"/>
      <inkml:brushProperty name="height" value="0.05" units="cm"/>
    </inkml:brush>
  </inkml:definitions>
  <inkml:trace contextRef="#ctx0" brushRef="#br0">0 1 24575,'0'4'0,"0"6"0,0 5 0,0 5 0,0 2 0,0 2 0,0 2 0,0 4 0,0 1 0,0 0 0,0-2 0,0 0 0,0-2 0,0-2 0,0 0 0,0 0 0,0-5-8191</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5564008-4547-440C-B14B-AEE8B2C24445}" type="datetimeFigureOut">
              <a:rPr lang="en-IN" smtClean="0"/>
              <a:t>07-03-2023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C787E745-F521-44B7-8599-B8C305B434A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2461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564008-4547-440C-B14B-AEE8B2C24445}" type="datetimeFigureOut">
              <a:rPr lang="en-IN" smtClean="0"/>
              <a:t>07-03-2023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87E745-F521-44B7-8599-B8C305B434A0}" type="slidenum">
              <a:rPr lang="en-IN" smtClean="0"/>
              <a:t>‹#›</a:t>
            </a:fld>
            <a:endParaRPr lang="en-IN"/>
          </a:p>
        </p:txBody>
      </p:sp>
    </p:spTree>
    <p:extLst>
      <p:ext uri="{BB962C8B-B14F-4D97-AF65-F5344CB8AC3E}">
        <p14:creationId xmlns:p14="http://schemas.microsoft.com/office/powerpoint/2010/main" val="3506246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64008-4547-440C-B14B-AEE8B2C24445}"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7E745-F521-44B7-8599-B8C305B434A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1833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64008-4547-440C-B14B-AEE8B2C24445}"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7E745-F521-44B7-8599-B8C305B434A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4468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64008-4547-440C-B14B-AEE8B2C24445}"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7E745-F521-44B7-8599-B8C305B434A0}" type="slidenum">
              <a:rPr lang="en-IN" smtClean="0"/>
              <a:t>‹#›</a:t>
            </a:fld>
            <a:endParaRPr lang="en-IN"/>
          </a:p>
        </p:txBody>
      </p:sp>
    </p:spTree>
    <p:extLst>
      <p:ext uri="{BB962C8B-B14F-4D97-AF65-F5344CB8AC3E}">
        <p14:creationId xmlns:p14="http://schemas.microsoft.com/office/powerpoint/2010/main" val="2274035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64008-4547-440C-B14B-AEE8B2C24445}"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7E745-F521-44B7-8599-B8C305B434A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0014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64008-4547-440C-B14B-AEE8B2C24445}"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7E745-F521-44B7-8599-B8C305B434A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466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64008-4547-440C-B14B-AEE8B2C24445}"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7E745-F521-44B7-8599-B8C305B434A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1011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64008-4547-440C-B14B-AEE8B2C24445}"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7E745-F521-44B7-8599-B8C305B434A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6404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64008-4547-440C-B14B-AEE8B2C24445}"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7E745-F521-44B7-8599-B8C305B434A0}" type="slidenum">
              <a:rPr lang="en-IN" smtClean="0"/>
              <a:t>‹#›</a:t>
            </a:fld>
            <a:endParaRPr lang="en-IN"/>
          </a:p>
        </p:txBody>
      </p:sp>
    </p:spTree>
    <p:extLst>
      <p:ext uri="{BB962C8B-B14F-4D97-AF65-F5344CB8AC3E}">
        <p14:creationId xmlns:p14="http://schemas.microsoft.com/office/powerpoint/2010/main" val="3950164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64008-4547-440C-B14B-AEE8B2C24445}"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7E745-F521-44B7-8599-B8C305B434A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1575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564008-4547-440C-B14B-AEE8B2C24445}" type="datetimeFigureOut">
              <a:rPr lang="en-IN" smtClean="0"/>
              <a:t>07-03-2023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87E745-F521-44B7-8599-B8C305B434A0}" type="slidenum">
              <a:rPr lang="en-IN" smtClean="0"/>
              <a:t>‹#›</a:t>
            </a:fld>
            <a:endParaRPr lang="en-IN"/>
          </a:p>
        </p:txBody>
      </p:sp>
    </p:spTree>
    <p:extLst>
      <p:ext uri="{BB962C8B-B14F-4D97-AF65-F5344CB8AC3E}">
        <p14:creationId xmlns:p14="http://schemas.microsoft.com/office/powerpoint/2010/main" val="2619086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564008-4547-440C-B14B-AEE8B2C24445}" type="datetimeFigureOut">
              <a:rPr lang="en-IN" smtClean="0"/>
              <a:t>07-03-2023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87E745-F521-44B7-8599-B8C305B434A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312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564008-4547-440C-B14B-AEE8B2C24445}" type="datetimeFigureOut">
              <a:rPr lang="en-IN" smtClean="0"/>
              <a:t>07-03-2023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87E745-F521-44B7-8599-B8C305B434A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67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64008-4547-440C-B14B-AEE8B2C24445}" type="datetimeFigureOut">
              <a:rPr lang="en-IN" smtClean="0"/>
              <a:t>07-03-2023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87E745-F521-44B7-8599-B8C305B434A0}" type="slidenum">
              <a:rPr lang="en-IN" smtClean="0"/>
              <a:t>‹#›</a:t>
            </a:fld>
            <a:endParaRPr lang="en-IN"/>
          </a:p>
        </p:txBody>
      </p:sp>
    </p:spTree>
    <p:extLst>
      <p:ext uri="{BB962C8B-B14F-4D97-AF65-F5344CB8AC3E}">
        <p14:creationId xmlns:p14="http://schemas.microsoft.com/office/powerpoint/2010/main" val="2053880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564008-4547-440C-B14B-AEE8B2C24445}" type="datetimeFigureOut">
              <a:rPr lang="en-IN" smtClean="0"/>
              <a:t>07-03-2023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87E745-F521-44B7-8599-B8C305B434A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4562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564008-4547-440C-B14B-AEE8B2C24445}" type="datetimeFigureOut">
              <a:rPr lang="en-IN" smtClean="0"/>
              <a:t>07-03-2023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87E745-F521-44B7-8599-B8C305B434A0}" type="slidenum">
              <a:rPr lang="en-IN" smtClean="0"/>
              <a:t>‹#›</a:t>
            </a:fld>
            <a:endParaRPr lang="en-IN"/>
          </a:p>
        </p:txBody>
      </p:sp>
    </p:spTree>
    <p:extLst>
      <p:ext uri="{BB962C8B-B14F-4D97-AF65-F5344CB8AC3E}">
        <p14:creationId xmlns:p14="http://schemas.microsoft.com/office/powerpoint/2010/main" val="2343770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5564008-4547-440C-B14B-AEE8B2C24445}" type="datetimeFigureOut">
              <a:rPr lang="en-IN" smtClean="0"/>
              <a:t>07-03-2023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87E745-F521-44B7-8599-B8C305B434A0}" type="slidenum">
              <a:rPr lang="en-IN" smtClean="0"/>
              <a:t>‹#›</a:t>
            </a:fld>
            <a:endParaRPr lang="en-IN"/>
          </a:p>
        </p:txBody>
      </p:sp>
    </p:spTree>
    <p:extLst>
      <p:ext uri="{BB962C8B-B14F-4D97-AF65-F5344CB8AC3E}">
        <p14:creationId xmlns:p14="http://schemas.microsoft.com/office/powerpoint/2010/main" val="248808084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tatisticshowto.com/integer/#ab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5.xml"/><Relationship Id="rId4" Type="http://schemas.openxmlformats.org/officeDocument/2006/relationships/image" Target="../media/image12.png"/><Relationship Id="rId9" Type="http://schemas.openxmlformats.org/officeDocument/2006/relationships/customXml" Target="../ink/ink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E1A88-5C35-F71B-755C-FDFF7E2324E1}"/>
              </a:ext>
            </a:extLst>
          </p:cNvPr>
          <p:cNvSpPr>
            <a:spLocks noGrp="1"/>
          </p:cNvSpPr>
          <p:nvPr>
            <p:ph type="ctrTitle"/>
          </p:nvPr>
        </p:nvSpPr>
        <p:spPr>
          <a:xfrm>
            <a:off x="1950128" y="886159"/>
            <a:ext cx="8143783" cy="2387600"/>
          </a:xfrm>
        </p:spPr>
        <p:txBody>
          <a:bodyPr>
            <a:normAutofit/>
          </a:bodyPr>
          <a:lstStyle/>
          <a:p>
            <a:r>
              <a:rPr lang="en-IN" sz="7200" b="1" i="0" u="sng" dirty="0">
                <a:solidFill>
                  <a:schemeClr val="accent1">
                    <a:lumMod val="75000"/>
                  </a:schemeClr>
                </a:solidFill>
                <a:effectLst/>
              </a:rPr>
              <a:t>Lasso Regression</a:t>
            </a:r>
            <a:endParaRPr lang="en-IN" sz="7200" u="sng" dirty="0">
              <a:solidFill>
                <a:schemeClr val="accent1">
                  <a:lumMod val="75000"/>
                </a:schemeClr>
              </a:solidFill>
            </a:endParaRPr>
          </a:p>
        </p:txBody>
      </p:sp>
      <p:sp>
        <p:nvSpPr>
          <p:cNvPr id="3" name="Subtitle 2">
            <a:extLst>
              <a:ext uri="{FF2B5EF4-FFF2-40B4-BE49-F238E27FC236}">
                <a16:creationId xmlns:a16="http://schemas.microsoft.com/office/drawing/2014/main" id="{07241D6C-82CD-7887-AC29-D67C6C161E0A}"/>
              </a:ext>
            </a:extLst>
          </p:cNvPr>
          <p:cNvSpPr>
            <a:spLocks noGrp="1"/>
          </p:cNvSpPr>
          <p:nvPr>
            <p:ph type="subTitle" idx="1"/>
          </p:nvPr>
        </p:nvSpPr>
        <p:spPr>
          <a:xfrm>
            <a:off x="2154315" y="3273759"/>
            <a:ext cx="7735410" cy="3055436"/>
          </a:xfrm>
        </p:spPr>
        <p:txBody>
          <a:bodyPr>
            <a:normAutofit/>
          </a:bodyPr>
          <a:lstStyle/>
          <a:p>
            <a:pPr algn="r"/>
            <a:endParaRPr lang="en-US" dirty="0"/>
          </a:p>
          <a:p>
            <a:pPr algn="r"/>
            <a:endParaRPr lang="en-US" dirty="0"/>
          </a:p>
          <a:p>
            <a:pPr algn="r"/>
            <a:r>
              <a:rPr lang="en-US" sz="3200" u="sng" dirty="0">
                <a:latin typeface="Garamond (Body)"/>
              </a:rPr>
              <a:t>By :-                    </a:t>
            </a:r>
          </a:p>
          <a:p>
            <a:pPr algn="r"/>
            <a:r>
              <a:rPr lang="en-US" sz="3200" u="sng" dirty="0">
                <a:latin typeface="Garamond (Body)"/>
              </a:rPr>
              <a:t>Bharath Kumar N</a:t>
            </a:r>
            <a:endParaRPr lang="en-IN" sz="3200" u="sng" dirty="0">
              <a:latin typeface="Garamond (Body)"/>
            </a:endParaRPr>
          </a:p>
        </p:txBody>
      </p:sp>
    </p:spTree>
    <p:extLst>
      <p:ext uri="{BB962C8B-B14F-4D97-AF65-F5344CB8AC3E}">
        <p14:creationId xmlns:p14="http://schemas.microsoft.com/office/powerpoint/2010/main" val="33149793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FF83545-F23A-72DA-E122-23B5D575AC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7285" y="872646"/>
            <a:ext cx="6494813" cy="5283200"/>
          </a:xfrm>
        </p:spPr>
      </p:pic>
      <p:sp>
        <p:nvSpPr>
          <p:cNvPr id="5" name="TextBox 4">
            <a:extLst>
              <a:ext uri="{FF2B5EF4-FFF2-40B4-BE49-F238E27FC236}">
                <a16:creationId xmlns:a16="http://schemas.microsoft.com/office/drawing/2014/main" id="{6B4D5C96-E297-F950-4445-808D9E15D095}"/>
              </a:ext>
            </a:extLst>
          </p:cNvPr>
          <p:cNvSpPr txBox="1"/>
          <p:nvPr/>
        </p:nvSpPr>
        <p:spPr>
          <a:xfrm>
            <a:off x="7362098" y="1431083"/>
            <a:ext cx="4169996" cy="461665"/>
          </a:xfrm>
          <a:prstGeom prst="rect">
            <a:avLst/>
          </a:prstGeom>
          <a:noFill/>
        </p:spPr>
        <p:txBody>
          <a:bodyPr wrap="square" rtlCol="0">
            <a:spAutoFit/>
          </a:bodyPr>
          <a:lstStyle/>
          <a:p>
            <a:r>
              <a:rPr lang="en-US" sz="2400" b="1" dirty="0"/>
              <a:t>Example of Lasso Regression</a:t>
            </a:r>
            <a:endParaRPr lang="en-IN" b="1" dirty="0"/>
          </a:p>
        </p:txBody>
      </p:sp>
      <p:sp>
        <p:nvSpPr>
          <p:cNvPr id="7" name="Rectangle 6">
            <a:extLst>
              <a:ext uri="{FF2B5EF4-FFF2-40B4-BE49-F238E27FC236}">
                <a16:creationId xmlns:a16="http://schemas.microsoft.com/office/drawing/2014/main" id="{032A51CD-948A-8EB6-71FA-8C6ABFE22C10}"/>
              </a:ext>
            </a:extLst>
          </p:cNvPr>
          <p:cNvSpPr/>
          <p:nvPr/>
        </p:nvSpPr>
        <p:spPr>
          <a:xfrm>
            <a:off x="5530788" y="1384917"/>
            <a:ext cx="239697"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E64BD03-5CAD-75B2-5C7C-1410D0937F44}"/>
                  </a:ext>
                </a:extLst>
              </p:cNvPr>
              <p:cNvSpPr txBox="1"/>
              <p:nvPr/>
            </p:nvSpPr>
            <p:spPr>
              <a:xfrm>
                <a:off x="5567929" y="1431083"/>
                <a:ext cx="2025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𝛼</m:t>
                      </m:r>
                    </m:oMath>
                  </m:oMathPara>
                </a14:m>
                <a:endParaRPr lang="en-IN" dirty="0"/>
              </a:p>
            </p:txBody>
          </p:sp>
        </mc:Choice>
        <mc:Fallback xmlns="">
          <p:sp>
            <p:nvSpPr>
              <p:cNvPr id="10" name="TextBox 9">
                <a:extLst>
                  <a:ext uri="{FF2B5EF4-FFF2-40B4-BE49-F238E27FC236}">
                    <a16:creationId xmlns:a16="http://schemas.microsoft.com/office/drawing/2014/main" id="{5E64BD03-5CAD-75B2-5C7C-1410D0937F44}"/>
                  </a:ext>
                </a:extLst>
              </p:cNvPr>
              <p:cNvSpPr txBox="1">
                <a:spLocks noRot="1" noChangeAspect="1" noMove="1" noResize="1" noEditPoints="1" noAdjustHandles="1" noChangeArrowheads="1" noChangeShapeType="1" noTextEdit="1"/>
              </p:cNvSpPr>
              <p:nvPr/>
            </p:nvSpPr>
            <p:spPr>
              <a:xfrm>
                <a:off x="5567929" y="1431083"/>
                <a:ext cx="202556" cy="276999"/>
              </a:xfrm>
              <a:prstGeom prst="rect">
                <a:avLst/>
              </a:prstGeom>
              <a:blipFill>
                <a:blip r:embed="rId3"/>
                <a:stretch>
                  <a:fillRect l="-14706" r="-11765"/>
                </a:stretch>
              </a:blipFill>
            </p:spPr>
            <p:txBody>
              <a:bodyPr/>
              <a:lstStyle/>
              <a:p>
                <a:r>
                  <a:rPr lang="en-IN">
                    <a:noFill/>
                  </a:rPr>
                  <a:t> </a:t>
                </a:r>
              </a:p>
            </p:txBody>
          </p:sp>
        </mc:Fallback>
      </mc:AlternateContent>
      <p:sp>
        <p:nvSpPr>
          <p:cNvPr id="15" name="Rectangle 14">
            <a:extLst>
              <a:ext uri="{FF2B5EF4-FFF2-40B4-BE49-F238E27FC236}">
                <a16:creationId xmlns:a16="http://schemas.microsoft.com/office/drawing/2014/main" id="{8F8C0BF1-C57C-33FE-7426-CFF260E77856}"/>
              </a:ext>
            </a:extLst>
          </p:cNvPr>
          <p:cNvSpPr/>
          <p:nvPr/>
        </p:nvSpPr>
        <p:spPr>
          <a:xfrm>
            <a:off x="6178858" y="2121763"/>
            <a:ext cx="150921" cy="213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415A99A-6B8D-7D75-2125-DB2308CC4A9C}"/>
                  </a:ext>
                </a:extLst>
              </p:cNvPr>
              <p:cNvSpPr txBox="1"/>
              <p:nvPr/>
            </p:nvSpPr>
            <p:spPr>
              <a:xfrm>
                <a:off x="6153040" y="2062293"/>
                <a:ext cx="2025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𝛼</m:t>
                      </m:r>
                    </m:oMath>
                  </m:oMathPara>
                </a14:m>
                <a:endParaRPr lang="en-IN" dirty="0"/>
              </a:p>
            </p:txBody>
          </p:sp>
        </mc:Choice>
        <mc:Fallback xmlns="">
          <p:sp>
            <p:nvSpPr>
              <p:cNvPr id="16" name="TextBox 15">
                <a:extLst>
                  <a:ext uri="{FF2B5EF4-FFF2-40B4-BE49-F238E27FC236}">
                    <a16:creationId xmlns:a16="http://schemas.microsoft.com/office/drawing/2014/main" id="{C415A99A-6B8D-7D75-2125-DB2308CC4A9C}"/>
                  </a:ext>
                </a:extLst>
              </p:cNvPr>
              <p:cNvSpPr txBox="1">
                <a:spLocks noRot="1" noChangeAspect="1" noMove="1" noResize="1" noEditPoints="1" noAdjustHandles="1" noChangeArrowheads="1" noChangeShapeType="1" noTextEdit="1"/>
              </p:cNvSpPr>
              <p:nvPr/>
            </p:nvSpPr>
            <p:spPr>
              <a:xfrm>
                <a:off x="6153040" y="2062293"/>
                <a:ext cx="202556" cy="276999"/>
              </a:xfrm>
              <a:prstGeom prst="rect">
                <a:avLst/>
              </a:prstGeom>
              <a:blipFill>
                <a:blip r:embed="rId4"/>
                <a:stretch>
                  <a:fillRect l="-14706" r="-11765"/>
                </a:stretch>
              </a:blipFill>
            </p:spPr>
            <p:txBody>
              <a:bodyPr/>
              <a:lstStyle/>
              <a:p>
                <a:r>
                  <a:rPr lang="en-IN">
                    <a:noFill/>
                  </a:rPr>
                  <a:t> </a:t>
                </a:r>
              </a:p>
            </p:txBody>
          </p:sp>
        </mc:Fallback>
      </mc:AlternateContent>
      <p:sp>
        <p:nvSpPr>
          <p:cNvPr id="17" name="Rectangle 16">
            <a:extLst>
              <a:ext uri="{FF2B5EF4-FFF2-40B4-BE49-F238E27FC236}">
                <a16:creationId xmlns:a16="http://schemas.microsoft.com/office/drawing/2014/main" id="{F0543CC6-B376-B9C2-0831-F4D86C08C8C0}"/>
              </a:ext>
            </a:extLst>
          </p:cNvPr>
          <p:cNvSpPr/>
          <p:nvPr/>
        </p:nvSpPr>
        <p:spPr>
          <a:xfrm>
            <a:off x="6427433" y="2752078"/>
            <a:ext cx="142043" cy="2396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8CAD17D-2300-BF56-FEE1-B0D58794BFD8}"/>
              </a:ext>
            </a:extLst>
          </p:cNvPr>
          <p:cNvSpPr/>
          <p:nvPr/>
        </p:nvSpPr>
        <p:spPr>
          <a:xfrm>
            <a:off x="6569476" y="3595456"/>
            <a:ext cx="142043" cy="2396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1116BCF-A903-E009-BFD8-5E664DA3A417}"/>
                  </a:ext>
                </a:extLst>
              </p:cNvPr>
              <p:cNvSpPr txBox="1"/>
              <p:nvPr/>
            </p:nvSpPr>
            <p:spPr>
              <a:xfrm>
                <a:off x="6397176" y="2697020"/>
                <a:ext cx="2025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𝛼</m:t>
                      </m:r>
                    </m:oMath>
                  </m:oMathPara>
                </a14:m>
                <a:endParaRPr lang="en-IN" dirty="0"/>
              </a:p>
            </p:txBody>
          </p:sp>
        </mc:Choice>
        <mc:Fallback xmlns="">
          <p:sp>
            <p:nvSpPr>
              <p:cNvPr id="19" name="TextBox 18">
                <a:extLst>
                  <a:ext uri="{FF2B5EF4-FFF2-40B4-BE49-F238E27FC236}">
                    <a16:creationId xmlns:a16="http://schemas.microsoft.com/office/drawing/2014/main" id="{21116BCF-A903-E009-BFD8-5E664DA3A417}"/>
                  </a:ext>
                </a:extLst>
              </p:cNvPr>
              <p:cNvSpPr txBox="1">
                <a:spLocks noRot="1" noChangeAspect="1" noMove="1" noResize="1" noEditPoints="1" noAdjustHandles="1" noChangeArrowheads="1" noChangeShapeType="1" noTextEdit="1"/>
              </p:cNvSpPr>
              <p:nvPr/>
            </p:nvSpPr>
            <p:spPr>
              <a:xfrm>
                <a:off x="6397176" y="2697020"/>
                <a:ext cx="202556" cy="276999"/>
              </a:xfrm>
              <a:prstGeom prst="rect">
                <a:avLst/>
              </a:prstGeom>
              <a:blipFill>
                <a:blip r:embed="rId5"/>
                <a:stretch>
                  <a:fillRect l="-14706" r="-1176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3ED3D58-841C-9578-0975-CAF25DB62AD4}"/>
                  </a:ext>
                </a:extLst>
              </p:cNvPr>
              <p:cNvSpPr txBox="1"/>
              <p:nvPr/>
            </p:nvSpPr>
            <p:spPr>
              <a:xfrm>
                <a:off x="6511923" y="3577700"/>
                <a:ext cx="2025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𝛼</m:t>
                      </m:r>
                    </m:oMath>
                  </m:oMathPara>
                </a14:m>
                <a:endParaRPr lang="en-IN" dirty="0"/>
              </a:p>
            </p:txBody>
          </p:sp>
        </mc:Choice>
        <mc:Fallback xmlns="">
          <p:sp>
            <p:nvSpPr>
              <p:cNvPr id="20" name="TextBox 19">
                <a:extLst>
                  <a:ext uri="{FF2B5EF4-FFF2-40B4-BE49-F238E27FC236}">
                    <a16:creationId xmlns:a16="http://schemas.microsoft.com/office/drawing/2014/main" id="{33ED3D58-841C-9578-0975-CAF25DB62AD4}"/>
                  </a:ext>
                </a:extLst>
              </p:cNvPr>
              <p:cNvSpPr txBox="1">
                <a:spLocks noRot="1" noChangeAspect="1" noMove="1" noResize="1" noEditPoints="1" noAdjustHandles="1" noChangeArrowheads="1" noChangeShapeType="1" noTextEdit="1"/>
              </p:cNvSpPr>
              <p:nvPr/>
            </p:nvSpPr>
            <p:spPr>
              <a:xfrm>
                <a:off x="6511923" y="3577700"/>
                <a:ext cx="202556" cy="276999"/>
              </a:xfrm>
              <a:prstGeom prst="rect">
                <a:avLst/>
              </a:prstGeom>
              <a:blipFill>
                <a:blip r:embed="rId6"/>
                <a:stretch>
                  <a:fillRect l="-15152" r="-15152"/>
                </a:stretch>
              </a:blipFill>
            </p:spPr>
            <p:txBody>
              <a:bodyPr/>
              <a:lstStyle/>
              <a:p>
                <a:r>
                  <a:rPr lang="en-IN">
                    <a:noFill/>
                  </a:rPr>
                  <a:t> </a:t>
                </a:r>
              </a:p>
            </p:txBody>
          </p:sp>
        </mc:Fallback>
      </mc:AlternateContent>
      <p:sp>
        <p:nvSpPr>
          <p:cNvPr id="22" name="Rectangle 21">
            <a:extLst>
              <a:ext uri="{FF2B5EF4-FFF2-40B4-BE49-F238E27FC236}">
                <a16:creationId xmlns:a16="http://schemas.microsoft.com/office/drawing/2014/main" id="{B3B0A48E-BFDF-E6D8-3BA5-CE1FF2DED95B}"/>
              </a:ext>
            </a:extLst>
          </p:cNvPr>
          <p:cNvSpPr/>
          <p:nvPr/>
        </p:nvSpPr>
        <p:spPr>
          <a:xfrm>
            <a:off x="3630967" y="5921406"/>
            <a:ext cx="976544" cy="2344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93516E94-42B0-C73E-20E1-BF37F0F3F987}"/>
              </a:ext>
            </a:extLst>
          </p:cNvPr>
          <p:cNvSpPr/>
          <p:nvPr/>
        </p:nvSpPr>
        <p:spPr>
          <a:xfrm>
            <a:off x="949911" y="3429000"/>
            <a:ext cx="202556" cy="11252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4AC1F595-8F75-C3F6-DB11-7F5923F0BE15}"/>
              </a:ext>
            </a:extLst>
          </p:cNvPr>
          <p:cNvSpPr txBox="1"/>
          <p:nvPr/>
        </p:nvSpPr>
        <p:spPr>
          <a:xfrm>
            <a:off x="3630967" y="5807793"/>
            <a:ext cx="1811045" cy="461665"/>
          </a:xfrm>
          <a:prstGeom prst="rect">
            <a:avLst/>
          </a:prstGeom>
          <a:noFill/>
        </p:spPr>
        <p:txBody>
          <a:bodyPr wrap="square" rtlCol="0">
            <a:spAutoFit/>
          </a:bodyPr>
          <a:lstStyle/>
          <a:p>
            <a:r>
              <a:rPr lang="en-US" sz="2400" b="1" dirty="0"/>
              <a:t>Experience</a:t>
            </a:r>
            <a:endParaRPr lang="en-IN" sz="2000" b="1" dirty="0"/>
          </a:p>
        </p:txBody>
      </p:sp>
      <p:sp>
        <p:nvSpPr>
          <p:cNvPr id="26" name="TextBox 25">
            <a:extLst>
              <a:ext uri="{FF2B5EF4-FFF2-40B4-BE49-F238E27FC236}">
                <a16:creationId xmlns:a16="http://schemas.microsoft.com/office/drawing/2014/main" id="{FAC38405-CA1F-EFE5-DE0B-ACBA276555D7}"/>
              </a:ext>
            </a:extLst>
          </p:cNvPr>
          <p:cNvSpPr txBox="1"/>
          <p:nvPr/>
        </p:nvSpPr>
        <p:spPr>
          <a:xfrm rot="16200000">
            <a:off x="172686" y="2600755"/>
            <a:ext cx="1757006" cy="461665"/>
          </a:xfrm>
          <a:prstGeom prst="rect">
            <a:avLst/>
          </a:prstGeom>
          <a:noFill/>
        </p:spPr>
        <p:txBody>
          <a:bodyPr wrap="square" rtlCol="0">
            <a:spAutoFit/>
          </a:bodyPr>
          <a:lstStyle/>
          <a:p>
            <a:r>
              <a:rPr lang="en-US" sz="2400" b="1" dirty="0"/>
              <a:t>Salary</a:t>
            </a:r>
            <a:endParaRPr lang="en-IN" sz="2400" b="1" dirty="0"/>
          </a:p>
        </p:txBody>
      </p:sp>
      <p:sp>
        <p:nvSpPr>
          <p:cNvPr id="27" name="TextBox 26">
            <a:extLst>
              <a:ext uri="{FF2B5EF4-FFF2-40B4-BE49-F238E27FC236}">
                <a16:creationId xmlns:a16="http://schemas.microsoft.com/office/drawing/2014/main" id="{DA90042F-9C3E-CC3E-E08B-54A8883C9A28}"/>
              </a:ext>
            </a:extLst>
          </p:cNvPr>
          <p:cNvSpPr txBox="1"/>
          <p:nvPr/>
        </p:nvSpPr>
        <p:spPr>
          <a:xfrm>
            <a:off x="7371194" y="2451185"/>
            <a:ext cx="4343692" cy="3477875"/>
          </a:xfrm>
          <a:prstGeom prst="rect">
            <a:avLst/>
          </a:prstGeom>
          <a:noFill/>
        </p:spPr>
        <p:txBody>
          <a:bodyPr wrap="square" rtlCol="0">
            <a:spAutoFit/>
          </a:bodyPr>
          <a:lstStyle/>
          <a:p>
            <a:r>
              <a:rPr lang="en-US" sz="2000" dirty="0"/>
              <a:t>The effect of Alpha on Lasso regression is similar to its effect on ridge regression</a:t>
            </a:r>
          </a:p>
          <a:p>
            <a:endParaRPr lang="en-US" sz="2000" dirty="0"/>
          </a:p>
          <a:p>
            <a:r>
              <a:rPr lang="en-US" sz="2000" dirty="0"/>
              <a:t>As Alpha increases, the slope of the regression line is reduced and becomes more horizontal.</a:t>
            </a:r>
          </a:p>
          <a:p>
            <a:endParaRPr lang="en-US" sz="2000" dirty="0"/>
          </a:p>
          <a:p>
            <a:r>
              <a:rPr lang="en-US" sz="2000" dirty="0"/>
              <a:t>As Alpha increases, the model becomes less sensitive to the variations of the independent variable (# Years of experience)</a:t>
            </a:r>
            <a:endParaRPr lang="en-IN" sz="2000" dirty="0"/>
          </a:p>
        </p:txBody>
      </p:sp>
    </p:spTree>
    <p:extLst>
      <p:ext uri="{BB962C8B-B14F-4D97-AF65-F5344CB8AC3E}">
        <p14:creationId xmlns:p14="http://schemas.microsoft.com/office/powerpoint/2010/main" val="3727820667"/>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54D24C-DB7B-16FE-57AC-F82E08DCB56E}"/>
              </a:ext>
            </a:extLst>
          </p:cNvPr>
          <p:cNvSpPr>
            <a:spLocks noGrp="1"/>
          </p:cNvSpPr>
          <p:nvPr>
            <p:ph idx="1"/>
          </p:nvPr>
        </p:nvSpPr>
        <p:spPr>
          <a:xfrm>
            <a:off x="683581" y="683581"/>
            <a:ext cx="10832236" cy="5672830"/>
          </a:xfrm>
        </p:spPr>
        <p:txBody>
          <a:bodyPr/>
          <a:lstStyle/>
          <a:p>
            <a:pPr marL="0" indent="0">
              <a:buNone/>
            </a:pPr>
            <a:r>
              <a:rPr lang="en-IN" sz="3200" b="1" u="sng" dirty="0">
                <a:solidFill>
                  <a:schemeClr val="tx1"/>
                </a:solidFill>
                <a:latin typeface="+mj-lt"/>
              </a:rPr>
              <a:t>A</a:t>
            </a:r>
            <a:r>
              <a:rPr lang="en-IN" sz="3200" b="1" i="0" u="sng" dirty="0">
                <a:solidFill>
                  <a:schemeClr val="tx1"/>
                </a:solidFill>
                <a:effectLst/>
                <a:latin typeface="+mj-lt"/>
              </a:rPr>
              <a:t>pplications of Lasso Regression :-</a:t>
            </a:r>
          </a:p>
          <a:p>
            <a:pPr marL="0" indent="0">
              <a:buNone/>
            </a:pPr>
            <a:endParaRPr lang="en-IN" sz="3200" b="1" i="0" u="sng" dirty="0">
              <a:solidFill>
                <a:schemeClr val="tx1"/>
              </a:solidFill>
              <a:effectLst/>
              <a:latin typeface="+mj-lt"/>
            </a:endParaRPr>
          </a:p>
          <a:p>
            <a:pPr algn="l">
              <a:buFont typeface="+mj-lt"/>
              <a:buAutoNum type="arabicPeriod"/>
            </a:pPr>
            <a:r>
              <a:rPr lang="en-US" b="0" i="0" dirty="0">
                <a:solidFill>
                  <a:schemeClr val="tx1"/>
                </a:solidFill>
                <a:effectLst/>
              </a:rPr>
              <a:t>Feature selection: As Lasso Regression can shrink the magnitude of the coefficients towards zero, it is often used for feature selection in high-dimensional data sets.</a:t>
            </a:r>
          </a:p>
          <a:p>
            <a:pPr algn="l">
              <a:buFont typeface="+mj-lt"/>
              <a:buAutoNum type="arabicPeriod"/>
            </a:pPr>
            <a:r>
              <a:rPr lang="en-US" b="0" i="0" dirty="0">
                <a:solidFill>
                  <a:schemeClr val="tx1"/>
                </a:solidFill>
                <a:effectLst/>
              </a:rPr>
              <a:t>Predictive modeling: Lasso Regression can be used as a predictive modeling tool for various types of data, including time-series data, image data, and text data.</a:t>
            </a:r>
          </a:p>
          <a:p>
            <a:pPr algn="l">
              <a:buFont typeface="+mj-lt"/>
              <a:buAutoNum type="arabicPeriod"/>
            </a:pPr>
            <a:r>
              <a:rPr lang="en-US" b="0" i="0" dirty="0">
                <a:solidFill>
                  <a:schemeClr val="tx1"/>
                </a:solidFill>
                <a:effectLst/>
              </a:rPr>
              <a:t>Financial forecasting: Lasso Regression can be used for financial forecasting, such as stock price prediction and risk management.</a:t>
            </a:r>
          </a:p>
          <a:p>
            <a:pPr algn="l">
              <a:buFont typeface="+mj-lt"/>
              <a:buAutoNum type="arabicPeriod"/>
            </a:pPr>
            <a:r>
              <a:rPr lang="en-US" b="0" i="0" dirty="0">
                <a:solidFill>
                  <a:schemeClr val="tx1"/>
                </a:solidFill>
                <a:effectLst/>
              </a:rPr>
              <a:t>Gene selection: In the field of bioinformatics, Lasso Regression can be used to identify relevant genes in gene expression data.</a:t>
            </a:r>
          </a:p>
          <a:p>
            <a:pPr marL="0" indent="0">
              <a:buNone/>
            </a:pPr>
            <a:endParaRPr lang="en-IN" dirty="0">
              <a:solidFill>
                <a:schemeClr val="tx1"/>
              </a:solidFill>
            </a:endParaRPr>
          </a:p>
        </p:txBody>
      </p:sp>
    </p:spTree>
    <p:extLst>
      <p:ext uri="{BB962C8B-B14F-4D97-AF65-F5344CB8AC3E}">
        <p14:creationId xmlns:p14="http://schemas.microsoft.com/office/powerpoint/2010/main" val="380662867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EAC83A-30F4-C9C3-03F5-7CEB891AFAC7}"/>
              </a:ext>
            </a:extLst>
          </p:cNvPr>
          <p:cNvSpPr>
            <a:spLocks noGrp="1"/>
          </p:cNvSpPr>
          <p:nvPr>
            <p:ph idx="1"/>
          </p:nvPr>
        </p:nvSpPr>
        <p:spPr>
          <a:xfrm>
            <a:off x="816746" y="896643"/>
            <a:ext cx="10377996" cy="4898255"/>
          </a:xfrm>
        </p:spPr>
        <p:txBody>
          <a:bodyPr>
            <a:normAutofit fontScale="92500" lnSpcReduction="20000"/>
          </a:bodyPr>
          <a:lstStyle/>
          <a:p>
            <a:pPr marL="0" indent="0">
              <a:buNone/>
            </a:pPr>
            <a:r>
              <a:rPr lang="en-US" sz="3000" b="0" i="0" dirty="0">
                <a:solidFill>
                  <a:schemeClr val="accent1">
                    <a:lumMod val="75000"/>
                  </a:schemeClr>
                </a:solidFill>
                <a:effectLst/>
              </a:rPr>
              <a:t>5. </a:t>
            </a:r>
            <a:r>
              <a:rPr lang="en-US" sz="2800" b="0" i="0" dirty="0">
                <a:solidFill>
                  <a:schemeClr val="tx1"/>
                </a:solidFill>
                <a:effectLst/>
              </a:rPr>
              <a:t>Healthcare: Lasso Regression can be used to identify important risk factors for diseases and to develop predictive models for patient outcomes.</a:t>
            </a:r>
          </a:p>
          <a:p>
            <a:pPr marL="0" indent="0" algn="l">
              <a:buNone/>
            </a:pPr>
            <a:r>
              <a:rPr lang="en-US" sz="3000" b="0" i="0" dirty="0">
                <a:solidFill>
                  <a:schemeClr val="accent1">
                    <a:lumMod val="75000"/>
                  </a:schemeClr>
                </a:solidFill>
                <a:effectLst/>
              </a:rPr>
              <a:t>6. </a:t>
            </a:r>
            <a:r>
              <a:rPr lang="en-US" sz="2800" b="0" i="0" dirty="0">
                <a:solidFill>
                  <a:schemeClr val="tx1"/>
                </a:solidFill>
                <a:effectLst/>
              </a:rPr>
              <a:t>Marketing: Lasso Regression can be used to identify the most important predictors of customer behavior and to develop predictive models for customer segmentation and targeting.</a:t>
            </a:r>
          </a:p>
          <a:p>
            <a:pPr marL="0" indent="0" algn="l">
              <a:buNone/>
            </a:pPr>
            <a:r>
              <a:rPr lang="en-US" sz="3000" b="0" i="0" dirty="0">
                <a:solidFill>
                  <a:schemeClr val="accent1">
                    <a:lumMod val="75000"/>
                  </a:schemeClr>
                </a:solidFill>
                <a:effectLst/>
              </a:rPr>
              <a:t>7. </a:t>
            </a:r>
            <a:r>
              <a:rPr lang="en-US" sz="2800" b="0" i="0" dirty="0">
                <a:solidFill>
                  <a:schemeClr val="tx1"/>
                </a:solidFill>
                <a:effectLst/>
              </a:rPr>
              <a:t>Sports analytics: Lasso Regression can be used in sports analytics to identify the most important predictors of team or player performance and to develop predictive models for game outcomes.</a:t>
            </a:r>
          </a:p>
          <a:p>
            <a:pPr algn="l">
              <a:buFont typeface="+mj-lt"/>
              <a:buAutoNum type="arabicPeriod"/>
            </a:pPr>
            <a:endParaRPr lang="en-US" sz="2800" dirty="0">
              <a:solidFill>
                <a:schemeClr val="tx1"/>
              </a:solidFill>
            </a:endParaRPr>
          </a:p>
          <a:p>
            <a:pPr marL="0" indent="0" algn="l">
              <a:buNone/>
            </a:pPr>
            <a:r>
              <a:rPr lang="en-US" sz="2800" b="0" i="0" dirty="0">
                <a:solidFill>
                  <a:schemeClr val="tx1"/>
                </a:solidFill>
                <a:effectLst/>
              </a:rPr>
              <a:t>These are just a few examples of the many applications of Lasso Regression. The technique can be applied to various types of data and in a range of fields where feature selection and predictive modeling are important.</a:t>
            </a:r>
          </a:p>
          <a:p>
            <a:pPr marL="0" indent="0">
              <a:buNone/>
            </a:pPr>
            <a:endParaRPr lang="en-IN" dirty="0">
              <a:solidFill>
                <a:schemeClr val="tx1"/>
              </a:solidFill>
            </a:endParaRPr>
          </a:p>
        </p:txBody>
      </p:sp>
    </p:spTree>
    <p:extLst>
      <p:ext uri="{BB962C8B-B14F-4D97-AF65-F5344CB8AC3E}">
        <p14:creationId xmlns:p14="http://schemas.microsoft.com/office/powerpoint/2010/main" val="1324594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8980732-12B1-E694-E3D9-495088FE32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5017" y="674703"/>
            <a:ext cx="9499107" cy="5435480"/>
          </a:xfrm>
        </p:spPr>
      </p:pic>
    </p:spTree>
    <p:extLst>
      <p:ext uri="{BB962C8B-B14F-4D97-AF65-F5344CB8AC3E}">
        <p14:creationId xmlns:p14="http://schemas.microsoft.com/office/powerpoint/2010/main" val="35239414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2F522-0DDA-9A81-CF17-90E15ABB96D5}"/>
              </a:ext>
            </a:extLst>
          </p:cNvPr>
          <p:cNvSpPr>
            <a:spLocks noGrp="1"/>
          </p:cNvSpPr>
          <p:nvPr>
            <p:ph idx="1"/>
          </p:nvPr>
        </p:nvSpPr>
        <p:spPr>
          <a:xfrm>
            <a:off x="653989" y="779016"/>
            <a:ext cx="10884022" cy="5797118"/>
          </a:xfrm>
        </p:spPr>
        <p:txBody>
          <a:bodyPr>
            <a:normAutofit lnSpcReduction="10000"/>
          </a:bodyPr>
          <a:lstStyle/>
          <a:p>
            <a:pPr marL="0" indent="0">
              <a:buNone/>
            </a:pPr>
            <a:r>
              <a:rPr lang="en-US" sz="3000" b="1" u="sng" dirty="0">
                <a:latin typeface="+mj-lt"/>
              </a:rPr>
              <a:t>Advantages of Lasso Regression</a:t>
            </a:r>
          </a:p>
          <a:p>
            <a:pPr algn="l">
              <a:buFont typeface="+mj-lt"/>
              <a:buAutoNum type="arabicPeriod"/>
            </a:pPr>
            <a:r>
              <a:rPr lang="en-US" b="0" i="0" dirty="0">
                <a:effectLst/>
              </a:rPr>
              <a:t>Feature Selection: One of the biggest advantages of Lasso Regression is that it can be used for feature selection, as the regularization term helps to shrink the coefficients of less important features towards zero, effectively reducing their impact on the model. This can help to avoid overfitting, reduce the complexity of the model, and improve its interpretability.</a:t>
            </a:r>
          </a:p>
          <a:p>
            <a:pPr algn="l">
              <a:buFont typeface="+mj-lt"/>
              <a:buAutoNum type="arabicPeriod"/>
            </a:pPr>
            <a:r>
              <a:rPr lang="en-US" b="0" i="0" dirty="0">
                <a:effectLst/>
              </a:rPr>
              <a:t>Handling Multicollinearity: Lasso Regression can handle multicollinearity among features by shrinking the coefficients of less important features towards zero, effectively reducing their impact on the model and reducing the effects of multicollinearity.</a:t>
            </a:r>
          </a:p>
          <a:p>
            <a:pPr algn="l">
              <a:buFont typeface="+mj-lt"/>
              <a:buAutoNum type="arabicPeriod"/>
            </a:pPr>
            <a:r>
              <a:rPr lang="en-US" b="0" i="0" dirty="0">
                <a:effectLst/>
              </a:rPr>
              <a:t>Improved Model Interpretability: By shrinking the coefficients of less important features towards zero, Lasso Regression can help to improve the interpretability of the model, as only the most important features are included in the final model.</a:t>
            </a:r>
          </a:p>
          <a:p>
            <a:pPr algn="l">
              <a:buFont typeface="+mj-lt"/>
              <a:buAutoNum type="arabicPeriod"/>
            </a:pPr>
            <a:r>
              <a:rPr lang="en-US" b="0" i="0" dirty="0">
                <a:effectLst/>
              </a:rPr>
              <a:t>Robustness: Lasso Regression is robust to the presence of outliers, as the regularization term helps to reduce the influence of any one feature on the model.</a:t>
            </a:r>
          </a:p>
          <a:p>
            <a:pPr marL="0" indent="0">
              <a:buNone/>
            </a:pPr>
            <a:endParaRPr lang="en-IN" dirty="0"/>
          </a:p>
        </p:txBody>
      </p:sp>
    </p:spTree>
    <p:extLst>
      <p:ext uri="{BB962C8B-B14F-4D97-AF65-F5344CB8AC3E}">
        <p14:creationId xmlns:p14="http://schemas.microsoft.com/office/powerpoint/2010/main" val="10567444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2F522-0DDA-9A81-CF17-90E15ABB96D5}"/>
              </a:ext>
            </a:extLst>
          </p:cNvPr>
          <p:cNvSpPr>
            <a:spLocks noGrp="1"/>
          </p:cNvSpPr>
          <p:nvPr>
            <p:ph idx="1"/>
          </p:nvPr>
        </p:nvSpPr>
        <p:spPr>
          <a:xfrm>
            <a:off x="692458" y="701335"/>
            <a:ext cx="10928412" cy="5335481"/>
          </a:xfrm>
        </p:spPr>
        <p:txBody>
          <a:bodyPr>
            <a:normAutofit fontScale="92500"/>
          </a:bodyPr>
          <a:lstStyle/>
          <a:p>
            <a:pPr marL="0" indent="0" algn="l">
              <a:buNone/>
            </a:pPr>
            <a:r>
              <a:rPr lang="en-US" sz="3000" b="0" i="0" dirty="0">
                <a:solidFill>
                  <a:schemeClr val="accent1">
                    <a:lumMod val="75000"/>
                  </a:schemeClr>
                </a:solidFill>
                <a:effectLst/>
                <a:latin typeface="Garamond (Body)"/>
              </a:rPr>
              <a:t>5. </a:t>
            </a:r>
            <a:r>
              <a:rPr lang="en-US" b="0" i="0" dirty="0">
                <a:effectLst/>
                <a:latin typeface="Garamond (Body)"/>
              </a:rPr>
              <a:t>Efficient Implementation: Lasso Regression can be efficiently implemented using convex optimization algorithms, making it a computationally fast and scalable method for regression.</a:t>
            </a:r>
          </a:p>
          <a:p>
            <a:pPr marL="0" indent="0" algn="l">
              <a:buNone/>
            </a:pPr>
            <a:r>
              <a:rPr lang="en-US" sz="3000" b="0" i="0" dirty="0">
                <a:solidFill>
                  <a:schemeClr val="accent1">
                    <a:lumMod val="75000"/>
                  </a:schemeClr>
                </a:solidFill>
                <a:effectLst/>
                <a:latin typeface="Garamond (Body)"/>
              </a:rPr>
              <a:t>6. </a:t>
            </a:r>
            <a:r>
              <a:rPr lang="en-US" b="0" i="0" dirty="0">
                <a:effectLst/>
                <a:latin typeface="Garamond (Body)"/>
              </a:rPr>
              <a:t>Sparsity: Lasso Regression can produce sparse models, meaning that only a small number of features are included in the final model, making it a good choice for high-dimensional datasets.</a:t>
            </a:r>
          </a:p>
          <a:p>
            <a:pPr marL="0" indent="0" algn="l">
              <a:buNone/>
            </a:pPr>
            <a:r>
              <a:rPr lang="en-US" sz="3000" b="0" i="0" dirty="0">
                <a:solidFill>
                  <a:schemeClr val="accent1">
                    <a:lumMod val="75000"/>
                  </a:schemeClr>
                </a:solidFill>
                <a:effectLst/>
                <a:latin typeface="Garamond (Body)"/>
              </a:rPr>
              <a:t>7. </a:t>
            </a:r>
            <a:r>
              <a:rPr lang="en-US" b="0" i="0" dirty="0">
                <a:effectLst/>
                <a:latin typeface="Garamond (Body)"/>
              </a:rPr>
              <a:t>Flexibility: Lasso Regression can be extended to handle a wide range of regression problems, including linear and non-linear regression, time-series forecasting, image classification, and more.</a:t>
            </a:r>
          </a:p>
          <a:p>
            <a:pPr marL="0" indent="0" algn="l">
              <a:buNone/>
            </a:pPr>
            <a:r>
              <a:rPr lang="en-US" sz="3000" b="0" i="0" dirty="0">
                <a:solidFill>
                  <a:schemeClr val="accent1">
                    <a:lumMod val="75000"/>
                  </a:schemeClr>
                </a:solidFill>
                <a:effectLst/>
                <a:latin typeface="Garamond (Body)"/>
              </a:rPr>
              <a:t>8. </a:t>
            </a:r>
            <a:r>
              <a:rPr lang="en-US" b="0" i="0" dirty="0">
                <a:effectLst/>
                <a:latin typeface="Garamond (Body)"/>
              </a:rPr>
              <a:t>Interpretability: The coefficients in a Lasso model are easier to interpret compared to those in a ridge regression model, because they represent the influence of each feature on the target variable.</a:t>
            </a:r>
          </a:p>
          <a:p>
            <a:pPr algn="l"/>
            <a:endParaRPr lang="en-US" b="0" i="0" dirty="0">
              <a:effectLst/>
              <a:latin typeface="Garamond (Body)"/>
            </a:endParaRPr>
          </a:p>
          <a:p>
            <a:pPr algn="l"/>
            <a:r>
              <a:rPr lang="en-US" b="0" i="0" dirty="0">
                <a:effectLst/>
                <a:latin typeface="Garamond (Body)"/>
              </a:rPr>
              <a:t>Overall, Lasso is a good choice when you want to perform feature selection and reduce the complexity of your model, while still maintaining interpretability</a:t>
            </a:r>
          </a:p>
        </p:txBody>
      </p:sp>
    </p:spTree>
    <p:extLst>
      <p:ext uri="{BB962C8B-B14F-4D97-AF65-F5344CB8AC3E}">
        <p14:creationId xmlns:p14="http://schemas.microsoft.com/office/powerpoint/2010/main" val="23606426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2F522-0DDA-9A81-CF17-90E15ABB96D5}"/>
              </a:ext>
            </a:extLst>
          </p:cNvPr>
          <p:cNvSpPr>
            <a:spLocks noGrp="1"/>
          </p:cNvSpPr>
          <p:nvPr>
            <p:ph idx="1"/>
          </p:nvPr>
        </p:nvSpPr>
        <p:spPr>
          <a:xfrm>
            <a:off x="719091" y="665824"/>
            <a:ext cx="10795247" cy="5628443"/>
          </a:xfrm>
        </p:spPr>
        <p:txBody>
          <a:bodyPr>
            <a:normAutofit/>
          </a:bodyPr>
          <a:lstStyle/>
          <a:p>
            <a:pPr marL="0" indent="0">
              <a:buNone/>
            </a:pPr>
            <a:r>
              <a:rPr lang="en-US" sz="2500" b="1" u="sng" dirty="0">
                <a:solidFill>
                  <a:schemeClr val="tx1"/>
                </a:solidFill>
                <a:latin typeface="+mj-lt"/>
              </a:rPr>
              <a:t>D</a:t>
            </a:r>
            <a:r>
              <a:rPr lang="en-US" sz="2500" b="1" i="0" u="sng" dirty="0">
                <a:solidFill>
                  <a:schemeClr val="tx1"/>
                </a:solidFill>
                <a:effectLst/>
                <a:latin typeface="+mj-lt"/>
              </a:rPr>
              <a:t>rawbacks or Limitations of Lasso Regression</a:t>
            </a:r>
          </a:p>
          <a:p>
            <a:pPr algn="l">
              <a:buFont typeface="+mj-lt"/>
              <a:buAutoNum type="arabicPeriod"/>
            </a:pPr>
            <a:r>
              <a:rPr lang="en-US" sz="2300" b="0" i="0" dirty="0">
                <a:solidFill>
                  <a:schemeClr val="tx1"/>
                </a:solidFill>
                <a:effectLst/>
                <a:latin typeface="Garamond (Body)"/>
              </a:rPr>
              <a:t>Lasso Regression can sometimes exclude important features from the model, reducing its accuracy.</a:t>
            </a:r>
          </a:p>
          <a:p>
            <a:pPr algn="l">
              <a:buFont typeface="+mj-lt"/>
              <a:buAutoNum type="arabicPeriod"/>
            </a:pPr>
            <a:r>
              <a:rPr lang="en-US" sz="2300" b="0" i="0" dirty="0">
                <a:solidFill>
                  <a:schemeClr val="tx1"/>
                </a:solidFill>
                <a:effectLst/>
                <a:latin typeface="Garamond (Body)"/>
              </a:rPr>
              <a:t>Lasso Regression requires scaling or normalizing the features, which can make the interpretation of the coefficients more difficult.</a:t>
            </a:r>
          </a:p>
          <a:p>
            <a:pPr algn="l">
              <a:buFont typeface="+mj-lt"/>
              <a:buAutoNum type="arabicPeriod"/>
            </a:pPr>
            <a:r>
              <a:rPr lang="en-US" sz="2300" b="0" i="0" dirty="0">
                <a:solidFill>
                  <a:schemeClr val="tx1"/>
                </a:solidFill>
                <a:effectLst/>
                <a:latin typeface="Garamond (Body)"/>
              </a:rPr>
              <a:t>Lasso Regression can select features that are not strongly related to the target variable, decreasing accuracy.</a:t>
            </a:r>
          </a:p>
          <a:p>
            <a:pPr algn="l">
              <a:buFont typeface="+mj-lt"/>
              <a:buAutoNum type="arabicPeriod"/>
            </a:pPr>
            <a:r>
              <a:rPr lang="en-US" sz="2300" b="0" i="0" dirty="0">
                <a:solidFill>
                  <a:schemeClr val="tx1"/>
                </a:solidFill>
                <a:effectLst/>
                <a:latin typeface="Garamond (Body)"/>
              </a:rPr>
              <a:t>The optimization problem in Lasso Regression is non-convex, making it difficult to determine the correct solution.</a:t>
            </a:r>
          </a:p>
          <a:p>
            <a:pPr algn="l">
              <a:buFont typeface="+mj-lt"/>
              <a:buAutoNum type="arabicPeriod"/>
            </a:pPr>
            <a:r>
              <a:rPr lang="en-US" sz="2300" b="0" i="0" dirty="0">
                <a:solidFill>
                  <a:schemeClr val="tx1"/>
                </a:solidFill>
                <a:effectLst/>
                <a:latin typeface="Garamond (Body)"/>
              </a:rPr>
              <a:t>Lasso Regression is limited to linear relationships between the features and the target variable, and may not work well for non-linear regression problems.</a:t>
            </a:r>
          </a:p>
          <a:p>
            <a:pPr algn="l">
              <a:buFont typeface="+mj-lt"/>
              <a:buAutoNum type="arabicPeriod"/>
            </a:pPr>
            <a:r>
              <a:rPr lang="en-US" sz="2300" b="0" i="0" dirty="0">
                <a:solidFill>
                  <a:schemeClr val="tx1"/>
                </a:solidFill>
                <a:effectLst/>
                <a:latin typeface="Garamond (Body)"/>
              </a:rPr>
              <a:t>The coefficients in a Lasso Regression model can be difficult to interpret, making it hard to determine the relative importance of each feature.</a:t>
            </a:r>
          </a:p>
        </p:txBody>
      </p:sp>
    </p:spTree>
    <p:extLst>
      <p:ext uri="{BB962C8B-B14F-4D97-AF65-F5344CB8AC3E}">
        <p14:creationId xmlns:p14="http://schemas.microsoft.com/office/powerpoint/2010/main" val="3406813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2F522-0DDA-9A81-CF17-90E15ABB96D5}"/>
              </a:ext>
            </a:extLst>
          </p:cNvPr>
          <p:cNvSpPr>
            <a:spLocks noGrp="1"/>
          </p:cNvSpPr>
          <p:nvPr>
            <p:ph idx="1"/>
          </p:nvPr>
        </p:nvSpPr>
        <p:spPr>
          <a:xfrm>
            <a:off x="683581" y="674703"/>
            <a:ext cx="10919534" cy="5601810"/>
          </a:xfrm>
        </p:spPr>
        <p:txBody>
          <a:bodyPr>
            <a:normAutofit lnSpcReduction="10000"/>
          </a:bodyPr>
          <a:lstStyle/>
          <a:p>
            <a:pPr marL="0" indent="0">
              <a:buNone/>
            </a:pPr>
            <a:r>
              <a:rPr lang="en-US" sz="3000" b="1" u="sng" dirty="0">
                <a:solidFill>
                  <a:schemeClr val="tx1"/>
                </a:solidFill>
                <a:latin typeface="Garamond (Body)"/>
              </a:rPr>
              <a:t>W</a:t>
            </a:r>
            <a:r>
              <a:rPr lang="en-US" sz="3000" b="1" i="0" u="sng" dirty="0">
                <a:solidFill>
                  <a:schemeClr val="tx1"/>
                </a:solidFill>
                <a:effectLst/>
                <a:latin typeface="Garamond (Body)"/>
              </a:rPr>
              <a:t>ays to Prevent the Drawbacks of Lasso Regression</a:t>
            </a:r>
          </a:p>
          <a:p>
            <a:pPr algn="l">
              <a:buFont typeface="+mj-lt"/>
              <a:buAutoNum type="arabicPeriod"/>
            </a:pPr>
            <a:r>
              <a:rPr lang="en-US" b="0" i="0" dirty="0">
                <a:solidFill>
                  <a:schemeClr val="tx1"/>
                </a:solidFill>
                <a:effectLst/>
                <a:latin typeface="Garamond (Body)"/>
              </a:rPr>
              <a:t>Careful feature selection: Choose features for the model carefully to make sure important features are not excluded.</a:t>
            </a:r>
          </a:p>
          <a:p>
            <a:pPr algn="l">
              <a:buFont typeface="+mj-lt"/>
              <a:buAutoNum type="arabicPeriod"/>
            </a:pPr>
            <a:r>
              <a:rPr lang="en-US" b="0" i="0" dirty="0">
                <a:solidFill>
                  <a:schemeClr val="tx1"/>
                </a:solidFill>
                <a:effectLst/>
                <a:latin typeface="Garamond (Body)"/>
              </a:rPr>
              <a:t>Fine-tune the regularization parameter: Find the best value for the regularization parameter to balance accuracy and simplicity.</a:t>
            </a:r>
          </a:p>
          <a:p>
            <a:pPr algn="l">
              <a:buFont typeface="+mj-lt"/>
              <a:buAutoNum type="arabicPeriod"/>
            </a:pPr>
            <a:r>
              <a:rPr lang="en-US" b="0" i="0" dirty="0">
                <a:solidFill>
                  <a:schemeClr val="tx1"/>
                </a:solidFill>
                <a:effectLst/>
                <a:latin typeface="Garamond (Body)"/>
              </a:rPr>
              <a:t>Evaluate model performance: Use metrics to compare the performance of Lasso Regression with other regression techniques.</a:t>
            </a:r>
          </a:p>
          <a:p>
            <a:pPr algn="l">
              <a:buFont typeface="+mj-lt"/>
              <a:buAutoNum type="arabicPeriod"/>
            </a:pPr>
            <a:r>
              <a:rPr lang="en-US" b="0" i="0" dirty="0">
                <a:solidFill>
                  <a:schemeClr val="tx1"/>
                </a:solidFill>
                <a:effectLst/>
                <a:latin typeface="Garamond (Body)"/>
              </a:rPr>
              <a:t>Consider non-linear regression methods: If the relationship between features and target is non-linear, use other regression methods.</a:t>
            </a:r>
          </a:p>
          <a:p>
            <a:pPr algn="l">
              <a:buFont typeface="+mj-lt"/>
              <a:buAutoNum type="arabicPeriod"/>
            </a:pPr>
            <a:r>
              <a:rPr lang="en-US" b="0" i="0" dirty="0">
                <a:solidFill>
                  <a:schemeClr val="tx1"/>
                </a:solidFill>
                <a:effectLst/>
                <a:latin typeface="Garamond (Body)"/>
              </a:rPr>
              <a:t>Combine with other models: Consider using Lasso Regression in combination with other regression models to improve performance.</a:t>
            </a:r>
          </a:p>
          <a:p>
            <a:pPr algn="l">
              <a:buFont typeface="+mj-lt"/>
              <a:buAutoNum type="arabicPeriod"/>
            </a:pPr>
            <a:r>
              <a:rPr lang="en-US" b="0" i="0" dirty="0">
                <a:solidFill>
                  <a:schemeClr val="tx1"/>
                </a:solidFill>
                <a:effectLst/>
                <a:latin typeface="Garamond (Body)"/>
              </a:rPr>
              <a:t>Interpret coefficients: Understand the magnitude and significance of the coefficients to interpret the model's results.</a:t>
            </a:r>
          </a:p>
          <a:p>
            <a:pPr marL="0" indent="0">
              <a:buNone/>
            </a:pPr>
            <a:endParaRPr lang="en-IN" dirty="0">
              <a:solidFill>
                <a:schemeClr val="tx1"/>
              </a:solidFill>
              <a:latin typeface="Garamond (Body)"/>
            </a:endParaRPr>
          </a:p>
        </p:txBody>
      </p:sp>
    </p:spTree>
    <p:extLst>
      <p:ext uri="{BB962C8B-B14F-4D97-AF65-F5344CB8AC3E}">
        <p14:creationId xmlns:p14="http://schemas.microsoft.com/office/powerpoint/2010/main" val="9041601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67CEC7-E86A-5DFA-62AC-F2496E84506C}"/>
              </a:ext>
            </a:extLst>
          </p:cNvPr>
          <p:cNvSpPr>
            <a:spLocks noGrp="1"/>
          </p:cNvSpPr>
          <p:nvPr>
            <p:ph idx="1"/>
          </p:nvPr>
        </p:nvSpPr>
        <p:spPr>
          <a:xfrm>
            <a:off x="750132" y="808014"/>
            <a:ext cx="10417977" cy="5252791"/>
          </a:xfrm>
        </p:spPr>
        <p:txBody>
          <a:bodyPr/>
          <a:lstStyle/>
          <a:p>
            <a:pPr marL="0" indent="0">
              <a:buNone/>
            </a:pPr>
            <a:r>
              <a:rPr lang="en-US" dirty="0"/>
              <a:t>Lets Build the Lasso Regression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solidFill>
                  <a:schemeClr val="tx1"/>
                </a:solidFill>
                <a:effectLst/>
                <a:latin typeface="+mj-lt"/>
              </a:rPr>
              <a:t>Lasso Regression</a:t>
            </a:r>
            <a:r>
              <a:rPr kumimoji="0" lang="en-US" altLang="en-US" sz="2800" b="0" i="0" u="sng" strike="noStrike" cap="none" normalizeH="0" baseline="0" dirty="0">
                <a:ln>
                  <a:noFill/>
                </a:ln>
                <a:solidFill>
                  <a:schemeClr val="tx1"/>
                </a:solidFill>
                <a:effectLst/>
                <a:latin typeface="+mj-lt"/>
              </a:rPr>
              <a:t>:</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2800" dirty="0">
              <a:solidFill>
                <a:schemeClr val="tx1"/>
              </a:solidFill>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rPr>
              <a:t>Y = </a:t>
            </a:r>
            <a:r>
              <a:rPr kumimoji="0" lang="en-US" altLang="en-US" sz="2800" b="1" i="0" u="none" strike="noStrike" cap="none" normalizeH="0" baseline="0" dirty="0" err="1">
                <a:ln>
                  <a:noFill/>
                </a:ln>
                <a:solidFill>
                  <a:schemeClr val="tx1"/>
                </a:solidFill>
                <a:effectLst/>
              </a:rPr>
              <a:t>wX</a:t>
            </a:r>
            <a:r>
              <a:rPr kumimoji="0" lang="en-US" altLang="en-US" sz="2800" b="1" i="0" u="none" strike="noStrike" cap="none" normalizeH="0" baseline="0" dirty="0">
                <a:ln>
                  <a:noFill/>
                </a:ln>
                <a:solidFill>
                  <a:schemeClr val="tx1"/>
                </a:solidFill>
                <a:effectLst/>
              </a:rPr>
              <a:t> + b</a:t>
            </a:r>
            <a:endParaRPr kumimoji="0" lang="en-US" altLang="en-US" sz="1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a:t>
            </a:r>
            <a:r>
              <a:rPr lang="en-US" altLang="en-US" dirty="0">
                <a:solidFill>
                  <a:schemeClr val="tx1"/>
                </a:solidFill>
              </a:rPr>
              <a:t>where, </a:t>
            </a:r>
            <a:r>
              <a:rPr kumimoji="0" lang="en-US" altLang="en-US" sz="2400" b="0" i="0" u="none" strike="noStrike" cap="none" normalizeH="0" baseline="0" dirty="0">
                <a:ln>
                  <a:noFill/>
                </a:ln>
                <a:solidFill>
                  <a:schemeClr val="tx1"/>
                </a:solidFill>
                <a:effectLst/>
              </a:rPr>
              <a:t>Y --&gt; Dependent Variable</a:t>
            </a:r>
            <a:endParaRPr kumimoji="0" lang="en-US" altLang="en-US" sz="12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							  X --&gt; Independent Variable</a:t>
            </a:r>
            <a:endParaRPr kumimoji="0" lang="en-US" altLang="en-US" sz="12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					   w --&gt; weight</a:t>
            </a:r>
            <a:endParaRPr kumimoji="0" lang="en-US" altLang="en-US" sz="12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				           b --&gt; bias</a:t>
            </a:r>
            <a:endParaRPr kumimoji="0" lang="en-US" altLang="en-US" sz="3600" b="0" i="0" u="none" strike="noStrike" cap="none" normalizeH="0" baseline="0" dirty="0">
              <a:ln>
                <a:noFill/>
              </a:ln>
              <a:solidFill>
                <a:schemeClr val="tx1"/>
              </a:solidFill>
              <a:effectLst/>
            </a:endParaRPr>
          </a:p>
          <a:p>
            <a:pPr marL="0" indent="0">
              <a:buNone/>
            </a:pPr>
            <a:endParaRPr lang="en-US" dirty="0"/>
          </a:p>
          <a:p>
            <a:pPr marL="0" indent="0">
              <a:buNone/>
            </a:pPr>
            <a:endParaRPr lang="en-IN" dirty="0"/>
          </a:p>
        </p:txBody>
      </p:sp>
      <p:sp>
        <p:nvSpPr>
          <p:cNvPr id="4" name="Rectangle 1">
            <a:extLst>
              <a:ext uri="{FF2B5EF4-FFF2-40B4-BE49-F238E27FC236}">
                <a16:creationId xmlns:a16="http://schemas.microsoft.com/office/drawing/2014/main" id="{ECB42149-E369-C3C5-8F65-64552B4B0989}"/>
              </a:ext>
            </a:extLst>
          </p:cNvPr>
          <p:cNvSpPr>
            <a:spLocks noChangeArrowheads="1"/>
          </p:cNvSpPr>
          <p:nvPr/>
        </p:nvSpPr>
        <p:spPr bwMode="auto">
          <a:xfrm>
            <a:off x="120316" y="120316"/>
            <a:ext cx="12192000" cy="0"/>
          </a:xfrm>
          <a:prstGeom prst="rect">
            <a:avLst/>
          </a:prstGeom>
          <a:solidFill>
            <a:srgbClr val="3838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D5D5D5"/>
                </a:solidFill>
                <a:effectLst/>
                <a:latin typeface="Roboto" panose="02000000000000000000" pitchFamily="2" charset="0"/>
              </a:rPr>
            </a:br>
            <a:r>
              <a:rPr kumimoji="0" lang="en-US" altLang="en-US" sz="1000" b="0" i="0" u="none" strike="noStrike" cap="none" normalizeH="0" baseline="0">
                <a:ln>
                  <a:noFill/>
                </a:ln>
                <a:solidFill>
                  <a:srgbClr val="D5D5D5"/>
                </a:solidFill>
                <a:effectLst/>
                <a:latin typeface="Roboto" panose="02000000000000000000" pitchFamily="2" charset="0"/>
              </a:rPr>
              <a:t>Editing</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05B96E5-05F1-032C-E50E-21CE7DAB4D87}"/>
              </a:ext>
            </a:extLst>
          </p:cNvPr>
          <p:cNvSpPr>
            <a:spLocks noChangeArrowheads="1"/>
          </p:cNvSpPr>
          <p:nvPr/>
        </p:nvSpPr>
        <p:spPr bwMode="auto">
          <a:xfrm>
            <a:off x="120316" y="120316"/>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6">
            <a:extLst>
              <a:ext uri="{FF2B5EF4-FFF2-40B4-BE49-F238E27FC236}">
                <a16:creationId xmlns:a16="http://schemas.microsoft.com/office/drawing/2014/main" id="{928A53D3-836C-203E-0598-B18113978922}"/>
              </a:ext>
            </a:extLst>
          </p:cNvPr>
          <p:cNvSpPr/>
          <p:nvPr/>
        </p:nvSpPr>
        <p:spPr>
          <a:xfrm>
            <a:off x="4777665" y="3000652"/>
            <a:ext cx="2512381" cy="54375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58602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67CEC7-E86A-5DFA-62AC-F2496E84506C}"/>
              </a:ext>
            </a:extLst>
          </p:cNvPr>
          <p:cNvSpPr>
            <a:spLocks noGrp="1"/>
          </p:cNvSpPr>
          <p:nvPr>
            <p:ph idx="1"/>
          </p:nvPr>
        </p:nvSpPr>
        <p:spPr>
          <a:xfrm>
            <a:off x="782216" y="840098"/>
            <a:ext cx="10591799" cy="5252791"/>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12121"/>
                </a:solidFill>
                <a:effectLst/>
                <a:latin typeface="+mj-lt"/>
              </a:rPr>
              <a:t>Gradient Descent:</a:t>
            </a:r>
            <a:endParaRPr kumimoji="0" lang="en-US" altLang="en-US" sz="1600" b="1" i="0" u="none" strike="noStrike" cap="none" normalizeH="0" baseline="0" dirty="0">
              <a:ln>
                <a:noFill/>
              </a:ln>
              <a:solidFill>
                <a:srgbClr val="21212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rPr>
              <a:t>Gradient Descent is an optimization algorithm used for minimizing the loss function in various machine learning algorithms. It is used for updating the parameters of the learning model.</a:t>
            </a:r>
            <a:endParaRPr kumimoji="0" lang="en-US" altLang="en-US" sz="1600" b="0" i="0" u="none" strike="noStrike" cap="none" normalizeH="0" baseline="0" dirty="0">
              <a:ln>
                <a:noFill/>
              </a:ln>
              <a:solidFill>
                <a:srgbClr val="21212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rPr>
              <a:t>w = w - α*</a:t>
            </a:r>
            <a:r>
              <a:rPr kumimoji="0" lang="en-US" altLang="en-US" sz="2400" b="0" i="0" u="none" strike="noStrike" cap="none" normalizeH="0" baseline="0" dirty="0" err="1">
                <a:ln>
                  <a:noFill/>
                </a:ln>
                <a:solidFill>
                  <a:srgbClr val="212121"/>
                </a:solidFill>
                <a:effectLst/>
              </a:rPr>
              <a:t>dw</a:t>
            </a:r>
            <a:endParaRPr kumimoji="0" lang="en-US" altLang="en-US" sz="1600" b="0" i="0" u="none" strike="noStrike" cap="none" normalizeH="0" baseline="0" dirty="0">
              <a:ln>
                <a:noFill/>
              </a:ln>
              <a:solidFill>
                <a:srgbClr val="21212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rPr>
              <a:t>b = b - α*</a:t>
            </a:r>
            <a:r>
              <a:rPr kumimoji="0" lang="en-US" altLang="en-US" sz="2400" b="0" i="0" u="none" strike="noStrike" cap="none" normalizeH="0" baseline="0" dirty="0" err="1">
                <a:ln>
                  <a:noFill/>
                </a:ln>
                <a:solidFill>
                  <a:srgbClr val="212121"/>
                </a:solidFill>
                <a:effectLst/>
              </a:rPr>
              <a:t>db</a:t>
            </a:r>
            <a:endParaRPr kumimoji="0" lang="en-US" altLang="en-US" sz="1600" b="0" i="0" u="none" strike="noStrike" cap="none" normalizeH="0" baseline="0" dirty="0">
              <a:ln>
                <a:noFill/>
              </a:ln>
              <a:solidFill>
                <a:srgbClr val="21212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21212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12121"/>
                </a:solidFill>
                <a:effectLst/>
                <a:latin typeface="+mj-lt"/>
              </a:rPr>
              <a:t>Learning Rate:</a:t>
            </a:r>
            <a:endParaRPr kumimoji="0" lang="en-US" altLang="en-US" sz="1600" b="0" i="0" u="none" strike="noStrike" cap="none" normalizeH="0" baseline="0" dirty="0">
              <a:ln>
                <a:noFill/>
              </a:ln>
              <a:solidFill>
                <a:srgbClr val="21212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rPr>
              <a:t>Learning rate is a tuning parameter in an optimization algorithm that determines the step size at each iteration while moving toward a minimum of a loss function.</a:t>
            </a:r>
            <a:endParaRPr kumimoji="0" lang="en-US" altLang="en-US" sz="3600" b="0" i="0" u="none" strike="noStrike" cap="none" normalizeH="0" baseline="0" dirty="0">
              <a:ln>
                <a:noFill/>
              </a:ln>
              <a:solidFill>
                <a:schemeClr val="tx1"/>
              </a:solidFill>
              <a:effectLst/>
            </a:endParaRPr>
          </a:p>
          <a:p>
            <a:pPr marL="0" indent="0">
              <a:buNone/>
            </a:pPr>
            <a:endParaRPr lang="en-IN" dirty="0"/>
          </a:p>
        </p:txBody>
      </p:sp>
      <p:sp>
        <p:nvSpPr>
          <p:cNvPr id="7" name="Rectangle 5">
            <a:extLst>
              <a:ext uri="{FF2B5EF4-FFF2-40B4-BE49-F238E27FC236}">
                <a16:creationId xmlns:a16="http://schemas.microsoft.com/office/drawing/2014/main" id="{1DAC5802-27AB-41DE-33D2-114649CB22E3}"/>
              </a:ext>
            </a:extLst>
          </p:cNvPr>
          <p:cNvSpPr>
            <a:spLocks noChangeArrowheads="1"/>
          </p:cNvSpPr>
          <p:nvPr/>
        </p:nvSpPr>
        <p:spPr bwMode="auto">
          <a:xfrm>
            <a:off x="152400" y="1524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2" name="Picture 11">
            <a:extLst>
              <a:ext uri="{FF2B5EF4-FFF2-40B4-BE49-F238E27FC236}">
                <a16:creationId xmlns:a16="http://schemas.microsoft.com/office/drawing/2014/main" id="{E8477E9F-9656-ADF5-1CB0-7A1592389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2685" y="2593759"/>
            <a:ext cx="4286250" cy="1066800"/>
          </a:xfrm>
          <a:prstGeom prst="rect">
            <a:avLst/>
          </a:prstGeom>
        </p:spPr>
      </p:pic>
    </p:spTree>
    <p:extLst>
      <p:ext uri="{BB962C8B-B14F-4D97-AF65-F5344CB8AC3E}">
        <p14:creationId xmlns:p14="http://schemas.microsoft.com/office/powerpoint/2010/main" val="1482756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0815F4-11B6-C876-803B-75B9A9C5CEDC}"/>
              </a:ext>
            </a:extLst>
          </p:cNvPr>
          <p:cNvSpPr>
            <a:spLocks noGrp="1"/>
          </p:cNvSpPr>
          <p:nvPr>
            <p:ph idx="1"/>
          </p:nvPr>
        </p:nvSpPr>
        <p:spPr>
          <a:xfrm>
            <a:off x="639192" y="631223"/>
            <a:ext cx="10680324" cy="5968416"/>
          </a:xfrm>
        </p:spPr>
        <p:txBody>
          <a:bodyPr/>
          <a:lstStyle/>
          <a:p>
            <a:pPr marL="0" indent="0">
              <a:buNone/>
            </a:pPr>
            <a:endParaRPr lang="en-IN" b="1" i="0" dirty="0">
              <a:effectLst/>
              <a:latin typeface="Poppins" panose="020B0502040204020203" pitchFamily="2" charset="0"/>
            </a:endParaRPr>
          </a:p>
          <a:p>
            <a:pPr marL="0" indent="0">
              <a:buNone/>
            </a:pPr>
            <a:endParaRPr lang="en-IN" b="1" i="0" dirty="0">
              <a:effectLst/>
              <a:latin typeface="Poppins" panose="020B0502040204020203" pitchFamily="2" charset="0"/>
            </a:endParaRPr>
          </a:p>
          <a:p>
            <a:pPr marL="0" indent="0">
              <a:buNone/>
            </a:pPr>
            <a:r>
              <a:rPr lang="en-IN" b="1" i="0" dirty="0">
                <a:effectLst/>
                <a:latin typeface="Garamond (Body)"/>
              </a:rPr>
              <a:t>     </a:t>
            </a:r>
            <a:r>
              <a:rPr lang="en-IN" sz="2800" b="1" i="0" u="sng" dirty="0">
                <a:effectLst/>
                <a:latin typeface="+mj-lt"/>
              </a:rPr>
              <a:t>Lasso Meaning :-</a:t>
            </a:r>
          </a:p>
          <a:p>
            <a:pPr marL="0" indent="0">
              <a:buNone/>
            </a:pPr>
            <a:endParaRPr lang="en-IN" b="1" dirty="0">
              <a:latin typeface="Garamond (Body)"/>
            </a:endParaRPr>
          </a:p>
          <a:p>
            <a:pPr marL="0" indent="0">
              <a:buNone/>
            </a:pPr>
            <a:r>
              <a:rPr lang="en-US" b="0" i="0" dirty="0">
                <a:solidFill>
                  <a:srgbClr val="444444"/>
                </a:solidFill>
                <a:effectLst/>
                <a:latin typeface="Garamond (Body)"/>
              </a:rPr>
              <a:t>     The word “LASSO” stands for </a:t>
            </a:r>
            <a:r>
              <a:rPr lang="en-US" b="1" i="0" dirty="0">
                <a:solidFill>
                  <a:srgbClr val="444444"/>
                </a:solidFill>
                <a:effectLst/>
                <a:latin typeface="Garamond (Body)"/>
              </a:rPr>
              <a:t>L</a:t>
            </a:r>
            <a:r>
              <a:rPr lang="en-US" b="0" i="0" dirty="0">
                <a:solidFill>
                  <a:srgbClr val="444444"/>
                </a:solidFill>
                <a:effectLst/>
                <a:latin typeface="Garamond (Body)"/>
              </a:rPr>
              <a:t>east </a:t>
            </a:r>
            <a:r>
              <a:rPr lang="en-US" b="1" i="0" dirty="0">
                <a:solidFill>
                  <a:srgbClr val="444444"/>
                </a:solidFill>
                <a:effectLst/>
                <a:latin typeface="Garamond (Body)"/>
              </a:rPr>
              <a:t>A</a:t>
            </a:r>
            <a:r>
              <a:rPr lang="en-US" b="0" i="0" dirty="0">
                <a:solidFill>
                  <a:srgbClr val="444444"/>
                </a:solidFill>
                <a:effectLst/>
                <a:latin typeface="Garamond (Body)"/>
              </a:rPr>
              <a:t>bsolute </a:t>
            </a:r>
            <a:r>
              <a:rPr lang="en-US" b="1" i="0" dirty="0">
                <a:solidFill>
                  <a:srgbClr val="444444"/>
                </a:solidFill>
                <a:effectLst/>
                <a:latin typeface="Garamond (Body)"/>
              </a:rPr>
              <a:t>S</a:t>
            </a:r>
            <a:r>
              <a:rPr lang="en-US" b="0" i="0" dirty="0">
                <a:solidFill>
                  <a:srgbClr val="444444"/>
                </a:solidFill>
                <a:effectLst/>
                <a:latin typeface="Garamond (Body)"/>
              </a:rPr>
              <a:t>hrinkage and </a:t>
            </a:r>
            <a:r>
              <a:rPr lang="en-US" b="1" i="0" dirty="0">
                <a:solidFill>
                  <a:srgbClr val="444444"/>
                </a:solidFill>
                <a:effectLst/>
                <a:latin typeface="Garamond (Body)"/>
              </a:rPr>
              <a:t>S</a:t>
            </a:r>
            <a:r>
              <a:rPr lang="en-US" b="0" i="0" dirty="0">
                <a:solidFill>
                  <a:srgbClr val="444444"/>
                </a:solidFill>
                <a:effectLst/>
                <a:latin typeface="Garamond (Body)"/>
              </a:rPr>
              <a:t>election </a:t>
            </a:r>
            <a:r>
              <a:rPr lang="en-US" b="1" i="0" dirty="0">
                <a:solidFill>
                  <a:srgbClr val="444444"/>
                </a:solidFill>
                <a:effectLst/>
                <a:latin typeface="Garamond (Body)"/>
              </a:rPr>
              <a:t>O</a:t>
            </a:r>
            <a:r>
              <a:rPr lang="en-US" b="0" i="0" dirty="0">
                <a:solidFill>
                  <a:srgbClr val="444444"/>
                </a:solidFill>
                <a:effectLst/>
                <a:latin typeface="Garamond (Body)"/>
              </a:rPr>
              <a:t>perator. </a:t>
            </a:r>
          </a:p>
          <a:p>
            <a:pPr marL="0" indent="0">
              <a:buNone/>
            </a:pPr>
            <a:r>
              <a:rPr lang="en-US" b="0" i="0" dirty="0">
                <a:solidFill>
                  <a:srgbClr val="444444"/>
                </a:solidFill>
                <a:effectLst/>
                <a:latin typeface="Garamond (Body)"/>
              </a:rPr>
              <a:t>    It is a statistical formula for the </a:t>
            </a:r>
            <a:r>
              <a:rPr lang="en-US" b="0" i="0" dirty="0" err="1">
                <a:solidFill>
                  <a:srgbClr val="444444"/>
                </a:solidFill>
                <a:effectLst/>
                <a:latin typeface="Garamond (Body)"/>
              </a:rPr>
              <a:t>regularisation</a:t>
            </a:r>
            <a:r>
              <a:rPr lang="en-US" b="0" i="0" dirty="0">
                <a:solidFill>
                  <a:srgbClr val="444444"/>
                </a:solidFill>
                <a:effectLst/>
                <a:latin typeface="Garamond (Body)"/>
              </a:rPr>
              <a:t> of data models and feature selection.</a:t>
            </a:r>
            <a:endParaRPr lang="en-IN" b="1" i="0" dirty="0">
              <a:effectLst/>
              <a:latin typeface="Garamond (Body)"/>
            </a:endParaRPr>
          </a:p>
          <a:p>
            <a:endParaRPr lang="en-IN" dirty="0"/>
          </a:p>
        </p:txBody>
      </p:sp>
    </p:spTree>
    <p:extLst>
      <p:ext uri="{BB962C8B-B14F-4D97-AF65-F5344CB8AC3E}">
        <p14:creationId xmlns:p14="http://schemas.microsoft.com/office/powerpoint/2010/main" val="159167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67CEC7-E86A-5DFA-62AC-F2496E84506C}"/>
              </a:ext>
            </a:extLst>
          </p:cNvPr>
          <p:cNvSpPr>
            <a:spLocks noGrp="1"/>
          </p:cNvSpPr>
          <p:nvPr>
            <p:ph idx="1"/>
          </p:nvPr>
        </p:nvSpPr>
        <p:spPr>
          <a:xfrm>
            <a:off x="782216" y="840098"/>
            <a:ext cx="10591799" cy="5252791"/>
          </a:xfrm>
        </p:spPr>
        <p:txBody>
          <a:bodyPr/>
          <a:lstStyle/>
          <a:p>
            <a:pPr marL="0" indent="0">
              <a:buNone/>
            </a:pPr>
            <a:r>
              <a:rPr lang="en-IN" b="0" i="0" dirty="0">
                <a:solidFill>
                  <a:srgbClr val="212121"/>
                </a:solidFill>
                <a:effectLst/>
                <a:latin typeface="Roboto" panose="02000000000000000000" pitchFamily="2" charset="0"/>
              </a:rPr>
              <a:t>           </a:t>
            </a:r>
          </a:p>
          <a:p>
            <a:pPr marL="0" indent="0">
              <a:buNone/>
            </a:pPr>
            <a:r>
              <a:rPr lang="en-IN" dirty="0">
                <a:solidFill>
                  <a:srgbClr val="212121"/>
                </a:solidFill>
                <a:latin typeface="Roboto" panose="02000000000000000000" pitchFamily="2" charset="0"/>
              </a:rPr>
              <a:t>		</a:t>
            </a:r>
            <a:r>
              <a:rPr lang="en-IN" b="0" i="0" dirty="0">
                <a:solidFill>
                  <a:srgbClr val="212121"/>
                </a:solidFill>
                <a:effectLst/>
                <a:latin typeface="Roboto" panose="02000000000000000000" pitchFamily="2" charset="0"/>
              </a:rPr>
              <a:t> Gradient for Weights							Gradient for Bias</a:t>
            </a:r>
          </a:p>
          <a:p>
            <a:pPr marL="0" indent="0">
              <a:buNone/>
            </a:pPr>
            <a:endParaRPr lang="en-IN" dirty="0"/>
          </a:p>
        </p:txBody>
      </p:sp>
      <p:pic>
        <p:nvPicPr>
          <p:cNvPr id="4" name="Picture 3">
            <a:extLst>
              <a:ext uri="{FF2B5EF4-FFF2-40B4-BE49-F238E27FC236}">
                <a16:creationId xmlns:a16="http://schemas.microsoft.com/office/drawing/2014/main" id="{CB9E80E1-9143-DAEB-F640-3E598651F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985" y="2567254"/>
            <a:ext cx="5436479" cy="3412582"/>
          </a:xfrm>
          <a:prstGeom prst="rect">
            <a:avLst/>
          </a:prstGeom>
        </p:spPr>
      </p:pic>
      <p:pic>
        <p:nvPicPr>
          <p:cNvPr id="6" name="Picture 5">
            <a:extLst>
              <a:ext uri="{FF2B5EF4-FFF2-40B4-BE49-F238E27FC236}">
                <a16:creationId xmlns:a16="http://schemas.microsoft.com/office/drawing/2014/main" id="{F1110D1B-0B91-830D-38EE-D9BD071DCE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9018" y="2567254"/>
            <a:ext cx="5155320" cy="1347797"/>
          </a:xfrm>
          <a:prstGeom prst="rect">
            <a:avLst/>
          </a:prstGeom>
        </p:spPr>
      </p:pic>
      <p:cxnSp>
        <p:nvCxnSpPr>
          <p:cNvPr id="8" name="Straight Connector 7">
            <a:extLst>
              <a:ext uri="{FF2B5EF4-FFF2-40B4-BE49-F238E27FC236}">
                <a16:creationId xmlns:a16="http://schemas.microsoft.com/office/drawing/2014/main" id="{08C573E0-8C32-4FF9-5121-C26CE3A89A1A}"/>
              </a:ext>
            </a:extLst>
          </p:cNvPr>
          <p:cNvCxnSpPr>
            <a:cxnSpLocks/>
          </p:cNvCxnSpPr>
          <p:nvPr/>
        </p:nvCxnSpPr>
        <p:spPr>
          <a:xfrm flipH="1" flipV="1">
            <a:off x="6312465" y="840098"/>
            <a:ext cx="17884" cy="498365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9846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67CEC7-E86A-5DFA-62AC-F2496E84506C}"/>
              </a:ext>
            </a:extLst>
          </p:cNvPr>
          <p:cNvSpPr>
            <a:spLocks noGrp="1"/>
          </p:cNvSpPr>
          <p:nvPr>
            <p:ph idx="1"/>
          </p:nvPr>
        </p:nvSpPr>
        <p:spPr>
          <a:xfrm>
            <a:off x="1119568" y="994878"/>
            <a:ext cx="10155073" cy="4868244"/>
          </a:xfrm>
        </p:spPr>
        <p:txBody>
          <a:bodyPr>
            <a:normAutofit lnSpcReduction="10000"/>
          </a:bodyPr>
          <a:lstStyle/>
          <a:p>
            <a:pPr algn="l"/>
            <a:r>
              <a:rPr lang="en-US" b="0" i="0" dirty="0">
                <a:solidFill>
                  <a:schemeClr val="tx1"/>
                </a:solidFill>
                <a:effectLst/>
              </a:rPr>
              <a:t>Here's how you can implement lasso regression in Python:</a:t>
            </a:r>
          </a:p>
          <a:p>
            <a:pPr algn="l">
              <a:buFont typeface="+mj-lt"/>
              <a:buAutoNum type="arabicPeriod"/>
            </a:pPr>
            <a:r>
              <a:rPr lang="en-US" b="0" i="0" dirty="0">
                <a:solidFill>
                  <a:schemeClr val="tx1"/>
                </a:solidFill>
                <a:effectLst/>
              </a:rPr>
              <a:t>Import the necessary libraries</a:t>
            </a:r>
          </a:p>
          <a:p>
            <a:pPr>
              <a:buFont typeface="+mj-lt"/>
              <a:buAutoNum type="arabicPeriod"/>
            </a:pPr>
            <a:r>
              <a:rPr lang="en-IN" b="0" i="0" dirty="0">
                <a:solidFill>
                  <a:schemeClr val="tx1"/>
                </a:solidFill>
                <a:effectLst/>
              </a:rPr>
              <a:t>Load the dataset</a:t>
            </a:r>
          </a:p>
          <a:p>
            <a:pPr>
              <a:buFont typeface="+mj-lt"/>
              <a:buAutoNum type="arabicPeriod"/>
            </a:pPr>
            <a:r>
              <a:rPr lang="en-IN" dirty="0">
                <a:solidFill>
                  <a:schemeClr val="tx1"/>
                </a:solidFill>
              </a:rPr>
              <a:t>Pre-processing and Data cleaning</a:t>
            </a:r>
          </a:p>
          <a:p>
            <a:pPr>
              <a:buFont typeface="+mj-lt"/>
              <a:buAutoNum type="arabicPeriod"/>
            </a:pPr>
            <a:r>
              <a:rPr lang="en-IN" dirty="0">
                <a:solidFill>
                  <a:schemeClr val="tx1"/>
                </a:solidFill>
              </a:rPr>
              <a:t>Data Visualization</a:t>
            </a:r>
          </a:p>
          <a:p>
            <a:pPr>
              <a:buFont typeface="+mj-lt"/>
              <a:buAutoNum type="arabicPeriod"/>
            </a:pPr>
            <a:r>
              <a:rPr lang="en-IN" b="0" i="0" dirty="0">
                <a:solidFill>
                  <a:schemeClr val="tx1"/>
                </a:solidFill>
                <a:effectLst/>
              </a:rPr>
              <a:t>Checking and treating the outliers</a:t>
            </a:r>
          </a:p>
          <a:p>
            <a:pPr>
              <a:buFont typeface="+mj-lt"/>
              <a:buAutoNum type="arabicPeriod"/>
            </a:pPr>
            <a:r>
              <a:rPr lang="en-US" b="0" i="0" dirty="0">
                <a:solidFill>
                  <a:schemeClr val="tx1"/>
                </a:solidFill>
                <a:effectLst/>
              </a:rPr>
              <a:t>Split the data into training and test sets</a:t>
            </a:r>
          </a:p>
          <a:p>
            <a:pPr>
              <a:buFont typeface="+mj-lt"/>
              <a:buAutoNum type="arabicPeriod"/>
            </a:pPr>
            <a:r>
              <a:rPr lang="en-US" b="0" i="0" dirty="0">
                <a:solidFill>
                  <a:schemeClr val="tx1"/>
                </a:solidFill>
                <a:effectLst/>
              </a:rPr>
              <a:t>Fit the lasso regression model</a:t>
            </a:r>
          </a:p>
          <a:p>
            <a:pPr>
              <a:buFont typeface="+mj-lt"/>
              <a:buAutoNum type="arabicPeriod"/>
            </a:pPr>
            <a:r>
              <a:rPr lang="en-US" b="0" i="0" dirty="0">
                <a:solidFill>
                  <a:schemeClr val="tx1"/>
                </a:solidFill>
                <a:effectLst/>
              </a:rPr>
              <a:t>Predict using the fitted model</a:t>
            </a:r>
          </a:p>
          <a:p>
            <a:pPr>
              <a:buFont typeface="+mj-lt"/>
              <a:buAutoNum type="arabicPeriod"/>
            </a:pPr>
            <a:r>
              <a:rPr lang="en-IN" b="0" i="0" dirty="0">
                <a:solidFill>
                  <a:schemeClr val="tx1"/>
                </a:solidFill>
                <a:effectLst/>
              </a:rPr>
              <a:t>Evaluate the model performance</a:t>
            </a:r>
          </a:p>
          <a:p>
            <a:pPr algn="l">
              <a:buFont typeface="+mj-lt"/>
              <a:buAutoNum type="arabicPeriod"/>
            </a:pPr>
            <a:endParaRPr lang="en-US" b="0" i="0" dirty="0">
              <a:solidFill>
                <a:schemeClr val="tx1"/>
              </a:solidFill>
              <a:effectLst/>
            </a:endParaRPr>
          </a:p>
          <a:p>
            <a:pPr marL="0" indent="0">
              <a:buNone/>
            </a:pPr>
            <a:endParaRPr lang="en-IN" dirty="0">
              <a:solidFill>
                <a:schemeClr val="tx1"/>
              </a:solidFill>
            </a:endParaRPr>
          </a:p>
        </p:txBody>
      </p:sp>
    </p:spTree>
    <p:extLst>
      <p:ext uri="{BB962C8B-B14F-4D97-AF65-F5344CB8AC3E}">
        <p14:creationId xmlns:p14="http://schemas.microsoft.com/office/powerpoint/2010/main" val="4247757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67CEC7-E86A-5DFA-62AC-F2496E84506C}"/>
              </a:ext>
            </a:extLst>
          </p:cNvPr>
          <p:cNvSpPr>
            <a:spLocks noGrp="1"/>
          </p:cNvSpPr>
          <p:nvPr>
            <p:ph idx="1"/>
          </p:nvPr>
        </p:nvSpPr>
        <p:spPr>
          <a:xfrm>
            <a:off x="870012" y="949912"/>
            <a:ext cx="10422384" cy="4882718"/>
          </a:xfrm>
        </p:spPr>
        <p:txBody>
          <a:bodyPr/>
          <a:lstStyle/>
          <a:p>
            <a:pPr marL="0" indent="0">
              <a:buNone/>
            </a:pPr>
            <a:r>
              <a:rPr lang="en-US" u="sng" dirty="0">
                <a:latin typeface="+mj-lt"/>
              </a:rPr>
              <a:t>Lets the start the Implementation Of Lasso Regression :-</a:t>
            </a:r>
          </a:p>
          <a:p>
            <a:pPr marL="0" indent="0">
              <a:buNone/>
            </a:pPr>
            <a:r>
              <a:rPr lang="en-IN" b="0" i="0" dirty="0">
                <a:solidFill>
                  <a:srgbClr val="212121"/>
                </a:solidFill>
                <a:effectLst/>
              </a:rPr>
              <a:t>Importing the Dependencies</a:t>
            </a:r>
            <a:r>
              <a:rPr lang="en-US" b="0" i="0" dirty="0">
                <a:solidFill>
                  <a:srgbClr val="212121"/>
                </a:solidFill>
                <a:effectLst/>
              </a:rPr>
              <a:t>:</a:t>
            </a:r>
            <a:r>
              <a:rPr lang="en-US" dirty="0">
                <a:solidFill>
                  <a:srgbClr val="212121"/>
                </a:solidFill>
              </a:rPr>
              <a:t>-</a:t>
            </a:r>
          </a:p>
          <a:p>
            <a:pPr marL="0" indent="0">
              <a:buNone/>
            </a:pPr>
            <a:endParaRPr lang="en-US" dirty="0">
              <a:solidFill>
                <a:srgbClr val="212121"/>
              </a:solidFill>
              <a:latin typeface="Roboto" panose="02000000000000000000" pitchFamily="2" charset="0"/>
            </a:endParaRPr>
          </a:p>
          <a:p>
            <a:pPr marL="0" indent="0">
              <a:buNone/>
            </a:pPr>
            <a:endParaRPr lang="en-US" dirty="0">
              <a:solidFill>
                <a:srgbClr val="212121"/>
              </a:solidFill>
              <a:latin typeface="Roboto" panose="02000000000000000000" pitchFamily="2" charset="0"/>
            </a:endParaRPr>
          </a:p>
          <a:p>
            <a:pPr marL="0" indent="0">
              <a:buNone/>
            </a:pPr>
            <a:r>
              <a:rPr lang="en-US" b="0" i="0" dirty="0">
                <a:solidFill>
                  <a:schemeClr val="tx1"/>
                </a:solidFill>
                <a:effectLst/>
              </a:rPr>
              <a:t>Lasso Regression is built on linear regression. In linear regression, the goal is to find the line of best fit that minimizes the sum of squared differences between the actual and predicted values. Lasso Regression adds a regularization term to the objective function of linear regression to shrink the coefficients of less important features towards zero, effectively reducing the dimensionality of the model. </a:t>
            </a:r>
            <a:endParaRPr lang="en-US" dirty="0">
              <a:solidFill>
                <a:schemeClr val="tx1"/>
              </a:solidFill>
            </a:endParaRPr>
          </a:p>
          <a:p>
            <a:pPr marL="0" indent="0">
              <a:buNone/>
            </a:pPr>
            <a:endParaRPr lang="en-US" dirty="0">
              <a:solidFill>
                <a:srgbClr val="212121"/>
              </a:solidFill>
              <a:latin typeface="Roboto" panose="02000000000000000000" pitchFamily="2" charset="0"/>
            </a:endParaRPr>
          </a:p>
          <a:p>
            <a:pPr marL="0" indent="0">
              <a:buNone/>
            </a:pPr>
            <a:endParaRPr lang="en-US" dirty="0">
              <a:solidFill>
                <a:srgbClr val="212121"/>
              </a:solidFill>
              <a:latin typeface="Roboto" panose="02000000000000000000" pitchFamily="2" charset="0"/>
            </a:endParaRPr>
          </a:p>
          <a:p>
            <a:pPr marL="0" indent="0">
              <a:buNone/>
            </a:pPr>
            <a:endParaRPr lang="en-IN" dirty="0"/>
          </a:p>
        </p:txBody>
      </p:sp>
      <p:sp>
        <p:nvSpPr>
          <p:cNvPr id="4" name="TextBox 3">
            <a:extLst>
              <a:ext uri="{FF2B5EF4-FFF2-40B4-BE49-F238E27FC236}">
                <a16:creationId xmlns:a16="http://schemas.microsoft.com/office/drawing/2014/main" id="{4A6DF20A-B6EF-951D-9360-C5C18FEE15EF}"/>
              </a:ext>
            </a:extLst>
          </p:cNvPr>
          <p:cNvSpPr txBox="1"/>
          <p:nvPr/>
        </p:nvSpPr>
        <p:spPr>
          <a:xfrm>
            <a:off x="870012" y="1897147"/>
            <a:ext cx="6116714" cy="369332"/>
          </a:xfrm>
          <a:prstGeom prst="rect">
            <a:avLst/>
          </a:prstGeom>
          <a:noFill/>
        </p:spPr>
        <p:txBody>
          <a:bodyPr wrap="square">
            <a:spAutoFit/>
          </a:bodyPr>
          <a:lstStyle/>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numpy</a:t>
            </a: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as</a:t>
            </a:r>
            <a:r>
              <a:rPr lang="en-IN" b="0" dirty="0">
                <a:solidFill>
                  <a:srgbClr val="000000"/>
                </a:solidFill>
                <a:effectLst/>
                <a:latin typeface="Courier New" panose="02070309020205020404" pitchFamily="49" charset="0"/>
              </a:rPr>
              <a:t> np</a:t>
            </a:r>
          </a:p>
        </p:txBody>
      </p:sp>
    </p:spTree>
    <p:extLst>
      <p:ext uri="{BB962C8B-B14F-4D97-AF65-F5344CB8AC3E}">
        <p14:creationId xmlns:p14="http://schemas.microsoft.com/office/powerpoint/2010/main" val="3375709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67CEC7-E86A-5DFA-62AC-F2496E84506C}"/>
              </a:ext>
            </a:extLst>
          </p:cNvPr>
          <p:cNvSpPr>
            <a:spLocks noGrp="1"/>
          </p:cNvSpPr>
          <p:nvPr>
            <p:ph idx="1"/>
          </p:nvPr>
        </p:nvSpPr>
        <p:spPr>
          <a:xfrm>
            <a:off x="816746" y="843379"/>
            <a:ext cx="10573304" cy="5104660"/>
          </a:xfrm>
        </p:spPr>
        <p:txBody>
          <a:bodyPr>
            <a:normAutofit/>
          </a:bodyPr>
          <a:lstStyle/>
          <a:p>
            <a:pPr marL="0" indent="0">
              <a:buNone/>
            </a:pPr>
            <a:r>
              <a:rPr lang="en-IN" sz="2000" b="1" u="sng" dirty="0">
                <a:solidFill>
                  <a:schemeClr val="tx1"/>
                </a:solidFill>
                <a:latin typeface="+mj-lt"/>
              </a:rPr>
              <a:t>Lasso Regression</a:t>
            </a:r>
          </a:p>
          <a:p>
            <a:pPr marL="0" indent="0">
              <a:buNone/>
            </a:pPr>
            <a:r>
              <a:rPr lang="en-US" sz="1800" dirty="0">
                <a:solidFill>
                  <a:schemeClr val="tx1"/>
                </a:solidFill>
              </a:rPr>
              <a:t>creating a class for Lasso Regression</a:t>
            </a:r>
            <a:endParaRPr lang="en-IN" sz="1800" dirty="0">
              <a:solidFill>
                <a:schemeClr val="tx1"/>
              </a:solidFill>
            </a:endParaRPr>
          </a:p>
          <a:p>
            <a:pPr marL="0" indent="0">
              <a:buNone/>
            </a:pPr>
            <a:r>
              <a:rPr lang="en-US" sz="1800" b="0" dirty="0">
                <a:solidFill>
                  <a:schemeClr val="tx1"/>
                </a:solidFill>
                <a:effectLst/>
              </a:rPr>
              <a:t># creating a class for Lasso Regression</a:t>
            </a:r>
          </a:p>
          <a:p>
            <a:pPr marL="0" indent="0">
              <a:buNone/>
            </a:pPr>
            <a:r>
              <a:rPr lang="en-US" sz="1800" b="0" dirty="0">
                <a:solidFill>
                  <a:schemeClr val="tx1"/>
                </a:solidFill>
                <a:effectLst/>
              </a:rPr>
              <a:t>	class Lasso Regression():</a:t>
            </a:r>
          </a:p>
          <a:p>
            <a:pPr marL="0" indent="0">
              <a:buNone/>
            </a:pPr>
            <a:r>
              <a:rPr lang="en-US" sz="1800" b="0" dirty="0">
                <a:solidFill>
                  <a:schemeClr val="tx1"/>
                </a:solidFill>
                <a:effectLst/>
              </a:rPr>
              <a:t>#initiating the hyperparameters</a:t>
            </a:r>
          </a:p>
          <a:p>
            <a:pPr marL="0" indent="0">
              <a:buNone/>
            </a:pPr>
            <a:r>
              <a:rPr lang="en-US" sz="1800" dirty="0">
                <a:solidFill>
                  <a:schemeClr val="tx1"/>
                </a:solidFill>
              </a:rPr>
              <a:t>	</a:t>
            </a:r>
            <a:r>
              <a:rPr lang="en-US" sz="1800" b="0" dirty="0">
                <a:solidFill>
                  <a:schemeClr val="tx1"/>
                </a:solidFill>
                <a:effectLst/>
              </a:rPr>
              <a:t>def _</a:t>
            </a:r>
            <a:r>
              <a:rPr lang="en-US" sz="1800" b="0" dirty="0" err="1">
                <a:solidFill>
                  <a:schemeClr val="tx1"/>
                </a:solidFill>
                <a:effectLst/>
              </a:rPr>
              <a:t>init</a:t>
            </a:r>
            <a:r>
              <a:rPr lang="en-US" sz="1800" b="0" dirty="0">
                <a:solidFill>
                  <a:schemeClr val="tx1"/>
                </a:solidFill>
                <a:effectLst/>
              </a:rPr>
              <a:t>_():</a:t>
            </a:r>
          </a:p>
          <a:p>
            <a:pPr marL="0" indent="0">
              <a:buNone/>
            </a:pPr>
            <a:r>
              <a:rPr lang="en-US" sz="1800" b="0" dirty="0">
                <a:solidFill>
                  <a:schemeClr val="tx1"/>
                </a:solidFill>
                <a:effectLst/>
              </a:rPr>
              <a:t>#fitting the dataset to the Lasso Regression model</a:t>
            </a:r>
          </a:p>
          <a:p>
            <a:pPr marL="0" indent="0">
              <a:buNone/>
            </a:pPr>
            <a:r>
              <a:rPr lang="en-US" sz="1800" b="0" dirty="0">
                <a:solidFill>
                  <a:schemeClr val="tx1"/>
                </a:solidFill>
                <a:effectLst/>
              </a:rPr>
              <a:t>	def fit():</a:t>
            </a:r>
          </a:p>
          <a:p>
            <a:pPr marL="0" indent="0">
              <a:buNone/>
            </a:pPr>
            <a:r>
              <a:rPr lang="en-US" sz="1800" b="0" dirty="0">
                <a:solidFill>
                  <a:schemeClr val="tx1"/>
                </a:solidFill>
                <a:effectLst/>
              </a:rPr>
              <a:t>#function for updating the weight &amp; bias value</a:t>
            </a:r>
          </a:p>
          <a:p>
            <a:pPr marL="0" indent="0">
              <a:buNone/>
            </a:pPr>
            <a:r>
              <a:rPr lang="en-US" sz="1800" dirty="0">
                <a:solidFill>
                  <a:schemeClr val="tx1"/>
                </a:solidFill>
              </a:rPr>
              <a:t>	</a:t>
            </a:r>
            <a:r>
              <a:rPr lang="en-US" sz="1800" b="0" dirty="0">
                <a:solidFill>
                  <a:schemeClr val="tx1"/>
                </a:solidFill>
                <a:effectLst/>
              </a:rPr>
              <a:t>def </a:t>
            </a:r>
            <a:r>
              <a:rPr lang="en-US" sz="1800" b="0" dirty="0" err="1">
                <a:solidFill>
                  <a:schemeClr val="tx1"/>
                </a:solidFill>
                <a:effectLst/>
              </a:rPr>
              <a:t>update_weights</a:t>
            </a:r>
            <a:r>
              <a:rPr lang="en-US" sz="1800" b="0" dirty="0">
                <a:solidFill>
                  <a:schemeClr val="tx1"/>
                </a:solidFill>
                <a:effectLst/>
              </a:rPr>
              <a:t>():</a:t>
            </a:r>
          </a:p>
          <a:p>
            <a:pPr marL="0" indent="0">
              <a:buNone/>
            </a:pPr>
            <a:r>
              <a:rPr lang="en-US" sz="1800" b="0" dirty="0">
                <a:solidFill>
                  <a:schemeClr val="tx1"/>
                </a:solidFill>
                <a:effectLst/>
              </a:rPr>
              <a:t># Predicting the Target variable</a:t>
            </a:r>
          </a:p>
          <a:p>
            <a:pPr marL="0" indent="0">
              <a:buNone/>
            </a:pPr>
            <a:r>
              <a:rPr lang="en-US" sz="1800" b="0" dirty="0">
                <a:solidFill>
                  <a:schemeClr val="tx1"/>
                </a:solidFill>
                <a:effectLst/>
              </a:rPr>
              <a:t>	def predict():</a:t>
            </a:r>
            <a:endParaRPr lang="en-IN" sz="1800" b="0" dirty="0">
              <a:solidFill>
                <a:schemeClr val="tx1"/>
              </a:solidFill>
              <a:effectLst/>
            </a:endParaRPr>
          </a:p>
          <a:p>
            <a:pPr marL="0" indent="0">
              <a:buNone/>
            </a:pPr>
            <a:endParaRPr lang="en-IN" sz="1600" dirty="0">
              <a:solidFill>
                <a:schemeClr val="tx1"/>
              </a:solidFill>
            </a:endParaRPr>
          </a:p>
        </p:txBody>
      </p:sp>
    </p:spTree>
    <p:extLst>
      <p:ext uri="{BB962C8B-B14F-4D97-AF65-F5344CB8AC3E}">
        <p14:creationId xmlns:p14="http://schemas.microsoft.com/office/powerpoint/2010/main" val="4193442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67CEC7-E86A-5DFA-62AC-F2496E84506C}"/>
              </a:ext>
            </a:extLst>
          </p:cNvPr>
          <p:cNvSpPr>
            <a:spLocks noGrp="1"/>
          </p:cNvSpPr>
          <p:nvPr>
            <p:ph idx="1"/>
          </p:nvPr>
        </p:nvSpPr>
        <p:spPr>
          <a:xfrm>
            <a:off x="782216" y="840098"/>
            <a:ext cx="10591799" cy="5252791"/>
          </a:xfrm>
        </p:spPr>
        <p:txBody>
          <a:bodyPr/>
          <a:lstStyle/>
          <a:p>
            <a:pPr marL="0" indent="0">
              <a:buNone/>
            </a:pPr>
            <a:endParaRPr lang="en-IN" dirty="0"/>
          </a:p>
        </p:txBody>
      </p:sp>
    </p:spTree>
    <p:extLst>
      <p:ext uri="{BB962C8B-B14F-4D97-AF65-F5344CB8AC3E}">
        <p14:creationId xmlns:p14="http://schemas.microsoft.com/office/powerpoint/2010/main" val="3030600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2F522-0DDA-9A81-CF17-90E15ABB96D5}"/>
              </a:ext>
            </a:extLst>
          </p:cNvPr>
          <p:cNvSpPr>
            <a:spLocks noGrp="1"/>
          </p:cNvSpPr>
          <p:nvPr>
            <p:ph idx="1"/>
          </p:nvPr>
        </p:nvSpPr>
        <p:spPr>
          <a:xfrm>
            <a:off x="594804" y="2805343"/>
            <a:ext cx="10484528" cy="1669003"/>
          </a:xfrm>
        </p:spPr>
        <p:txBody>
          <a:bodyPr>
            <a:normAutofit/>
          </a:bodyPr>
          <a:lstStyle/>
          <a:p>
            <a:pPr marL="0" indent="0" algn="ctr">
              <a:buNone/>
            </a:pPr>
            <a:r>
              <a:rPr lang="en-US" sz="6000" b="1" u="sng" dirty="0"/>
              <a:t>Thank You</a:t>
            </a:r>
            <a:endParaRPr lang="en-IN" sz="6000" b="1" u="sng" dirty="0"/>
          </a:p>
        </p:txBody>
      </p:sp>
    </p:spTree>
    <p:extLst>
      <p:ext uri="{BB962C8B-B14F-4D97-AF65-F5344CB8AC3E}">
        <p14:creationId xmlns:p14="http://schemas.microsoft.com/office/powerpoint/2010/main" val="34078059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429421-786B-18EF-7347-14364893D7A3}"/>
              </a:ext>
            </a:extLst>
          </p:cNvPr>
          <p:cNvSpPr>
            <a:spLocks noGrp="1"/>
          </p:cNvSpPr>
          <p:nvPr>
            <p:ph idx="1"/>
          </p:nvPr>
        </p:nvSpPr>
        <p:spPr>
          <a:xfrm>
            <a:off x="941033" y="537741"/>
            <a:ext cx="10544336" cy="5782517"/>
          </a:xfrm>
        </p:spPr>
        <p:txBody>
          <a:bodyPr/>
          <a:lstStyle/>
          <a:p>
            <a:pPr marL="0" indent="0" algn="l" fontAlgn="base">
              <a:buNone/>
            </a:pPr>
            <a:endParaRPr lang="en-US" b="1" i="0" dirty="0">
              <a:effectLst/>
              <a:latin typeface="Poppins" panose="00000500000000000000" pitchFamily="2" charset="0"/>
            </a:endParaRPr>
          </a:p>
          <a:p>
            <a:pPr marL="0" indent="0" algn="l" fontAlgn="base">
              <a:buNone/>
            </a:pPr>
            <a:endParaRPr lang="en-US" b="1" dirty="0">
              <a:latin typeface="Poppins" panose="00000500000000000000" pitchFamily="2" charset="0"/>
            </a:endParaRPr>
          </a:p>
          <a:p>
            <a:pPr marL="0" indent="0" algn="l" fontAlgn="base">
              <a:buNone/>
            </a:pPr>
            <a:r>
              <a:rPr lang="en-US" sz="3200" b="1" i="0" u="sng" dirty="0">
                <a:effectLst/>
                <a:latin typeface="+mj-lt"/>
              </a:rPr>
              <a:t>Lasso Regularization Techniques:-</a:t>
            </a:r>
          </a:p>
          <a:p>
            <a:pPr marL="0" indent="0" algn="l" fontAlgn="base">
              <a:buNone/>
            </a:pPr>
            <a:endParaRPr lang="en-US" b="1" i="0" dirty="0">
              <a:effectLst/>
              <a:latin typeface="Poppins" panose="00000500000000000000" pitchFamily="2" charset="0"/>
            </a:endParaRPr>
          </a:p>
          <a:p>
            <a:pPr marL="0" indent="0" algn="l" fontAlgn="base">
              <a:buNone/>
            </a:pPr>
            <a:r>
              <a:rPr lang="en-US" b="0" i="0" dirty="0">
                <a:solidFill>
                  <a:srgbClr val="444444"/>
                </a:solidFill>
                <a:effectLst/>
                <a:latin typeface="Garamond (Body)"/>
              </a:rPr>
              <a:t>There are two main regularization techniques, namely Ridge Regression and Lasso Regression. They both differ in the way they assign a penalty to the coefficients.</a:t>
            </a:r>
          </a:p>
          <a:p>
            <a:pPr marL="0" indent="0" algn="l" fontAlgn="base">
              <a:buNone/>
            </a:pPr>
            <a:r>
              <a:rPr lang="en-US" b="0" i="0" dirty="0">
                <a:solidFill>
                  <a:srgbClr val="444444"/>
                </a:solidFill>
                <a:effectLst/>
                <a:latin typeface="Garamond (Body)"/>
              </a:rPr>
              <a:t>If a regression model uses the L1 Regularization technique, then it is called Lasso Regression. If it used the L2 regularization technique</a:t>
            </a:r>
          </a:p>
          <a:p>
            <a:pPr marL="0" indent="0">
              <a:buNone/>
            </a:pPr>
            <a:endParaRPr lang="en-IN" dirty="0"/>
          </a:p>
        </p:txBody>
      </p:sp>
    </p:spTree>
    <p:extLst>
      <p:ext uri="{BB962C8B-B14F-4D97-AF65-F5344CB8AC3E}">
        <p14:creationId xmlns:p14="http://schemas.microsoft.com/office/powerpoint/2010/main" val="271459595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E0E7E3-CC3F-8BB2-0C18-93284B4FA481}"/>
              </a:ext>
            </a:extLst>
          </p:cNvPr>
          <p:cNvSpPr>
            <a:spLocks noGrp="1"/>
          </p:cNvSpPr>
          <p:nvPr>
            <p:ph idx="1"/>
          </p:nvPr>
        </p:nvSpPr>
        <p:spPr>
          <a:xfrm>
            <a:off x="793442" y="646410"/>
            <a:ext cx="11049000" cy="5408162"/>
          </a:xfrm>
        </p:spPr>
        <p:txBody>
          <a:bodyPr>
            <a:normAutofit lnSpcReduction="10000"/>
          </a:bodyPr>
          <a:lstStyle/>
          <a:p>
            <a:pPr marL="0" indent="0">
              <a:buNone/>
            </a:pPr>
            <a:endParaRPr lang="en-US" sz="4000" b="0" i="0" dirty="0">
              <a:effectLst/>
              <a:latin typeface="Söhne"/>
            </a:endParaRPr>
          </a:p>
          <a:p>
            <a:pPr marL="0" indent="0">
              <a:buNone/>
            </a:pPr>
            <a:r>
              <a:rPr lang="en-US" sz="3600" b="1" i="0" u="sng" dirty="0">
                <a:effectLst/>
                <a:latin typeface="+mj-lt"/>
              </a:rPr>
              <a:t>Lasso Regression :-</a:t>
            </a:r>
          </a:p>
          <a:p>
            <a:pPr marL="0" indent="0">
              <a:buNone/>
            </a:pPr>
            <a:endParaRPr lang="en-US" b="0" i="0" dirty="0">
              <a:effectLst/>
              <a:latin typeface="Söhne"/>
            </a:endParaRPr>
          </a:p>
          <a:p>
            <a:pPr marL="0" indent="0">
              <a:buNone/>
            </a:pPr>
            <a:r>
              <a:rPr lang="en-US" b="0" i="0" dirty="0">
                <a:effectLst/>
                <a:latin typeface="Garamond (Body)"/>
              </a:rPr>
              <a:t>Lasso Regression is a type of linear regression that uses L1 regularization.</a:t>
            </a:r>
          </a:p>
          <a:p>
            <a:pPr marL="0" indent="0">
              <a:buNone/>
            </a:pPr>
            <a:r>
              <a:rPr lang="en-US" b="0" i="0" dirty="0">
                <a:effectLst/>
                <a:latin typeface="Garamond (Body)"/>
              </a:rPr>
              <a:t>Regularization is a technique used to combat overfitting in regression models, </a:t>
            </a:r>
          </a:p>
          <a:p>
            <a:pPr marL="0" indent="0">
              <a:buNone/>
            </a:pPr>
            <a:endParaRPr lang="en-US" b="0" i="0" dirty="0">
              <a:effectLst/>
              <a:latin typeface="Garamond (Body)"/>
            </a:endParaRPr>
          </a:p>
          <a:p>
            <a:pPr marL="0" indent="0">
              <a:buNone/>
            </a:pPr>
            <a:r>
              <a:rPr lang="en-US" b="0" i="0" dirty="0">
                <a:effectLst/>
                <a:latin typeface="Garamond (Body)"/>
              </a:rPr>
              <a:t>and the L1 regularization term adds a penalty to the loss function that encourages the model to have sparse coefficients (i.e. to have some of its coefficients equal to zero). </a:t>
            </a:r>
          </a:p>
          <a:p>
            <a:pPr marL="0" indent="0">
              <a:buNone/>
            </a:pPr>
            <a:endParaRPr lang="en-US" b="0" i="0" dirty="0">
              <a:effectLst/>
              <a:latin typeface="Garamond (Body)"/>
            </a:endParaRPr>
          </a:p>
          <a:p>
            <a:pPr marL="0" indent="0">
              <a:buNone/>
            </a:pPr>
            <a:r>
              <a:rPr lang="en-US" b="0" i="0" dirty="0">
                <a:effectLst/>
                <a:latin typeface="Garamond (Body)"/>
              </a:rPr>
              <a:t>This results in a simpler and more interpretable model, where only a subset of the features are used in the prediction.</a:t>
            </a:r>
            <a:endParaRPr lang="en-IN" dirty="0">
              <a:latin typeface="Garamond (Body)"/>
            </a:endParaRPr>
          </a:p>
        </p:txBody>
      </p:sp>
    </p:spTree>
    <p:extLst>
      <p:ext uri="{BB962C8B-B14F-4D97-AF65-F5344CB8AC3E}">
        <p14:creationId xmlns:p14="http://schemas.microsoft.com/office/powerpoint/2010/main" val="400993433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8DD1805-68B8-D5DF-A989-0C029AB58C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7868" y="810431"/>
            <a:ext cx="10653204" cy="5253018"/>
          </a:xfrm>
        </p:spPr>
      </p:pic>
      <p:sp>
        <p:nvSpPr>
          <p:cNvPr id="5" name="Rectangle 4">
            <a:extLst>
              <a:ext uri="{FF2B5EF4-FFF2-40B4-BE49-F238E27FC236}">
                <a16:creationId xmlns:a16="http://schemas.microsoft.com/office/drawing/2014/main" id="{3F8C86D1-678A-96C1-21D0-131536CCD785}"/>
              </a:ext>
            </a:extLst>
          </p:cNvPr>
          <p:cNvSpPr/>
          <p:nvPr/>
        </p:nvSpPr>
        <p:spPr>
          <a:xfrm>
            <a:off x="2148396" y="5539666"/>
            <a:ext cx="8282866" cy="3994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Some Data Points</a:t>
            </a:r>
            <a:endParaRPr lang="en-IN" sz="2400" b="1" dirty="0">
              <a:solidFill>
                <a:schemeClr val="tx1"/>
              </a:solidFill>
            </a:endParaRPr>
          </a:p>
        </p:txBody>
      </p:sp>
    </p:spTree>
    <p:extLst>
      <p:ext uri="{BB962C8B-B14F-4D97-AF65-F5344CB8AC3E}">
        <p14:creationId xmlns:p14="http://schemas.microsoft.com/office/powerpoint/2010/main" val="17520498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515A99-CEEF-D6AF-F1C3-62E139D9F936}"/>
              </a:ext>
            </a:extLst>
          </p:cNvPr>
          <p:cNvSpPr>
            <a:spLocks noGrp="1"/>
          </p:cNvSpPr>
          <p:nvPr>
            <p:ph idx="1"/>
          </p:nvPr>
        </p:nvSpPr>
        <p:spPr>
          <a:xfrm>
            <a:off x="994299" y="600281"/>
            <a:ext cx="9969623" cy="5657437"/>
          </a:xfrm>
        </p:spPr>
        <p:txBody>
          <a:bodyPr/>
          <a:lstStyle/>
          <a:p>
            <a:pPr marL="0" indent="0">
              <a:buNone/>
            </a:pPr>
            <a:endParaRPr lang="en-IN" b="1" i="0" dirty="0">
              <a:effectLst/>
              <a:latin typeface="Poppins" panose="00000500000000000000" pitchFamily="2" charset="0"/>
            </a:endParaRPr>
          </a:p>
          <a:p>
            <a:pPr marL="0" indent="0">
              <a:buNone/>
            </a:pPr>
            <a:endParaRPr lang="en-IN" b="1" dirty="0">
              <a:latin typeface="Poppins" panose="00000500000000000000" pitchFamily="2" charset="0"/>
            </a:endParaRPr>
          </a:p>
          <a:p>
            <a:pPr marL="0" indent="0">
              <a:buNone/>
            </a:pPr>
            <a:r>
              <a:rPr lang="en-IN" sz="3200" b="1" i="0" u="sng" dirty="0">
                <a:effectLst/>
                <a:latin typeface="+mj-lt"/>
              </a:rPr>
              <a:t>L1 Regularization</a:t>
            </a:r>
          </a:p>
          <a:p>
            <a:pPr marL="0" indent="0">
              <a:buNone/>
            </a:pPr>
            <a:endParaRPr lang="en-IN" dirty="0"/>
          </a:p>
          <a:p>
            <a:pPr marL="0" indent="0">
              <a:buNone/>
            </a:pPr>
            <a:r>
              <a:rPr lang="en-US" b="0" i="0" dirty="0">
                <a:solidFill>
                  <a:schemeClr val="tx1"/>
                </a:solidFill>
                <a:effectLst/>
                <a:latin typeface="Garamond (Body)"/>
              </a:rPr>
              <a:t>L1 regularization adds a penalty that is equal to the</a:t>
            </a:r>
            <a:r>
              <a:rPr lang="en-US" b="0" i="0" u="none" strike="noStrike" dirty="0">
                <a:solidFill>
                  <a:schemeClr val="tx1"/>
                </a:solidFill>
                <a:effectLst/>
                <a:latin typeface="Garamond (Body)"/>
                <a:hlinkClick r:id="rId2">
                  <a:extLst>
                    <a:ext uri="{A12FA001-AC4F-418D-AE19-62706E023703}">
                      <ahyp:hlinkClr xmlns:ahyp="http://schemas.microsoft.com/office/drawing/2018/hyperlinkcolor" val="tx"/>
                    </a:ext>
                  </a:extLst>
                </a:hlinkClick>
              </a:rPr>
              <a:t> </a:t>
            </a:r>
            <a:r>
              <a:rPr lang="en-US" b="0" i="0" dirty="0">
                <a:solidFill>
                  <a:schemeClr val="tx1"/>
                </a:solidFill>
                <a:effectLst/>
                <a:latin typeface="Garamond (Body)"/>
              </a:rPr>
              <a:t>absolute value of the magnitude of the coefficient. This regularization type can result in sparse models with few coefficients. </a:t>
            </a:r>
          </a:p>
          <a:p>
            <a:pPr marL="0" indent="0">
              <a:buNone/>
            </a:pPr>
            <a:r>
              <a:rPr lang="en-US" b="0" i="0" dirty="0">
                <a:solidFill>
                  <a:schemeClr val="tx1"/>
                </a:solidFill>
                <a:effectLst/>
                <a:latin typeface="Garamond (Body)"/>
              </a:rPr>
              <a:t>Some coefficients might become zero and get eliminated from the model. Larger penalties result in coefficient values that are closer to zero (ideal for producing simpler models).</a:t>
            </a:r>
            <a:endParaRPr lang="en-IN" dirty="0">
              <a:solidFill>
                <a:schemeClr val="tx1"/>
              </a:solidFill>
              <a:latin typeface="Garamond (Body)"/>
            </a:endParaRPr>
          </a:p>
        </p:txBody>
      </p:sp>
    </p:spTree>
    <p:extLst>
      <p:ext uri="{BB962C8B-B14F-4D97-AF65-F5344CB8AC3E}">
        <p14:creationId xmlns:p14="http://schemas.microsoft.com/office/powerpoint/2010/main" val="3798694895"/>
      </p:ext>
    </p:extLst>
  </p:cSld>
  <p:clrMapOvr>
    <a:masterClrMapping/>
  </p:clrMapOvr>
  <p:transition spd="slow">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60CD49-C9E2-99EF-11C9-38E20A33E661}"/>
              </a:ext>
            </a:extLst>
          </p:cNvPr>
          <p:cNvSpPr>
            <a:spLocks noGrp="1"/>
          </p:cNvSpPr>
          <p:nvPr>
            <p:ph idx="1"/>
          </p:nvPr>
        </p:nvSpPr>
        <p:spPr>
          <a:xfrm>
            <a:off x="256674" y="401053"/>
            <a:ext cx="11614484" cy="6208294"/>
          </a:xfrm>
        </p:spPr>
        <p:txBody>
          <a:bodyPr/>
          <a:lstStyle/>
          <a:p>
            <a:pPr marL="0" indent="0">
              <a:buNone/>
            </a:pPr>
            <a:endParaRPr lang="en-IN" b="1" i="0" dirty="0">
              <a:solidFill>
                <a:srgbClr val="292929"/>
              </a:solidFill>
              <a:effectLst/>
              <a:latin typeface="sohne"/>
            </a:endParaRPr>
          </a:p>
          <a:p>
            <a:pPr marL="0" indent="0">
              <a:buNone/>
            </a:pPr>
            <a:endParaRPr lang="en-IN" dirty="0"/>
          </a:p>
        </p:txBody>
      </p:sp>
      <p:pic>
        <p:nvPicPr>
          <p:cNvPr id="6" name="Picture 5">
            <a:extLst>
              <a:ext uri="{FF2B5EF4-FFF2-40B4-BE49-F238E27FC236}">
                <a16:creationId xmlns:a16="http://schemas.microsoft.com/office/drawing/2014/main" id="{CCA0AD2D-EEC6-E8BC-2C4E-AD1144E9E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803" y="544266"/>
            <a:ext cx="11187577" cy="5822736"/>
          </a:xfrm>
          <a:prstGeom prst="rect">
            <a:avLst/>
          </a:prstGeom>
        </p:spPr>
      </p:pic>
      <p:sp>
        <p:nvSpPr>
          <p:cNvPr id="7" name="Rectangle 6">
            <a:extLst>
              <a:ext uri="{FF2B5EF4-FFF2-40B4-BE49-F238E27FC236}">
                <a16:creationId xmlns:a16="http://schemas.microsoft.com/office/drawing/2014/main" id="{75D99835-42DF-6981-3B2B-1D3A0E937DF2}"/>
              </a:ext>
            </a:extLst>
          </p:cNvPr>
          <p:cNvSpPr/>
          <p:nvPr/>
        </p:nvSpPr>
        <p:spPr>
          <a:xfrm>
            <a:off x="6380085" y="725245"/>
            <a:ext cx="1684421" cy="44917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340DAE7F-B1C4-1A4E-2C5B-EAE1AA84A0FC}"/>
              </a:ext>
            </a:extLst>
          </p:cNvPr>
          <p:cNvSpPr/>
          <p:nvPr/>
        </p:nvSpPr>
        <p:spPr>
          <a:xfrm>
            <a:off x="2360369" y="4369682"/>
            <a:ext cx="1989221" cy="94648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 name="Rectangle 1">
            <a:extLst>
              <a:ext uri="{FF2B5EF4-FFF2-40B4-BE49-F238E27FC236}">
                <a16:creationId xmlns:a16="http://schemas.microsoft.com/office/drawing/2014/main" id="{5E3DA9C9-7730-FC19-2D27-BB01ADF84DE5}"/>
              </a:ext>
            </a:extLst>
          </p:cNvPr>
          <p:cNvSpPr/>
          <p:nvPr/>
        </p:nvSpPr>
        <p:spPr>
          <a:xfrm>
            <a:off x="2210540" y="1873188"/>
            <a:ext cx="2139050" cy="946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a:extLst>
              <a:ext uri="{FF2B5EF4-FFF2-40B4-BE49-F238E27FC236}">
                <a16:creationId xmlns:a16="http://schemas.microsoft.com/office/drawing/2014/main" id="{25215F43-8A7F-F2AE-E062-F01DC277CE61}"/>
              </a:ext>
            </a:extLst>
          </p:cNvPr>
          <p:cNvGrpSpPr/>
          <p:nvPr/>
        </p:nvGrpSpPr>
        <p:grpSpPr>
          <a:xfrm>
            <a:off x="1828353" y="3284668"/>
            <a:ext cx="133560" cy="257760"/>
            <a:chOff x="1828353" y="3284668"/>
            <a:chExt cx="133560" cy="257760"/>
          </a:xfrm>
        </p:grpSpPr>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3D506AE-0B44-129A-A1AB-5BA3F99F8F6D}"/>
                    </a:ext>
                  </a:extLst>
                </p14:cNvPr>
                <p14:cNvContentPartPr/>
                <p14:nvPr/>
              </p14:nvContentPartPr>
              <p14:xfrm>
                <a:off x="1890273" y="3284668"/>
                <a:ext cx="360" cy="239040"/>
              </p14:xfrm>
            </p:contentPart>
          </mc:Choice>
          <mc:Fallback xmlns="">
            <p:pic>
              <p:nvPicPr>
                <p:cNvPr id="5" name="Ink 4">
                  <a:extLst>
                    <a:ext uri="{FF2B5EF4-FFF2-40B4-BE49-F238E27FC236}">
                      <a16:creationId xmlns:a16="http://schemas.microsoft.com/office/drawing/2014/main" id="{E3D506AE-0B44-129A-A1AB-5BA3F99F8F6D}"/>
                    </a:ext>
                  </a:extLst>
                </p:cNvPr>
                <p:cNvPicPr/>
                <p:nvPr/>
              </p:nvPicPr>
              <p:blipFill>
                <a:blip r:embed="rId4"/>
                <a:stretch>
                  <a:fillRect/>
                </a:stretch>
              </p:blipFill>
              <p:spPr>
                <a:xfrm>
                  <a:off x="1881633" y="3275668"/>
                  <a:ext cx="1800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B71CC7D7-53D9-36B6-93E4-BB20CB49101A}"/>
                    </a:ext>
                  </a:extLst>
                </p14:cNvPr>
                <p14:cNvContentPartPr/>
                <p14:nvPr/>
              </p14:nvContentPartPr>
              <p14:xfrm>
                <a:off x="1828353" y="3542068"/>
                <a:ext cx="133560" cy="360"/>
              </p14:xfrm>
            </p:contentPart>
          </mc:Choice>
          <mc:Fallback xmlns="">
            <p:pic>
              <p:nvPicPr>
                <p:cNvPr id="8" name="Ink 7">
                  <a:extLst>
                    <a:ext uri="{FF2B5EF4-FFF2-40B4-BE49-F238E27FC236}">
                      <a16:creationId xmlns:a16="http://schemas.microsoft.com/office/drawing/2014/main" id="{B71CC7D7-53D9-36B6-93E4-BB20CB49101A}"/>
                    </a:ext>
                  </a:extLst>
                </p:cNvPr>
                <p:cNvPicPr/>
                <p:nvPr/>
              </p:nvPicPr>
              <p:blipFill>
                <a:blip r:embed="rId6"/>
                <a:stretch>
                  <a:fillRect/>
                </a:stretch>
              </p:blipFill>
              <p:spPr>
                <a:xfrm>
                  <a:off x="1819353" y="3533068"/>
                  <a:ext cx="1512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343A1AFF-80FB-3F4A-88C8-864D333DEFFA}"/>
                  </a:ext>
                </a:extLst>
              </p14:cNvPr>
              <p14:cNvContentPartPr/>
              <p14:nvPr/>
            </p14:nvContentPartPr>
            <p14:xfrm>
              <a:off x="1819713" y="3639268"/>
              <a:ext cx="82080" cy="159480"/>
            </p14:xfrm>
          </p:contentPart>
        </mc:Choice>
        <mc:Fallback xmlns="">
          <p:pic>
            <p:nvPicPr>
              <p:cNvPr id="11" name="Ink 10">
                <a:extLst>
                  <a:ext uri="{FF2B5EF4-FFF2-40B4-BE49-F238E27FC236}">
                    <a16:creationId xmlns:a16="http://schemas.microsoft.com/office/drawing/2014/main" id="{343A1AFF-80FB-3F4A-88C8-864D333DEFFA}"/>
                  </a:ext>
                </a:extLst>
              </p:cNvPr>
              <p:cNvPicPr/>
              <p:nvPr/>
            </p:nvPicPr>
            <p:blipFill>
              <a:blip r:embed="rId8"/>
              <a:stretch>
                <a:fillRect/>
              </a:stretch>
            </p:blipFill>
            <p:spPr>
              <a:xfrm>
                <a:off x="1811073" y="3630628"/>
                <a:ext cx="99720" cy="177120"/>
              </a:xfrm>
              <a:prstGeom prst="rect">
                <a:avLst/>
              </a:prstGeom>
            </p:spPr>
          </p:pic>
        </mc:Fallback>
      </mc:AlternateContent>
    </p:spTree>
    <p:extLst>
      <p:ext uri="{BB962C8B-B14F-4D97-AF65-F5344CB8AC3E}">
        <p14:creationId xmlns:p14="http://schemas.microsoft.com/office/powerpoint/2010/main" val="2214431623"/>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E3D8-11F1-EE0E-AC2F-D8762EE75FE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9351AF-3E25-F78A-6F2C-FE3FD1DA74E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B7A35FF-A256-0D7A-707C-F1045F640E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813" y="517632"/>
            <a:ext cx="10964373" cy="58227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4">
            <a:extLst>
              <a:ext uri="{FF2B5EF4-FFF2-40B4-BE49-F238E27FC236}">
                <a16:creationId xmlns:a16="http://schemas.microsoft.com/office/drawing/2014/main" id="{AA827247-591C-86E5-796E-FA0FE4C68522}"/>
              </a:ext>
            </a:extLst>
          </p:cNvPr>
          <p:cNvSpPr/>
          <p:nvPr/>
        </p:nvSpPr>
        <p:spPr>
          <a:xfrm>
            <a:off x="2254928" y="4234804"/>
            <a:ext cx="1793289"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The Penalty Term</a:t>
            </a:r>
            <a:endParaRPr lang="en-IN" dirty="0">
              <a:solidFill>
                <a:schemeClr val="tx1">
                  <a:lumMod val="85000"/>
                  <a:lumOff val="15000"/>
                </a:schemeClr>
              </a:solidFill>
            </a:endParaRPr>
          </a:p>
        </p:txBody>
      </p:sp>
      <p:sp>
        <p:nvSpPr>
          <p:cNvPr id="20" name="Rectangle 19">
            <a:extLst>
              <a:ext uri="{FF2B5EF4-FFF2-40B4-BE49-F238E27FC236}">
                <a16:creationId xmlns:a16="http://schemas.microsoft.com/office/drawing/2014/main" id="{328F45F1-9BCB-0268-5200-13FFFB79145B}"/>
              </a:ext>
            </a:extLst>
          </p:cNvPr>
          <p:cNvSpPr/>
          <p:nvPr/>
        </p:nvSpPr>
        <p:spPr>
          <a:xfrm>
            <a:off x="6347534" y="826773"/>
            <a:ext cx="1571347" cy="3107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C574FEF6-EF30-92CC-68F1-C89347DE6BCA}"/>
              </a:ext>
            </a:extLst>
          </p:cNvPr>
          <p:cNvSpPr/>
          <p:nvPr/>
        </p:nvSpPr>
        <p:spPr>
          <a:xfrm>
            <a:off x="2175103" y="1944398"/>
            <a:ext cx="2014871" cy="8240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Predicted values</a:t>
            </a:r>
            <a:endParaRPr lang="en-IN" dirty="0">
              <a:solidFill>
                <a:schemeClr val="tx1">
                  <a:lumMod val="85000"/>
                  <a:lumOff val="15000"/>
                </a:schemeClr>
              </a:solidFill>
            </a:endParaRPr>
          </a:p>
        </p:txBody>
      </p: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DA91B3D1-3811-4DDC-BB43-8FB2EF31963D}"/>
                  </a:ext>
                </a:extLst>
              </p14:cNvPr>
              <p14:cNvContentPartPr/>
              <p14:nvPr/>
            </p14:nvContentPartPr>
            <p14:xfrm>
              <a:off x="1854273" y="3561508"/>
              <a:ext cx="74160" cy="148680"/>
            </p14:xfrm>
          </p:contentPart>
        </mc:Choice>
        <mc:Fallback xmlns="">
          <p:pic>
            <p:nvPicPr>
              <p:cNvPr id="23" name="Ink 22">
                <a:extLst>
                  <a:ext uri="{FF2B5EF4-FFF2-40B4-BE49-F238E27FC236}">
                    <a16:creationId xmlns:a16="http://schemas.microsoft.com/office/drawing/2014/main" id="{DA91B3D1-3811-4DDC-BB43-8FB2EF31963D}"/>
                  </a:ext>
                </a:extLst>
              </p:cNvPr>
              <p:cNvPicPr/>
              <p:nvPr/>
            </p:nvPicPr>
            <p:blipFill>
              <a:blip r:embed="rId4"/>
              <a:stretch>
                <a:fillRect/>
              </a:stretch>
            </p:blipFill>
            <p:spPr>
              <a:xfrm>
                <a:off x="1845273" y="3552508"/>
                <a:ext cx="9180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5" name="Ink 24">
                <a:extLst>
                  <a:ext uri="{FF2B5EF4-FFF2-40B4-BE49-F238E27FC236}">
                    <a16:creationId xmlns:a16="http://schemas.microsoft.com/office/drawing/2014/main" id="{0734FF4B-095A-B405-FB1F-C51B7BB2FC91}"/>
                  </a:ext>
                </a:extLst>
              </p14:cNvPr>
              <p14:cNvContentPartPr/>
              <p14:nvPr/>
            </p14:nvContentPartPr>
            <p14:xfrm>
              <a:off x="1846353" y="3568348"/>
              <a:ext cx="360" cy="141480"/>
            </p14:xfrm>
          </p:contentPart>
        </mc:Choice>
        <mc:Fallback xmlns="">
          <p:pic>
            <p:nvPicPr>
              <p:cNvPr id="25" name="Ink 24">
                <a:extLst>
                  <a:ext uri="{FF2B5EF4-FFF2-40B4-BE49-F238E27FC236}">
                    <a16:creationId xmlns:a16="http://schemas.microsoft.com/office/drawing/2014/main" id="{0734FF4B-095A-B405-FB1F-C51B7BB2FC91}"/>
                  </a:ext>
                </a:extLst>
              </p:cNvPr>
              <p:cNvPicPr/>
              <p:nvPr/>
            </p:nvPicPr>
            <p:blipFill>
              <a:blip r:embed="rId6"/>
              <a:stretch>
                <a:fillRect/>
              </a:stretch>
            </p:blipFill>
            <p:spPr>
              <a:xfrm>
                <a:off x="1837713" y="3559708"/>
                <a:ext cx="18000" cy="159120"/>
              </a:xfrm>
              <a:prstGeom prst="rect">
                <a:avLst/>
              </a:prstGeom>
            </p:spPr>
          </p:pic>
        </mc:Fallback>
      </mc:AlternateContent>
      <p:cxnSp>
        <p:nvCxnSpPr>
          <p:cNvPr id="39" name="Straight Arrow Connector 38">
            <a:extLst>
              <a:ext uri="{FF2B5EF4-FFF2-40B4-BE49-F238E27FC236}">
                <a16:creationId xmlns:a16="http://schemas.microsoft.com/office/drawing/2014/main" id="{8D01A678-5311-8AFB-B67F-33CF6EA968DC}"/>
              </a:ext>
            </a:extLst>
          </p:cNvPr>
          <p:cNvCxnSpPr>
            <a:cxnSpLocks/>
          </p:cNvCxnSpPr>
          <p:nvPr/>
        </p:nvCxnSpPr>
        <p:spPr>
          <a:xfrm flipH="1">
            <a:off x="1651247" y="3727742"/>
            <a:ext cx="827579" cy="13058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79D5967A-2B94-67F2-2D46-E1D8E56489D6}"/>
              </a:ext>
            </a:extLst>
          </p:cNvPr>
          <p:cNvCxnSpPr/>
          <p:nvPr/>
        </p:nvCxnSpPr>
        <p:spPr>
          <a:xfrm flipV="1">
            <a:off x="3151572" y="2539018"/>
            <a:ext cx="0" cy="6978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D4EA337A-DABE-10CB-7C81-BAD12B676C42}"/>
              </a:ext>
            </a:extLst>
          </p:cNvPr>
          <p:cNvCxnSpPr>
            <a:cxnSpLocks/>
          </p:cNvCxnSpPr>
          <p:nvPr/>
        </p:nvCxnSpPr>
        <p:spPr>
          <a:xfrm flipV="1">
            <a:off x="3346882" y="3841885"/>
            <a:ext cx="701335" cy="80113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907312E2-BDAA-9B17-5C52-E4E255D113C3}"/>
              </a:ext>
            </a:extLst>
          </p:cNvPr>
          <p:cNvCxnSpPr/>
          <p:nvPr/>
        </p:nvCxnSpPr>
        <p:spPr>
          <a:xfrm flipH="1" flipV="1">
            <a:off x="1526959" y="2059619"/>
            <a:ext cx="319394" cy="10292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p14="http://schemas.microsoft.com/office/powerpoint/2010/main">
        <mc:Choice Requires="p14">
          <p:contentPart p14:bwMode="auto" r:id="rId7">
            <p14:nvContentPartPr>
              <p14:cNvPr id="48" name="Ink 47">
                <a:extLst>
                  <a:ext uri="{FF2B5EF4-FFF2-40B4-BE49-F238E27FC236}">
                    <a16:creationId xmlns:a16="http://schemas.microsoft.com/office/drawing/2014/main" id="{3E91340D-F37B-1C5B-48BA-9EED0A155A80}"/>
                  </a:ext>
                </a:extLst>
              </p14:cNvPr>
              <p14:cNvContentPartPr/>
              <p14:nvPr/>
            </p14:nvContentPartPr>
            <p14:xfrm>
              <a:off x="1810713" y="3488788"/>
              <a:ext cx="150480" cy="360"/>
            </p14:xfrm>
          </p:contentPart>
        </mc:Choice>
        <mc:Fallback xmlns="">
          <p:pic>
            <p:nvPicPr>
              <p:cNvPr id="48" name="Ink 47">
                <a:extLst>
                  <a:ext uri="{FF2B5EF4-FFF2-40B4-BE49-F238E27FC236}">
                    <a16:creationId xmlns:a16="http://schemas.microsoft.com/office/drawing/2014/main" id="{3E91340D-F37B-1C5B-48BA-9EED0A155A80}"/>
                  </a:ext>
                </a:extLst>
              </p:cNvPr>
              <p:cNvPicPr/>
              <p:nvPr/>
            </p:nvPicPr>
            <p:blipFill>
              <a:blip r:embed="rId8"/>
              <a:stretch>
                <a:fillRect/>
              </a:stretch>
            </p:blipFill>
            <p:spPr>
              <a:xfrm>
                <a:off x="1802073" y="3479788"/>
                <a:ext cx="1681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9" name="Ink 48">
                <a:extLst>
                  <a:ext uri="{FF2B5EF4-FFF2-40B4-BE49-F238E27FC236}">
                    <a16:creationId xmlns:a16="http://schemas.microsoft.com/office/drawing/2014/main" id="{7018DFBF-3C95-B1ED-2F4C-8BADED7EE742}"/>
                  </a:ext>
                </a:extLst>
              </p14:cNvPr>
              <p14:cNvContentPartPr/>
              <p14:nvPr/>
            </p14:nvContentPartPr>
            <p14:xfrm>
              <a:off x="1881633" y="3266308"/>
              <a:ext cx="360" cy="141840"/>
            </p14:xfrm>
          </p:contentPart>
        </mc:Choice>
        <mc:Fallback xmlns="">
          <p:pic>
            <p:nvPicPr>
              <p:cNvPr id="49" name="Ink 48">
                <a:extLst>
                  <a:ext uri="{FF2B5EF4-FFF2-40B4-BE49-F238E27FC236}">
                    <a16:creationId xmlns:a16="http://schemas.microsoft.com/office/drawing/2014/main" id="{7018DFBF-3C95-B1ED-2F4C-8BADED7EE742}"/>
                  </a:ext>
                </a:extLst>
              </p:cNvPr>
              <p:cNvPicPr/>
              <p:nvPr/>
            </p:nvPicPr>
            <p:blipFill>
              <a:blip r:embed="rId6"/>
              <a:stretch>
                <a:fillRect/>
              </a:stretch>
            </p:blipFill>
            <p:spPr>
              <a:xfrm>
                <a:off x="1872633" y="3257668"/>
                <a:ext cx="18000" cy="159480"/>
              </a:xfrm>
              <a:prstGeom prst="rect">
                <a:avLst/>
              </a:prstGeom>
            </p:spPr>
          </p:pic>
        </mc:Fallback>
      </mc:AlternateContent>
      <p:sp>
        <p:nvSpPr>
          <p:cNvPr id="50" name="TextBox 49">
            <a:extLst>
              <a:ext uri="{FF2B5EF4-FFF2-40B4-BE49-F238E27FC236}">
                <a16:creationId xmlns:a16="http://schemas.microsoft.com/office/drawing/2014/main" id="{08862EF6-9D6E-F1E3-6A45-AAC349D5B974}"/>
              </a:ext>
            </a:extLst>
          </p:cNvPr>
          <p:cNvSpPr txBox="1"/>
          <p:nvPr/>
        </p:nvSpPr>
        <p:spPr>
          <a:xfrm>
            <a:off x="696464" y="1766689"/>
            <a:ext cx="2370338" cy="369332"/>
          </a:xfrm>
          <a:prstGeom prst="rect">
            <a:avLst/>
          </a:prstGeom>
          <a:noFill/>
        </p:spPr>
        <p:txBody>
          <a:bodyPr wrap="square" rtlCol="0">
            <a:spAutoFit/>
          </a:bodyPr>
          <a:lstStyle/>
          <a:p>
            <a:r>
              <a:rPr lang="en-US" dirty="0"/>
              <a:t>Number of data points</a:t>
            </a:r>
            <a:endParaRPr lang="en-IN" dirty="0"/>
          </a:p>
        </p:txBody>
      </p:sp>
      <p:sp>
        <p:nvSpPr>
          <p:cNvPr id="51" name="TextBox 50">
            <a:extLst>
              <a:ext uri="{FF2B5EF4-FFF2-40B4-BE49-F238E27FC236}">
                <a16:creationId xmlns:a16="http://schemas.microsoft.com/office/drawing/2014/main" id="{8C0E5725-E7A6-87A9-AD4E-0ADAE15F878C}"/>
              </a:ext>
            </a:extLst>
          </p:cNvPr>
          <p:cNvSpPr txBox="1"/>
          <p:nvPr/>
        </p:nvSpPr>
        <p:spPr>
          <a:xfrm>
            <a:off x="790011" y="4955509"/>
            <a:ext cx="1793289" cy="369332"/>
          </a:xfrm>
          <a:prstGeom prst="rect">
            <a:avLst/>
          </a:prstGeom>
          <a:noFill/>
        </p:spPr>
        <p:txBody>
          <a:bodyPr wrap="square" rtlCol="0">
            <a:spAutoFit/>
          </a:bodyPr>
          <a:lstStyle/>
          <a:p>
            <a:r>
              <a:rPr lang="en-US" dirty="0"/>
              <a:t>Observed values</a:t>
            </a:r>
            <a:endParaRPr lang="en-IN" dirty="0"/>
          </a:p>
        </p:txBody>
      </p:sp>
    </p:spTree>
    <p:extLst>
      <p:ext uri="{BB962C8B-B14F-4D97-AF65-F5344CB8AC3E}">
        <p14:creationId xmlns:p14="http://schemas.microsoft.com/office/powerpoint/2010/main" val="37574727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4AAA1D-6F6D-20CE-977F-3065EA5AA8F3}"/>
              </a:ext>
            </a:extLst>
          </p:cNvPr>
          <p:cNvSpPr>
            <a:spLocks noGrp="1"/>
          </p:cNvSpPr>
          <p:nvPr>
            <p:ph idx="1"/>
          </p:nvPr>
        </p:nvSpPr>
        <p:spPr>
          <a:xfrm>
            <a:off x="621436" y="843379"/>
            <a:ext cx="10750859" cy="5433134"/>
          </a:xfrm>
        </p:spPr>
        <p:txBody>
          <a:bodyPr/>
          <a:lstStyle/>
          <a:p>
            <a:pPr marL="0" indent="0">
              <a:buNone/>
            </a:pPr>
            <a:r>
              <a:rPr lang="en-US" sz="2800" b="1" u="sng" dirty="0">
                <a:latin typeface="+mj-lt"/>
              </a:rPr>
              <a:t>Lasso Regression is similar to Ridge regression :-</a:t>
            </a:r>
          </a:p>
          <a:p>
            <a:pPr marL="0" indent="0">
              <a:buNone/>
            </a:pPr>
            <a:endParaRPr lang="en-US" dirty="0"/>
          </a:p>
          <a:p>
            <a:pPr marL="0" indent="0">
              <a:buNone/>
            </a:pPr>
            <a:r>
              <a:rPr lang="en-US" dirty="0"/>
              <a:t>It works by introducing a bias term but instead of squaring the slope (as in Ridge regression) , the absolute value of the slope is added as a penalty term.</a:t>
            </a:r>
          </a:p>
          <a:p>
            <a:pPr marL="0" indent="0">
              <a:buNone/>
            </a:pPr>
            <a:endParaRPr lang="en-US" dirty="0"/>
          </a:p>
          <a:p>
            <a:pPr marL="0" indent="0">
              <a:buNone/>
            </a:pPr>
            <a:r>
              <a:rPr lang="en-US" dirty="0"/>
              <a:t> Lasso regression helps reduce overfitting and it is particularly useful for feature selection</a:t>
            </a:r>
          </a:p>
          <a:p>
            <a:pPr marL="0" indent="0">
              <a:buNone/>
            </a:pPr>
            <a:r>
              <a:rPr lang="en-US" dirty="0"/>
              <a:t> Lasso regression can be useful if we have several independent variables that are useless</a:t>
            </a:r>
          </a:p>
          <a:p>
            <a:pPr marL="0" indent="0">
              <a:buNone/>
            </a:pPr>
            <a:endParaRPr lang="en-US" dirty="0"/>
          </a:p>
          <a:p>
            <a:pPr marL="0" indent="0">
              <a:buNone/>
            </a:pPr>
            <a:r>
              <a:rPr lang="en-US" dirty="0"/>
              <a:t>Ridge regression can reduce the slope close to zero (but not exactly zero) but Lasso regression can reduce the slope to be exactly equal to zero.</a:t>
            </a:r>
          </a:p>
        </p:txBody>
      </p:sp>
    </p:spTree>
    <p:extLst>
      <p:ext uri="{BB962C8B-B14F-4D97-AF65-F5344CB8AC3E}">
        <p14:creationId xmlns:p14="http://schemas.microsoft.com/office/powerpoint/2010/main" val="3135023024"/>
      </p:ext>
    </p:extLst>
  </p:cSld>
  <p:clrMapOvr>
    <a:masterClrMapping/>
  </p:clrMapOvr>
  <p:transition spd="med">
    <p:pull/>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1353</TotalTime>
  <Words>1599</Words>
  <Application>Microsoft Office PowerPoint</Application>
  <PresentationFormat>Widescreen</PresentationFormat>
  <Paragraphs>147</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Cambria Math</vt:lpstr>
      <vt:lpstr>Courier New</vt:lpstr>
      <vt:lpstr>Garamond</vt:lpstr>
      <vt:lpstr>Garamond (Body)</vt:lpstr>
      <vt:lpstr>Poppins</vt:lpstr>
      <vt:lpstr>Roboto</vt:lpstr>
      <vt:lpstr>sohne</vt:lpstr>
      <vt:lpstr>Söhne</vt:lpstr>
      <vt:lpstr>Organic</vt:lpstr>
      <vt:lpstr>Lasso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Lasso Regression</dc:title>
  <dc:creator>Bharath Kumar N</dc:creator>
  <cp:lastModifiedBy>Bharath Kumar N</cp:lastModifiedBy>
  <cp:revision>20</cp:revision>
  <dcterms:created xsi:type="dcterms:W3CDTF">2023-02-02T08:04:50Z</dcterms:created>
  <dcterms:modified xsi:type="dcterms:W3CDTF">2023-03-07T09:26:18Z</dcterms:modified>
</cp:coreProperties>
</file>