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Antic" panose="020B0604020202020204" charset="0"/>
      <p:regular r:id="rId13"/>
    </p:embeddedFont>
    <p:embeddedFont>
      <p:font typeface="Antic Bold" panose="020B0604020202020204" charset="0"/>
      <p:regular r:id="rId14"/>
    </p:embeddedFont>
    <p:embeddedFont>
      <p:font typeface="Hertical Smooth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39" d="100"/>
          <a:sy n="39" d="100"/>
        </p:scale>
        <p:origin x="94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D2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013817" y="1882532"/>
            <a:ext cx="14227721" cy="6570048"/>
            <a:chOff x="0" y="0"/>
            <a:chExt cx="5082817" cy="2347133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5019317" cy="2283633"/>
            </a:xfrm>
            <a:custGeom>
              <a:avLst/>
              <a:gdLst/>
              <a:ahLst/>
              <a:cxnLst/>
              <a:rect l="l" t="t" r="r" b="b"/>
              <a:pathLst>
                <a:path w="5019317" h="2283633">
                  <a:moveTo>
                    <a:pt x="4926607" y="2283633"/>
                  </a:moveTo>
                  <a:lnTo>
                    <a:pt x="92710" y="2283633"/>
                  </a:lnTo>
                  <a:cubicBezTo>
                    <a:pt x="41910" y="2283633"/>
                    <a:pt x="0" y="2241723"/>
                    <a:pt x="0" y="2190923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4925337" y="0"/>
                  </a:lnTo>
                  <a:cubicBezTo>
                    <a:pt x="4976137" y="0"/>
                    <a:pt x="5018047" y="41910"/>
                    <a:pt x="5018047" y="92710"/>
                  </a:cubicBezTo>
                  <a:lnTo>
                    <a:pt x="5018047" y="2189653"/>
                  </a:lnTo>
                  <a:cubicBezTo>
                    <a:pt x="5019317" y="2241723"/>
                    <a:pt x="4977407" y="2283633"/>
                    <a:pt x="4926607" y="2283633"/>
                  </a:cubicBezTo>
                  <a:close/>
                </a:path>
              </a:pathLst>
            </a:custGeom>
            <a:solidFill>
              <a:srgbClr val="FBF2EC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5082817" cy="2347133"/>
            </a:xfrm>
            <a:custGeom>
              <a:avLst/>
              <a:gdLst/>
              <a:ahLst/>
              <a:cxnLst/>
              <a:rect l="l" t="t" r="r" b="b"/>
              <a:pathLst>
                <a:path w="5082817" h="2347133">
                  <a:moveTo>
                    <a:pt x="4958357" y="59690"/>
                  </a:moveTo>
                  <a:cubicBezTo>
                    <a:pt x="4993917" y="59690"/>
                    <a:pt x="5023127" y="88900"/>
                    <a:pt x="5023127" y="124460"/>
                  </a:cubicBezTo>
                  <a:lnTo>
                    <a:pt x="5023127" y="2222673"/>
                  </a:lnTo>
                  <a:cubicBezTo>
                    <a:pt x="5023127" y="2258233"/>
                    <a:pt x="4993917" y="2287443"/>
                    <a:pt x="4958357" y="2287443"/>
                  </a:cubicBezTo>
                  <a:lnTo>
                    <a:pt x="124460" y="2287443"/>
                  </a:lnTo>
                  <a:cubicBezTo>
                    <a:pt x="88900" y="2287443"/>
                    <a:pt x="59690" y="2258233"/>
                    <a:pt x="59690" y="222267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4958357" y="59690"/>
                  </a:lnTo>
                  <a:moveTo>
                    <a:pt x="4958357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222673"/>
                  </a:lnTo>
                  <a:cubicBezTo>
                    <a:pt x="0" y="2291253"/>
                    <a:pt x="55880" y="2347133"/>
                    <a:pt x="124460" y="2347133"/>
                  </a:cubicBezTo>
                  <a:lnTo>
                    <a:pt x="4958357" y="2347133"/>
                  </a:lnTo>
                  <a:cubicBezTo>
                    <a:pt x="5026937" y="2347133"/>
                    <a:pt x="5082817" y="2291253"/>
                    <a:pt x="5082817" y="2222673"/>
                  </a:cubicBezTo>
                  <a:lnTo>
                    <a:pt x="5082817" y="124460"/>
                  </a:lnTo>
                  <a:cubicBezTo>
                    <a:pt x="5082817" y="55880"/>
                    <a:pt x="5026937" y="0"/>
                    <a:pt x="4958357" y="0"/>
                  </a:cubicBezTo>
                  <a:close/>
                </a:path>
              </a:pathLst>
            </a:custGeom>
            <a:solidFill>
              <a:srgbClr val="3B3D50"/>
            </a:solidFill>
          </p:spPr>
        </p:sp>
      </p:grpSp>
      <p:sp>
        <p:nvSpPr>
          <p:cNvPr id="5" name="Freeform 5"/>
          <p:cNvSpPr/>
          <p:nvPr/>
        </p:nvSpPr>
        <p:spPr>
          <a:xfrm>
            <a:off x="9906256" y="4102329"/>
            <a:ext cx="5856925" cy="3853136"/>
          </a:xfrm>
          <a:custGeom>
            <a:avLst/>
            <a:gdLst/>
            <a:ahLst/>
            <a:cxnLst/>
            <a:rect l="l" t="t" r="r" b="b"/>
            <a:pathLst>
              <a:path w="5856925" h="3853136">
                <a:moveTo>
                  <a:pt x="0" y="0"/>
                </a:moveTo>
                <a:lnTo>
                  <a:pt x="5856925" y="0"/>
                </a:lnTo>
                <a:lnTo>
                  <a:pt x="5856925" y="3853136"/>
                </a:lnTo>
                <a:lnTo>
                  <a:pt x="0" y="38531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2022331"/>
            <a:ext cx="12997973" cy="20799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484"/>
              </a:lnSpc>
            </a:pPr>
            <a:r>
              <a:rPr lang="en-US" sz="10345">
                <a:solidFill>
                  <a:srgbClr val="3B3D50"/>
                </a:solidFill>
                <a:latin typeface="Hertical Smooth"/>
              </a:rPr>
              <a:t>enzymes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891145" y="4016604"/>
            <a:ext cx="7273084" cy="3752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86"/>
              </a:lnSpc>
            </a:pPr>
            <a:r>
              <a:rPr lang="en-US" sz="4276">
                <a:solidFill>
                  <a:srgbClr val="3B3D50"/>
                </a:solidFill>
                <a:latin typeface="Antic"/>
              </a:rPr>
              <a:t>BIO CATALYSTS</a:t>
            </a:r>
          </a:p>
          <a:p>
            <a:pPr algn="ctr">
              <a:lnSpc>
                <a:spcPts val="5986"/>
              </a:lnSpc>
            </a:pPr>
            <a:endParaRPr lang="en-US" sz="4276">
              <a:solidFill>
                <a:srgbClr val="3B3D50"/>
              </a:solidFill>
              <a:latin typeface="Antic"/>
            </a:endParaRPr>
          </a:p>
          <a:p>
            <a:pPr algn="ctr">
              <a:lnSpc>
                <a:spcPts val="5986"/>
              </a:lnSpc>
            </a:pPr>
            <a:endParaRPr lang="en-US" sz="4276">
              <a:solidFill>
                <a:srgbClr val="3B3D50"/>
              </a:solidFill>
              <a:latin typeface="Antic"/>
            </a:endParaRPr>
          </a:p>
          <a:p>
            <a:pPr algn="ctr">
              <a:lnSpc>
                <a:spcPts val="5986"/>
              </a:lnSpc>
            </a:pPr>
            <a:endParaRPr lang="en-US" sz="4276">
              <a:solidFill>
                <a:srgbClr val="3B3D50"/>
              </a:solidFill>
              <a:latin typeface="Antic"/>
            </a:endParaRPr>
          </a:p>
          <a:p>
            <a:pPr algn="ctr">
              <a:lnSpc>
                <a:spcPts val="5986"/>
              </a:lnSpc>
            </a:pPr>
            <a:endParaRPr lang="en-US" sz="4276">
              <a:solidFill>
                <a:srgbClr val="3B3D50"/>
              </a:solidFill>
              <a:latin typeface="Ant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D2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5798341" cy="2940004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5734841" cy="2876504"/>
            </a:xfrm>
            <a:custGeom>
              <a:avLst/>
              <a:gdLst/>
              <a:ahLst/>
              <a:cxnLst/>
              <a:rect l="l" t="t" r="r" b="b"/>
              <a:pathLst>
                <a:path w="5734841" h="2876504">
                  <a:moveTo>
                    <a:pt x="5642130" y="2876504"/>
                  </a:moveTo>
                  <a:lnTo>
                    <a:pt x="92710" y="2876504"/>
                  </a:lnTo>
                  <a:cubicBezTo>
                    <a:pt x="41910" y="2876504"/>
                    <a:pt x="0" y="2834594"/>
                    <a:pt x="0" y="278379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5640861" y="0"/>
                  </a:lnTo>
                  <a:cubicBezTo>
                    <a:pt x="5691661" y="0"/>
                    <a:pt x="5733571" y="41910"/>
                    <a:pt x="5733571" y="92710"/>
                  </a:cubicBezTo>
                  <a:lnTo>
                    <a:pt x="5733571" y="2782524"/>
                  </a:lnTo>
                  <a:cubicBezTo>
                    <a:pt x="5734841" y="2834594"/>
                    <a:pt x="5692930" y="2876504"/>
                    <a:pt x="5642130" y="2876504"/>
                  </a:cubicBezTo>
                  <a:close/>
                </a:path>
              </a:pathLst>
            </a:custGeom>
            <a:solidFill>
              <a:srgbClr val="FBF2EC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5798341" cy="2940004"/>
            </a:xfrm>
            <a:custGeom>
              <a:avLst/>
              <a:gdLst/>
              <a:ahLst/>
              <a:cxnLst/>
              <a:rect l="l" t="t" r="r" b="b"/>
              <a:pathLst>
                <a:path w="5798341" h="2940004">
                  <a:moveTo>
                    <a:pt x="5673880" y="59690"/>
                  </a:moveTo>
                  <a:cubicBezTo>
                    <a:pt x="5709441" y="59690"/>
                    <a:pt x="5738650" y="88900"/>
                    <a:pt x="5738650" y="124460"/>
                  </a:cubicBezTo>
                  <a:lnTo>
                    <a:pt x="5738650" y="2815544"/>
                  </a:lnTo>
                  <a:cubicBezTo>
                    <a:pt x="5738650" y="2851104"/>
                    <a:pt x="5709441" y="2880314"/>
                    <a:pt x="5673880" y="2880314"/>
                  </a:cubicBezTo>
                  <a:lnTo>
                    <a:pt x="124460" y="2880314"/>
                  </a:lnTo>
                  <a:cubicBezTo>
                    <a:pt x="88900" y="2880314"/>
                    <a:pt x="59690" y="2851104"/>
                    <a:pt x="59690" y="281554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5673881" y="59690"/>
                  </a:lnTo>
                  <a:moveTo>
                    <a:pt x="567388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815544"/>
                  </a:lnTo>
                  <a:cubicBezTo>
                    <a:pt x="0" y="2884124"/>
                    <a:pt x="55880" y="2940004"/>
                    <a:pt x="124460" y="2940004"/>
                  </a:cubicBezTo>
                  <a:lnTo>
                    <a:pt x="5673881" y="2940004"/>
                  </a:lnTo>
                  <a:cubicBezTo>
                    <a:pt x="5742461" y="2940004"/>
                    <a:pt x="5798341" y="2884124"/>
                    <a:pt x="5798341" y="2815544"/>
                  </a:cubicBezTo>
                  <a:lnTo>
                    <a:pt x="5798341" y="124460"/>
                  </a:lnTo>
                  <a:cubicBezTo>
                    <a:pt x="5798341" y="55880"/>
                    <a:pt x="5742461" y="0"/>
                    <a:pt x="5673881" y="0"/>
                  </a:cubicBezTo>
                  <a:close/>
                </a:path>
              </a:pathLst>
            </a:custGeom>
            <a:solidFill>
              <a:srgbClr val="3B3D50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1964841" y="1339603"/>
            <a:ext cx="14010785" cy="1183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60"/>
              </a:lnSpc>
            </a:pPr>
            <a:r>
              <a:rPr lang="en-US" sz="5900">
                <a:solidFill>
                  <a:srgbClr val="3B3D50"/>
                </a:solidFill>
                <a:latin typeface="Hertical Smooth"/>
              </a:rPr>
              <a:t>done by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666503" y="2699332"/>
            <a:ext cx="10954994" cy="5999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en-US" sz="4200" dirty="0">
                <a:solidFill>
                  <a:srgbClr val="3B3D50"/>
                </a:solidFill>
                <a:latin typeface="Antic"/>
              </a:rPr>
              <a:t>ROHAN D                       RA2311003010008</a:t>
            </a:r>
          </a:p>
          <a:p>
            <a:pPr>
              <a:lnSpc>
                <a:spcPts val="5880"/>
              </a:lnSpc>
            </a:pPr>
            <a:r>
              <a:rPr lang="en-US" sz="4200" dirty="0">
                <a:solidFill>
                  <a:srgbClr val="3B3D50"/>
                </a:solidFill>
                <a:latin typeface="Antic"/>
              </a:rPr>
              <a:t>BHARATH K                    RA2311003010009</a:t>
            </a:r>
          </a:p>
          <a:p>
            <a:pPr>
              <a:lnSpc>
                <a:spcPts val="5880"/>
              </a:lnSpc>
            </a:pPr>
            <a:r>
              <a:rPr lang="en-US" sz="4200" spc="-37" dirty="0">
                <a:solidFill>
                  <a:srgbClr val="3B3D50"/>
                </a:solidFill>
                <a:latin typeface="Antic"/>
              </a:rPr>
              <a:t>VARUNA MOORTHY        RA2311003010026</a:t>
            </a:r>
          </a:p>
          <a:p>
            <a:pPr>
              <a:lnSpc>
                <a:spcPts val="5880"/>
              </a:lnSpc>
            </a:pPr>
            <a:r>
              <a:rPr lang="en-US" sz="4200" dirty="0">
                <a:solidFill>
                  <a:srgbClr val="3B3D50"/>
                </a:solidFill>
                <a:latin typeface="Antic"/>
              </a:rPr>
              <a:t>PRAKALYA M                 RA2311003010031</a:t>
            </a:r>
          </a:p>
          <a:p>
            <a:pPr>
              <a:lnSpc>
                <a:spcPts val="5880"/>
              </a:lnSpc>
            </a:pPr>
            <a:r>
              <a:rPr lang="en-US" sz="4200" dirty="0">
                <a:solidFill>
                  <a:srgbClr val="3B3D50"/>
                </a:solidFill>
                <a:latin typeface="Antic"/>
              </a:rPr>
              <a:t>NIRANJAN B                   RA2311003010050</a:t>
            </a:r>
          </a:p>
          <a:p>
            <a:pPr>
              <a:lnSpc>
                <a:spcPts val="5880"/>
              </a:lnSpc>
            </a:pPr>
            <a:r>
              <a:rPr lang="en-US" sz="4200" spc="-37" dirty="0">
                <a:solidFill>
                  <a:srgbClr val="3B3D50"/>
                </a:solidFill>
                <a:latin typeface="Antic"/>
              </a:rPr>
              <a:t>NAVEEN K G                   RA2311003010052</a:t>
            </a:r>
          </a:p>
          <a:p>
            <a:pPr>
              <a:lnSpc>
                <a:spcPts val="5880"/>
              </a:lnSpc>
            </a:pPr>
            <a:r>
              <a:rPr lang="en-US" sz="4200" spc="-8" dirty="0">
                <a:solidFill>
                  <a:srgbClr val="3B3D50"/>
                </a:solidFill>
                <a:latin typeface="Antic"/>
              </a:rPr>
              <a:t>ANTO JENICKS               RA2311003010059</a:t>
            </a:r>
          </a:p>
          <a:p>
            <a:pPr>
              <a:lnSpc>
                <a:spcPts val="5880"/>
              </a:lnSpc>
            </a:pPr>
            <a:r>
              <a:rPr lang="en-US" sz="4200" spc="-8" dirty="0">
                <a:solidFill>
                  <a:srgbClr val="3B3D50"/>
                </a:solidFill>
                <a:latin typeface="Antic"/>
              </a:rPr>
              <a:t>SAMEER S                     RA2311003010062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D2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5798341" cy="2940004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5734841" cy="2876504"/>
            </a:xfrm>
            <a:custGeom>
              <a:avLst/>
              <a:gdLst/>
              <a:ahLst/>
              <a:cxnLst/>
              <a:rect l="l" t="t" r="r" b="b"/>
              <a:pathLst>
                <a:path w="5734841" h="2876504">
                  <a:moveTo>
                    <a:pt x="5642130" y="2876504"/>
                  </a:moveTo>
                  <a:lnTo>
                    <a:pt x="92710" y="2876504"/>
                  </a:lnTo>
                  <a:cubicBezTo>
                    <a:pt x="41910" y="2876504"/>
                    <a:pt x="0" y="2834594"/>
                    <a:pt x="0" y="278379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5640861" y="0"/>
                  </a:lnTo>
                  <a:cubicBezTo>
                    <a:pt x="5691661" y="0"/>
                    <a:pt x="5733571" y="41910"/>
                    <a:pt x="5733571" y="92710"/>
                  </a:cubicBezTo>
                  <a:lnTo>
                    <a:pt x="5733571" y="2782524"/>
                  </a:lnTo>
                  <a:cubicBezTo>
                    <a:pt x="5734841" y="2834594"/>
                    <a:pt x="5692930" y="2876504"/>
                    <a:pt x="5642130" y="2876504"/>
                  </a:cubicBezTo>
                  <a:close/>
                </a:path>
              </a:pathLst>
            </a:custGeom>
            <a:solidFill>
              <a:srgbClr val="FBF2EC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5798341" cy="2940004"/>
            </a:xfrm>
            <a:custGeom>
              <a:avLst/>
              <a:gdLst/>
              <a:ahLst/>
              <a:cxnLst/>
              <a:rect l="l" t="t" r="r" b="b"/>
              <a:pathLst>
                <a:path w="5798341" h="2940004">
                  <a:moveTo>
                    <a:pt x="5673880" y="59690"/>
                  </a:moveTo>
                  <a:cubicBezTo>
                    <a:pt x="5709441" y="59690"/>
                    <a:pt x="5738650" y="88900"/>
                    <a:pt x="5738650" y="124460"/>
                  </a:cubicBezTo>
                  <a:lnTo>
                    <a:pt x="5738650" y="2815544"/>
                  </a:lnTo>
                  <a:cubicBezTo>
                    <a:pt x="5738650" y="2851104"/>
                    <a:pt x="5709441" y="2880314"/>
                    <a:pt x="5673880" y="2880314"/>
                  </a:cubicBezTo>
                  <a:lnTo>
                    <a:pt x="124460" y="2880314"/>
                  </a:lnTo>
                  <a:cubicBezTo>
                    <a:pt x="88900" y="2880314"/>
                    <a:pt x="59690" y="2851104"/>
                    <a:pt x="59690" y="281554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5673881" y="59690"/>
                  </a:lnTo>
                  <a:moveTo>
                    <a:pt x="567388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815544"/>
                  </a:lnTo>
                  <a:cubicBezTo>
                    <a:pt x="0" y="2884124"/>
                    <a:pt x="55880" y="2940004"/>
                    <a:pt x="124460" y="2940004"/>
                  </a:cubicBezTo>
                  <a:lnTo>
                    <a:pt x="5673881" y="2940004"/>
                  </a:lnTo>
                  <a:cubicBezTo>
                    <a:pt x="5742461" y="2940004"/>
                    <a:pt x="5798341" y="2884124"/>
                    <a:pt x="5798341" y="2815544"/>
                  </a:cubicBezTo>
                  <a:lnTo>
                    <a:pt x="5798341" y="124460"/>
                  </a:lnTo>
                  <a:cubicBezTo>
                    <a:pt x="5798341" y="55880"/>
                    <a:pt x="5742461" y="0"/>
                    <a:pt x="5673881" y="0"/>
                  </a:cubicBezTo>
                  <a:close/>
                </a:path>
              </a:pathLst>
            </a:custGeom>
            <a:solidFill>
              <a:srgbClr val="3B3D50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5443543" y="1873729"/>
            <a:ext cx="7400913" cy="57870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409"/>
              </a:lnSpc>
            </a:pPr>
            <a:r>
              <a:rPr lang="en-US" sz="15292">
                <a:solidFill>
                  <a:srgbClr val="3B3D50"/>
                </a:solidFill>
                <a:latin typeface="Hertical Smooth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D2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5798341" cy="2940004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5734841" cy="2876504"/>
            </a:xfrm>
            <a:custGeom>
              <a:avLst/>
              <a:gdLst/>
              <a:ahLst/>
              <a:cxnLst/>
              <a:rect l="l" t="t" r="r" b="b"/>
              <a:pathLst>
                <a:path w="5734841" h="2876504">
                  <a:moveTo>
                    <a:pt x="5642130" y="2876504"/>
                  </a:moveTo>
                  <a:lnTo>
                    <a:pt x="92710" y="2876504"/>
                  </a:lnTo>
                  <a:cubicBezTo>
                    <a:pt x="41910" y="2876504"/>
                    <a:pt x="0" y="2834594"/>
                    <a:pt x="0" y="278379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5640861" y="0"/>
                  </a:lnTo>
                  <a:cubicBezTo>
                    <a:pt x="5691661" y="0"/>
                    <a:pt x="5733571" y="41910"/>
                    <a:pt x="5733571" y="92710"/>
                  </a:cubicBezTo>
                  <a:lnTo>
                    <a:pt x="5733571" y="2782524"/>
                  </a:lnTo>
                  <a:cubicBezTo>
                    <a:pt x="5734841" y="2834594"/>
                    <a:pt x="5692930" y="2876504"/>
                    <a:pt x="5642130" y="2876504"/>
                  </a:cubicBezTo>
                  <a:close/>
                </a:path>
              </a:pathLst>
            </a:custGeom>
            <a:solidFill>
              <a:srgbClr val="FBF2EC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5798341" cy="2940004"/>
            </a:xfrm>
            <a:custGeom>
              <a:avLst/>
              <a:gdLst/>
              <a:ahLst/>
              <a:cxnLst/>
              <a:rect l="l" t="t" r="r" b="b"/>
              <a:pathLst>
                <a:path w="5798341" h="2940004">
                  <a:moveTo>
                    <a:pt x="5673880" y="59690"/>
                  </a:moveTo>
                  <a:cubicBezTo>
                    <a:pt x="5709441" y="59690"/>
                    <a:pt x="5738650" y="88900"/>
                    <a:pt x="5738650" y="124460"/>
                  </a:cubicBezTo>
                  <a:lnTo>
                    <a:pt x="5738650" y="2815544"/>
                  </a:lnTo>
                  <a:cubicBezTo>
                    <a:pt x="5738650" y="2851104"/>
                    <a:pt x="5709441" y="2880314"/>
                    <a:pt x="5673880" y="2880314"/>
                  </a:cubicBezTo>
                  <a:lnTo>
                    <a:pt x="124460" y="2880314"/>
                  </a:lnTo>
                  <a:cubicBezTo>
                    <a:pt x="88900" y="2880314"/>
                    <a:pt x="59690" y="2851104"/>
                    <a:pt x="59690" y="281554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5673881" y="59690"/>
                  </a:lnTo>
                  <a:moveTo>
                    <a:pt x="567388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815544"/>
                  </a:lnTo>
                  <a:cubicBezTo>
                    <a:pt x="0" y="2884124"/>
                    <a:pt x="55880" y="2940004"/>
                    <a:pt x="124460" y="2940004"/>
                  </a:cubicBezTo>
                  <a:lnTo>
                    <a:pt x="5673881" y="2940004"/>
                  </a:lnTo>
                  <a:cubicBezTo>
                    <a:pt x="5742461" y="2940004"/>
                    <a:pt x="5798341" y="2884124"/>
                    <a:pt x="5798341" y="2815544"/>
                  </a:cubicBezTo>
                  <a:lnTo>
                    <a:pt x="5798341" y="124460"/>
                  </a:lnTo>
                  <a:cubicBezTo>
                    <a:pt x="5798341" y="55880"/>
                    <a:pt x="5742461" y="0"/>
                    <a:pt x="5673881" y="0"/>
                  </a:cubicBezTo>
                  <a:close/>
                </a:path>
              </a:pathLst>
            </a:custGeom>
            <a:solidFill>
              <a:srgbClr val="3B3D50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1915217" y="2983787"/>
            <a:ext cx="12244952" cy="5907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36322" lvl="1" indent="-518161" algn="just">
              <a:lnSpc>
                <a:spcPts val="6720"/>
              </a:lnSpc>
              <a:buFont typeface="Arial"/>
              <a:buChar char="•"/>
            </a:pPr>
            <a:r>
              <a:rPr lang="en-US" sz="4800">
                <a:solidFill>
                  <a:srgbClr val="3B3D50"/>
                </a:solidFill>
                <a:latin typeface="Antic"/>
              </a:rPr>
              <a:t>Enzymes are biological catalysts that speed up the rate of the biochemical reaction.</a:t>
            </a:r>
          </a:p>
          <a:p>
            <a:pPr marL="1036322" lvl="1" indent="-518161" algn="just">
              <a:lnSpc>
                <a:spcPts val="6720"/>
              </a:lnSpc>
              <a:buFont typeface="Arial"/>
              <a:buChar char="•"/>
            </a:pPr>
            <a:r>
              <a:rPr lang="en-US" sz="4800">
                <a:solidFill>
                  <a:srgbClr val="3B3D50"/>
                </a:solidFill>
                <a:latin typeface="Antic"/>
              </a:rPr>
              <a:t>They speed up chemical reactions by lowering the activation energy required.</a:t>
            </a:r>
          </a:p>
          <a:p>
            <a:pPr marL="1036322" lvl="1" indent="-518161" algn="just">
              <a:lnSpc>
                <a:spcPts val="6720"/>
              </a:lnSpc>
              <a:buFont typeface="Arial"/>
              <a:buChar char="•"/>
            </a:pPr>
            <a:r>
              <a:rPr lang="en-US" sz="4800">
                <a:solidFill>
                  <a:srgbClr val="3B3D50"/>
                </a:solidFill>
                <a:latin typeface="Antic"/>
              </a:rPr>
              <a:t>Most enymes are 3D globular proteins.</a:t>
            </a:r>
          </a:p>
          <a:p>
            <a:pPr algn="just">
              <a:lnSpc>
                <a:spcPts val="6720"/>
              </a:lnSpc>
            </a:pPr>
            <a:endParaRPr lang="en-US" sz="4800">
              <a:solidFill>
                <a:srgbClr val="3B3D50"/>
              </a:solidFill>
              <a:latin typeface="Antic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3363123" y="4913899"/>
            <a:ext cx="5373101" cy="5373101"/>
          </a:xfrm>
          <a:custGeom>
            <a:avLst/>
            <a:gdLst/>
            <a:ahLst/>
            <a:cxnLst/>
            <a:rect l="l" t="t" r="r" b="b"/>
            <a:pathLst>
              <a:path w="5373101" h="5373101">
                <a:moveTo>
                  <a:pt x="0" y="0"/>
                </a:moveTo>
                <a:lnTo>
                  <a:pt x="5373101" y="0"/>
                </a:lnTo>
                <a:lnTo>
                  <a:pt x="5373101" y="5373101"/>
                </a:lnTo>
                <a:lnTo>
                  <a:pt x="0" y="53731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915217" y="1331904"/>
            <a:ext cx="14457567" cy="1183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260"/>
              </a:lnSpc>
            </a:pPr>
            <a:r>
              <a:rPr lang="en-US" sz="5900">
                <a:solidFill>
                  <a:srgbClr val="3B3D50"/>
                </a:solidFill>
                <a:latin typeface="Hertical Smooth"/>
              </a:rPr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D2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502955" y="7019529"/>
            <a:ext cx="7161911" cy="5207111"/>
          </a:xfrm>
          <a:custGeom>
            <a:avLst/>
            <a:gdLst/>
            <a:ahLst/>
            <a:cxnLst/>
            <a:rect l="l" t="t" r="r" b="b"/>
            <a:pathLst>
              <a:path w="7161911" h="5207111">
                <a:moveTo>
                  <a:pt x="0" y="0"/>
                </a:moveTo>
                <a:lnTo>
                  <a:pt x="7161912" y="0"/>
                </a:lnTo>
                <a:lnTo>
                  <a:pt x="7161912" y="5207111"/>
                </a:lnTo>
                <a:lnTo>
                  <a:pt x="0" y="52071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28700" y="1028700"/>
            <a:ext cx="16230600" cy="8229600"/>
            <a:chOff x="0" y="0"/>
            <a:chExt cx="5798341" cy="2940004"/>
          </a:xfrm>
        </p:grpSpPr>
        <p:sp>
          <p:nvSpPr>
            <p:cNvPr id="4" name="Freeform 4"/>
            <p:cNvSpPr/>
            <p:nvPr/>
          </p:nvSpPr>
          <p:spPr>
            <a:xfrm>
              <a:off x="31750" y="31750"/>
              <a:ext cx="5734841" cy="2876504"/>
            </a:xfrm>
            <a:custGeom>
              <a:avLst/>
              <a:gdLst/>
              <a:ahLst/>
              <a:cxnLst/>
              <a:rect l="l" t="t" r="r" b="b"/>
              <a:pathLst>
                <a:path w="5734841" h="2876504">
                  <a:moveTo>
                    <a:pt x="5642130" y="2876504"/>
                  </a:moveTo>
                  <a:lnTo>
                    <a:pt x="92710" y="2876504"/>
                  </a:lnTo>
                  <a:cubicBezTo>
                    <a:pt x="41910" y="2876504"/>
                    <a:pt x="0" y="2834594"/>
                    <a:pt x="0" y="278379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5640861" y="0"/>
                  </a:lnTo>
                  <a:cubicBezTo>
                    <a:pt x="5691661" y="0"/>
                    <a:pt x="5733571" y="41910"/>
                    <a:pt x="5733571" y="92710"/>
                  </a:cubicBezTo>
                  <a:lnTo>
                    <a:pt x="5733571" y="2782524"/>
                  </a:lnTo>
                  <a:cubicBezTo>
                    <a:pt x="5734841" y="2834594"/>
                    <a:pt x="5692930" y="2876504"/>
                    <a:pt x="5642130" y="2876504"/>
                  </a:cubicBezTo>
                  <a:close/>
                </a:path>
              </a:pathLst>
            </a:custGeom>
            <a:solidFill>
              <a:srgbClr val="FBF2EC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5798341" cy="2940004"/>
            </a:xfrm>
            <a:custGeom>
              <a:avLst/>
              <a:gdLst/>
              <a:ahLst/>
              <a:cxnLst/>
              <a:rect l="l" t="t" r="r" b="b"/>
              <a:pathLst>
                <a:path w="5798341" h="2940004">
                  <a:moveTo>
                    <a:pt x="5673880" y="59690"/>
                  </a:moveTo>
                  <a:cubicBezTo>
                    <a:pt x="5709441" y="59690"/>
                    <a:pt x="5738650" y="88900"/>
                    <a:pt x="5738650" y="124460"/>
                  </a:cubicBezTo>
                  <a:lnTo>
                    <a:pt x="5738650" y="2815544"/>
                  </a:lnTo>
                  <a:cubicBezTo>
                    <a:pt x="5738650" y="2851104"/>
                    <a:pt x="5709441" y="2880314"/>
                    <a:pt x="5673880" y="2880314"/>
                  </a:cubicBezTo>
                  <a:lnTo>
                    <a:pt x="124460" y="2880314"/>
                  </a:lnTo>
                  <a:cubicBezTo>
                    <a:pt x="88900" y="2880314"/>
                    <a:pt x="59690" y="2851104"/>
                    <a:pt x="59690" y="281554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5673881" y="59690"/>
                  </a:lnTo>
                  <a:moveTo>
                    <a:pt x="567388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815544"/>
                  </a:lnTo>
                  <a:cubicBezTo>
                    <a:pt x="0" y="2884124"/>
                    <a:pt x="55880" y="2940004"/>
                    <a:pt x="124460" y="2940004"/>
                  </a:cubicBezTo>
                  <a:lnTo>
                    <a:pt x="5673881" y="2940004"/>
                  </a:lnTo>
                  <a:cubicBezTo>
                    <a:pt x="5742461" y="2940004"/>
                    <a:pt x="5798341" y="2884124"/>
                    <a:pt x="5798341" y="2815544"/>
                  </a:cubicBezTo>
                  <a:lnTo>
                    <a:pt x="5798341" y="124460"/>
                  </a:lnTo>
                  <a:cubicBezTo>
                    <a:pt x="5798341" y="55880"/>
                    <a:pt x="5742461" y="0"/>
                    <a:pt x="5673881" y="0"/>
                  </a:cubicBezTo>
                  <a:close/>
                </a:path>
              </a:pathLst>
            </a:custGeom>
            <a:solidFill>
              <a:srgbClr val="3B3D50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489730" y="2781563"/>
            <a:ext cx="15308540" cy="4647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14101" lvl="1" indent="-407050">
              <a:lnSpc>
                <a:spcPts val="5279"/>
              </a:lnSpc>
              <a:buFont typeface="Arial"/>
              <a:buChar char="•"/>
            </a:pPr>
            <a:r>
              <a:rPr lang="en-US" sz="3770">
                <a:solidFill>
                  <a:srgbClr val="3B3D50"/>
                </a:solidFill>
                <a:latin typeface="Antic"/>
              </a:rPr>
              <a:t>The </a:t>
            </a:r>
            <a:r>
              <a:rPr lang="en-US" sz="3770">
                <a:solidFill>
                  <a:srgbClr val="3B3D50"/>
                </a:solidFill>
                <a:latin typeface="Antic Bold"/>
              </a:rPr>
              <a:t>Active site</a:t>
            </a:r>
            <a:r>
              <a:rPr lang="en-US" sz="3770">
                <a:solidFill>
                  <a:srgbClr val="3B3D50"/>
                </a:solidFill>
                <a:latin typeface="Antic"/>
              </a:rPr>
              <a:t> of an enzyme is where it binds substrates and other molecules needed for reactions, with specific residues helping to hold them in place.</a:t>
            </a:r>
          </a:p>
          <a:p>
            <a:pPr marL="814101" lvl="1" indent="-407050">
              <a:lnSpc>
                <a:spcPts val="5279"/>
              </a:lnSpc>
              <a:buFont typeface="Arial"/>
              <a:buChar char="•"/>
            </a:pPr>
            <a:r>
              <a:rPr lang="en-US" sz="3770">
                <a:solidFill>
                  <a:srgbClr val="3B3D50"/>
                </a:solidFill>
                <a:latin typeface="Antic"/>
              </a:rPr>
              <a:t>Active sites occupt less than 5% of the total surface area of enzyme.</a:t>
            </a:r>
          </a:p>
          <a:p>
            <a:pPr marL="814101" lvl="1" indent="-407050">
              <a:lnSpc>
                <a:spcPts val="5279"/>
              </a:lnSpc>
              <a:buFont typeface="Arial"/>
              <a:buChar char="•"/>
            </a:pPr>
            <a:r>
              <a:rPr lang="en-US" sz="3770">
                <a:solidFill>
                  <a:srgbClr val="3B3D50"/>
                </a:solidFill>
                <a:latin typeface="Antic"/>
              </a:rPr>
              <a:t>Active site has a </a:t>
            </a:r>
            <a:r>
              <a:rPr lang="en-US" sz="3770">
                <a:solidFill>
                  <a:srgbClr val="3B3D50"/>
                </a:solidFill>
                <a:latin typeface="Antic Bold"/>
              </a:rPr>
              <a:t>specific shape</a:t>
            </a:r>
            <a:r>
              <a:rPr lang="en-US" sz="3770">
                <a:solidFill>
                  <a:srgbClr val="3B3D50"/>
                </a:solidFill>
                <a:latin typeface="Antic"/>
              </a:rPr>
              <a:t> due to tertiary structure of protein.</a:t>
            </a:r>
          </a:p>
          <a:p>
            <a:pPr marL="814101" lvl="1" indent="-407050">
              <a:lnSpc>
                <a:spcPts val="5279"/>
              </a:lnSpc>
              <a:buFont typeface="Arial"/>
              <a:buChar char="•"/>
            </a:pPr>
            <a:r>
              <a:rPr lang="en-US" sz="3770">
                <a:solidFill>
                  <a:srgbClr val="3B3D50"/>
                </a:solidFill>
                <a:latin typeface="Antic"/>
              </a:rPr>
              <a:t>A change in the shape of protein affects the shape of active site and function of the enzyme.</a:t>
            </a:r>
          </a:p>
        </p:txBody>
      </p:sp>
      <p:sp>
        <p:nvSpPr>
          <p:cNvPr id="7" name="Freeform 7"/>
          <p:cNvSpPr/>
          <p:nvPr/>
        </p:nvSpPr>
        <p:spPr>
          <a:xfrm>
            <a:off x="8509737" y="6967619"/>
            <a:ext cx="10186349" cy="3319381"/>
          </a:xfrm>
          <a:custGeom>
            <a:avLst/>
            <a:gdLst/>
            <a:ahLst/>
            <a:cxnLst/>
            <a:rect l="l" t="t" r="r" b="b"/>
            <a:pathLst>
              <a:path w="10186349" h="3319381">
                <a:moveTo>
                  <a:pt x="0" y="0"/>
                </a:moveTo>
                <a:lnTo>
                  <a:pt x="10186349" y="0"/>
                </a:lnTo>
                <a:lnTo>
                  <a:pt x="10186349" y="3319381"/>
                </a:lnTo>
                <a:lnTo>
                  <a:pt x="0" y="33193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563306" y="1668502"/>
            <a:ext cx="10265132" cy="9983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905"/>
              </a:lnSpc>
            </a:pPr>
            <a:r>
              <a:rPr lang="en-US" sz="4932">
                <a:solidFill>
                  <a:srgbClr val="3B3D50"/>
                </a:solidFill>
                <a:latin typeface="Hertical Smooth"/>
              </a:rPr>
              <a:t>structure of enzymes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D2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502955" y="7019529"/>
            <a:ext cx="7161911" cy="5207111"/>
          </a:xfrm>
          <a:custGeom>
            <a:avLst/>
            <a:gdLst/>
            <a:ahLst/>
            <a:cxnLst/>
            <a:rect l="l" t="t" r="r" b="b"/>
            <a:pathLst>
              <a:path w="7161911" h="5207111">
                <a:moveTo>
                  <a:pt x="0" y="0"/>
                </a:moveTo>
                <a:lnTo>
                  <a:pt x="7161912" y="0"/>
                </a:lnTo>
                <a:lnTo>
                  <a:pt x="7161912" y="5207111"/>
                </a:lnTo>
                <a:lnTo>
                  <a:pt x="0" y="52071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28700" y="1028700"/>
            <a:ext cx="16230600" cy="8229600"/>
            <a:chOff x="0" y="0"/>
            <a:chExt cx="5798341" cy="2940004"/>
          </a:xfrm>
        </p:grpSpPr>
        <p:sp>
          <p:nvSpPr>
            <p:cNvPr id="4" name="Freeform 4"/>
            <p:cNvSpPr/>
            <p:nvPr/>
          </p:nvSpPr>
          <p:spPr>
            <a:xfrm>
              <a:off x="31750" y="31750"/>
              <a:ext cx="5734841" cy="2876504"/>
            </a:xfrm>
            <a:custGeom>
              <a:avLst/>
              <a:gdLst/>
              <a:ahLst/>
              <a:cxnLst/>
              <a:rect l="l" t="t" r="r" b="b"/>
              <a:pathLst>
                <a:path w="5734841" h="2876504">
                  <a:moveTo>
                    <a:pt x="5642130" y="2876504"/>
                  </a:moveTo>
                  <a:lnTo>
                    <a:pt x="92710" y="2876504"/>
                  </a:lnTo>
                  <a:cubicBezTo>
                    <a:pt x="41910" y="2876504"/>
                    <a:pt x="0" y="2834594"/>
                    <a:pt x="0" y="278379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5640861" y="0"/>
                  </a:lnTo>
                  <a:cubicBezTo>
                    <a:pt x="5691661" y="0"/>
                    <a:pt x="5733571" y="41910"/>
                    <a:pt x="5733571" y="92710"/>
                  </a:cubicBezTo>
                  <a:lnTo>
                    <a:pt x="5733571" y="2782524"/>
                  </a:lnTo>
                  <a:cubicBezTo>
                    <a:pt x="5734841" y="2834594"/>
                    <a:pt x="5692930" y="2876504"/>
                    <a:pt x="5642130" y="2876504"/>
                  </a:cubicBezTo>
                  <a:close/>
                </a:path>
              </a:pathLst>
            </a:custGeom>
            <a:solidFill>
              <a:srgbClr val="FBF2EC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5798341" cy="2940004"/>
            </a:xfrm>
            <a:custGeom>
              <a:avLst/>
              <a:gdLst/>
              <a:ahLst/>
              <a:cxnLst/>
              <a:rect l="l" t="t" r="r" b="b"/>
              <a:pathLst>
                <a:path w="5798341" h="2940004">
                  <a:moveTo>
                    <a:pt x="5673880" y="59690"/>
                  </a:moveTo>
                  <a:cubicBezTo>
                    <a:pt x="5709441" y="59690"/>
                    <a:pt x="5738650" y="88900"/>
                    <a:pt x="5738650" y="124460"/>
                  </a:cubicBezTo>
                  <a:lnTo>
                    <a:pt x="5738650" y="2815544"/>
                  </a:lnTo>
                  <a:cubicBezTo>
                    <a:pt x="5738650" y="2851104"/>
                    <a:pt x="5709441" y="2880314"/>
                    <a:pt x="5673880" y="2880314"/>
                  </a:cubicBezTo>
                  <a:lnTo>
                    <a:pt x="124460" y="2880314"/>
                  </a:lnTo>
                  <a:cubicBezTo>
                    <a:pt x="88900" y="2880314"/>
                    <a:pt x="59690" y="2851104"/>
                    <a:pt x="59690" y="281554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5673881" y="59690"/>
                  </a:lnTo>
                  <a:moveTo>
                    <a:pt x="567388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815544"/>
                  </a:lnTo>
                  <a:cubicBezTo>
                    <a:pt x="0" y="2884124"/>
                    <a:pt x="55880" y="2940004"/>
                    <a:pt x="124460" y="2940004"/>
                  </a:cubicBezTo>
                  <a:lnTo>
                    <a:pt x="5673881" y="2940004"/>
                  </a:lnTo>
                  <a:cubicBezTo>
                    <a:pt x="5742461" y="2940004"/>
                    <a:pt x="5798341" y="2884124"/>
                    <a:pt x="5798341" y="2815544"/>
                  </a:cubicBezTo>
                  <a:lnTo>
                    <a:pt x="5798341" y="124460"/>
                  </a:lnTo>
                  <a:cubicBezTo>
                    <a:pt x="5798341" y="55880"/>
                    <a:pt x="5742461" y="0"/>
                    <a:pt x="5673881" y="0"/>
                  </a:cubicBezTo>
                  <a:close/>
                </a:path>
              </a:pathLst>
            </a:custGeom>
            <a:solidFill>
              <a:srgbClr val="3B3D50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3450841" y="3641152"/>
            <a:ext cx="11386318" cy="5367119"/>
          </a:xfrm>
          <a:custGeom>
            <a:avLst/>
            <a:gdLst/>
            <a:ahLst/>
            <a:cxnLst/>
            <a:rect l="l" t="t" r="r" b="b"/>
            <a:pathLst>
              <a:path w="11386318" h="5367119">
                <a:moveTo>
                  <a:pt x="0" y="0"/>
                </a:moveTo>
                <a:lnTo>
                  <a:pt x="11386318" y="0"/>
                </a:lnTo>
                <a:lnTo>
                  <a:pt x="11386318" y="5367119"/>
                </a:lnTo>
                <a:lnTo>
                  <a:pt x="0" y="536711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563306" y="2852283"/>
            <a:ext cx="11101449" cy="14824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904"/>
              </a:lnSpc>
            </a:pPr>
            <a:r>
              <a:rPr lang="en-US" sz="4217">
                <a:solidFill>
                  <a:srgbClr val="3B3D50"/>
                </a:solidFill>
                <a:latin typeface="Antic"/>
              </a:rPr>
              <a:t>Active site can be further divided into:</a:t>
            </a:r>
          </a:p>
          <a:p>
            <a:pPr>
              <a:lnSpc>
                <a:spcPts val="5904"/>
              </a:lnSpc>
            </a:pPr>
            <a:endParaRPr lang="en-US" sz="4217">
              <a:solidFill>
                <a:srgbClr val="3B3D50"/>
              </a:solidFill>
              <a:latin typeface="Antic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563306" y="1339603"/>
            <a:ext cx="12278155" cy="1183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260"/>
              </a:lnSpc>
            </a:pPr>
            <a:r>
              <a:rPr lang="en-US" sz="5900">
                <a:solidFill>
                  <a:srgbClr val="3B3D50"/>
                </a:solidFill>
                <a:latin typeface="Hertical Smooth"/>
              </a:rPr>
              <a:t>active site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D2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5798341" cy="2940004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5734841" cy="2876504"/>
            </a:xfrm>
            <a:custGeom>
              <a:avLst/>
              <a:gdLst/>
              <a:ahLst/>
              <a:cxnLst/>
              <a:rect l="l" t="t" r="r" b="b"/>
              <a:pathLst>
                <a:path w="5734841" h="2876504">
                  <a:moveTo>
                    <a:pt x="5642130" y="2876504"/>
                  </a:moveTo>
                  <a:lnTo>
                    <a:pt x="92710" y="2876504"/>
                  </a:lnTo>
                  <a:cubicBezTo>
                    <a:pt x="41910" y="2876504"/>
                    <a:pt x="0" y="2834594"/>
                    <a:pt x="0" y="278379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5640861" y="0"/>
                  </a:lnTo>
                  <a:cubicBezTo>
                    <a:pt x="5691661" y="0"/>
                    <a:pt x="5733571" y="41910"/>
                    <a:pt x="5733571" y="92710"/>
                  </a:cubicBezTo>
                  <a:lnTo>
                    <a:pt x="5733571" y="2782524"/>
                  </a:lnTo>
                  <a:cubicBezTo>
                    <a:pt x="5734841" y="2834594"/>
                    <a:pt x="5692930" y="2876504"/>
                    <a:pt x="5642130" y="2876504"/>
                  </a:cubicBezTo>
                  <a:close/>
                </a:path>
              </a:pathLst>
            </a:custGeom>
            <a:solidFill>
              <a:srgbClr val="FBF2EC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5798341" cy="2940004"/>
            </a:xfrm>
            <a:custGeom>
              <a:avLst/>
              <a:gdLst/>
              <a:ahLst/>
              <a:cxnLst/>
              <a:rect l="l" t="t" r="r" b="b"/>
              <a:pathLst>
                <a:path w="5798341" h="2940004">
                  <a:moveTo>
                    <a:pt x="5673880" y="59690"/>
                  </a:moveTo>
                  <a:cubicBezTo>
                    <a:pt x="5709441" y="59690"/>
                    <a:pt x="5738650" y="88900"/>
                    <a:pt x="5738650" y="124460"/>
                  </a:cubicBezTo>
                  <a:lnTo>
                    <a:pt x="5738650" y="2815544"/>
                  </a:lnTo>
                  <a:cubicBezTo>
                    <a:pt x="5738650" y="2851104"/>
                    <a:pt x="5709441" y="2880314"/>
                    <a:pt x="5673880" y="2880314"/>
                  </a:cubicBezTo>
                  <a:lnTo>
                    <a:pt x="124460" y="2880314"/>
                  </a:lnTo>
                  <a:cubicBezTo>
                    <a:pt x="88900" y="2880314"/>
                    <a:pt x="59690" y="2851104"/>
                    <a:pt x="59690" y="281554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5673881" y="59690"/>
                  </a:lnTo>
                  <a:moveTo>
                    <a:pt x="567388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815544"/>
                  </a:lnTo>
                  <a:cubicBezTo>
                    <a:pt x="0" y="2884124"/>
                    <a:pt x="55880" y="2940004"/>
                    <a:pt x="124460" y="2940004"/>
                  </a:cubicBezTo>
                  <a:lnTo>
                    <a:pt x="5673881" y="2940004"/>
                  </a:lnTo>
                  <a:cubicBezTo>
                    <a:pt x="5742461" y="2940004"/>
                    <a:pt x="5798341" y="2884124"/>
                    <a:pt x="5798341" y="2815544"/>
                  </a:cubicBezTo>
                  <a:lnTo>
                    <a:pt x="5798341" y="124460"/>
                  </a:lnTo>
                  <a:cubicBezTo>
                    <a:pt x="5798341" y="55880"/>
                    <a:pt x="5742461" y="0"/>
                    <a:pt x="5673881" y="0"/>
                  </a:cubicBezTo>
                  <a:close/>
                </a:path>
              </a:pathLst>
            </a:custGeom>
            <a:solidFill>
              <a:srgbClr val="3B3D50"/>
            </a:solidFill>
          </p:spPr>
        </p:sp>
      </p:grpSp>
      <p:sp>
        <p:nvSpPr>
          <p:cNvPr id="5" name="Freeform 5"/>
          <p:cNvSpPr/>
          <p:nvPr/>
        </p:nvSpPr>
        <p:spPr>
          <a:xfrm>
            <a:off x="3633073" y="4744149"/>
            <a:ext cx="11668073" cy="4159042"/>
          </a:xfrm>
          <a:custGeom>
            <a:avLst/>
            <a:gdLst/>
            <a:ahLst/>
            <a:cxnLst/>
            <a:rect l="l" t="t" r="r" b="b"/>
            <a:pathLst>
              <a:path w="11668073" h="4159042">
                <a:moveTo>
                  <a:pt x="0" y="0"/>
                </a:moveTo>
                <a:lnTo>
                  <a:pt x="11668073" y="0"/>
                </a:lnTo>
                <a:lnTo>
                  <a:pt x="11668073" y="4159042"/>
                </a:lnTo>
                <a:lnTo>
                  <a:pt x="0" y="41590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964841" y="1339603"/>
            <a:ext cx="14010785" cy="1183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260"/>
              </a:lnSpc>
            </a:pPr>
            <a:r>
              <a:rPr lang="en-US" sz="5900">
                <a:solidFill>
                  <a:srgbClr val="3B3D50"/>
                </a:solidFill>
                <a:latin typeface="Hertical Smooth"/>
              </a:rPr>
              <a:t>substrate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79357" y="2733115"/>
            <a:ext cx="15979943" cy="22078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6785" lvl="1" indent="-453392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3B3D50"/>
                </a:solidFill>
                <a:latin typeface="Antic"/>
              </a:rPr>
              <a:t>The reactant in biochemical reaction is termed as </a:t>
            </a:r>
            <a:r>
              <a:rPr lang="en-US" sz="4200">
                <a:solidFill>
                  <a:srgbClr val="3B3D50"/>
                </a:solidFill>
                <a:latin typeface="Antic Bold"/>
              </a:rPr>
              <a:t>substrate.</a:t>
            </a:r>
          </a:p>
          <a:p>
            <a:pPr marL="906785" lvl="1" indent="-453392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3B3D50"/>
                </a:solidFill>
                <a:latin typeface="Antic"/>
              </a:rPr>
              <a:t>When a substrate binds to an enzyme it forms an </a:t>
            </a:r>
            <a:r>
              <a:rPr lang="en-US" sz="4200">
                <a:solidFill>
                  <a:srgbClr val="3B3D50"/>
                </a:solidFill>
                <a:latin typeface="Antic Bold"/>
              </a:rPr>
              <a:t>enzyme-substrate complex.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D2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5798341" cy="2940004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5734841" cy="2876504"/>
            </a:xfrm>
            <a:custGeom>
              <a:avLst/>
              <a:gdLst/>
              <a:ahLst/>
              <a:cxnLst/>
              <a:rect l="l" t="t" r="r" b="b"/>
              <a:pathLst>
                <a:path w="5734841" h="2876504">
                  <a:moveTo>
                    <a:pt x="5642130" y="2876504"/>
                  </a:moveTo>
                  <a:lnTo>
                    <a:pt x="92710" y="2876504"/>
                  </a:lnTo>
                  <a:cubicBezTo>
                    <a:pt x="41910" y="2876504"/>
                    <a:pt x="0" y="2834594"/>
                    <a:pt x="0" y="278379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5640861" y="0"/>
                  </a:lnTo>
                  <a:cubicBezTo>
                    <a:pt x="5691661" y="0"/>
                    <a:pt x="5733571" y="41910"/>
                    <a:pt x="5733571" y="92710"/>
                  </a:cubicBezTo>
                  <a:lnTo>
                    <a:pt x="5733571" y="2782524"/>
                  </a:lnTo>
                  <a:cubicBezTo>
                    <a:pt x="5734841" y="2834594"/>
                    <a:pt x="5692930" y="2876504"/>
                    <a:pt x="5642130" y="2876504"/>
                  </a:cubicBezTo>
                  <a:close/>
                </a:path>
              </a:pathLst>
            </a:custGeom>
            <a:solidFill>
              <a:srgbClr val="FBF2EC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5798341" cy="2940004"/>
            </a:xfrm>
            <a:custGeom>
              <a:avLst/>
              <a:gdLst/>
              <a:ahLst/>
              <a:cxnLst/>
              <a:rect l="l" t="t" r="r" b="b"/>
              <a:pathLst>
                <a:path w="5798341" h="2940004">
                  <a:moveTo>
                    <a:pt x="5673880" y="59690"/>
                  </a:moveTo>
                  <a:cubicBezTo>
                    <a:pt x="5709441" y="59690"/>
                    <a:pt x="5738650" y="88900"/>
                    <a:pt x="5738650" y="124460"/>
                  </a:cubicBezTo>
                  <a:lnTo>
                    <a:pt x="5738650" y="2815544"/>
                  </a:lnTo>
                  <a:cubicBezTo>
                    <a:pt x="5738650" y="2851104"/>
                    <a:pt x="5709441" y="2880314"/>
                    <a:pt x="5673880" y="2880314"/>
                  </a:cubicBezTo>
                  <a:lnTo>
                    <a:pt x="124460" y="2880314"/>
                  </a:lnTo>
                  <a:cubicBezTo>
                    <a:pt x="88900" y="2880314"/>
                    <a:pt x="59690" y="2851104"/>
                    <a:pt x="59690" y="281554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5673881" y="59690"/>
                  </a:lnTo>
                  <a:moveTo>
                    <a:pt x="567388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815544"/>
                  </a:lnTo>
                  <a:cubicBezTo>
                    <a:pt x="0" y="2884124"/>
                    <a:pt x="55880" y="2940004"/>
                    <a:pt x="124460" y="2940004"/>
                  </a:cubicBezTo>
                  <a:lnTo>
                    <a:pt x="5673881" y="2940004"/>
                  </a:lnTo>
                  <a:cubicBezTo>
                    <a:pt x="5742461" y="2940004"/>
                    <a:pt x="5798341" y="2884124"/>
                    <a:pt x="5798341" y="2815544"/>
                  </a:cubicBezTo>
                  <a:lnTo>
                    <a:pt x="5798341" y="124460"/>
                  </a:lnTo>
                  <a:cubicBezTo>
                    <a:pt x="5798341" y="55880"/>
                    <a:pt x="5742461" y="0"/>
                    <a:pt x="5673881" y="0"/>
                  </a:cubicBezTo>
                  <a:close/>
                </a:path>
              </a:pathLst>
            </a:custGeom>
            <a:solidFill>
              <a:srgbClr val="3B3D50"/>
            </a:solidFill>
          </p:spPr>
        </p:sp>
      </p:grpSp>
      <p:sp>
        <p:nvSpPr>
          <p:cNvPr id="5" name="Freeform 5"/>
          <p:cNvSpPr/>
          <p:nvPr/>
        </p:nvSpPr>
        <p:spPr>
          <a:xfrm>
            <a:off x="10145093" y="5385679"/>
            <a:ext cx="3721024" cy="3119189"/>
          </a:xfrm>
          <a:custGeom>
            <a:avLst/>
            <a:gdLst/>
            <a:ahLst/>
            <a:cxnLst/>
            <a:rect l="l" t="t" r="r" b="b"/>
            <a:pathLst>
              <a:path w="3721024" h="3119189">
                <a:moveTo>
                  <a:pt x="0" y="0"/>
                </a:moveTo>
                <a:lnTo>
                  <a:pt x="3721024" y="0"/>
                </a:lnTo>
                <a:lnTo>
                  <a:pt x="3721024" y="3119189"/>
                </a:lnTo>
                <a:lnTo>
                  <a:pt x="0" y="31191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964841" y="1339603"/>
            <a:ext cx="14010785" cy="1183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260"/>
              </a:lnSpc>
            </a:pPr>
            <a:r>
              <a:rPr lang="en-US" sz="5900">
                <a:solidFill>
                  <a:srgbClr val="3B3D50"/>
                </a:solidFill>
                <a:latin typeface="Hertical Smooth"/>
              </a:rPr>
              <a:t>sites of enzyme synthesis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79357" y="2733115"/>
            <a:ext cx="15398346" cy="36937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6785" lvl="1" indent="-453392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3B3D50"/>
                </a:solidFill>
                <a:latin typeface="Antic"/>
              </a:rPr>
              <a:t>Enzymes are synthesized by </a:t>
            </a:r>
            <a:r>
              <a:rPr lang="en-US" sz="4200">
                <a:solidFill>
                  <a:srgbClr val="3B3D50"/>
                </a:solidFill>
                <a:latin typeface="Antic Bold"/>
              </a:rPr>
              <a:t>Ribosomes </a:t>
            </a:r>
            <a:r>
              <a:rPr lang="en-US" sz="4200">
                <a:solidFill>
                  <a:srgbClr val="3B3D50"/>
                </a:solidFill>
                <a:latin typeface="Antic"/>
              </a:rPr>
              <a:t>which are attached to the rough endoplasmic reticulum.</a:t>
            </a:r>
          </a:p>
          <a:p>
            <a:pPr marL="906785" lvl="1" indent="-453392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3B3D50"/>
                </a:solidFill>
                <a:latin typeface="Antic"/>
              </a:rPr>
              <a:t>Information for the synthesis of enzyme is carried by DNA.</a:t>
            </a:r>
          </a:p>
          <a:p>
            <a:pPr marL="906785" lvl="1" indent="-453392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3B3D50"/>
                </a:solidFill>
                <a:latin typeface="Antic"/>
              </a:rPr>
              <a:t>Amino acids are bonded together to form specific enzyme according to the DNA’s codes.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866117" y="6551637"/>
            <a:ext cx="1509969" cy="393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09"/>
              </a:lnSpc>
            </a:pPr>
            <a:r>
              <a:rPr lang="en-US" sz="2221">
                <a:solidFill>
                  <a:srgbClr val="3B3D50"/>
                </a:solidFill>
                <a:latin typeface="Antic Bold"/>
              </a:rPr>
              <a:t>Ribosome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349992" y="8447718"/>
            <a:ext cx="2841763" cy="393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09"/>
              </a:lnSpc>
            </a:pPr>
            <a:r>
              <a:rPr lang="en-US" sz="2221">
                <a:solidFill>
                  <a:srgbClr val="3B3D50"/>
                </a:solidFill>
                <a:latin typeface="Antic Bold"/>
              </a:rPr>
              <a:t>Endoplasmic Reticulum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D2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5798341" cy="2940004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5734841" cy="2876504"/>
            </a:xfrm>
            <a:custGeom>
              <a:avLst/>
              <a:gdLst/>
              <a:ahLst/>
              <a:cxnLst/>
              <a:rect l="l" t="t" r="r" b="b"/>
              <a:pathLst>
                <a:path w="5734841" h="2876504">
                  <a:moveTo>
                    <a:pt x="5642130" y="2876504"/>
                  </a:moveTo>
                  <a:lnTo>
                    <a:pt x="92710" y="2876504"/>
                  </a:lnTo>
                  <a:cubicBezTo>
                    <a:pt x="41910" y="2876504"/>
                    <a:pt x="0" y="2834594"/>
                    <a:pt x="0" y="278379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5640861" y="0"/>
                  </a:lnTo>
                  <a:cubicBezTo>
                    <a:pt x="5691661" y="0"/>
                    <a:pt x="5733571" y="41910"/>
                    <a:pt x="5733571" y="92710"/>
                  </a:cubicBezTo>
                  <a:lnTo>
                    <a:pt x="5733571" y="2782524"/>
                  </a:lnTo>
                  <a:cubicBezTo>
                    <a:pt x="5734841" y="2834594"/>
                    <a:pt x="5692930" y="2876504"/>
                    <a:pt x="5642130" y="2876504"/>
                  </a:cubicBezTo>
                  <a:close/>
                </a:path>
              </a:pathLst>
            </a:custGeom>
            <a:solidFill>
              <a:srgbClr val="FBF2EC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5798341" cy="2940004"/>
            </a:xfrm>
            <a:custGeom>
              <a:avLst/>
              <a:gdLst/>
              <a:ahLst/>
              <a:cxnLst/>
              <a:rect l="l" t="t" r="r" b="b"/>
              <a:pathLst>
                <a:path w="5798341" h="2940004">
                  <a:moveTo>
                    <a:pt x="5673880" y="59690"/>
                  </a:moveTo>
                  <a:cubicBezTo>
                    <a:pt x="5709441" y="59690"/>
                    <a:pt x="5738650" y="88900"/>
                    <a:pt x="5738650" y="124460"/>
                  </a:cubicBezTo>
                  <a:lnTo>
                    <a:pt x="5738650" y="2815544"/>
                  </a:lnTo>
                  <a:cubicBezTo>
                    <a:pt x="5738650" y="2851104"/>
                    <a:pt x="5709441" y="2880314"/>
                    <a:pt x="5673880" y="2880314"/>
                  </a:cubicBezTo>
                  <a:lnTo>
                    <a:pt x="124460" y="2880314"/>
                  </a:lnTo>
                  <a:cubicBezTo>
                    <a:pt x="88900" y="2880314"/>
                    <a:pt x="59690" y="2851104"/>
                    <a:pt x="59690" y="281554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5673881" y="59690"/>
                  </a:lnTo>
                  <a:moveTo>
                    <a:pt x="567388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815544"/>
                  </a:lnTo>
                  <a:cubicBezTo>
                    <a:pt x="0" y="2884124"/>
                    <a:pt x="55880" y="2940004"/>
                    <a:pt x="124460" y="2940004"/>
                  </a:cubicBezTo>
                  <a:lnTo>
                    <a:pt x="5673881" y="2940004"/>
                  </a:lnTo>
                  <a:cubicBezTo>
                    <a:pt x="5742461" y="2940004"/>
                    <a:pt x="5798341" y="2884124"/>
                    <a:pt x="5798341" y="2815544"/>
                  </a:cubicBezTo>
                  <a:lnTo>
                    <a:pt x="5798341" y="124460"/>
                  </a:lnTo>
                  <a:cubicBezTo>
                    <a:pt x="5798341" y="55880"/>
                    <a:pt x="5742461" y="0"/>
                    <a:pt x="5673881" y="0"/>
                  </a:cubicBezTo>
                  <a:close/>
                </a:path>
              </a:pathLst>
            </a:custGeom>
            <a:solidFill>
              <a:srgbClr val="3B3D50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1964841" y="1339603"/>
            <a:ext cx="14010785" cy="1183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260"/>
              </a:lnSpc>
            </a:pPr>
            <a:r>
              <a:rPr lang="en-US" sz="5900">
                <a:solidFill>
                  <a:srgbClr val="3B3D50"/>
                </a:solidFill>
                <a:latin typeface="Hertical Smooth"/>
              </a:rPr>
              <a:t>characteristics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71061" y="2669906"/>
            <a:ext cx="15398346" cy="66655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6785" lvl="1" indent="-453392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3B3D50"/>
                </a:solidFill>
                <a:latin typeface="Antic"/>
              </a:rPr>
              <a:t>Enzymes </a:t>
            </a:r>
            <a:r>
              <a:rPr lang="en-US" sz="4200">
                <a:solidFill>
                  <a:srgbClr val="3B3D50"/>
                </a:solidFill>
                <a:latin typeface="Antic Bold"/>
              </a:rPr>
              <a:t>speed up </a:t>
            </a:r>
            <a:r>
              <a:rPr lang="en-US" sz="4200">
                <a:solidFill>
                  <a:srgbClr val="3B3D50"/>
                </a:solidFill>
                <a:latin typeface="Antic"/>
              </a:rPr>
              <a:t>the reaction by lowering the activation energy of the reaction.</a:t>
            </a:r>
          </a:p>
          <a:p>
            <a:pPr marL="906785" lvl="1" indent="-453392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3B3D50"/>
                </a:solidFill>
                <a:latin typeface="Antic"/>
              </a:rPr>
              <a:t>Their presence </a:t>
            </a:r>
            <a:r>
              <a:rPr lang="en-US" sz="4200">
                <a:solidFill>
                  <a:srgbClr val="3B3D50"/>
                </a:solidFill>
                <a:latin typeface="Antic Bold"/>
              </a:rPr>
              <a:t>does not effect</a:t>
            </a:r>
            <a:r>
              <a:rPr lang="en-US" sz="4200">
                <a:solidFill>
                  <a:srgbClr val="3B3D50"/>
                </a:solidFill>
                <a:latin typeface="Antic"/>
              </a:rPr>
              <a:t> the nature and properties of </a:t>
            </a:r>
            <a:r>
              <a:rPr lang="en-US" sz="4200">
                <a:solidFill>
                  <a:srgbClr val="3B3D50"/>
                </a:solidFill>
                <a:latin typeface="Antic Bold"/>
              </a:rPr>
              <a:t>end product.</a:t>
            </a:r>
          </a:p>
          <a:p>
            <a:pPr marL="906785" lvl="1" indent="-453392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3B3D50"/>
                </a:solidFill>
                <a:latin typeface="Antic"/>
              </a:rPr>
              <a:t>Small amount of enzymes can accelerate chemical reactions.</a:t>
            </a:r>
          </a:p>
          <a:p>
            <a:pPr marL="906785" lvl="1" indent="-453392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3B3D50"/>
                </a:solidFill>
                <a:latin typeface="Antic"/>
              </a:rPr>
              <a:t>Enzymes are </a:t>
            </a:r>
            <a:r>
              <a:rPr lang="en-US" sz="4200">
                <a:solidFill>
                  <a:srgbClr val="3B3D50"/>
                </a:solidFill>
                <a:latin typeface="Antic Bold"/>
              </a:rPr>
              <a:t>sensitive </a:t>
            </a:r>
            <a:r>
              <a:rPr lang="en-US" sz="4200">
                <a:solidFill>
                  <a:srgbClr val="3B3D50"/>
                </a:solidFill>
                <a:latin typeface="Antic"/>
              </a:rPr>
              <a:t>to change in pH, temperature and substrate concentration.</a:t>
            </a:r>
          </a:p>
          <a:p>
            <a:pPr marL="906785" lvl="1" indent="-453392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3B3D50"/>
                </a:solidFill>
                <a:latin typeface="Antic"/>
              </a:rPr>
              <a:t>Each cell contains </a:t>
            </a:r>
            <a:r>
              <a:rPr lang="en-US" sz="4200">
                <a:solidFill>
                  <a:srgbClr val="3B3D50"/>
                </a:solidFill>
                <a:latin typeface="Antic Bold"/>
              </a:rPr>
              <a:t>thousands </a:t>
            </a:r>
            <a:r>
              <a:rPr lang="en-US" sz="4200">
                <a:solidFill>
                  <a:srgbClr val="3B3D50"/>
                </a:solidFill>
                <a:latin typeface="Antic"/>
              </a:rPr>
              <a:t>of different enzymes.</a:t>
            </a:r>
          </a:p>
          <a:p>
            <a:pPr>
              <a:lnSpc>
                <a:spcPts val="5880"/>
              </a:lnSpc>
            </a:pPr>
            <a:endParaRPr lang="en-US" sz="4200">
              <a:solidFill>
                <a:srgbClr val="3B3D50"/>
              </a:solidFill>
              <a:latin typeface="Ant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D2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5798341" cy="2940004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5734841" cy="2876504"/>
            </a:xfrm>
            <a:custGeom>
              <a:avLst/>
              <a:gdLst/>
              <a:ahLst/>
              <a:cxnLst/>
              <a:rect l="l" t="t" r="r" b="b"/>
              <a:pathLst>
                <a:path w="5734841" h="2876504">
                  <a:moveTo>
                    <a:pt x="5642130" y="2876504"/>
                  </a:moveTo>
                  <a:lnTo>
                    <a:pt x="92710" y="2876504"/>
                  </a:lnTo>
                  <a:cubicBezTo>
                    <a:pt x="41910" y="2876504"/>
                    <a:pt x="0" y="2834594"/>
                    <a:pt x="0" y="278379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5640861" y="0"/>
                  </a:lnTo>
                  <a:cubicBezTo>
                    <a:pt x="5691661" y="0"/>
                    <a:pt x="5733571" y="41910"/>
                    <a:pt x="5733571" y="92710"/>
                  </a:cubicBezTo>
                  <a:lnTo>
                    <a:pt x="5733571" y="2782524"/>
                  </a:lnTo>
                  <a:cubicBezTo>
                    <a:pt x="5734841" y="2834594"/>
                    <a:pt x="5692930" y="2876504"/>
                    <a:pt x="5642130" y="2876504"/>
                  </a:cubicBezTo>
                  <a:close/>
                </a:path>
              </a:pathLst>
            </a:custGeom>
            <a:solidFill>
              <a:srgbClr val="FBF2EC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5798341" cy="2940004"/>
            </a:xfrm>
            <a:custGeom>
              <a:avLst/>
              <a:gdLst/>
              <a:ahLst/>
              <a:cxnLst/>
              <a:rect l="l" t="t" r="r" b="b"/>
              <a:pathLst>
                <a:path w="5798341" h="2940004">
                  <a:moveTo>
                    <a:pt x="5673880" y="59690"/>
                  </a:moveTo>
                  <a:cubicBezTo>
                    <a:pt x="5709441" y="59690"/>
                    <a:pt x="5738650" y="88900"/>
                    <a:pt x="5738650" y="124460"/>
                  </a:cubicBezTo>
                  <a:lnTo>
                    <a:pt x="5738650" y="2815544"/>
                  </a:lnTo>
                  <a:cubicBezTo>
                    <a:pt x="5738650" y="2851104"/>
                    <a:pt x="5709441" y="2880314"/>
                    <a:pt x="5673880" y="2880314"/>
                  </a:cubicBezTo>
                  <a:lnTo>
                    <a:pt x="124460" y="2880314"/>
                  </a:lnTo>
                  <a:cubicBezTo>
                    <a:pt x="88900" y="2880314"/>
                    <a:pt x="59690" y="2851104"/>
                    <a:pt x="59690" y="281554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5673881" y="59690"/>
                  </a:lnTo>
                  <a:moveTo>
                    <a:pt x="567388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815544"/>
                  </a:lnTo>
                  <a:cubicBezTo>
                    <a:pt x="0" y="2884124"/>
                    <a:pt x="55880" y="2940004"/>
                    <a:pt x="124460" y="2940004"/>
                  </a:cubicBezTo>
                  <a:lnTo>
                    <a:pt x="5673881" y="2940004"/>
                  </a:lnTo>
                  <a:cubicBezTo>
                    <a:pt x="5742461" y="2940004"/>
                    <a:pt x="5798341" y="2884124"/>
                    <a:pt x="5798341" y="2815544"/>
                  </a:cubicBezTo>
                  <a:lnTo>
                    <a:pt x="5798341" y="124460"/>
                  </a:lnTo>
                  <a:cubicBezTo>
                    <a:pt x="5798341" y="55880"/>
                    <a:pt x="5742461" y="0"/>
                    <a:pt x="5673881" y="0"/>
                  </a:cubicBezTo>
                  <a:close/>
                </a:path>
              </a:pathLst>
            </a:custGeom>
            <a:solidFill>
              <a:srgbClr val="3B3D50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1964841" y="1339603"/>
            <a:ext cx="14010785" cy="1183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260"/>
              </a:lnSpc>
            </a:pPr>
            <a:r>
              <a:rPr lang="en-US" sz="5900">
                <a:solidFill>
                  <a:srgbClr val="3B3D50"/>
                </a:solidFill>
                <a:latin typeface="Hertical Smooth"/>
              </a:rPr>
              <a:t>nomenclature of enzymes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71061" y="2669906"/>
            <a:ext cx="15398346" cy="66655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6785" lvl="1" indent="-453392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3B3D50"/>
                </a:solidFill>
                <a:latin typeface="Antic"/>
              </a:rPr>
              <a:t>An enzyme is named according to the name of the substrate it catalyses.</a:t>
            </a:r>
          </a:p>
          <a:p>
            <a:pPr marL="906785" lvl="1" indent="-453392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3B3D50"/>
                </a:solidFill>
                <a:latin typeface="Antic Bold"/>
              </a:rPr>
              <a:t>-ase </a:t>
            </a:r>
            <a:r>
              <a:rPr lang="en-US" sz="4200">
                <a:solidFill>
                  <a:srgbClr val="3B3D50"/>
                </a:solidFill>
                <a:latin typeface="Antic"/>
              </a:rPr>
              <a:t>is added at last (suffix) of the name of the substrate.</a:t>
            </a:r>
          </a:p>
          <a:p>
            <a:pPr marL="906785" lvl="1" indent="-453392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3B3D50"/>
                </a:solidFill>
                <a:latin typeface="Antic"/>
              </a:rPr>
              <a:t>Examples:</a:t>
            </a:r>
          </a:p>
          <a:p>
            <a:pPr>
              <a:lnSpc>
                <a:spcPts val="5880"/>
              </a:lnSpc>
            </a:pPr>
            <a:r>
              <a:rPr lang="en-US" sz="4200">
                <a:solidFill>
                  <a:srgbClr val="3B3D50"/>
                </a:solidFill>
                <a:latin typeface="Antic"/>
              </a:rPr>
              <a:t>        - maltase</a:t>
            </a:r>
          </a:p>
          <a:p>
            <a:pPr>
              <a:lnSpc>
                <a:spcPts val="5880"/>
              </a:lnSpc>
            </a:pPr>
            <a:r>
              <a:rPr lang="en-US" sz="4200">
                <a:solidFill>
                  <a:srgbClr val="3B3D50"/>
                </a:solidFill>
                <a:latin typeface="Antic"/>
              </a:rPr>
              <a:t>        - lactase</a:t>
            </a:r>
          </a:p>
          <a:p>
            <a:pPr>
              <a:lnSpc>
                <a:spcPts val="5880"/>
              </a:lnSpc>
            </a:pPr>
            <a:r>
              <a:rPr lang="en-US" sz="4200">
                <a:solidFill>
                  <a:srgbClr val="3B3D50"/>
                </a:solidFill>
                <a:latin typeface="Antic"/>
              </a:rPr>
              <a:t>        - lipase</a:t>
            </a:r>
          </a:p>
          <a:p>
            <a:pPr>
              <a:lnSpc>
                <a:spcPts val="5880"/>
              </a:lnSpc>
            </a:pPr>
            <a:r>
              <a:rPr lang="en-US" sz="4200">
                <a:solidFill>
                  <a:srgbClr val="3B3D50"/>
                </a:solidFill>
                <a:latin typeface="Antic"/>
              </a:rPr>
              <a:t>        - amylase </a:t>
            </a:r>
          </a:p>
          <a:p>
            <a:pPr>
              <a:lnSpc>
                <a:spcPts val="5880"/>
              </a:lnSpc>
            </a:pPr>
            <a:r>
              <a:rPr lang="en-US" sz="4200">
                <a:solidFill>
                  <a:srgbClr val="3B3D50"/>
                </a:solidFill>
                <a:latin typeface="Antic"/>
              </a:rPr>
              <a:t>      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D2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721333"/>
            <a:ext cx="15874176" cy="8650112"/>
          </a:xfrm>
          <a:custGeom>
            <a:avLst/>
            <a:gdLst/>
            <a:ahLst/>
            <a:cxnLst/>
            <a:rect l="l" t="t" r="r" b="b"/>
            <a:pathLst>
              <a:path w="15874176" h="8650112">
                <a:moveTo>
                  <a:pt x="0" y="0"/>
                </a:moveTo>
                <a:lnTo>
                  <a:pt x="15874176" y="0"/>
                </a:lnTo>
                <a:lnTo>
                  <a:pt x="15874176" y="8650112"/>
                </a:lnTo>
                <a:lnTo>
                  <a:pt x="0" y="86501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28700" y="1028700"/>
            <a:ext cx="16230600" cy="8229600"/>
            <a:chOff x="0" y="0"/>
            <a:chExt cx="5798341" cy="2940004"/>
          </a:xfrm>
        </p:grpSpPr>
        <p:sp>
          <p:nvSpPr>
            <p:cNvPr id="4" name="Freeform 4"/>
            <p:cNvSpPr/>
            <p:nvPr/>
          </p:nvSpPr>
          <p:spPr>
            <a:xfrm>
              <a:off x="31750" y="31750"/>
              <a:ext cx="5734841" cy="2876504"/>
            </a:xfrm>
            <a:custGeom>
              <a:avLst/>
              <a:gdLst/>
              <a:ahLst/>
              <a:cxnLst/>
              <a:rect l="l" t="t" r="r" b="b"/>
              <a:pathLst>
                <a:path w="5734841" h="2876504">
                  <a:moveTo>
                    <a:pt x="5642130" y="2876504"/>
                  </a:moveTo>
                  <a:lnTo>
                    <a:pt x="92710" y="2876504"/>
                  </a:lnTo>
                  <a:cubicBezTo>
                    <a:pt x="41910" y="2876504"/>
                    <a:pt x="0" y="2834594"/>
                    <a:pt x="0" y="278379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5640861" y="0"/>
                  </a:lnTo>
                  <a:cubicBezTo>
                    <a:pt x="5691661" y="0"/>
                    <a:pt x="5733571" y="41910"/>
                    <a:pt x="5733571" y="92710"/>
                  </a:cubicBezTo>
                  <a:lnTo>
                    <a:pt x="5733571" y="2782524"/>
                  </a:lnTo>
                  <a:cubicBezTo>
                    <a:pt x="5734841" y="2834594"/>
                    <a:pt x="5692930" y="2876504"/>
                    <a:pt x="5642130" y="2876504"/>
                  </a:cubicBezTo>
                  <a:close/>
                </a:path>
              </a:pathLst>
            </a:custGeom>
            <a:solidFill>
              <a:srgbClr val="FBF2EC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5798341" cy="2940004"/>
            </a:xfrm>
            <a:custGeom>
              <a:avLst/>
              <a:gdLst/>
              <a:ahLst/>
              <a:cxnLst/>
              <a:rect l="l" t="t" r="r" b="b"/>
              <a:pathLst>
                <a:path w="5798341" h="2940004">
                  <a:moveTo>
                    <a:pt x="5673880" y="59690"/>
                  </a:moveTo>
                  <a:cubicBezTo>
                    <a:pt x="5709441" y="59690"/>
                    <a:pt x="5738650" y="88900"/>
                    <a:pt x="5738650" y="124460"/>
                  </a:cubicBezTo>
                  <a:lnTo>
                    <a:pt x="5738650" y="2815544"/>
                  </a:lnTo>
                  <a:cubicBezTo>
                    <a:pt x="5738650" y="2851104"/>
                    <a:pt x="5709441" y="2880314"/>
                    <a:pt x="5673880" y="2880314"/>
                  </a:cubicBezTo>
                  <a:lnTo>
                    <a:pt x="124460" y="2880314"/>
                  </a:lnTo>
                  <a:cubicBezTo>
                    <a:pt x="88900" y="2880314"/>
                    <a:pt x="59690" y="2851104"/>
                    <a:pt x="59690" y="281554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5673881" y="59690"/>
                  </a:lnTo>
                  <a:moveTo>
                    <a:pt x="567388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815544"/>
                  </a:lnTo>
                  <a:cubicBezTo>
                    <a:pt x="0" y="2884124"/>
                    <a:pt x="55880" y="2940004"/>
                    <a:pt x="124460" y="2940004"/>
                  </a:cubicBezTo>
                  <a:lnTo>
                    <a:pt x="5673881" y="2940004"/>
                  </a:lnTo>
                  <a:cubicBezTo>
                    <a:pt x="5742461" y="2940004"/>
                    <a:pt x="5798341" y="2884124"/>
                    <a:pt x="5798341" y="2815544"/>
                  </a:cubicBezTo>
                  <a:lnTo>
                    <a:pt x="5798341" y="124460"/>
                  </a:lnTo>
                  <a:cubicBezTo>
                    <a:pt x="5798341" y="55880"/>
                    <a:pt x="5742461" y="0"/>
                    <a:pt x="5673881" y="0"/>
                  </a:cubicBezTo>
                  <a:close/>
                </a:path>
              </a:pathLst>
            </a:custGeom>
            <a:solidFill>
              <a:srgbClr val="3B3D50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1592762" y="1028700"/>
            <a:ext cx="15310114" cy="8342745"/>
          </a:xfrm>
          <a:custGeom>
            <a:avLst/>
            <a:gdLst/>
            <a:ahLst/>
            <a:cxnLst/>
            <a:rect l="l" t="t" r="r" b="b"/>
            <a:pathLst>
              <a:path w="15310114" h="8342745">
                <a:moveTo>
                  <a:pt x="0" y="0"/>
                </a:moveTo>
                <a:lnTo>
                  <a:pt x="15310114" y="0"/>
                </a:lnTo>
                <a:lnTo>
                  <a:pt x="15310114" y="8342745"/>
                </a:lnTo>
                <a:lnTo>
                  <a:pt x="0" y="83427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331</Words>
  <Application>Microsoft Office PowerPoint</Application>
  <PresentationFormat>Custom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Antic</vt:lpstr>
      <vt:lpstr>Hertical Smooth</vt:lpstr>
      <vt:lpstr>Calibri</vt:lpstr>
      <vt:lpstr>Antic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enzymes</dc:title>
  <cp:lastModifiedBy>Bharath K</cp:lastModifiedBy>
  <cp:revision>2</cp:revision>
  <dcterms:created xsi:type="dcterms:W3CDTF">2006-08-16T00:00:00Z</dcterms:created>
  <dcterms:modified xsi:type="dcterms:W3CDTF">2024-04-04T12:26:36Z</dcterms:modified>
  <dc:identifier>DAF_OFCDHLY</dc:identifier>
</cp:coreProperties>
</file>